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emf"/><Relationship Id="rId4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B739B-FA09-442C-8962-A3155579820D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0DC96-75E1-47C4-9451-E794102181BB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3429023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Інтелектуальна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система для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образів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 системах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динамічного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розпізнавання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714884"/>
            <a:ext cx="3571900" cy="1428760"/>
          </a:xfrm>
        </p:spPr>
        <p:txBody>
          <a:bodyPr>
            <a:normAutofit fontScale="55000" lnSpcReduction="20000"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Виконав: студент групи </a:t>
            </a:r>
            <a:r>
              <a:rPr lang="uk-UA" dirty="0" smtClean="0">
                <a:solidFill>
                  <a:schemeClr val="tx1"/>
                </a:solidFill>
              </a:rPr>
              <a:t>1КН-14 </a:t>
            </a:r>
            <a:r>
              <a:rPr lang="uk-UA" dirty="0" err="1" smtClean="0">
                <a:solidFill>
                  <a:schemeClr val="tx1"/>
                </a:solidFill>
              </a:rPr>
              <a:t>зн</a:t>
            </a:r>
            <a:endParaRPr lang="uk-UA" dirty="0" smtClean="0">
              <a:solidFill>
                <a:schemeClr val="tx1"/>
              </a:solidFill>
            </a:endParaRPr>
          </a:p>
          <a:p>
            <a:r>
              <a:rPr lang="uk-UA" dirty="0" err="1" smtClean="0">
                <a:solidFill>
                  <a:schemeClr val="tx1"/>
                </a:solidFill>
              </a:rPr>
              <a:t>Савонік</a:t>
            </a:r>
            <a:r>
              <a:rPr lang="uk-UA" dirty="0" smtClean="0">
                <a:solidFill>
                  <a:schemeClr val="tx1"/>
                </a:solidFill>
              </a:rPr>
              <a:t> О</a:t>
            </a:r>
            <a:r>
              <a:rPr lang="uk-UA" dirty="0" smtClean="0">
                <a:solidFill>
                  <a:schemeClr val="tx1"/>
                </a:solidFill>
              </a:rPr>
              <a:t>. </a:t>
            </a:r>
            <a:r>
              <a:rPr lang="uk-UA" smtClean="0">
                <a:solidFill>
                  <a:schemeClr val="tx1"/>
                </a:solidFill>
              </a:rPr>
              <a:t>Р.</a:t>
            </a:r>
            <a:endParaRPr lang="uk-UA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Керівник: </a:t>
            </a:r>
            <a:r>
              <a:rPr lang="uk-UA" dirty="0" err="1" smtClean="0">
                <a:solidFill>
                  <a:schemeClr val="tx1"/>
                </a:solidFill>
              </a:rPr>
              <a:t>к.т.н</a:t>
            </a:r>
            <a:r>
              <a:rPr lang="uk-UA" dirty="0" smtClean="0">
                <a:solidFill>
                  <a:schemeClr val="tx1"/>
                </a:solidFill>
              </a:rPr>
              <a:t>., доцент каф. КН </a:t>
            </a:r>
            <a:r>
              <a:rPr lang="uk-UA" dirty="0" err="1" smtClean="0">
                <a:solidFill>
                  <a:schemeClr val="tx1"/>
                </a:solidFill>
              </a:rPr>
              <a:t>Суприган</a:t>
            </a:r>
            <a:r>
              <a:rPr lang="uk-UA" dirty="0" smtClean="0">
                <a:solidFill>
                  <a:schemeClr val="tx1"/>
                </a:solidFill>
              </a:rPr>
              <a:t> О. І.</a:t>
            </a:r>
            <a:endParaRPr lang="uk-U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428604"/>
            <a:ext cx="8715436" cy="639762"/>
          </a:xfrm>
        </p:spPr>
        <p:txBody>
          <a:bodyPr>
            <a:no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Структурна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схема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системи аналізу ознак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2571736" y="1428736"/>
          <a:ext cx="3929090" cy="3133730"/>
        </p:xfrm>
        <a:graphic>
          <a:graphicData uri="http://schemas.openxmlformats.org/presentationml/2006/ole">
            <p:oleObj spid="_x0000_s5122" name="Visio" r:id="rId3" imgW="2194290" imgH="1438560" progId="">
              <p:embed/>
            </p:oleObj>
          </a:graphicData>
        </a:graphic>
      </p:graphicFrame>
      <p:sp>
        <p:nvSpPr>
          <p:cNvPr id="9" name="Текст 2"/>
          <p:cNvSpPr txBox="1">
            <a:spLocks/>
          </p:cNvSpPr>
          <p:nvPr/>
        </p:nvSpPr>
        <p:spPr>
          <a:xfrm>
            <a:off x="500034" y="4714884"/>
            <a:ext cx="8286808" cy="7112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/>
          <a:p>
            <a:pPr lvl="0">
              <a:spcBef>
                <a:spcPct val="20000"/>
              </a:spcBef>
            </a:pPr>
            <a:r>
              <a:rPr lang="ru-RU" sz="2400" dirty="0" smtClean="0"/>
              <a:t>1 – </a:t>
            </a:r>
            <a:r>
              <a:rPr lang="uk-UA" sz="2400" dirty="0" smtClean="0"/>
              <a:t>адаптація даних</a:t>
            </a:r>
            <a:r>
              <a:rPr lang="ru-RU" sz="2400" dirty="0" smtClean="0"/>
              <a:t>; 2 – </a:t>
            </a:r>
            <a:r>
              <a:rPr lang="uk-UA" sz="2400" dirty="0" smtClean="0"/>
              <a:t>синтезатор ознак</a:t>
            </a:r>
            <a:r>
              <a:rPr lang="ru-RU" sz="2400" dirty="0" smtClean="0"/>
              <a:t>; 3 – </a:t>
            </a:r>
            <a:r>
              <a:rPr lang="uk-UA" sz="2400" dirty="0" smtClean="0"/>
              <a:t>визначення класу ознаки</a:t>
            </a:r>
            <a:r>
              <a:rPr lang="ru-RU" sz="2400" dirty="0" smtClean="0"/>
              <a:t>; 4 – блок </a:t>
            </a:r>
            <a:r>
              <a:rPr lang="ru-RU" sz="2400" dirty="0" err="1" smtClean="0"/>
              <a:t>формування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бази</a:t>
            </a:r>
            <a:r>
              <a:rPr lang="ru-RU" sz="2400" dirty="0" smtClean="0"/>
              <a:t> </a:t>
            </a:r>
            <a:r>
              <a:rPr lang="uk-UA" sz="2400" dirty="0" smtClean="0"/>
              <a:t>даних</a:t>
            </a:r>
            <a:r>
              <a:rPr lang="ru-RU" sz="2400" dirty="0" smtClean="0"/>
              <a:t> та </a:t>
            </a:r>
            <a:r>
              <a:rPr lang="ru-RU" sz="2400" dirty="0" err="1" smtClean="0"/>
              <a:t>вибору</a:t>
            </a:r>
            <a:r>
              <a:rPr lang="ru-RU" sz="2400" dirty="0" smtClean="0"/>
              <a:t> </a:t>
            </a:r>
            <a:r>
              <a:rPr lang="ru-RU" sz="2400" dirty="0" err="1" smtClean="0"/>
              <a:t>еталону</a:t>
            </a:r>
            <a:r>
              <a:rPr lang="ru-RU" sz="2400" dirty="0" smtClean="0"/>
              <a:t>; 5 – </a:t>
            </a:r>
            <a:r>
              <a:rPr lang="uk-UA" sz="2400" dirty="0" smtClean="0"/>
              <a:t>запам’ятовування ознаки в кожний момент часу</a:t>
            </a:r>
            <a:r>
              <a:rPr lang="ru-RU" sz="2400" dirty="0" smtClean="0"/>
              <a:t>; </a:t>
            </a:r>
            <a:r>
              <a:rPr lang="uk-UA" sz="2400" dirty="0" smtClean="0"/>
              <a:t>6</a:t>
            </a:r>
            <a:r>
              <a:rPr lang="ru-RU" sz="2400" dirty="0" smtClean="0"/>
              <a:t> – </a:t>
            </a:r>
            <a:r>
              <a:rPr lang="uk-UA" sz="2400" dirty="0" smtClean="0"/>
              <a:t>визначення якості зразка</a:t>
            </a:r>
            <a:r>
              <a:rPr lang="ru-RU" sz="2400" dirty="0" smtClean="0"/>
              <a:t>; </a:t>
            </a:r>
            <a:r>
              <a:rPr lang="uk-UA" sz="2400" dirty="0" smtClean="0"/>
              <a:t>7</a:t>
            </a:r>
            <a:r>
              <a:rPr lang="ru-RU" sz="2400" dirty="0" smtClean="0"/>
              <a:t> – база </a:t>
            </a:r>
            <a:r>
              <a:rPr lang="ru-RU" sz="2400" dirty="0" err="1" smtClean="0"/>
              <a:t>даних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ознак</a:t>
            </a:r>
            <a:r>
              <a:rPr lang="ru-RU" sz="2400" dirty="0" smtClean="0"/>
              <a:t>.</a:t>
            </a:r>
            <a:endParaRPr kumimoji="0" lang="uk-UA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Алгоритм аналізу ознак об’єкту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3071802" y="847715"/>
          <a:ext cx="1747444" cy="5867434"/>
        </p:xfrm>
        <a:graphic>
          <a:graphicData uri="http://schemas.openxmlformats.org/presentationml/2006/ole">
            <p:oleObj spid="_x0000_s6146" name="Visio" r:id="rId3" imgW="2345294" imgH="7870770" progId="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Структурна реалізація програми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5400684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Основні частини проекту :</a:t>
            </a:r>
          </a:p>
          <a:p>
            <a:r>
              <a:rPr lang="uk-UA" dirty="0" smtClean="0"/>
              <a:t>ініціалізація ресурсів проекту;</a:t>
            </a:r>
          </a:p>
          <a:p>
            <a:r>
              <a:rPr lang="uk-UA" dirty="0" smtClean="0"/>
              <a:t>отримання вхідних даних;</a:t>
            </a:r>
          </a:p>
          <a:p>
            <a:r>
              <a:rPr lang="uk-UA" dirty="0" smtClean="0"/>
              <a:t>аналіз та генерування результату;</a:t>
            </a:r>
          </a:p>
          <a:p>
            <a:r>
              <a:rPr lang="uk-UA" dirty="0" smtClean="0"/>
              <a:t>друкування результату.</a:t>
            </a:r>
          </a:p>
          <a:p>
            <a:pPr>
              <a:buNone/>
            </a:pPr>
            <a:endParaRPr lang="uk-UA" dirty="0" smtClean="0"/>
          </a:p>
          <a:p>
            <a:endParaRPr lang="uk-UA" dirty="0"/>
          </a:p>
        </p:txBody>
      </p:sp>
      <p:pic>
        <p:nvPicPr>
          <p:cNvPr id="2867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428736"/>
            <a:ext cx="208915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Тестування програми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788" y="1285860"/>
            <a:ext cx="4248212" cy="225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7715" y="1285861"/>
            <a:ext cx="391938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3714752"/>
            <a:ext cx="4500594" cy="279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Результат роботи програми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714612" y="3857628"/>
            <a:ext cx="3786214" cy="785818"/>
          </a:xfrm>
        </p:spPr>
        <p:txBody>
          <a:bodyPr>
            <a:normAutofit fontScale="92500"/>
          </a:bodyPr>
          <a:lstStyle/>
          <a:p>
            <a:r>
              <a:rPr lang="ru-RU" dirty="0" err="1" smtClean="0"/>
              <a:t>Залежність</a:t>
            </a:r>
            <a:r>
              <a:rPr lang="ru-RU" dirty="0" smtClean="0"/>
              <a:t> </a:t>
            </a:r>
            <a:r>
              <a:rPr lang="ru-RU" dirty="0" err="1" smtClean="0"/>
              <a:t>точності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потоків</a:t>
            </a:r>
            <a:r>
              <a:rPr lang="ru-RU" dirty="0" smtClean="0"/>
              <a:t> </a:t>
            </a:r>
            <a:r>
              <a:rPr lang="ru-RU" dirty="0" err="1" smtClean="0"/>
              <a:t>виконання</a:t>
            </a:r>
            <a:endParaRPr lang="uk-UA" dirty="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14414" y="5006360"/>
          <a:ext cx="6077585" cy="1280160"/>
        </p:xfrm>
        <a:graphic>
          <a:graphicData uri="http://schemas.openxmlformats.org/drawingml/2006/table">
            <a:tbl>
              <a:tblPr/>
              <a:tblGrid>
                <a:gridCol w="1518920"/>
                <a:gridCol w="1519555"/>
                <a:gridCol w="1519555"/>
                <a:gridCol w="151955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Назва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Графічний інтерфейс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Платформа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Функція правдоподібності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Tesseract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Немає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Усі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99%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Дипломна роб.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Існує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Тільки </a:t>
                      </a:r>
                      <a:r>
                        <a:rPr lang="en-US" sz="1400">
                          <a:latin typeface="Times New Roman"/>
                          <a:ea typeface="Times New Roman"/>
                        </a:rPr>
                        <a:t>Windows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96%-99%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44" y="1357298"/>
            <a:ext cx="3786182" cy="245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6357982"/>
          </a:xfrm>
        </p:spPr>
        <p:txBody>
          <a:bodyPr>
            <a:normAutofit fontScale="55000" lnSpcReduction="20000"/>
          </a:bodyPr>
          <a:lstStyle/>
          <a:p>
            <a:r>
              <a:rPr lang="uk-UA" sz="5800" b="1" dirty="0" smtClean="0"/>
              <a:t>Метою роботи</a:t>
            </a:r>
            <a:r>
              <a:rPr lang="uk-UA" sz="4400" dirty="0" smtClean="0"/>
              <a:t> є підвищення точності аналізу ознак у систем</a:t>
            </a:r>
            <a:r>
              <a:rPr lang="ru-RU" sz="4400" dirty="0" smtClean="0"/>
              <a:t>ах </a:t>
            </a:r>
            <a:r>
              <a:rPr lang="ru-RU" sz="4400" dirty="0" err="1" smtClean="0"/>
              <a:t>з</a:t>
            </a:r>
            <a:r>
              <a:rPr lang="ru-RU" sz="4400" dirty="0" smtClean="0"/>
              <a:t> </a:t>
            </a:r>
            <a:r>
              <a:rPr lang="ru-RU" sz="4400" dirty="0" err="1" smtClean="0"/>
              <a:t>динамічним</a:t>
            </a:r>
            <a:r>
              <a:rPr lang="ru-RU" sz="4400" dirty="0" smtClean="0"/>
              <a:t> </a:t>
            </a:r>
            <a:r>
              <a:rPr lang="ru-RU" sz="4400" dirty="0" err="1" smtClean="0"/>
              <a:t>розпізнаванням</a:t>
            </a:r>
            <a:r>
              <a:rPr lang="ru-RU" sz="4400" dirty="0" smtClean="0"/>
              <a:t>.</a:t>
            </a:r>
            <a:endParaRPr lang="uk-UA" sz="4400" dirty="0" smtClean="0"/>
          </a:p>
          <a:p>
            <a:r>
              <a:rPr lang="ru-RU" sz="5800" b="1" dirty="0" err="1" smtClean="0"/>
              <a:t>Об’єктом</a:t>
            </a:r>
            <a:r>
              <a:rPr lang="ru-RU" sz="5800" b="1" dirty="0" smtClean="0"/>
              <a:t>  </a:t>
            </a:r>
            <a:r>
              <a:rPr lang="ru-RU" sz="5800" b="1" dirty="0" err="1" smtClean="0"/>
              <a:t>роботи</a:t>
            </a:r>
            <a:r>
              <a:rPr lang="ru-RU" sz="4400" dirty="0" smtClean="0"/>
              <a:t> </a:t>
            </a:r>
            <a:r>
              <a:rPr lang="ru-RU" sz="4400" dirty="0" err="1" smtClean="0"/>
              <a:t>є</a:t>
            </a:r>
            <a:r>
              <a:rPr lang="ru-RU" sz="4400" dirty="0" smtClean="0"/>
              <a:t> </a:t>
            </a:r>
            <a:r>
              <a:rPr lang="uk-UA" sz="4400" dirty="0" smtClean="0"/>
              <a:t>процес класифікації </a:t>
            </a:r>
            <a:r>
              <a:rPr lang="ru-RU" sz="4400" dirty="0" err="1" smtClean="0"/>
              <a:t>ознак</a:t>
            </a:r>
            <a:r>
              <a:rPr lang="ru-RU" sz="4400" dirty="0" smtClean="0"/>
              <a:t> </a:t>
            </a:r>
            <a:r>
              <a:rPr lang="ru-RU" sz="4400" dirty="0" err="1" smtClean="0"/>
              <a:t>об’єктів</a:t>
            </a:r>
            <a:r>
              <a:rPr lang="uk-UA" sz="4400" dirty="0" smtClean="0"/>
              <a:t> для аналізу динамічних образів</a:t>
            </a:r>
            <a:r>
              <a:rPr lang="ru-RU" sz="4400" dirty="0" smtClean="0"/>
              <a:t>.</a:t>
            </a:r>
            <a:endParaRPr lang="uk-UA" sz="4400" dirty="0" smtClean="0"/>
          </a:p>
          <a:p>
            <a:r>
              <a:rPr lang="ru-RU" sz="5800" b="1" dirty="0" smtClean="0"/>
              <a:t>Предметом </a:t>
            </a:r>
            <a:r>
              <a:rPr lang="ru-RU" sz="5800" b="1" dirty="0" err="1" smtClean="0"/>
              <a:t>розробки</a:t>
            </a:r>
            <a:r>
              <a:rPr lang="ru-RU" sz="4400" dirty="0" smtClean="0"/>
              <a:t> </a:t>
            </a:r>
            <a:r>
              <a:rPr lang="ru-RU" sz="4400" dirty="0" err="1" smtClean="0"/>
              <a:t>є</a:t>
            </a:r>
            <a:r>
              <a:rPr lang="ru-RU" sz="4400" dirty="0" smtClean="0"/>
              <a:t> </a:t>
            </a:r>
            <a:r>
              <a:rPr lang="ru-RU" sz="4400" dirty="0" err="1" smtClean="0"/>
              <a:t>програмн</a:t>
            </a:r>
            <a:r>
              <a:rPr lang="uk-UA" sz="4400" dirty="0" smtClean="0"/>
              <a:t>е</a:t>
            </a:r>
            <a:r>
              <a:rPr lang="ru-RU" sz="4400" dirty="0" smtClean="0"/>
              <a:t> </a:t>
            </a:r>
            <a:r>
              <a:rPr lang="ru-RU" sz="4400" dirty="0" err="1" smtClean="0"/>
              <a:t>забезпечення</a:t>
            </a:r>
            <a:r>
              <a:rPr lang="ru-RU" sz="4400" dirty="0" smtClean="0"/>
              <a:t> для </a:t>
            </a:r>
            <a:r>
              <a:rPr lang="ru-RU" sz="4400" dirty="0" err="1" smtClean="0"/>
              <a:t>виділення</a:t>
            </a:r>
            <a:r>
              <a:rPr lang="ru-RU" sz="4400" dirty="0" smtClean="0"/>
              <a:t> та </a:t>
            </a:r>
            <a:r>
              <a:rPr lang="ru-RU" sz="4400" dirty="0" err="1" smtClean="0"/>
              <a:t>одночасно</a:t>
            </a:r>
            <a:r>
              <a:rPr lang="uk-UA" sz="4400" dirty="0" smtClean="0"/>
              <a:t>ї класифікації</a:t>
            </a:r>
            <a:r>
              <a:rPr lang="ru-RU" sz="4400" dirty="0" smtClean="0"/>
              <a:t> </a:t>
            </a:r>
            <a:r>
              <a:rPr lang="ru-RU" sz="4400" dirty="0" err="1" smtClean="0"/>
              <a:t>ознак</a:t>
            </a:r>
            <a:r>
              <a:rPr lang="ru-RU" sz="4400" dirty="0" smtClean="0"/>
              <a:t> </a:t>
            </a:r>
            <a:r>
              <a:rPr lang="ru-RU" sz="4400" dirty="0" err="1" smtClean="0"/>
              <a:t>об’єктів</a:t>
            </a:r>
            <a:r>
              <a:rPr lang="ru-RU" sz="4400" dirty="0" smtClean="0"/>
              <a:t> для </a:t>
            </a:r>
            <a:r>
              <a:rPr lang="ru-RU" sz="4400" dirty="0" err="1" smtClean="0"/>
              <a:t>застосування</a:t>
            </a:r>
            <a:r>
              <a:rPr lang="ru-RU" sz="4400" dirty="0" smtClean="0"/>
              <a:t> в системах </a:t>
            </a:r>
            <a:r>
              <a:rPr lang="ru-RU" sz="4400" dirty="0" err="1" smtClean="0"/>
              <a:t>динамічного</a:t>
            </a:r>
            <a:r>
              <a:rPr lang="ru-RU" sz="4400" dirty="0" smtClean="0"/>
              <a:t> </a:t>
            </a:r>
            <a:r>
              <a:rPr lang="ru-RU" sz="4400" dirty="0" err="1" smtClean="0"/>
              <a:t>розпізнавання</a:t>
            </a:r>
            <a:r>
              <a:rPr lang="ru-RU" sz="4000" dirty="0" smtClean="0"/>
              <a:t>.</a:t>
            </a:r>
            <a:endParaRPr lang="uk-UA" sz="4000" dirty="0" smtClean="0"/>
          </a:p>
          <a:p>
            <a:pPr>
              <a:buNone/>
            </a:pPr>
            <a:r>
              <a:rPr lang="ru-RU" sz="4400" dirty="0" smtClean="0"/>
              <a:t>Для </a:t>
            </a:r>
            <a:r>
              <a:rPr lang="ru-RU" sz="4400" dirty="0" err="1" smtClean="0"/>
              <a:t>вирішення</a:t>
            </a:r>
            <a:r>
              <a:rPr lang="ru-RU" sz="4400" dirty="0" smtClean="0"/>
              <a:t> </a:t>
            </a:r>
            <a:r>
              <a:rPr lang="ru-RU" sz="4400" dirty="0" err="1" smtClean="0"/>
              <a:t>поставленої</a:t>
            </a:r>
            <a:r>
              <a:rPr lang="ru-RU" sz="4400" dirty="0" smtClean="0"/>
              <a:t> мети </a:t>
            </a:r>
            <a:r>
              <a:rPr lang="ru-RU" sz="4400" dirty="0" err="1" smtClean="0"/>
              <a:t>роботи</a:t>
            </a:r>
            <a:r>
              <a:rPr lang="ru-RU" sz="4400" dirty="0" smtClean="0"/>
              <a:t> </a:t>
            </a:r>
            <a:r>
              <a:rPr lang="ru-RU" sz="4400" dirty="0" err="1" smtClean="0"/>
              <a:t>необхідно</a:t>
            </a:r>
            <a:r>
              <a:rPr lang="ru-RU" sz="4400" dirty="0" smtClean="0"/>
              <a:t> </a:t>
            </a:r>
            <a:r>
              <a:rPr lang="ru-RU" sz="4400" dirty="0" err="1" smtClean="0"/>
              <a:t>вирішити</a:t>
            </a:r>
            <a:r>
              <a:rPr lang="ru-RU" sz="4400" dirty="0" smtClean="0"/>
              <a:t> </a:t>
            </a:r>
            <a:r>
              <a:rPr lang="ru-RU" sz="4400" dirty="0" err="1" smtClean="0"/>
              <a:t>наступні</a:t>
            </a:r>
            <a:r>
              <a:rPr lang="ru-RU" sz="4400" dirty="0" smtClean="0"/>
              <a:t> </a:t>
            </a:r>
            <a:r>
              <a:rPr lang="ru-RU" sz="5800" b="1" dirty="0" err="1" smtClean="0"/>
              <a:t>задачі</a:t>
            </a:r>
            <a:r>
              <a:rPr lang="ru-RU" sz="4400" dirty="0" smtClean="0"/>
              <a:t>:</a:t>
            </a:r>
            <a:endParaRPr lang="uk-UA" sz="4400" dirty="0" smtClean="0"/>
          </a:p>
          <a:p>
            <a:pPr lvl="0"/>
            <a:r>
              <a:rPr lang="uk-UA" sz="4400" dirty="0" smtClean="0"/>
              <a:t>провести аналіз існуючих методів виділення та класифікації ознак об’єктів системах динамічного розпізнавання;</a:t>
            </a:r>
          </a:p>
          <a:p>
            <a:pPr lvl="0"/>
            <a:r>
              <a:rPr lang="uk-UA" sz="4400" dirty="0" smtClean="0"/>
              <a:t>дослідити можливі варіанти вирішення проблеми класифікації ознак;</a:t>
            </a:r>
          </a:p>
          <a:p>
            <a:pPr lvl="0"/>
            <a:r>
              <a:rPr lang="uk-UA" sz="4400" dirty="0" smtClean="0"/>
              <a:t>розробити структурну та функціональну схему системи аналізу ознак об’єктів;</a:t>
            </a:r>
          </a:p>
          <a:p>
            <a:pPr lvl="0"/>
            <a:r>
              <a:rPr lang="uk-UA" sz="4400" dirty="0" smtClean="0"/>
              <a:t>створити програмний продукт для швидкого аналізу ознак в системах динамічного розпізнавання.</a:t>
            </a:r>
            <a:endParaRPr lang="uk-UA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</a:rPr>
              <a:t>Загальна класифікація ознак об’єктів</a:t>
            </a:r>
            <a:endParaRPr lang="uk-UA" b="1" dirty="0"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285720" y="1428736"/>
          <a:ext cx="8547626" cy="5000660"/>
        </p:xfrm>
        <a:graphic>
          <a:graphicData uri="http://schemas.openxmlformats.org/presentationml/2006/ole">
            <p:oleObj spid="_x0000_s1026" name="Visio" r:id="rId3" imgW="10619810" imgH="6138166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Основні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адаптивного розпізнавання образів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20000"/>
          </a:bodyPr>
          <a:lstStyle/>
          <a:p>
            <a:r>
              <a:rPr lang="uk-UA" sz="3400" dirty="0" smtClean="0"/>
              <a:t>Формалізація предметної області</a:t>
            </a:r>
          </a:p>
          <a:p>
            <a:r>
              <a:rPr lang="uk-UA" sz="3400" dirty="0" smtClean="0"/>
              <a:t>Формування навчальної вибірки</a:t>
            </a:r>
          </a:p>
          <a:p>
            <a:r>
              <a:rPr lang="uk-UA" sz="3400" dirty="0" smtClean="0"/>
              <a:t>Навчання системи розпізнавання</a:t>
            </a:r>
          </a:p>
          <a:p>
            <a:r>
              <a:rPr lang="uk-UA" sz="3400" dirty="0" smtClean="0"/>
              <a:t>Зниження розмірності простору ознак</a:t>
            </a:r>
          </a:p>
          <a:p>
            <a:r>
              <a:rPr lang="uk-UA" sz="3400" dirty="0" smtClean="0"/>
              <a:t>Розпізнавання</a:t>
            </a:r>
          </a:p>
          <a:p>
            <a:r>
              <a:rPr lang="uk-UA" sz="3400" dirty="0" smtClean="0"/>
              <a:t>Контроль якості розпізнавання</a:t>
            </a:r>
          </a:p>
          <a:p>
            <a:r>
              <a:rPr lang="uk-UA" sz="3400" dirty="0" smtClean="0"/>
              <a:t>Адаптація</a:t>
            </a:r>
          </a:p>
          <a:p>
            <a:r>
              <a:rPr lang="uk-UA" sz="3400" dirty="0" err="1" smtClean="0"/>
              <a:t>Зворотнє</a:t>
            </a:r>
            <a:r>
              <a:rPr lang="uk-UA" sz="3400" dirty="0" smtClean="0"/>
              <a:t> розпізнавання</a:t>
            </a:r>
          </a:p>
          <a:p>
            <a:r>
              <a:rPr lang="uk-UA" sz="3400" dirty="0" err="1" smtClean="0"/>
              <a:t>Кластерний</a:t>
            </a:r>
            <a:r>
              <a:rPr lang="uk-UA" sz="3400" dirty="0" smtClean="0"/>
              <a:t> і конструктивний аналіз</a:t>
            </a:r>
          </a:p>
          <a:p>
            <a:r>
              <a:rPr lang="uk-UA" sz="3400" dirty="0" smtClean="0"/>
              <a:t>Когнітивний аналіз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2006" y="285728"/>
            <a:ext cx="5596076" cy="625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Принцип роботи інтелектуальних систем 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57158" y="3071810"/>
            <a:ext cx="4429156" cy="328614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sz="3600" b="1" dirty="0" smtClean="0"/>
              <a:t>Основні завдання штучного інтелекту:</a:t>
            </a:r>
          </a:p>
          <a:p>
            <a:pPr lvl="0"/>
            <a:r>
              <a:rPr lang="uk-UA" sz="3300" dirty="0" smtClean="0"/>
              <a:t>розпізнавання образів;</a:t>
            </a:r>
          </a:p>
          <a:p>
            <a:pPr lvl="0"/>
            <a:r>
              <a:rPr lang="uk-UA" sz="3300" dirty="0" smtClean="0"/>
              <a:t>розуміння природної мови;</a:t>
            </a:r>
          </a:p>
          <a:p>
            <a:pPr lvl="0"/>
            <a:r>
              <a:rPr lang="uk-UA" sz="3300" dirty="0" smtClean="0"/>
              <a:t>прийняття рішень в інтелектуальних іграх;</a:t>
            </a:r>
          </a:p>
          <a:p>
            <a:pPr lvl="0"/>
            <a:r>
              <a:rPr lang="uk-UA" sz="3300" dirty="0" smtClean="0"/>
              <a:t>автоматичне доведення теорем;</a:t>
            </a:r>
          </a:p>
          <a:p>
            <a:pPr lvl="0"/>
            <a:r>
              <a:rPr lang="uk-UA" sz="3300" dirty="0" smtClean="0"/>
              <a:t>створення експертних систем, здатних давати кваліфіковані поради в різних областях інтелектуальної діяльності</a:t>
            </a:r>
          </a:p>
          <a:p>
            <a:pPr lvl="0"/>
            <a:r>
              <a:rPr lang="uk-UA" sz="3300" dirty="0" smtClean="0"/>
              <a:t>планування дій робота в </a:t>
            </a:r>
            <a:r>
              <a:rPr lang="uk-UA" sz="3300" dirty="0" err="1" smtClean="0"/>
              <a:t>недетермінованому</a:t>
            </a:r>
            <a:r>
              <a:rPr lang="uk-UA" sz="3300" dirty="0" smtClean="0"/>
              <a:t> середовищі та інших.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1637980" y="1500174"/>
          <a:ext cx="6220168" cy="1357322"/>
        </p:xfrm>
        <a:graphic>
          <a:graphicData uri="http://schemas.openxmlformats.org/presentationml/2006/ole">
            <p:oleObj spid="_x0000_s2050" name="Visio" r:id="rId3" imgW="3274551" imgH="712260" progId="">
              <p:embed/>
            </p:oleObj>
          </a:graphicData>
        </a:graphic>
      </p:graphicFrame>
      <p:sp>
        <p:nvSpPr>
          <p:cNvPr id="8" name="Содержимое 4"/>
          <p:cNvSpPr>
            <a:spLocks noGrp="1"/>
          </p:cNvSpPr>
          <p:nvPr>
            <p:ph sz="half" idx="2"/>
          </p:nvPr>
        </p:nvSpPr>
        <p:spPr>
          <a:xfrm>
            <a:off x="4714876" y="3071810"/>
            <a:ext cx="4071966" cy="321471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uk-UA" sz="3600" b="1" dirty="0" smtClean="0"/>
              <a:t>Головні особливості систем штучного інтелекту</a:t>
            </a:r>
          </a:p>
          <a:p>
            <a:r>
              <a:rPr lang="uk-UA" sz="3300" dirty="0" smtClean="0"/>
              <a:t>Здатність до висновку, генерації конструювання рішення, яке в явному і готовому вигляді не міститься в ШІ.</a:t>
            </a:r>
          </a:p>
          <a:p>
            <a:r>
              <a:rPr lang="uk-UA" sz="3300" dirty="0" smtClean="0"/>
              <a:t>Наявність знань про навколишній світ. Вони забезпечують самостійність системи в оцінці поточної ситуації та вироблення рішення, спрямованого на досягнення мети, поставленої перед ШІ.</a:t>
            </a:r>
          </a:p>
          <a:p>
            <a:r>
              <a:rPr lang="uk-UA" sz="3300" dirty="0" smtClean="0"/>
              <a:t>Здатність поповнення, корекції і засвоєння нових знань.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54098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Динамічні принципи розпізнавання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2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b="1" dirty="0" smtClean="0"/>
              <a:t>Класифікація факторів динамічного образу</a:t>
            </a:r>
            <a:r>
              <a:rPr lang="uk-UA" dirty="0" smtClean="0"/>
              <a:t>:</a:t>
            </a:r>
          </a:p>
          <a:p>
            <a:pPr lvl="0"/>
            <a:r>
              <a:rPr lang="ru-RU" sz="3100" dirty="0" err="1" smtClean="0"/>
              <a:t>характеризують</a:t>
            </a:r>
            <a:r>
              <a:rPr lang="ru-RU" sz="3100" dirty="0" smtClean="0"/>
              <a:t> </a:t>
            </a:r>
            <a:r>
              <a:rPr lang="ru-RU" sz="3100" dirty="0" err="1" smtClean="0"/>
              <a:t>передісторію</a:t>
            </a:r>
            <a:r>
              <a:rPr lang="ru-RU" sz="3100" dirty="0" smtClean="0"/>
              <a:t> </a:t>
            </a:r>
            <a:r>
              <a:rPr lang="ru-RU" sz="3100" dirty="0" err="1" smtClean="0"/>
              <a:t>об'єкта</a:t>
            </a:r>
            <a:r>
              <a:rPr lang="ru-RU" sz="3100" dirty="0" smtClean="0"/>
              <a:t> </a:t>
            </a:r>
            <a:r>
              <a:rPr lang="ru-RU" sz="3100" dirty="0" err="1" smtClean="0"/>
              <a:t>управління</a:t>
            </a:r>
            <a:r>
              <a:rPr lang="ru-RU" sz="3100" dirty="0" smtClean="0"/>
              <a:t>;</a:t>
            </a:r>
            <a:endParaRPr lang="uk-UA" sz="3100" dirty="0" smtClean="0"/>
          </a:p>
          <a:p>
            <a:pPr lvl="0"/>
            <a:r>
              <a:rPr lang="ru-RU" sz="3100" dirty="0" err="1" smtClean="0"/>
              <a:t>характеризують</a:t>
            </a:r>
            <a:r>
              <a:rPr lang="ru-RU" sz="3100" dirty="0" smtClean="0"/>
              <a:t> </a:t>
            </a:r>
            <a:r>
              <a:rPr lang="ru-RU" sz="3100" dirty="0" err="1" smtClean="0"/>
              <a:t>актуальний</a:t>
            </a:r>
            <a:r>
              <a:rPr lang="ru-RU" sz="3100" dirty="0" smtClean="0"/>
              <a:t> стан </a:t>
            </a:r>
            <a:r>
              <a:rPr lang="ru-RU" sz="3100" dirty="0" err="1" smtClean="0"/>
              <a:t>об'єкта</a:t>
            </a:r>
            <a:r>
              <a:rPr lang="ru-RU" sz="3100" dirty="0" smtClean="0"/>
              <a:t> </a:t>
            </a:r>
            <a:r>
              <a:rPr lang="ru-RU" sz="3100" dirty="0" err="1" smtClean="0"/>
              <a:t>управління</a:t>
            </a:r>
            <a:r>
              <a:rPr lang="ru-RU" sz="3100" dirty="0" smtClean="0"/>
              <a:t>;</a:t>
            </a:r>
            <a:endParaRPr lang="uk-UA" sz="3100" dirty="0" smtClean="0"/>
          </a:p>
          <a:p>
            <a:pPr lvl="0"/>
            <a:r>
              <a:rPr lang="ru-RU" sz="3100" dirty="0" err="1" smtClean="0"/>
              <a:t>фактори</a:t>
            </a:r>
            <a:r>
              <a:rPr lang="ru-RU" sz="3100" dirty="0" smtClean="0"/>
              <a:t> </a:t>
            </a:r>
            <a:r>
              <a:rPr lang="ru-RU" sz="3100" dirty="0" err="1" smtClean="0"/>
              <a:t>навколишнього</a:t>
            </a:r>
            <a:r>
              <a:rPr lang="ru-RU" sz="3100" dirty="0" smtClean="0"/>
              <a:t> </a:t>
            </a:r>
            <a:r>
              <a:rPr lang="ru-RU" sz="3100" dirty="0" err="1" smtClean="0"/>
              <a:t>середовища</a:t>
            </a:r>
            <a:r>
              <a:rPr lang="ru-RU" sz="3100" dirty="0" smtClean="0"/>
              <a:t>;</a:t>
            </a:r>
            <a:endParaRPr lang="uk-UA" sz="3100" dirty="0" smtClean="0"/>
          </a:p>
          <a:p>
            <a:pPr lvl="0"/>
            <a:r>
              <a:rPr lang="ru-RU" sz="3100" dirty="0" err="1" smtClean="0"/>
              <a:t>технологічні</a:t>
            </a:r>
            <a:r>
              <a:rPr lang="ru-RU" sz="3100" dirty="0" smtClean="0"/>
              <a:t> (</a:t>
            </a:r>
            <a:r>
              <a:rPr lang="ru-RU" sz="3100" dirty="0" err="1" smtClean="0"/>
              <a:t>керовані</a:t>
            </a:r>
            <a:r>
              <a:rPr lang="ru-RU" sz="3100" dirty="0" smtClean="0"/>
              <a:t>)</a:t>
            </a:r>
            <a:r>
              <a:rPr lang="ru-RU" dirty="0" smtClean="0"/>
              <a:t>.</a:t>
            </a:r>
            <a:endParaRPr lang="uk-UA" dirty="0" smtClean="0"/>
          </a:p>
          <a:p>
            <a:pPr>
              <a:buNone/>
            </a:pPr>
            <a:endParaRPr lang="uk-UA" dirty="0"/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4572000" y="1643050"/>
            <a:ext cx="421484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Методи динамічного</a:t>
            </a:r>
            <a:r>
              <a:rPr kumimoji="0" lang="uk-UA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розпізнавання</a:t>
            </a: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2800" dirty="0" smtClean="0"/>
              <a:t>Параметричне оцінювання;</a:t>
            </a:r>
            <a:endParaRPr kumimoji="0" lang="uk-U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2800" dirty="0" smtClean="0"/>
              <a:t>метод моментів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  <a:endParaRPr kumimoji="0" lang="uk-U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2800" dirty="0" smtClean="0"/>
              <a:t>Біометрична ідентифікація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uk-U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В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иділення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ознак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синтезатора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ознак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dirty="0" err="1" smtClean="0"/>
              <a:t>Функціонально-інтегральний</a:t>
            </a:r>
            <a:r>
              <a:rPr lang="ru-RU" b="0" dirty="0" smtClean="0"/>
              <a:t> </a:t>
            </a:r>
            <a:r>
              <a:rPr lang="ru-RU" b="0" dirty="0" err="1" smtClean="0"/>
              <a:t>єлемент</a:t>
            </a:r>
            <a:r>
              <a:rPr lang="ru-RU" b="0" dirty="0" smtClean="0"/>
              <a:t> синтезатора </a:t>
            </a:r>
            <a:r>
              <a:rPr lang="ru-RU" b="0" dirty="0" err="1" smtClean="0"/>
              <a:t>ознак</a:t>
            </a:r>
            <a:endParaRPr lang="uk-UA" b="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28596" y="4714884"/>
            <a:ext cx="7858180" cy="35719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uk-UA" dirty="0" smtClean="0"/>
              <a:t>Набір синтезованих ознак: </a:t>
            </a:r>
            <a:r>
              <a:rPr lang="en-US" dirty="0" smtClean="0"/>
              <a:t>F</a:t>
            </a:r>
            <a:r>
              <a:rPr lang="ru-RU" dirty="0" smtClean="0"/>
              <a:t>{y1, y2, ..., </a:t>
            </a:r>
            <a:r>
              <a:rPr lang="ru-RU" dirty="0" err="1" smtClean="0"/>
              <a:t>yn</a:t>
            </a:r>
            <a:r>
              <a:rPr lang="ru-RU" dirty="0" smtClean="0"/>
              <a:t>},  де </a:t>
            </a:r>
            <a:r>
              <a:rPr lang="en-US" dirty="0" smtClean="0"/>
              <a:t>R</a:t>
            </a:r>
            <a:r>
              <a:rPr lang="ru-RU" dirty="0" smtClean="0"/>
              <a:t> = f1(M, N, ...)</a:t>
            </a:r>
            <a:endParaRPr lang="uk-UA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928662" y="2165271"/>
          <a:ext cx="2714644" cy="1692357"/>
        </p:xfrm>
        <a:graphic>
          <a:graphicData uri="http://schemas.openxmlformats.org/presentationml/2006/ole">
            <p:oleObj spid="_x0000_s3074" name="Picture" r:id="rId3" imgW="3925258" imgH="2067776" progId="Word.Picture.8">
              <p:embed/>
            </p:oleObj>
          </a:graphicData>
        </a:graphic>
      </p:graphicFrame>
      <p:sp>
        <p:nvSpPr>
          <p:cNvPr id="10" name="Текст 3"/>
          <p:cNvSpPr txBox="1">
            <a:spLocks/>
          </p:cNvSpPr>
          <p:nvPr/>
        </p:nvSpPr>
        <p:spPr>
          <a:xfrm>
            <a:off x="357158" y="3786190"/>
            <a:ext cx="3857652" cy="7143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/>
          <a:p>
            <a:r>
              <a:rPr lang="ru-RU" sz="2400" dirty="0" smtClean="0"/>
              <a:t>1 – </a:t>
            </a:r>
            <a:r>
              <a:rPr lang="ru-RU" sz="2400" dirty="0" err="1" smtClean="0"/>
              <a:t>вхід</a:t>
            </a:r>
            <a:r>
              <a:rPr lang="ru-RU" sz="2400" dirty="0" smtClean="0"/>
              <a:t> </a:t>
            </a:r>
            <a:r>
              <a:rPr lang="ru-RU" sz="2400" dirty="0" err="1" smtClean="0"/>
              <a:t>інформації</a:t>
            </a:r>
            <a:r>
              <a:rPr lang="ru-RU" sz="2400" dirty="0" smtClean="0"/>
              <a:t>; 2 – блок </a:t>
            </a:r>
            <a:r>
              <a:rPr lang="ru-RU" sz="2400" dirty="0" err="1" smtClean="0"/>
              <a:t>віднімання</a:t>
            </a:r>
            <a:r>
              <a:rPr lang="ru-RU" sz="2400" dirty="0" smtClean="0"/>
              <a:t>; </a:t>
            </a:r>
            <a:endParaRPr lang="uk-UA" sz="2400" dirty="0" smtClean="0"/>
          </a:p>
          <a:p>
            <a:r>
              <a:rPr lang="ru-RU" sz="2400" dirty="0" smtClean="0"/>
              <a:t>3 – блок </a:t>
            </a:r>
            <a:r>
              <a:rPr lang="ru-RU" sz="2400" dirty="0" err="1" smtClean="0"/>
              <a:t>порівняння</a:t>
            </a:r>
            <a:r>
              <a:rPr lang="ru-RU" sz="2400" dirty="0" smtClean="0"/>
              <a:t>; 4 – </a:t>
            </a:r>
            <a:r>
              <a:rPr lang="ru-RU" sz="2400" dirty="0" err="1" smtClean="0"/>
              <a:t>суматор</a:t>
            </a:r>
            <a:r>
              <a:rPr lang="ru-RU" sz="2400" dirty="0" smtClean="0"/>
              <a:t>; 5 – </a:t>
            </a:r>
            <a:r>
              <a:rPr lang="ru-RU" sz="2400" dirty="0" err="1" smtClean="0"/>
              <a:t>перетворювач</a:t>
            </a:r>
            <a:r>
              <a:rPr lang="ru-RU" sz="2400" dirty="0" smtClean="0"/>
              <a:t> сигналу.</a:t>
            </a:r>
            <a:endParaRPr lang="uk-UA" sz="2400" dirty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619625" y="2071678"/>
          <a:ext cx="3381399" cy="2192570"/>
        </p:xfrm>
        <a:graphic>
          <a:graphicData uri="http://schemas.openxmlformats.org/presentationml/2006/ole">
            <p:oleObj spid="_x0000_s3075" name="Picture" r:id="rId4" imgW="4947684" imgH="3848986" progId="Word.Picture.8">
              <p:embed/>
            </p:oleObj>
          </a:graphicData>
        </a:graphic>
      </p:graphicFrame>
      <p:sp>
        <p:nvSpPr>
          <p:cNvPr id="13" name="Текст 3"/>
          <p:cNvSpPr txBox="1">
            <a:spLocks/>
          </p:cNvSpPr>
          <p:nvPr/>
        </p:nvSpPr>
        <p:spPr>
          <a:xfrm>
            <a:off x="4500562" y="1643050"/>
            <a:ext cx="4040188" cy="42862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lvl="0">
              <a:spcBef>
                <a:spcPct val="20000"/>
              </a:spcBef>
            </a:pPr>
            <a:r>
              <a:rPr lang="ru-RU" sz="2400" dirty="0" smtClean="0"/>
              <a:t>Структура синтезатору </a:t>
            </a:r>
            <a:r>
              <a:rPr lang="ru-RU" sz="2400" dirty="0" err="1" smtClean="0"/>
              <a:t>ознак</a:t>
            </a:r>
            <a:endParaRPr kumimoji="0" lang="uk-UA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2500298" y="5000636"/>
          <a:ext cx="3696917" cy="642942"/>
        </p:xfrm>
        <a:graphic>
          <a:graphicData uri="http://schemas.openxmlformats.org/presentationml/2006/ole">
            <p:oleObj spid="_x0000_s3076" name="Формула" r:id="rId5" imgW="2844800" imgH="495300" progId="Equation.3">
              <p:embed/>
            </p:oleObj>
          </a:graphicData>
        </a:graphic>
      </p:graphicFrame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1214414" y="5743894"/>
          <a:ext cx="6357982" cy="756939"/>
        </p:xfrm>
        <a:graphic>
          <a:graphicData uri="http://schemas.openxmlformats.org/presentationml/2006/ole">
            <p:oleObj spid="_x0000_s3077" name="Формула" r:id="rId6" imgW="4686300" imgH="54610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Математична</a:t>
            </a:r>
            <a:r>
              <a:rPr lang="ru-RU" dirty="0" smtClean="0"/>
              <a:t> </a:t>
            </a:r>
            <a:r>
              <a:rPr lang="ru-RU" dirty="0" err="1" smtClean="0"/>
              <a:t>реалізація</a:t>
            </a:r>
            <a:r>
              <a:rPr lang="ru-RU" dirty="0" smtClean="0"/>
              <a:t> </a:t>
            </a:r>
            <a:r>
              <a:rPr lang="ru-RU" dirty="0" err="1" smtClean="0"/>
              <a:t>аналізу</a:t>
            </a:r>
            <a:r>
              <a:rPr lang="ru-RU" dirty="0" smtClean="0"/>
              <a:t> </a:t>
            </a:r>
            <a:r>
              <a:rPr lang="ru-RU" dirty="0" err="1" smtClean="0"/>
              <a:t>ознак</a:t>
            </a:r>
            <a:r>
              <a:rPr lang="ru-RU" dirty="0" smtClean="0"/>
              <a:t> 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143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Метод </a:t>
            </a:r>
            <a:r>
              <a:rPr lang="ru-RU" dirty="0" err="1" smtClean="0"/>
              <a:t>матриць</a:t>
            </a:r>
            <a:r>
              <a:rPr lang="ru-RU" dirty="0" smtClean="0"/>
              <a:t> </a:t>
            </a:r>
            <a:r>
              <a:rPr lang="ru-RU" dirty="0" err="1" smtClean="0"/>
              <a:t>середніх</a:t>
            </a:r>
            <a:r>
              <a:rPr lang="ru-RU" dirty="0" smtClean="0"/>
              <a:t> </a:t>
            </a:r>
            <a:r>
              <a:rPr lang="ru-RU" dirty="0" err="1" smtClean="0"/>
              <a:t>значень</a:t>
            </a:r>
            <a:r>
              <a:rPr lang="ru-RU" dirty="0" smtClean="0"/>
              <a:t> </a:t>
            </a:r>
            <a:endParaRPr lang="uk-UA" dirty="0"/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857224" y="2285992"/>
          <a:ext cx="2727633" cy="1071570"/>
        </p:xfrm>
        <a:graphic>
          <a:graphicData uri="http://schemas.openxmlformats.org/presentationml/2006/ole">
            <p:oleObj spid="_x0000_s4098" name="Формула" r:id="rId3" imgW="1333500" imgH="520700" progId="Equation.3">
              <p:embed/>
            </p:oleObj>
          </a:graphicData>
        </a:graphic>
      </p:graphicFrame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4429124" y="2428868"/>
          <a:ext cx="3557612" cy="785818"/>
        </p:xfrm>
        <a:graphic>
          <a:graphicData uri="http://schemas.openxmlformats.org/presentationml/2006/ole">
            <p:oleObj spid="_x0000_s4099" name="Формула" r:id="rId4" imgW="2374900" imgH="520700" progId="Equation.3">
              <p:embed/>
            </p:oleObj>
          </a:graphicData>
        </a:graphic>
      </p:graphicFrame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3357554" y="3429000"/>
          <a:ext cx="2385107" cy="642942"/>
        </p:xfrm>
        <a:graphic>
          <a:graphicData uri="http://schemas.openxmlformats.org/presentationml/2006/ole">
            <p:oleObj spid="_x0000_s4100" name="Формула" r:id="rId5" imgW="1091726" imgH="291973" progId="Equation.3">
              <p:embed/>
            </p:oleObj>
          </a:graphicData>
        </a:graphic>
      </p:graphicFrame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12" name="Рисунок 7"/>
          <p:cNvPicPr>
            <a:picLocks noChangeAspect="1" noChangeArrowheads="1"/>
          </p:cNvPicPr>
          <p:nvPr/>
        </p:nvPicPr>
        <p:blipFill>
          <a:blip r:embed="rId6"/>
          <a:srcRect l="18327" t="32286" r="24870" b="34857"/>
          <a:stretch>
            <a:fillRect/>
          </a:stretch>
        </p:blipFill>
        <p:spPr bwMode="auto">
          <a:xfrm>
            <a:off x="285720" y="4286256"/>
            <a:ext cx="4143404" cy="134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Рисунок 8"/>
          <p:cNvPicPr>
            <a:picLocks noChangeAspect="1" noChangeArrowheads="1"/>
          </p:cNvPicPr>
          <p:nvPr/>
        </p:nvPicPr>
        <p:blipFill>
          <a:blip r:embed="rId7"/>
          <a:srcRect l="17203" t="29715" r="15273" b="37428"/>
          <a:stretch>
            <a:fillRect/>
          </a:stretch>
        </p:blipFill>
        <p:spPr bwMode="auto">
          <a:xfrm>
            <a:off x="4357686" y="4357694"/>
            <a:ext cx="443483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496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Тема Office</vt:lpstr>
      <vt:lpstr>Visio</vt:lpstr>
      <vt:lpstr>Picture</vt:lpstr>
      <vt:lpstr>Формула</vt:lpstr>
      <vt:lpstr>Інтелектуальна система для аналізу образів у системах динамічного розпізнавання</vt:lpstr>
      <vt:lpstr>Слайд 2</vt:lpstr>
      <vt:lpstr>Загальна класифікація ознак об’єктів</vt:lpstr>
      <vt:lpstr>Основні задачи адаптивного розпізнавання образів</vt:lpstr>
      <vt:lpstr>Слайд 5</vt:lpstr>
      <vt:lpstr>Принцип роботи інтелектуальних систем </vt:lpstr>
      <vt:lpstr>Динамічні принципи розпізнавання</vt:lpstr>
      <vt:lpstr>Виділення ознак за допомогою синтезатора ознак</vt:lpstr>
      <vt:lpstr>Математична реалізація аналізу ознак </vt:lpstr>
      <vt:lpstr>Слайд 10</vt:lpstr>
      <vt:lpstr>Алгоритм аналізу ознак об’єкту</vt:lpstr>
      <vt:lpstr>Структурна реалізація програми</vt:lpstr>
      <vt:lpstr>Тестування програми</vt:lpstr>
      <vt:lpstr>Результат роботи програми</vt:lpstr>
      <vt:lpstr>Дякую за увагу!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Інтелектуальна система для аналізу образів у системах динамічного розпізнавання</dc:title>
  <dc:creator>Ramzes</dc:creator>
  <cp:lastModifiedBy>Ramzes</cp:lastModifiedBy>
  <cp:revision>1</cp:revision>
  <dcterms:created xsi:type="dcterms:W3CDTF">2015-06-19T13:09:28Z</dcterms:created>
  <dcterms:modified xsi:type="dcterms:W3CDTF">2015-06-19T13:10:01Z</dcterms:modified>
</cp:coreProperties>
</file>