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5" r:id="rId4"/>
    <p:sldId id="270" r:id="rId5"/>
    <p:sldId id="260" r:id="rId6"/>
    <p:sldId id="261" r:id="rId7"/>
    <p:sldId id="262" r:id="rId8"/>
    <p:sldId id="264" r:id="rId9"/>
    <p:sldId id="269" r:id="rId10"/>
    <p:sldId id="266" r:id="rId11"/>
    <p:sldId id="267" r:id="rId12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910" y="-90"/>
      </p:cViewPr>
      <p:guideLst>
        <p:guide orient="horz" pos="313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6200" y="9413910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8237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840A-F88C-4638-AAA5-0653C6B27578}" type="datetime1">
              <a:rPr lang="ru-RU" smtClean="0"/>
              <a:t>15.06.2015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5F25D-C308-444B-9DB6-EB0359AE6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5560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381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478A7-E5E1-4B0E-8575-41E3DC6CCC9B}" type="datetime1">
              <a:rPr lang="ru-RU" smtClean="0"/>
              <a:t>15.06.2015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B9791-6C27-4173-8F29-BBA4EFEEFCBB}" type="datetime1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E1A7AD-A8FC-4E6C-B9DA-AA788FD9270B}" type="datetime1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9BA43B-6D2B-4BB4-833F-EE37F15BA465}" type="datetime1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792F5A-A88A-47F2-B38A-3C2BBFC309B6}" type="datetime1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4CD33C-706B-4813-A62A-3D92A6A6B342}" type="datetime1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F6A82-4708-4CEF-90F2-0BDE8399E683}" type="datetime1">
              <a:rPr lang="ru-RU" smtClean="0"/>
              <a:t>15.06.2015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27601B-5088-46AF-AB36-AD65DB4CED83}" type="datetime1">
              <a:rPr lang="ru-RU" smtClean="0"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F17C-1836-4B32-854F-5A3C46DA361F}" type="datetime1">
              <a:rPr lang="ru-RU" smtClean="0"/>
              <a:t>15.06.2015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51C99E-15F9-492C-980E-3768BE930F3C}" type="datetime1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B3815-B840-4CF0-BFF6-CB5A581900C4}" type="datetime1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00DBEF-60BF-4891-B3C5-149EB247A11A}" type="datetime1">
              <a:rPr lang="ru-RU" smtClean="0"/>
              <a:t>15.06.2015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E4BBCC0-E3B6-41B1-B244-394E9BD8231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276872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>
                <a:solidFill>
                  <a:schemeClr val="tx2"/>
                </a:solidFill>
                <a:effectLst/>
              </a:rPr>
              <a:t>Д</a:t>
            </a:r>
            <a:r>
              <a:rPr lang="ru-RU" sz="3200" b="1" dirty="0" err="1" smtClean="0">
                <a:solidFill>
                  <a:schemeClr val="tx2"/>
                </a:solidFill>
                <a:effectLst/>
              </a:rPr>
              <a:t>ипломна</a:t>
            </a:r>
            <a:r>
              <a:rPr lang="ru-RU" sz="3200" b="1" dirty="0" smtClean="0">
                <a:solidFill>
                  <a:schemeClr val="tx2"/>
                </a:solidFill>
                <a:effectLst/>
              </a:rPr>
              <a:t> робота на тему:</a:t>
            </a:r>
            <a:br>
              <a:rPr lang="ru-RU" sz="3200" b="1" dirty="0" smtClean="0">
                <a:solidFill>
                  <a:schemeClr val="tx2"/>
                </a:solidFill>
                <a:effectLst/>
              </a:rPr>
            </a:br>
            <a:r>
              <a:rPr lang="ru-RU" sz="3600" b="1" dirty="0" smtClean="0">
                <a:solidFill>
                  <a:schemeClr val="tx2"/>
                </a:solidFill>
                <a:effectLst/>
              </a:rPr>
              <a:t> «</a:t>
            </a:r>
            <a:r>
              <a:rPr lang="ru-RU" sz="3600" b="1" dirty="0" err="1" smtClean="0">
                <a:solidFill>
                  <a:schemeClr val="tx2"/>
                </a:solidFill>
                <a:effectLst/>
              </a:rPr>
              <a:t>Розробка</a:t>
            </a:r>
            <a:r>
              <a:rPr lang="ru-RU" sz="3600" b="1" dirty="0" smtClean="0">
                <a:solidFill>
                  <a:schemeClr val="tx2"/>
                </a:solidFill>
                <a:effectLst/>
              </a:rPr>
              <a:t> </a:t>
            </a:r>
            <a:r>
              <a:rPr lang="ru-RU" sz="3600" b="1" dirty="0" err="1" smtClean="0">
                <a:solidFill>
                  <a:schemeClr val="tx2"/>
                </a:solidFill>
                <a:effectLst/>
              </a:rPr>
              <a:t>програми</a:t>
            </a:r>
            <a:r>
              <a:rPr lang="ru-RU" sz="3600" b="1" dirty="0" smtClean="0">
                <a:solidFill>
                  <a:schemeClr val="tx2"/>
                </a:solidFill>
                <a:effectLst/>
              </a:rPr>
              <a:t> п</a:t>
            </a:r>
            <a:r>
              <a:rPr lang="uk-UA" sz="3600" b="1" dirty="0" err="1" smtClean="0">
                <a:solidFill>
                  <a:schemeClr val="tx2"/>
                </a:solidFill>
                <a:effectLst/>
              </a:rPr>
              <a:t>ідтримки</a:t>
            </a:r>
            <a:r>
              <a:rPr lang="uk-UA" sz="3600" b="1" dirty="0" smtClean="0">
                <a:solidFill>
                  <a:schemeClr val="tx2"/>
                </a:solidFill>
                <a:effectLst/>
              </a:rPr>
              <a:t> управління конфіденційністю переговорних процесів»</a:t>
            </a:r>
            <a:endParaRPr lang="ru-RU" sz="3600" b="1" dirty="0">
              <a:solidFill>
                <a:schemeClr val="tx2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797152"/>
            <a:ext cx="7406640" cy="1752600"/>
          </a:xfrm>
        </p:spPr>
        <p:txBody>
          <a:bodyPr>
            <a:normAutofit/>
          </a:bodyPr>
          <a:lstStyle/>
          <a:p>
            <a:pPr algn="r"/>
            <a:endParaRPr lang="uk-UA" sz="2000" dirty="0" smtClean="0">
              <a:latin typeface="+mj-lt"/>
              <a:cs typeface="Times New Roman" pitchFamily="18" charset="0"/>
            </a:endParaRPr>
          </a:p>
          <a:p>
            <a:pPr algn="r"/>
            <a:endParaRPr lang="uk-UA" sz="2000" dirty="0">
              <a:latin typeface="+mj-lt"/>
              <a:cs typeface="Times New Roman" pitchFamily="18" charset="0"/>
            </a:endParaRPr>
          </a:p>
          <a:p>
            <a:pPr algn="r"/>
            <a:r>
              <a:rPr lang="uk-UA" sz="2000" dirty="0" smtClean="0">
                <a:latin typeface="+mj-lt"/>
                <a:cs typeface="Times New Roman" pitchFamily="18" charset="0"/>
              </a:rPr>
              <a:t>Виконала: ст.гр.УБ-14сп</a:t>
            </a:r>
            <a:endParaRPr lang="en-US" sz="2000" dirty="0" smtClean="0">
              <a:latin typeface="+mj-lt"/>
              <a:cs typeface="Times New Roman" pitchFamily="18" charset="0"/>
            </a:endParaRPr>
          </a:p>
          <a:p>
            <a:pPr algn="r"/>
            <a:r>
              <a:rPr lang="uk-UA" sz="2000" dirty="0" err="1" smtClean="0">
                <a:latin typeface="+mj-lt"/>
                <a:cs typeface="Times New Roman" pitchFamily="18" charset="0"/>
              </a:rPr>
              <a:t>Савенкова</a:t>
            </a:r>
            <a:r>
              <a:rPr lang="uk-UA" sz="2000" dirty="0" smtClean="0">
                <a:latin typeface="+mj-lt"/>
                <a:cs typeface="Times New Roman" pitchFamily="18" charset="0"/>
              </a:rPr>
              <a:t> О.А.</a:t>
            </a:r>
          </a:p>
        </p:txBody>
      </p:sp>
    </p:spTree>
    <p:extLst>
      <p:ext uri="{BB962C8B-B14F-4D97-AF65-F5344CB8AC3E}">
        <p14:creationId xmlns:p14="http://schemas.microsoft.com/office/powerpoint/2010/main" val="212134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8561" y="332656"/>
            <a:ext cx="7003504" cy="1098249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chemeClr val="tx2"/>
                </a:solidFill>
                <a:effectLst/>
                <a:latin typeface="Arial Black" pitchFamily="34" charset="0"/>
              </a:rPr>
              <a:t>Висновки</a:t>
            </a:r>
            <a:endParaRPr lang="ru-RU" sz="3200" dirty="0">
              <a:solidFill>
                <a:schemeClr val="tx2"/>
              </a:solidFill>
              <a:effectLst/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8561" y="1988840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результат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 досліджень було розроблено програму підтримки управління конфіденційністю за рахунок врахування типів діяльності та </a:t>
            </a:r>
            <a:r>
              <a:rPr lang="uk-UA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міжтипних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особливостей комунікації, що дозволило розробити рекомендації щодо покращення атмосфери переговорів на основі підвищення конфіденційності внаслідок зменшення ризику конфліктності при переговорах. 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56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0892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err="1" smtClean="0">
                <a:solidFill>
                  <a:schemeClr val="tx2"/>
                </a:solidFill>
                <a:effectLst/>
                <a:latin typeface="Arial Black" pitchFamily="34" charset="0"/>
              </a:rPr>
              <a:t>Дякую</a:t>
            </a:r>
            <a:r>
              <a:rPr lang="ru-RU" sz="6000" dirty="0" smtClean="0">
                <a:solidFill>
                  <a:schemeClr val="tx2"/>
                </a:solidFill>
                <a:effectLst/>
                <a:latin typeface="Arial Black" pitchFamily="34" charset="0"/>
              </a:rPr>
              <a:t> за </a:t>
            </a:r>
            <a:r>
              <a:rPr lang="ru-RU" sz="6000" dirty="0" err="1" smtClean="0">
                <a:solidFill>
                  <a:schemeClr val="tx2"/>
                </a:solidFill>
                <a:effectLst/>
                <a:latin typeface="Arial Black" pitchFamily="34" charset="0"/>
              </a:rPr>
              <a:t>увагу</a:t>
            </a:r>
            <a:r>
              <a:rPr lang="ru-RU" sz="6000" dirty="0" smtClean="0">
                <a:solidFill>
                  <a:schemeClr val="tx2"/>
                </a:solidFill>
                <a:effectLst/>
                <a:latin typeface="Arial Black" pitchFamily="34" charset="0"/>
              </a:rPr>
              <a:t>!</a:t>
            </a:r>
            <a:endParaRPr lang="ru-RU" sz="6000" dirty="0">
              <a:solidFill>
                <a:schemeClr val="tx2"/>
              </a:solidFill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47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332656"/>
            <a:ext cx="7219528" cy="99537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chemeClr val="tx2"/>
                </a:solidFill>
                <a:effectLst/>
                <a:latin typeface="Arial Black" pitchFamily="34" charset="0"/>
                <a:cs typeface="Aharoni" pitchFamily="2" charset="-79"/>
              </a:rPr>
              <a:t>Актуальність теми</a:t>
            </a:r>
            <a:endParaRPr lang="ru-RU" sz="2800" dirty="0">
              <a:solidFill>
                <a:schemeClr val="tx2"/>
              </a:solidFill>
              <a:effectLst/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26988" indent="415925"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Актуальність теми дипломної роботи викликана тим, що управління конфіденційністю є одним з найважливіших завдань у загальному комплексі заходів щодо забезпечення інформаційної безпеки об’єкта або установи. </a:t>
            </a:r>
          </a:p>
          <a:p>
            <a:pPr marL="26988" indent="415925"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 умовах конкурентної боротьби на міжнародному і внутрішньому ринках різко зросли масштаби витоку конфіденційної інформації, яка оголошується на переговорах між корпораціями, організаціями. Часто, витік інформації відбувається безпосередньо від самих сторін, які беруть участь у переговорних процесах. Тому розробка програми підтримки управління конфіденційністю переговорних процесів є актуальною задачею.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0869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/>
                <a:latin typeface="Arial Black" pitchFamily="34" charset="0"/>
              </a:rPr>
              <a:t>Мета </a:t>
            </a:r>
            <a:r>
              <a:rPr lang="uk-UA" sz="2800" b="1" dirty="0" smtClean="0">
                <a:solidFill>
                  <a:schemeClr val="tx2"/>
                </a:solidFill>
                <a:effectLst/>
                <a:latin typeface="Arial Black" pitchFamily="34" charset="0"/>
              </a:rPr>
              <a:t>і задачі дослідження</a:t>
            </a:r>
            <a:endParaRPr lang="ru-RU" sz="2800" b="1" dirty="0">
              <a:solidFill>
                <a:schemeClr val="tx2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44500" algn="just"/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Метою дослідження є підвищити захищеність сторін при переговорах за рахунок забезпечення більш високої конфіденційності, яка досягається врахуванням специфічних особливостей сприйняття та переробки інформації людиною.  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44500" algn="just"/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Задачею дослідження є розробка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програми підтримки управління конфіденційністю переговорних процесів.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7867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70145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Об`єкт дослідження.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Об`єктом дослідження є методи управління конфіденційністю переговорних процесів на основі типів сприйняття та передачі інформації.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Предмет дослідження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методи і засоби управління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конфіденційністю переговорних процесів на основі типів сприйняття та передачі інформації.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Наукова новизна одержаних результатів.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hangingPunct="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Розроблено новий спосіб підтримки управління конфіденційністю переговорних процесів на основі типів сприйняття та передачі інформації, що дозволило підвищити захищеність сторін при переговорах за рахунок забезпечення більш високої конфіденційності.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Практичне значення одержаних результатів.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Розроблено програму підтримки управління конфіденційністю переговорних процесів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57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chemeClr val="tx2"/>
                </a:solidFill>
                <a:effectLst/>
                <a:latin typeface="Arial Black" pitchFamily="34" charset="0"/>
              </a:rPr>
              <a:t>Алгоритм роботи програми</a:t>
            </a:r>
            <a:endParaRPr lang="ru-RU" sz="2800" dirty="0">
              <a:solidFill>
                <a:schemeClr val="tx2"/>
              </a:solidFill>
              <a:effectLst/>
              <a:latin typeface="Arial Black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 descr="D:\навчання\5 курс\диплом\схема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81" y="1096341"/>
            <a:ext cx="7608161" cy="515292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932040" y="2420888"/>
            <a:ext cx="2448272" cy="16561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190859"/>
            <a:ext cx="2880320" cy="172819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71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-13493"/>
            <a:ext cx="6881968" cy="79695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chemeClr val="tx2"/>
                </a:solidFill>
                <a:effectLst/>
                <a:latin typeface="Arial Black" pitchFamily="34" charset="0"/>
              </a:rPr>
              <a:t>Робота програми</a:t>
            </a:r>
            <a:endParaRPr lang="ru-RU" sz="2800" dirty="0">
              <a:solidFill>
                <a:schemeClr val="tx2"/>
              </a:solidFill>
              <a:effectLst/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92666"/>
            <a:ext cx="465772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309634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06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597" y="1705711"/>
            <a:ext cx="7141802" cy="337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89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98" y="1556792"/>
            <a:ext cx="6359447" cy="3318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31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3531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98384" y="3645024"/>
            <a:ext cx="2609920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270</TotalTime>
  <Words>269</Words>
  <Application>Microsoft Office PowerPoint</Application>
  <PresentationFormat>Экран (4:3)</PresentationFormat>
  <Paragraphs>21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Дипломна робота на тему:  «Розробка програми підтримки управління конфіденційністю переговорних процесів»</vt:lpstr>
      <vt:lpstr>Актуальність теми</vt:lpstr>
      <vt:lpstr>Мета і задачі дослідження</vt:lpstr>
      <vt:lpstr>Презентация PowerPoint</vt:lpstr>
      <vt:lpstr>Алгоритм роботи програми</vt:lpstr>
      <vt:lpstr>Робота програми</vt:lpstr>
      <vt:lpstr>Презентация PowerPoint</vt:lpstr>
      <vt:lpstr>Презентация PowerPoint</vt:lpstr>
      <vt:lpstr>Презентация PowerPoint</vt:lpstr>
      <vt:lpstr>Висновки</vt:lpstr>
      <vt:lpstr>Дякую за увагу!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Бакалаврська дипломна робота на тему:  «Розробка підсистеми блокування витоку мовної інформації через закладні пристрої для систем безпеки»</dc:title>
  <dc:creator>User</dc:creator>
  <cp:lastModifiedBy>Ксюша</cp:lastModifiedBy>
  <cp:revision>39</cp:revision>
  <cp:lastPrinted>2014-06-23T18:19:04Z</cp:lastPrinted>
  <dcterms:created xsi:type="dcterms:W3CDTF">2014-06-20T12:41:19Z</dcterms:created>
  <dcterms:modified xsi:type="dcterms:W3CDTF">2015-06-15T13:21:08Z</dcterms:modified>
</cp:coreProperties>
</file>