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5" r:id="rId4"/>
    <p:sldId id="258" r:id="rId5"/>
    <p:sldId id="260" r:id="rId6"/>
    <p:sldId id="261" r:id="rId7"/>
    <p:sldId id="266" r:id="rId8"/>
    <p:sldId id="267" r:id="rId9"/>
    <p:sldId id="268" r:id="rId10"/>
    <p:sldId id="269" r:id="rId11"/>
    <p:sldId id="264" r:id="rId12"/>
    <p:sldId id="262" r:id="rId13"/>
    <p:sldId id="263" r:id="rId14"/>
  </p:sldIdLst>
  <p:sldSz cx="9144000" cy="6858000" type="screen4x3"/>
  <p:notesSz cx="6797675" cy="9926638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86353" autoAdjust="0"/>
  </p:normalViewPr>
  <p:slideViewPr>
    <p:cSldViewPr>
      <p:cViewPr varScale="1">
        <p:scale>
          <a:sx n="100" d="100"/>
          <a:sy n="100" d="100"/>
        </p:scale>
        <p:origin x="-19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F0DB3-7DBF-41AB-9349-327A0D21B875}" type="datetimeFigureOut">
              <a:rPr lang="uk-UA" smtClean="0"/>
              <a:pPr/>
              <a:t>15.06.2015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C29AB-6D3D-490D-A902-AEAF6855E186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F0DB3-7DBF-41AB-9349-327A0D21B875}" type="datetimeFigureOut">
              <a:rPr lang="uk-UA" smtClean="0"/>
              <a:pPr/>
              <a:t>15.06.2015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C29AB-6D3D-490D-A902-AEAF6855E186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F0DB3-7DBF-41AB-9349-327A0D21B875}" type="datetimeFigureOut">
              <a:rPr lang="uk-UA" smtClean="0"/>
              <a:pPr/>
              <a:t>15.06.2015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C29AB-6D3D-490D-A902-AEAF6855E186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F0DB3-7DBF-41AB-9349-327A0D21B875}" type="datetimeFigureOut">
              <a:rPr lang="uk-UA" smtClean="0"/>
              <a:pPr/>
              <a:t>15.06.2015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C29AB-6D3D-490D-A902-AEAF6855E186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F0DB3-7DBF-41AB-9349-327A0D21B875}" type="datetimeFigureOut">
              <a:rPr lang="uk-UA" smtClean="0"/>
              <a:pPr/>
              <a:t>15.06.2015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C29AB-6D3D-490D-A902-AEAF6855E186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F0DB3-7DBF-41AB-9349-327A0D21B875}" type="datetimeFigureOut">
              <a:rPr lang="uk-UA" smtClean="0"/>
              <a:pPr/>
              <a:t>15.06.2015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C29AB-6D3D-490D-A902-AEAF6855E186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F0DB3-7DBF-41AB-9349-327A0D21B875}" type="datetimeFigureOut">
              <a:rPr lang="uk-UA" smtClean="0"/>
              <a:pPr/>
              <a:t>15.06.2015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C29AB-6D3D-490D-A902-AEAF6855E186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F0DB3-7DBF-41AB-9349-327A0D21B875}" type="datetimeFigureOut">
              <a:rPr lang="uk-UA" smtClean="0"/>
              <a:pPr/>
              <a:t>15.06.2015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C29AB-6D3D-490D-A902-AEAF6855E186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F0DB3-7DBF-41AB-9349-327A0D21B875}" type="datetimeFigureOut">
              <a:rPr lang="uk-UA" smtClean="0"/>
              <a:pPr/>
              <a:t>15.06.2015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C29AB-6D3D-490D-A902-AEAF6855E186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F0DB3-7DBF-41AB-9349-327A0D21B875}" type="datetimeFigureOut">
              <a:rPr lang="uk-UA" smtClean="0"/>
              <a:pPr/>
              <a:t>15.06.2015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C29AB-6D3D-490D-A902-AEAF6855E186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F0DB3-7DBF-41AB-9349-327A0D21B875}" type="datetimeFigureOut">
              <a:rPr lang="uk-UA" smtClean="0"/>
              <a:pPr/>
              <a:t>15.06.2015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C29AB-6D3D-490D-A902-AEAF6855E186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9DF0DB3-7DBF-41AB-9349-327A0D21B875}" type="datetimeFigureOut">
              <a:rPr lang="uk-UA" smtClean="0"/>
              <a:pPr/>
              <a:t>15.06.2015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01C29AB-6D3D-490D-A902-AEAF6855E186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908720"/>
            <a:ext cx="7175351" cy="1793167"/>
          </a:xfrm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uk-UA" sz="4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Розробка програми </a:t>
            </a:r>
            <a:r>
              <a:rPr lang="uk-UA" sz="4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протидії витоку інформації з підприємства під час впровадження інновацій</a:t>
            </a:r>
            <a:endParaRPr lang="uk-UA" sz="4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50360" y="5984357"/>
            <a:ext cx="21146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uk-UA" sz="1400" dirty="0" smtClean="0"/>
              <a:t>Виконав </a:t>
            </a:r>
            <a:r>
              <a:rPr lang="uk-UA" sz="1400" dirty="0" smtClean="0"/>
              <a:t>ст.гр.УБ-14-сп</a:t>
            </a:r>
          </a:p>
          <a:p>
            <a:pPr algn="r"/>
            <a:r>
              <a:rPr lang="uk-UA" sz="1400" dirty="0" smtClean="0"/>
              <a:t>Бондар Р.А.</a:t>
            </a:r>
            <a:endParaRPr lang="uk-UA" sz="1400" dirty="0"/>
          </a:p>
        </p:txBody>
      </p:sp>
    </p:spTree>
    <p:extLst>
      <p:ext uri="{BB962C8B-B14F-4D97-AF65-F5344CB8AC3E}">
        <p14:creationId xmlns:p14="http://schemas.microsoft.com/office/powerpoint/2010/main" xmlns="" val="14795260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4429132"/>
            <a:ext cx="6512511" cy="1143000"/>
          </a:xfrm>
        </p:spPr>
        <p:txBody>
          <a:bodyPr/>
          <a:lstStyle/>
          <a:p>
            <a:pPr algn="ctr">
              <a:buNone/>
            </a:pPr>
            <a:r>
              <a:rPr lang="uk-UA" sz="3600" dirty="0" smtClean="0"/>
              <a:t>Результат проходження тесту</a:t>
            </a:r>
            <a:endParaRPr lang="ru-RU" sz="3600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 l="11665" t="13079" r="66551" b="52556"/>
          <a:stretch>
            <a:fillRect/>
          </a:stretch>
        </p:blipFill>
        <p:spPr bwMode="auto">
          <a:xfrm>
            <a:off x="1785918" y="571480"/>
            <a:ext cx="5429288" cy="3571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4572008"/>
            <a:ext cx="6512511" cy="1143000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Висновки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428728" y="1142984"/>
            <a:ext cx="6400800" cy="3474720"/>
          </a:xfrm>
        </p:spPr>
        <p:txBody>
          <a:bodyPr/>
          <a:lstStyle/>
          <a:p>
            <a:pPr algn="just">
              <a:buNone/>
            </a:pPr>
            <a:r>
              <a:rPr lang="uk-UA" dirty="0" smtClean="0"/>
              <a:t> 		</a:t>
            </a:r>
            <a:r>
              <a:rPr lang="uk-UA" dirty="0" smtClean="0"/>
              <a:t>Було розглянуто </a:t>
            </a:r>
            <a:r>
              <a:rPr lang="uk-UA" dirty="0" smtClean="0"/>
              <a:t>та проаналізовано існуючі методи визначення </a:t>
            </a:r>
            <a:r>
              <a:rPr lang="uk-UA" dirty="0" smtClean="0"/>
              <a:t>типу людини. </a:t>
            </a:r>
            <a:r>
              <a:rPr lang="uk-UA" dirty="0" smtClean="0"/>
              <a:t>Врахувавши </a:t>
            </a:r>
            <a:r>
              <a:rPr lang="uk-UA" dirty="0" smtClean="0"/>
              <a:t>недоліки цих методів було розроблено новий метод визначення типу людини, а саме метод, що </a:t>
            </a:r>
            <a:r>
              <a:rPr lang="uk-UA" smtClean="0"/>
              <a:t>визначає рівень мотивації </a:t>
            </a:r>
            <a:r>
              <a:rPr lang="uk-UA" dirty="0" smtClean="0"/>
              <a:t>людини не розголошувати конфіденційну інформацію.</a:t>
            </a:r>
            <a:endParaRPr lang="ru-RU" dirty="0" smtClean="0"/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276872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/>
              <a:t>Дякую за увагу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32574651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276872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dirty="0" smtClean="0"/>
              <a:t>Прошу ваші запитання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17341557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00100" y="1357298"/>
            <a:ext cx="7317432" cy="3849608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uk-UA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uk-UA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Актуальність теми.</a:t>
            </a:r>
            <a:r>
              <a:rPr lang="uk-UA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uk-UA" dirty="0" smtClean="0"/>
              <a:t>Оскільки витік інформації, що базується на людському факторі є найбільш поширеним каналом витоку інформації, постає питання конкретного відбору людей на посади, що мають справу з конфіденційною інформацією. Правильний відбір персоналу здійснюється шляхом мотивації працівників не розголошувати конфіденційну інформацію, оскільки розголошення такої інформації під час впровадження інновацій може завдати значної шкоди підприємству.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137518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uk-UA" dirty="0" smtClean="0"/>
              <a:t>Мета роботи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428728" y="1285860"/>
            <a:ext cx="6400800" cy="3474720"/>
          </a:xfrm>
        </p:spPr>
        <p:txBody>
          <a:bodyPr/>
          <a:lstStyle/>
          <a:p>
            <a:pPr indent="182880" algn="just">
              <a:buNone/>
            </a:pPr>
            <a:r>
              <a:rPr lang="uk-UA" dirty="0" smtClean="0"/>
              <a:t>  	</a:t>
            </a:r>
            <a:r>
              <a:rPr lang="uk-UA" dirty="0" smtClean="0"/>
              <a:t>Розробка програми для протидії витоку інформації з підприємства під час впровадження інновацій. </a:t>
            </a:r>
            <a:r>
              <a:rPr lang="uk-UA" dirty="0" smtClean="0"/>
              <a:t>Визначити мотиваційний тип людини та відмінності між цими типами, визначити рівень мотивації людини не розголошувати конфіденційну інформацію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97152"/>
            <a:ext cx="7736647" cy="1143000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/>
              <a:t>Задачі роботи</a:t>
            </a:r>
            <a:endParaRPr lang="uk-UA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6" name="TextBox 5"/>
          <p:cNvSpPr txBox="1"/>
          <p:nvPr/>
        </p:nvSpPr>
        <p:spPr>
          <a:xfrm>
            <a:off x="785786" y="1071546"/>
            <a:ext cx="800105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buFont typeface="Arial" pitchFamily="34" charset="0"/>
              <a:buChar char="•"/>
            </a:pPr>
            <a:r>
              <a:rPr lang="uk-UA" sz="2400" dirty="0" smtClean="0"/>
              <a:t>розглянути інноваційну </a:t>
            </a:r>
            <a:r>
              <a:rPr lang="uk-UA" sz="2400" dirty="0" err="1" smtClean="0"/>
              <a:t>діяльность</a:t>
            </a:r>
            <a:r>
              <a:rPr lang="uk-UA" sz="2400" dirty="0" smtClean="0"/>
              <a:t> на підприємстві</a:t>
            </a:r>
            <a:r>
              <a:rPr lang="ru-RU" sz="2400" dirty="0" smtClean="0"/>
              <a:t>; </a:t>
            </a:r>
          </a:p>
          <a:p>
            <a:pPr lvl="0" algn="just">
              <a:buFont typeface="Arial" pitchFamily="34" charset="0"/>
              <a:buChar char="•"/>
            </a:pPr>
            <a:r>
              <a:rPr lang="uk-UA" sz="2400" dirty="0" smtClean="0"/>
              <a:t>дослідити канали витоку інформації</a:t>
            </a:r>
            <a:r>
              <a:rPr lang="en-US" sz="2400" dirty="0" smtClean="0"/>
              <a:t>;</a:t>
            </a:r>
            <a:endParaRPr lang="ru-RU" sz="2400" dirty="0" smtClean="0"/>
          </a:p>
          <a:p>
            <a:pPr lvl="0" algn="just">
              <a:buFont typeface="Arial" pitchFamily="34" charset="0"/>
              <a:buChar char="•"/>
            </a:pPr>
            <a:r>
              <a:rPr lang="uk-UA" sz="2400" dirty="0" smtClean="0"/>
              <a:t>дослідити канал витоку інформації через персонал та проаналізувати можливі методи захисту інформації, що може бути втрачена по даному каналу</a:t>
            </a:r>
            <a:r>
              <a:rPr lang="ru-RU" sz="2400" dirty="0" smtClean="0"/>
              <a:t>; </a:t>
            </a:r>
          </a:p>
          <a:p>
            <a:pPr lvl="0" algn="just">
              <a:buFont typeface="Arial" pitchFamily="34" charset="0"/>
              <a:buChar char="•"/>
            </a:pPr>
            <a:r>
              <a:rPr lang="uk-UA" sz="2400" dirty="0" smtClean="0"/>
              <a:t>р</a:t>
            </a:r>
            <a:r>
              <a:rPr lang="ru-RU" sz="2400" dirty="0" err="1" smtClean="0"/>
              <a:t>озроб</a:t>
            </a:r>
            <a:r>
              <a:rPr lang="uk-UA" sz="2400" dirty="0" err="1" smtClean="0"/>
              <a:t>ити</a:t>
            </a:r>
            <a:r>
              <a:rPr lang="uk-UA" sz="2400" dirty="0" smtClean="0"/>
              <a:t> </a:t>
            </a:r>
            <a:r>
              <a:rPr lang="ru-RU" sz="2400" dirty="0" err="1" smtClean="0"/>
              <a:t>програм</a:t>
            </a:r>
            <a:r>
              <a:rPr lang="uk-UA" sz="2400" dirty="0" smtClean="0"/>
              <a:t>у, яка буде запобігати витоку інформації через персонал</a:t>
            </a:r>
            <a:r>
              <a:rPr lang="ru-RU" sz="2400" dirty="0" smtClean="0"/>
              <a:t>.</a:t>
            </a:r>
          </a:p>
          <a:p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5298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404664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/>
              <a:t>Алгоритм </a:t>
            </a:r>
            <a:br>
              <a:rPr lang="uk-UA" dirty="0" smtClean="0"/>
            </a:br>
            <a:r>
              <a:rPr lang="uk-UA" dirty="0" smtClean="0"/>
              <a:t>роботи </a:t>
            </a:r>
            <a:br>
              <a:rPr lang="uk-UA" dirty="0" smtClean="0"/>
            </a:br>
            <a:r>
              <a:rPr lang="uk-UA" dirty="0" smtClean="0"/>
              <a:t>програми</a:t>
            </a:r>
            <a:br>
              <a:rPr lang="uk-UA" dirty="0" smtClean="0"/>
            </a:br>
            <a:r>
              <a:rPr lang="uk-UA" dirty="0" smtClean="0"/>
              <a:t>Підпрограма</a:t>
            </a:r>
            <a:br>
              <a:rPr lang="uk-UA" dirty="0" smtClean="0"/>
            </a:br>
            <a:r>
              <a:rPr lang="uk-UA" dirty="0" smtClean="0"/>
              <a:t>для </a:t>
            </a:r>
            <a:br>
              <a:rPr lang="uk-UA" dirty="0" smtClean="0"/>
            </a:br>
            <a:r>
              <a:rPr lang="uk-UA" dirty="0" smtClean="0"/>
              <a:t>працівника</a:t>
            </a:r>
            <a:endParaRPr lang="uk-UA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4114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74" name="Rectangle 78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75" name="Rectangle 79"/>
          <p:cNvSpPr>
            <a:spLocks noChangeArrowheads="1"/>
          </p:cNvSpPr>
          <p:nvPr/>
        </p:nvSpPr>
        <p:spPr bwMode="auto">
          <a:xfrm>
            <a:off x="0" y="187896"/>
            <a:ext cx="4079963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57625" algn="l"/>
              </a:tabLst>
            </a:pPr>
            <a:r>
              <a:rPr kumimoji="0" lang="uk-UA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5762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76" name="Rectangle 80"/>
          <p:cNvSpPr>
            <a:spLocks noChangeArrowheads="1"/>
          </p:cNvSpPr>
          <p:nvPr/>
        </p:nvSpPr>
        <p:spPr bwMode="auto">
          <a:xfrm>
            <a:off x="0" y="142852"/>
            <a:ext cx="427232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14475" algn="l"/>
                <a:tab pos="4048125" algn="l"/>
              </a:tabLst>
            </a:pP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14475" algn="l"/>
                <a:tab pos="4048125" algn="l"/>
              </a:tabLst>
            </a:pPr>
            <a:r>
              <a:rPr kumimoji="0" lang="uk-UA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uk-UA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14475" algn="l"/>
                <a:tab pos="404812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78" name="Rectangle 82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19225" algn="l"/>
              </a:tabLst>
            </a:pPr>
            <a:endParaRPr kumimoji="0" lang="uk-UA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19225" algn="l"/>
              </a:tabLst>
            </a:pPr>
            <a:r>
              <a:rPr kumimoji="0" lang="uk-UA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192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79" name="Rectangle 8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80" name="Rectangle 84"/>
          <p:cNvSpPr>
            <a:spLocks noChangeArrowheads="1"/>
          </p:cNvSpPr>
          <p:nvPr/>
        </p:nvSpPr>
        <p:spPr bwMode="auto">
          <a:xfrm>
            <a:off x="0" y="226368"/>
            <a:ext cx="20409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3832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38325" algn="l"/>
              </a:tabLst>
            </a:pPr>
            <a:r>
              <a:rPr kumimoji="0" lang="uk-UA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	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82" name="Rectangle 8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83" name="Rectangle 87"/>
          <p:cNvSpPr>
            <a:spLocks noChangeArrowheads="1"/>
          </p:cNvSpPr>
          <p:nvPr/>
        </p:nvSpPr>
        <p:spPr bwMode="auto">
          <a:xfrm>
            <a:off x="0" y="3230"/>
            <a:ext cx="3714478" cy="907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9567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95675" algn="l"/>
              </a:tabLst>
            </a:pPr>
            <a:r>
              <a:rPr kumimoji="0" lang="uk-UA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	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95675" algn="l"/>
              </a:tabLst>
            </a:pPr>
            <a:r>
              <a:rPr kumimoji="0" lang="uk-UA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9567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85" name="Rectangle 89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87" name="Rectangle 91"/>
          <p:cNvSpPr>
            <a:spLocks noChangeArrowheads="1"/>
          </p:cNvSpPr>
          <p:nvPr/>
        </p:nvSpPr>
        <p:spPr bwMode="auto">
          <a:xfrm>
            <a:off x="1714480" y="285728"/>
            <a:ext cx="1381125" cy="3524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Запуск програми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88" name="AutoShape 92"/>
          <p:cNvSpPr>
            <a:spLocks noChangeArrowheads="1"/>
          </p:cNvSpPr>
          <p:nvPr/>
        </p:nvSpPr>
        <p:spPr bwMode="auto">
          <a:xfrm>
            <a:off x="1571604" y="1857364"/>
            <a:ext cx="1857388" cy="1000132"/>
          </a:xfrm>
          <a:prstGeom prst="diamond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Авторизація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користувача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89" name="Rectangle 93"/>
          <p:cNvSpPr>
            <a:spLocks noChangeArrowheads="1"/>
          </p:cNvSpPr>
          <p:nvPr/>
        </p:nvSpPr>
        <p:spPr bwMode="auto">
          <a:xfrm>
            <a:off x="1714480" y="1071546"/>
            <a:ext cx="1381125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Реєстрація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у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програмі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90" name="Rectangle 94"/>
          <p:cNvSpPr>
            <a:spLocks noChangeArrowheads="1"/>
          </p:cNvSpPr>
          <p:nvPr/>
        </p:nvSpPr>
        <p:spPr bwMode="auto">
          <a:xfrm>
            <a:off x="1714480" y="3071810"/>
            <a:ext cx="1381125" cy="5238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Проходження тестів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91" name="Rectangle 95"/>
          <p:cNvSpPr>
            <a:spLocks noChangeArrowheads="1"/>
          </p:cNvSpPr>
          <p:nvPr/>
        </p:nvSpPr>
        <p:spPr bwMode="auto">
          <a:xfrm>
            <a:off x="1714480" y="4000504"/>
            <a:ext cx="1381125" cy="5238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Відправлення результатів тесту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92" name="Rectangle 96"/>
          <p:cNvSpPr>
            <a:spLocks noChangeArrowheads="1"/>
          </p:cNvSpPr>
          <p:nvPr/>
        </p:nvSpPr>
        <p:spPr bwMode="auto">
          <a:xfrm>
            <a:off x="1714480" y="5000636"/>
            <a:ext cx="1381125" cy="3524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Вихід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з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програми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88" name="Прямая со стрелкой 87"/>
          <p:cNvCxnSpPr>
            <a:stCxn id="4190" idx="2"/>
            <a:endCxn id="4191" idx="0"/>
          </p:cNvCxnSpPr>
          <p:nvPr/>
        </p:nvCxnSpPr>
        <p:spPr>
          <a:xfrm rot="5400000">
            <a:off x="2202634" y="3798094"/>
            <a:ext cx="404819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 стрелкой 89"/>
          <p:cNvCxnSpPr>
            <a:stCxn id="4191" idx="2"/>
            <a:endCxn id="4192" idx="0"/>
          </p:cNvCxnSpPr>
          <p:nvPr/>
        </p:nvCxnSpPr>
        <p:spPr>
          <a:xfrm rot="5400000">
            <a:off x="2166915" y="4762507"/>
            <a:ext cx="476257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Прямая со стрелкой 108"/>
          <p:cNvCxnSpPr>
            <a:stCxn id="4187" idx="2"/>
            <a:endCxn id="4189" idx="0"/>
          </p:cNvCxnSpPr>
          <p:nvPr/>
        </p:nvCxnSpPr>
        <p:spPr>
          <a:xfrm rot="5400000">
            <a:off x="2188347" y="854849"/>
            <a:ext cx="433393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Прямая со стрелкой 110"/>
          <p:cNvCxnSpPr>
            <a:stCxn id="4189" idx="2"/>
            <a:endCxn id="4188" idx="0"/>
          </p:cNvCxnSpPr>
          <p:nvPr/>
        </p:nvCxnSpPr>
        <p:spPr>
          <a:xfrm rot="16200000" flipH="1">
            <a:off x="2288361" y="1645427"/>
            <a:ext cx="328618" cy="952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Прямая со стрелкой 112"/>
          <p:cNvCxnSpPr>
            <a:stCxn id="4188" idx="2"/>
            <a:endCxn id="4190" idx="0"/>
          </p:cNvCxnSpPr>
          <p:nvPr/>
        </p:nvCxnSpPr>
        <p:spPr>
          <a:xfrm rot="5400000">
            <a:off x="2345514" y="2917026"/>
            <a:ext cx="214314" cy="952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Прямая соединительная линия 116"/>
          <p:cNvCxnSpPr>
            <a:stCxn id="4188" idx="3"/>
          </p:cNvCxnSpPr>
          <p:nvPr/>
        </p:nvCxnSpPr>
        <p:spPr>
          <a:xfrm>
            <a:off x="3428992" y="2357430"/>
            <a:ext cx="64294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Прямая соединительная линия 118"/>
          <p:cNvCxnSpPr/>
          <p:nvPr/>
        </p:nvCxnSpPr>
        <p:spPr>
          <a:xfrm rot="5400000">
            <a:off x="2678893" y="3750471"/>
            <a:ext cx="278608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Прямая со стрелкой 120"/>
          <p:cNvCxnSpPr>
            <a:endCxn id="4192" idx="3"/>
          </p:cNvCxnSpPr>
          <p:nvPr/>
        </p:nvCxnSpPr>
        <p:spPr>
          <a:xfrm rot="10800000" flipV="1">
            <a:off x="3095606" y="5143511"/>
            <a:ext cx="976329" cy="333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1"/>
          <p:cNvSpPr txBox="1"/>
          <p:nvPr/>
        </p:nvSpPr>
        <p:spPr>
          <a:xfrm>
            <a:off x="2571736" y="2857496"/>
            <a:ext cx="1000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000" dirty="0" smtClean="0"/>
              <a:t>успішно</a:t>
            </a:r>
            <a:endParaRPr lang="ru-RU" sz="1000" dirty="0"/>
          </a:p>
        </p:txBody>
      </p:sp>
      <p:sp>
        <p:nvSpPr>
          <p:cNvPr id="123" name="TextBox 122"/>
          <p:cNvSpPr txBox="1"/>
          <p:nvPr/>
        </p:nvSpPr>
        <p:spPr>
          <a:xfrm>
            <a:off x="4143372" y="3571876"/>
            <a:ext cx="10715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000" dirty="0" err="1" smtClean="0"/>
              <a:t>н</a:t>
            </a:r>
            <a:r>
              <a:rPr lang="uk-UA" sz="1000" dirty="0" err="1" smtClean="0"/>
              <a:t>еуспішно</a:t>
            </a:r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xmlns="" val="650851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71935" y="500042"/>
            <a:ext cx="4857784" cy="4786346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/>
              <a:t>Алгоритм </a:t>
            </a:r>
            <a:br>
              <a:rPr lang="uk-UA" dirty="0" smtClean="0"/>
            </a:br>
            <a:r>
              <a:rPr lang="uk-UA" dirty="0" smtClean="0"/>
              <a:t>роботи </a:t>
            </a:r>
            <a:br>
              <a:rPr lang="uk-UA" dirty="0" smtClean="0"/>
            </a:br>
            <a:r>
              <a:rPr lang="uk-UA" dirty="0" smtClean="0"/>
              <a:t>програми</a:t>
            </a:r>
            <a:br>
              <a:rPr lang="uk-UA" dirty="0" smtClean="0"/>
            </a:br>
            <a:r>
              <a:rPr lang="uk-UA" dirty="0" smtClean="0"/>
              <a:t>Підпрограма</a:t>
            </a:r>
            <a:br>
              <a:rPr lang="uk-UA" dirty="0" smtClean="0"/>
            </a:br>
            <a:r>
              <a:rPr lang="uk-UA" dirty="0" smtClean="0"/>
              <a:t>для </a:t>
            </a:r>
            <a:br>
              <a:rPr lang="uk-UA" dirty="0" smtClean="0"/>
            </a:br>
            <a:r>
              <a:rPr lang="uk-UA" dirty="0" smtClean="0"/>
              <a:t>керівника</a:t>
            </a:r>
            <a:endParaRPr lang="uk-UA" dirty="0"/>
          </a:p>
        </p:txBody>
      </p:sp>
      <p:sp>
        <p:nvSpPr>
          <p:cNvPr id="4" name="Rectangle 91"/>
          <p:cNvSpPr>
            <a:spLocks noChangeArrowheads="1"/>
          </p:cNvSpPr>
          <p:nvPr/>
        </p:nvSpPr>
        <p:spPr bwMode="auto">
          <a:xfrm>
            <a:off x="1714480" y="285728"/>
            <a:ext cx="1381125" cy="3524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Запуск програми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AutoShape 92"/>
          <p:cNvSpPr>
            <a:spLocks noChangeArrowheads="1"/>
          </p:cNvSpPr>
          <p:nvPr/>
        </p:nvSpPr>
        <p:spPr bwMode="auto">
          <a:xfrm>
            <a:off x="1500166" y="1000108"/>
            <a:ext cx="1857388" cy="1000132"/>
          </a:xfrm>
          <a:prstGeom prst="diamond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Чи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є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нові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повідомлення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Rectangle 93"/>
          <p:cNvSpPr>
            <a:spLocks noChangeArrowheads="1"/>
          </p:cNvSpPr>
          <p:nvPr/>
        </p:nvSpPr>
        <p:spPr bwMode="auto">
          <a:xfrm>
            <a:off x="1714480" y="2285992"/>
            <a:ext cx="1381125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Відкриття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нових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повідомлень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94"/>
          <p:cNvSpPr>
            <a:spLocks noChangeArrowheads="1"/>
          </p:cNvSpPr>
          <p:nvPr/>
        </p:nvSpPr>
        <p:spPr bwMode="auto">
          <a:xfrm>
            <a:off x="1714480" y="3071810"/>
            <a:ext cx="1381125" cy="57150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Аналіз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проходження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тестів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працівників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Rectangle 95"/>
          <p:cNvSpPr>
            <a:spLocks noChangeArrowheads="1"/>
          </p:cNvSpPr>
          <p:nvPr/>
        </p:nvSpPr>
        <p:spPr bwMode="auto">
          <a:xfrm>
            <a:off x="1714480" y="4000504"/>
            <a:ext cx="1381125" cy="57150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Запис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інф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. про</a:t>
            </a:r>
            <a:r>
              <a:rPr kumimoji="0" lang="ru-RU" sz="11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  <a:r>
              <a:rPr kumimoji="0" lang="ru-RU" sz="11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працівника</a:t>
            </a:r>
            <a:r>
              <a:rPr kumimoji="0" lang="ru-RU" sz="11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у базу </a:t>
            </a:r>
            <a:r>
              <a:rPr kumimoji="0" lang="ru-RU" sz="11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даних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Rectangle 96"/>
          <p:cNvSpPr>
            <a:spLocks noChangeArrowheads="1"/>
          </p:cNvSpPr>
          <p:nvPr/>
        </p:nvSpPr>
        <p:spPr bwMode="auto">
          <a:xfrm>
            <a:off x="1714480" y="5000636"/>
            <a:ext cx="1381125" cy="3524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Вихід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з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програми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1" name="Прямая со стрелкой 10"/>
          <p:cNvCxnSpPr>
            <a:stCxn id="8" idx="2"/>
            <a:endCxn id="9" idx="0"/>
          </p:cNvCxnSpPr>
          <p:nvPr/>
        </p:nvCxnSpPr>
        <p:spPr>
          <a:xfrm rot="5400000">
            <a:off x="2226448" y="3821909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9" idx="2"/>
            <a:endCxn id="10" idx="0"/>
          </p:cNvCxnSpPr>
          <p:nvPr/>
        </p:nvCxnSpPr>
        <p:spPr>
          <a:xfrm rot="5400000">
            <a:off x="2190729" y="4786322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5" idx="3"/>
          </p:cNvCxnSpPr>
          <p:nvPr/>
        </p:nvCxnSpPr>
        <p:spPr>
          <a:xfrm>
            <a:off x="3357554" y="1500174"/>
            <a:ext cx="64294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endCxn id="10" idx="3"/>
          </p:cNvCxnSpPr>
          <p:nvPr/>
        </p:nvCxnSpPr>
        <p:spPr>
          <a:xfrm rot="10800000" flipV="1">
            <a:off x="3095606" y="5143511"/>
            <a:ext cx="976329" cy="333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500298" y="2000240"/>
            <a:ext cx="1000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000" dirty="0" smtClean="0"/>
              <a:t>так</a:t>
            </a:r>
            <a:endParaRPr lang="ru-RU" sz="1000" dirty="0"/>
          </a:p>
        </p:txBody>
      </p:sp>
      <p:sp>
        <p:nvSpPr>
          <p:cNvPr id="20" name="TextBox 19"/>
          <p:cNvSpPr txBox="1"/>
          <p:nvPr/>
        </p:nvSpPr>
        <p:spPr>
          <a:xfrm>
            <a:off x="4143372" y="3571876"/>
            <a:ext cx="10715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000" dirty="0" smtClean="0"/>
              <a:t>ні</a:t>
            </a:r>
            <a:endParaRPr lang="ru-RU" sz="1000" dirty="0"/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rot="16200000" flipV="1">
            <a:off x="2214546" y="3286124"/>
            <a:ext cx="3643338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4" idx="2"/>
            <a:endCxn id="5" idx="0"/>
          </p:cNvCxnSpPr>
          <p:nvPr/>
        </p:nvCxnSpPr>
        <p:spPr>
          <a:xfrm rot="16200000" flipH="1">
            <a:off x="2235974" y="807221"/>
            <a:ext cx="361955" cy="238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5" idx="2"/>
            <a:endCxn id="7" idx="0"/>
          </p:cNvCxnSpPr>
          <p:nvPr/>
        </p:nvCxnSpPr>
        <p:spPr>
          <a:xfrm rot="5400000">
            <a:off x="2274076" y="2131208"/>
            <a:ext cx="285752" cy="238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7" idx="2"/>
            <a:endCxn id="8" idx="0"/>
          </p:cNvCxnSpPr>
          <p:nvPr/>
        </p:nvCxnSpPr>
        <p:spPr>
          <a:xfrm rot="5400000">
            <a:off x="2240734" y="2907501"/>
            <a:ext cx="3286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540998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4429132"/>
            <a:ext cx="6512511" cy="1143000"/>
          </a:xfrm>
        </p:spPr>
        <p:txBody>
          <a:bodyPr/>
          <a:lstStyle/>
          <a:p>
            <a:pPr algn="ctr">
              <a:buNone/>
            </a:pPr>
            <a:r>
              <a:rPr lang="uk-UA" sz="3600" dirty="0" smtClean="0"/>
              <a:t>Головне вікно підпрограми для користувача</a:t>
            </a:r>
            <a:endParaRPr lang="ru-RU" sz="3600" dirty="0"/>
          </a:p>
        </p:txBody>
      </p:sp>
      <p:pic>
        <p:nvPicPr>
          <p:cNvPr id="4" name="Содержимое 3"/>
          <p:cNvPicPr>
            <a:picLocks noGrp="1"/>
          </p:cNvPicPr>
          <p:nvPr>
            <p:ph sz="quarter" idx="13"/>
          </p:nvPr>
        </p:nvPicPr>
        <p:blipFill>
          <a:blip r:embed="rId2" cstate="print"/>
          <a:srcRect l="11905" t="14899" r="52810" b="50702"/>
          <a:stretch>
            <a:fillRect/>
          </a:stretch>
        </p:blipFill>
        <p:spPr bwMode="auto">
          <a:xfrm>
            <a:off x="1357290" y="714356"/>
            <a:ext cx="6336964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buNone/>
            </a:pPr>
            <a:r>
              <a:rPr lang="uk-UA" sz="3200" dirty="0" smtClean="0"/>
              <a:t>Вікно проходження психологічних тестів</a:t>
            </a:r>
            <a:endParaRPr lang="ru-RU" sz="3200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 l="5796" t="14096" r="63468" b="58796"/>
          <a:stretch>
            <a:fillRect/>
          </a:stretch>
        </p:blipFill>
        <p:spPr bwMode="auto">
          <a:xfrm>
            <a:off x="1785918" y="714356"/>
            <a:ext cx="6000792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642918"/>
            <a:ext cx="4429156" cy="857256"/>
          </a:xfrm>
        </p:spPr>
        <p:txBody>
          <a:bodyPr/>
          <a:lstStyle/>
          <a:p>
            <a:pPr algn="ctr">
              <a:buNone/>
            </a:pPr>
            <a:r>
              <a:rPr lang="uk-UA" sz="2400" dirty="0" smtClean="0"/>
              <a:t>Головне вікно підпрограми для керівника</a:t>
            </a:r>
            <a:endParaRPr lang="ru-RU" sz="2400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 l="11778" t="15180" r="59265" b="57807"/>
          <a:stretch>
            <a:fillRect/>
          </a:stretch>
        </p:blipFill>
        <p:spPr bwMode="auto">
          <a:xfrm>
            <a:off x="285721" y="214290"/>
            <a:ext cx="4143403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 l="11713" t="14970" r="63643" b="65066"/>
          <a:stretch>
            <a:fillRect/>
          </a:stretch>
        </p:blipFill>
        <p:spPr bwMode="auto">
          <a:xfrm>
            <a:off x="4572000" y="3786190"/>
            <a:ext cx="4352917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42844" y="4357694"/>
            <a:ext cx="4071966" cy="85725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pPr marL="320040" marR="0" lvl="0" indent="-32004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None/>
              <a:tabLst/>
              <a:defRPr/>
            </a:pPr>
            <a:r>
              <a:rPr kumimoji="0" lang="uk-UA" sz="24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Вхідні повідомлення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175</TotalTime>
  <Words>140</Words>
  <Application>Microsoft Office PowerPoint</Application>
  <PresentationFormat>Экран (4:3)</PresentationFormat>
  <Paragraphs>51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Розробка програми для протидії витоку інформації з підприємства під час впровадження інновацій</vt:lpstr>
      <vt:lpstr>Слайд 2</vt:lpstr>
      <vt:lpstr>Мета роботи</vt:lpstr>
      <vt:lpstr>Задачі роботи</vt:lpstr>
      <vt:lpstr>Алгоритм  роботи  програми Підпрограма для  працівника</vt:lpstr>
      <vt:lpstr>Алгоритм  роботи  програми Підпрограма для  керівника</vt:lpstr>
      <vt:lpstr>Головне вікно підпрограми для користувача</vt:lpstr>
      <vt:lpstr>Вікно проходження психологічних тестів</vt:lpstr>
      <vt:lpstr>Головне вікно підпрограми для керівника</vt:lpstr>
      <vt:lpstr>Результат проходження тесту</vt:lpstr>
      <vt:lpstr>Висновки</vt:lpstr>
      <vt:lpstr>Дякую за увагу</vt:lpstr>
      <vt:lpstr>Прошу ваші запитання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Розробка підсистеми блокування витоку інформації в електронно-обчислюваних засобах для систем безпеки</dc:title>
  <dc:creator>ПК</dc:creator>
  <cp:lastModifiedBy>ADMIN</cp:lastModifiedBy>
  <cp:revision>31</cp:revision>
  <dcterms:created xsi:type="dcterms:W3CDTF">2014-06-21T09:47:25Z</dcterms:created>
  <dcterms:modified xsi:type="dcterms:W3CDTF">2015-06-15T21:56:10Z</dcterms:modified>
</cp:coreProperties>
</file>