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64" r:id="rId2"/>
    <p:sldId id="263" r:id="rId3"/>
    <p:sldId id="272" r:id="rId4"/>
    <p:sldId id="269" r:id="rId5"/>
    <p:sldId id="271" r:id="rId6"/>
    <p:sldId id="259" r:id="rId7"/>
    <p:sldId id="256" r:id="rId8"/>
    <p:sldId id="260" r:id="rId9"/>
    <p:sldId id="262" r:id="rId10"/>
    <p:sldId id="273" r:id="rId11"/>
    <p:sldId id="270" r:id="rId12"/>
    <p:sldId id="258" r:id="rId13"/>
    <p:sldId id="257" r:id="rId14"/>
    <p:sldId id="268" r:id="rId15"/>
    <p:sldId id="265" r:id="rId16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744" y="-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5694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563385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584903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78910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435206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31448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221604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6974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94149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39769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104694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970671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076216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517211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403795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198430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032417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C938E00-CDCC-4BA8-8033-DF212095A83C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CD2FDEF-6AB1-45F9-B019-3A52456E1A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2587997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  <p:sldLayoutId id="21474838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6558" y="624110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err="1" smtClean="0"/>
              <a:t>Мікропроцесорнийпристрій</a:t>
            </a:r>
            <a:r>
              <a:rPr lang="uk-UA" b="1" dirty="0" smtClean="0"/>
              <a:t> </a:t>
            </a:r>
            <a:r>
              <a:rPr lang="uk-UA" b="1" dirty="0" smtClean="0"/>
              <a:t>для контролю плазмохімічного травлення мікроструктур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6632" y="2391178"/>
            <a:ext cx="8915400" cy="3777622"/>
          </a:xfrm>
        </p:spPr>
        <p:txBody>
          <a:bodyPr/>
          <a:lstStyle/>
          <a:p>
            <a:pPr algn="just"/>
            <a:r>
              <a:rPr lang="uk-UA" sz="28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Виконав: ст. гр. </a:t>
            </a:r>
            <a:r>
              <a:rPr lang="uk-UA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uk-UA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uk-UA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</a:t>
            </a:r>
            <a:endParaRPr lang="uk-UA" sz="2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Коломієць В. І.</a:t>
            </a:r>
            <a:endParaRPr lang="uk-UA" sz="2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Керівник: </a:t>
            </a:r>
            <a:r>
              <a:rPr lang="uk-UA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к.ф-м.н</a:t>
            </a:r>
            <a:r>
              <a:rPr lang="uk-UA" sz="28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., доцент кафедри електроніки</a:t>
            </a:r>
          </a:p>
          <a:p>
            <a:pPr algn="just"/>
            <a:r>
              <a:rPr lang="uk-UA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Кравченко Ю. С.</a:t>
            </a:r>
            <a:endParaRPr lang="uk-UA" sz="2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3005760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8064" y="163773"/>
            <a:ext cx="8003223" cy="5172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24585" y="5191920"/>
            <a:ext cx="78611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smtClean="0"/>
              <a:t>залежність зміни зворотного коефіцієнта передачі струму транзистора і його складових від оптичного випромінювання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TextBox 2"/>
          <p:cNvSpPr txBox="1"/>
          <p:nvPr/>
        </p:nvSpPr>
        <p:spPr>
          <a:xfrm>
            <a:off x="851321" y="5780922"/>
            <a:ext cx="987809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Залежність чутливості оптичного перетворювача з </a:t>
            </a:r>
            <a:r>
              <a:rPr lang="uk-UA" sz="2400" dirty="0" smtClean="0"/>
              <a:t>біполярним транзистором </a:t>
            </a:r>
            <a:r>
              <a:rPr lang="uk-UA" sz="2400" dirty="0" smtClean="0"/>
              <a:t>від величини освітленості</a:t>
            </a:r>
            <a:endParaRPr lang="uk-UA" sz="2400" dirty="0"/>
          </a:p>
          <a:p>
            <a:endParaRPr lang="uk-UA" sz="2800" dirty="0"/>
          </a:p>
        </p:txBody>
      </p:sp>
      <p:pic>
        <p:nvPicPr>
          <p:cNvPr id="5" name="Рисунок 4" descr="SE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1063" y="245661"/>
            <a:ext cx="6701051" cy="5363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9333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4607" y="5111290"/>
            <a:ext cx="8915399" cy="146880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Друкована плата</a:t>
            </a:r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9960" y="504968"/>
            <a:ext cx="10514499" cy="5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1332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3380" y="5577110"/>
            <a:ext cx="8911687" cy="1280890"/>
          </a:xfrm>
        </p:spPr>
        <p:txBody>
          <a:bodyPr>
            <a:normAutofit/>
          </a:bodyPr>
          <a:lstStyle/>
          <a:p>
            <a:r>
              <a:rPr lang="uk-UA" sz="4400" dirty="0" smtClean="0">
                <a:solidFill>
                  <a:schemeClr val="tx1"/>
                </a:solidFill>
              </a:rPr>
              <a:t>Складальне креслення</a:t>
            </a:r>
            <a:endParaRPr lang="uk-UA" sz="44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0521" y="723331"/>
            <a:ext cx="9945529" cy="449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32758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9169" y="6131685"/>
            <a:ext cx="4400953" cy="549424"/>
          </a:xfrm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З</a:t>
            </a:r>
            <a:r>
              <a:rPr lang="en-US" sz="2800" dirty="0" smtClean="0">
                <a:solidFill>
                  <a:schemeClr val="bg1"/>
                </a:solidFill>
              </a:rPr>
              <a:t>-D </a:t>
            </a:r>
            <a:r>
              <a:rPr lang="uk-UA" sz="2800" dirty="0" smtClean="0">
                <a:solidFill>
                  <a:schemeClr val="bg1"/>
                </a:solidFill>
              </a:rPr>
              <a:t>вигляд плати</a:t>
            </a:r>
            <a:endParaRPr lang="uk-UA" sz="28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C:\Users\vinni\Downloads\2_PIC\2_PIC\Screenshot_5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7482" y="232012"/>
            <a:ext cx="9403306" cy="5909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53599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Autofit/>
          </a:bodyPr>
          <a:lstStyle/>
          <a:p>
            <a:r>
              <a:rPr lang="uk-UA" b="1" dirty="0" smtClean="0"/>
              <a:t>ВИСНОВКИ</a:t>
            </a:r>
            <a:endParaRPr lang="ru-RU" b="1" dirty="0" smtClean="0"/>
          </a:p>
          <a:p>
            <a:r>
              <a:rPr lang="uk-UA" dirty="0" smtClean="0"/>
              <a:t> На основі аналізу літературних джерел показано, що одним з найбільш перспективних методів визначення часу тривалості плазмохімічного травлення є метод емісійної спектроскопії, який забезпечує оперативне отримання інформації про процеси в газовому розряді і вирізняється високою чутливістю та надійністю.</a:t>
            </a:r>
            <a:endParaRPr lang="ru-RU" dirty="0" smtClean="0"/>
          </a:p>
          <a:p>
            <a:pPr lvl="0"/>
            <a:r>
              <a:rPr lang="uk-UA" dirty="0" smtClean="0"/>
              <a:t>З метою підвищення ефективності методу емісійної спектроскопії запропоновано універсальний спосіб здійснення контролю процесу плазмохімічного травлення мікроструктур в якому власне оптичне випромінювання плазми розділяють за допомогою вузькосмугових фільтрів на інформативне і фонове, за допомогою оптичних частотних перетворювачів перетворюють в електричні частотні сигнали, частота яких залежить від інтенсивності випромінювання, а самі частотні сигнали порівнюють між собою і за величиною різниці частот визначають момент закінчення процесу плазмохімічного травлення.</a:t>
            </a:r>
            <a:endParaRPr lang="ru-RU" dirty="0" smtClean="0"/>
          </a:p>
          <a:p>
            <a:pPr lvl="0"/>
            <a:r>
              <a:rPr lang="uk-UA" dirty="0" smtClean="0"/>
              <a:t>Запропоновано електричну принципову схему пристрою на базі двох частотних перетворювачів з чутливим елементом з чутливим елементом у вигляді фото резистора. </a:t>
            </a:r>
            <a:endParaRPr lang="ru-RU" dirty="0" smtClean="0"/>
          </a:p>
          <a:p>
            <a:pPr lvl="0"/>
            <a:r>
              <a:rPr lang="uk-UA" dirty="0" smtClean="0"/>
              <a:t>Показано, що оптичний перетворювач має чутливість в межах від 64 до 5 кГц/люкс, максимальну чутливість оптичний перетворювач має при напрузі живлення 1 В та напрузі керування 6 В.</a:t>
            </a:r>
            <a:endParaRPr lang="ru-RU" dirty="0" smtClean="0"/>
          </a:p>
          <a:p>
            <a:pPr lvl="0"/>
            <a:r>
              <a:rPr lang="uk-UA" dirty="0" smtClean="0"/>
              <a:t>Розроблено друковану плату пристрою для контролю процесу плазмохімічного травлення мікроструктур.</a:t>
            </a: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398499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r>
              <a:rPr lang="uk-UA" sz="2800" b="1" dirty="0" err="1" smtClean="0"/>
              <a:t>Актуальнысть</a:t>
            </a:r>
            <a:endParaRPr lang="uk-UA" sz="2800" dirty="0" smtClean="0">
              <a:effectLst/>
            </a:endParaRPr>
          </a:p>
          <a:p>
            <a:pPr>
              <a:buNone/>
            </a:pPr>
            <a:r>
              <a:rPr lang="uk-UA" sz="2600" dirty="0" smtClean="0"/>
              <a:t>Питання ефективності контролю в мікроелектронній плазмохімічній технології, яка на даний час практично безальтернативно забезпечує точність відтворення функціонального рельєфного рисунку на кремнієвих пластинах до </a:t>
            </a:r>
            <a:r>
              <a:rPr lang="en-US" sz="2600" dirty="0" smtClean="0"/>
              <a:t>300 </a:t>
            </a:r>
            <a:r>
              <a:rPr lang="uk-UA" sz="2600" dirty="0" smtClean="0"/>
              <a:t>мм на рівні до 0,13 мкм, пов’язане з суттєвим зменшенням розмірів функціональних елементів інтегральних мікросхем і їх ущільненням в межах самої мікросхеми. Тому необхідність розробки теоретичних підходів до створення радіовимірювальних оптичних перетворювачів з частотним виходом на основі реактивних властивостей напівпровідникових приладів з від'ємним опором, а також розробки схем, конструкцій, експериментального дослідження параметрів, оцінюванню їх метрологічних характеристик, розробки мікропроцесорної системи вимірювання величини освітленості в промисловості з використанням радіовимірювальних оптичних перетворювачів є актуальним у наш час.</a:t>
            </a:r>
          </a:p>
        </p:txBody>
      </p:sp>
    </p:spTree>
    <p:extLst>
      <p:ext uri="{BB962C8B-B14F-4D97-AF65-F5344CB8AC3E}">
        <p14:creationId xmlns="" xmlns:p14="http://schemas.microsoft.com/office/powerpoint/2010/main" val="267313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 lnSpcReduction="10000"/>
          </a:bodyPr>
          <a:lstStyle/>
          <a:p>
            <a:r>
              <a:rPr lang="uk-UA" sz="2800" b="1" dirty="0" smtClean="0"/>
              <a:t>Мета </a:t>
            </a:r>
            <a:r>
              <a:rPr lang="uk-UA" sz="2800" b="1" dirty="0"/>
              <a:t>роботи</a:t>
            </a:r>
            <a:endParaRPr lang="uk-UA" sz="2800" dirty="0" smtClean="0">
              <a:effectLst/>
            </a:endParaRPr>
          </a:p>
          <a:p>
            <a:r>
              <a:rPr lang="uk-UA" sz="2800" dirty="0"/>
              <a:t>Метою роботи є </a:t>
            </a:r>
            <a:r>
              <a:rPr lang="uk-UA" sz="2800" dirty="0" smtClean="0"/>
              <a:t>підвищення ефективності оптичних методів контролю процесу плазмохімічного травлення мікроструктур за рахунок універсалізації метода емісійно-спектрального контролю. </a:t>
            </a:r>
          </a:p>
          <a:p>
            <a:r>
              <a:rPr lang="uk-UA" sz="2800" b="1" dirty="0" smtClean="0"/>
              <a:t>Задачі </a:t>
            </a:r>
            <a:r>
              <a:rPr lang="uk-UA" sz="2800" b="1" dirty="0"/>
              <a:t>дослідження:</a:t>
            </a:r>
            <a:endParaRPr lang="uk-UA" sz="2800" dirty="0" smtClean="0">
              <a:effectLst/>
            </a:endParaRPr>
          </a:p>
          <a:p>
            <a:pPr lvl="0"/>
            <a:r>
              <a:rPr lang="ru-RU" sz="2200" dirty="0" err="1" smtClean="0"/>
              <a:t>проаналізувати</a:t>
            </a:r>
            <a:r>
              <a:rPr lang="ru-RU" sz="2200" dirty="0" smtClean="0"/>
              <a:t> </a:t>
            </a:r>
            <a:r>
              <a:rPr lang="ru-RU" sz="2200" dirty="0" err="1" smtClean="0"/>
              <a:t>сучасний</a:t>
            </a:r>
            <a:r>
              <a:rPr lang="ru-RU" sz="2200" dirty="0" smtClean="0"/>
              <a:t> стан </a:t>
            </a:r>
            <a:r>
              <a:rPr lang="ru-RU" sz="2200" dirty="0" err="1" smtClean="0"/>
              <a:t>методів</a:t>
            </a:r>
            <a:r>
              <a:rPr lang="ru-RU" sz="2200" dirty="0" smtClean="0"/>
              <a:t> контролю </a:t>
            </a:r>
            <a:r>
              <a:rPr lang="ru-RU" sz="2200" dirty="0" err="1" smtClean="0"/>
              <a:t>процесу</a:t>
            </a:r>
            <a:r>
              <a:rPr lang="ru-RU" sz="2200" dirty="0" smtClean="0"/>
              <a:t> плазмохімічного травлення мікроструктур, провести </a:t>
            </a:r>
            <a:r>
              <a:rPr lang="ru-RU" sz="2200" dirty="0" err="1" smtClean="0"/>
              <a:t>оцінку</a:t>
            </a:r>
            <a:r>
              <a:rPr lang="ru-RU" sz="2200" dirty="0" smtClean="0"/>
              <a:t> </a:t>
            </a:r>
            <a:r>
              <a:rPr lang="ru-RU" sz="2200" dirty="0" err="1" smtClean="0"/>
              <a:t>їх</a:t>
            </a:r>
            <a:r>
              <a:rPr lang="ru-RU" sz="2200" dirty="0" smtClean="0"/>
              <a:t> </a:t>
            </a:r>
            <a:r>
              <a:rPr lang="ru-RU" sz="2200" dirty="0" err="1" smtClean="0"/>
              <a:t>переваг</a:t>
            </a:r>
            <a:r>
              <a:rPr lang="ru-RU" sz="2200" dirty="0" smtClean="0"/>
              <a:t> та </a:t>
            </a:r>
            <a:r>
              <a:rPr lang="ru-RU" sz="2200" dirty="0" err="1" smtClean="0"/>
              <a:t>недоліків</a:t>
            </a:r>
            <a:r>
              <a:rPr lang="uk-UA" sz="2200" dirty="0" smtClean="0"/>
              <a:t>;</a:t>
            </a:r>
            <a:endParaRPr lang="uk-UA" sz="2200" dirty="0"/>
          </a:p>
          <a:p>
            <a:pPr lvl="0"/>
            <a:r>
              <a:rPr lang="ru-RU" sz="2200" dirty="0" smtClean="0"/>
              <a:t>провести </a:t>
            </a:r>
            <a:r>
              <a:rPr lang="ru-RU" sz="2200" dirty="0" err="1" smtClean="0"/>
              <a:t>розробку</a:t>
            </a:r>
            <a:r>
              <a:rPr lang="ru-RU" sz="2200" dirty="0" smtClean="0"/>
              <a:t> </a:t>
            </a:r>
            <a:r>
              <a:rPr lang="ru-RU" sz="2200" dirty="0" err="1" smtClean="0"/>
              <a:t>електронного</a:t>
            </a:r>
            <a:r>
              <a:rPr lang="ru-RU" sz="2200" dirty="0" smtClean="0"/>
              <a:t> пристрою для контрою плазмохімічного травлення мікроструктур</a:t>
            </a:r>
            <a:r>
              <a:rPr lang="uk-UA" sz="2200" dirty="0" smtClean="0"/>
              <a:t>;</a:t>
            </a:r>
            <a:endParaRPr lang="uk-UA" sz="2200" dirty="0"/>
          </a:p>
          <a:p>
            <a:pPr lvl="0"/>
            <a:r>
              <a:rPr lang="ru-RU" sz="2200" dirty="0" smtClean="0"/>
              <a:t>провести </a:t>
            </a:r>
            <a:r>
              <a:rPr lang="ru-RU" sz="2200" dirty="0" err="1" smtClean="0"/>
              <a:t>схемотехнічне</a:t>
            </a:r>
            <a:r>
              <a:rPr lang="ru-RU" sz="2200" dirty="0" smtClean="0"/>
              <a:t> </a:t>
            </a:r>
            <a:r>
              <a:rPr lang="ru-RU" sz="2200" dirty="0" err="1" smtClean="0"/>
              <a:t>моделювання</a:t>
            </a:r>
            <a:r>
              <a:rPr lang="ru-RU" sz="2200" dirty="0" smtClean="0"/>
              <a:t> пристрою</a:t>
            </a:r>
            <a:r>
              <a:rPr lang="uk-UA" sz="2200" dirty="0" smtClean="0"/>
              <a:t>;</a:t>
            </a:r>
            <a:endParaRPr lang="uk-UA" sz="2200" dirty="0"/>
          </a:p>
          <a:p>
            <a:pPr lvl="0"/>
            <a:r>
              <a:rPr lang="ru-RU" sz="2200" dirty="0" err="1" smtClean="0"/>
              <a:t>розробити</a:t>
            </a:r>
            <a:r>
              <a:rPr lang="ru-RU" sz="2200" dirty="0" smtClean="0"/>
              <a:t> </a:t>
            </a:r>
            <a:r>
              <a:rPr lang="ru-RU" sz="2200" dirty="0" err="1" smtClean="0"/>
              <a:t>друковану</a:t>
            </a:r>
            <a:r>
              <a:rPr lang="ru-RU" sz="2200" dirty="0" smtClean="0"/>
              <a:t> плату пристрою</a:t>
            </a:r>
            <a:r>
              <a:rPr lang="uk-UA" sz="2200" dirty="0" smtClean="0"/>
              <a:t>;</a:t>
            </a:r>
            <a:endParaRPr lang="uk-UA" sz="2200" dirty="0"/>
          </a:p>
          <a:p>
            <a:pPr lvl="0"/>
            <a:r>
              <a:rPr lang="ru-RU" sz="2200" dirty="0" err="1" smtClean="0"/>
              <a:t>запропонувати</a:t>
            </a:r>
            <a:r>
              <a:rPr lang="ru-RU" sz="2200" dirty="0" smtClean="0"/>
              <a:t> заходи </a:t>
            </a:r>
            <a:r>
              <a:rPr lang="ru-RU" sz="2200" dirty="0" err="1" smtClean="0"/>
              <a:t>безпеки</a:t>
            </a:r>
            <a:r>
              <a:rPr lang="ru-RU" sz="2200" dirty="0" smtClean="0"/>
              <a:t> </a:t>
            </a:r>
            <a:r>
              <a:rPr lang="ru-RU" sz="2200" dirty="0" err="1" smtClean="0"/>
              <a:t>під</a:t>
            </a:r>
            <a:r>
              <a:rPr lang="ru-RU" sz="2200" dirty="0" smtClean="0"/>
              <a:t> час </a:t>
            </a:r>
            <a:r>
              <a:rPr lang="ru-RU" sz="2200" dirty="0" err="1" smtClean="0"/>
              <a:t>проведення</a:t>
            </a:r>
            <a:r>
              <a:rPr lang="ru-RU" sz="2200" dirty="0" smtClean="0"/>
              <a:t> </a:t>
            </a:r>
            <a:r>
              <a:rPr lang="ru-RU" sz="2200" dirty="0" err="1" smtClean="0"/>
              <a:t>розробки</a:t>
            </a:r>
            <a:r>
              <a:rPr lang="ru-RU" sz="2200" dirty="0" smtClean="0"/>
              <a:t> </a:t>
            </a:r>
            <a:r>
              <a:rPr lang="ru-RU" sz="2200" dirty="0" err="1" smtClean="0"/>
              <a:t>електронного</a:t>
            </a:r>
            <a:r>
              <a:rPr lang="ru-RU" sz="2200" dirty="0" smtClean="0"/>
              <a:t> пристрою для контрою плазмохімічного травлення мікроструктур</a:t>
            </a:r>
            <a:r>
              <a:rPr lang="uk-UA" sz="2200" dirty="0" smtClean="0"/>
              <a:t>.</a:t>
            </a:r>
            <a:endParaRPr lang="uk-UA" sz="2200" dirty="0"/>
          </a:p>
          <a:p>
            <a:r>
              <a:rPr lang="ru-RU" sz="2800" b="1" dirty="0" smtClean="0"/>
              <a:t>Предметом </a:t>
            </a:r>
            <a:r>
              <a:rPr lang="ru-RU" sz="2800" b="1" dirty="0" err="1" smtClean="0"/>
              <a:t>дослідження</a:t>
            </a:r>
            <a:r>
              <a:rPr lang="ru-RU" sz="2800" b="1" dirty="0" smtClean="0"/>
              <a:t> </a:t>
            </a:r>
            <a:r>
              <a:rPr lang="ru-RU" sz="2800" dirty="0" err="1" smtClean="0"/>
              <a:t>являються</a:t>
            </a:r>
            <a:r>
              <a:rPr lang="ru-RU" sz="2800" dirty="0" smtClean="0"/>
              <a:t> </a:t>
            </a:r>
            <a:r>
              <a:rPr lang="ru-RU" sz="2800" dirty="0" err="1" smtClean="0"/>
              <a:t>основні</a:t>
            </a:r>
            <a:r>
              <a:rPr lang="ru-RU" sz="2800" dirty="0" smtClean="0"/>
              <a:t> </a:t>
            </a:r>
            <a:r>
              <a:rPr lang="ru-RU" sz="2800" dirty="0" err="1" smtClean="0"/>
              <a:t>параметри</a:t>
            </a:r>
            <a:r>
              <a:rPr lang="ru-RU" sz="2800" dirty="0" smtClean="0"/>
              <a:t> та характеристики пристрою контролю.</a:t>
            </a:r>
            <a:endParaRPr lang="uk-UA" sz="2800" dirty="0"/>
          </a:p>
        </p:txBody>
      </p:sp>
    </p:spTree>
    <p:extLst>
      <p:ext uri="{BB962C8B-B14F-4D97-AF65-F5344CB8AC3E}">
        <p14:creationId xmlns="" xmlns:p14="http://schemas.microsoft.com/office/powerpoint/2010/main" val="267313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r>
              <a:rPr lang="uk-UA" sz="2800" b="1" dirty="0" smtClean="0"/>
              <a:t>Об’єктом дослідження </a:t>
            </a:r>
            <a:r>
              <a:rPr lang="uk-UA" sz="2800" dirty="0" smtClean="0"/>
              <a:t>є процес перетворення оптичного випромінювання плазми в частотний інформаційний сигнал.</a:t>
            </a:r>
          </a:p>
          <a:p>
            <a:r>
              <a:rPr lang="uk-UA" sz="2800" b="1" dirty="0" smtClean="0"/>
              <a:t>Методи дослідження:</a:t>
            </a:r>
            <a:endParaRPr lang="ru-RU" sz="2800" dirty="0" smtClean="0"/>
          </a:p>
          <a:p>
            <a:pPr lvl="0"/>
            <a:r>
              <a:rPr lang="uk-UA" sz="2800" dirty="0" smtClean="0"/>
              <a:t>аналіз літературних джерел;</a:t>
            </a:r>
            <a:endParaRPr lang="ru-RU" sz="2800" dirty="0" smtClean="0"/>
          </a:p>
          <a:p>
            <a:pPr lvl="0"/>
            <a:r>
              <a:rPr lang="uk-UA" sz="2800" dirty="0" smtClean="0"/>
              <a:t>математичне моделювання.</a:t>
            </a:r>
            <a:endParaRPr lang="ru-RU" sz="2800" dirty="0" smtClean="0"/>
          </a:p>
          <a:p>
            <a:r>
              <a:rPr lang="uk-UA" sz="2800" b="1" dirty="0" smtClean="0"/>
              <a:t>Публікація результатів БДР</a:t>
            </a:r>
            <a:endParaRPr lang="ru-RU" sz="2800" dirty="0" smtClean="0"/>
          </a:p>
          <a:p>
            <a:r>
              <a:rPr lang="uk-UA" sz="2800" dirty="0" smtClean="0"/>
              <a:t>За результатами досліджень, подана заявка </a:t>
            </a:r>
            <a:r>
              <a:rPr lang="uk-UA" sz="2800" dirty="0" err="1" smtClean="0"/>
              <a:t>заявка</a:t>
            </a:r>
            <a:r>
              <a:rPr lang="uk-UA" sz="2800" dirty="0" smtClean="0"/>
              <a:t> на отримання патенту України на корисну модель.</a:t>
            </a:r>
            <a:endParaRPr lang="uk-UA" sz="2200" dirty="0"/>
          </a:p>
        </p:txBody>
      </p:sp>
    </p:spTree>
    <p:extLst>
      <p:ext uri="{BB962C8B-B14F-4D97-AF65-F5344CB8AC3E}">
        <p14:creationId xmlns="" xmlns:p14="http://schemas.microsoft.com/office/powerpoint/2010/main" val="267313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0091" y="259307"/>
            <a:ext cx="9136728" cy="5487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Текст 2"/>
          <p:cNvSpPr txBox="1">
            <a:spLocks/>
          </p:cNvSpPr>
          <p:nvPr/>
        </p:nvSpPr>
        <p:spPr>
          <a:xfrm>
            <a:off x="1762032" y="5493204"/>
            <a:ext cx="8915399" cy="1555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lvl="0" indent="-285750" defTabSz="4572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</a:pPr>
            <a:r>
              <a:rPr lang="ru-RU" sz="2400" dirty="0" smtClean="0"/>
              <a:t>Спектр </a:t>
            </a:r>
            <a:r>
              <a:rPr lang="ru-RU" sz="2400" dirty="0" err="1" smtClean="0"/>
              <a:t>випромінювання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плазми</a:t>
            </a:r>
            <a:r>
              <a:rPr lang="ru-RU" sz="2400" dirty="0" smtClean="0"/>
              <a:t> </a:t>
            </a:r>
            <a:r>
              <a:rPr lang="ru-RU" sz="2400" dirty="0" err="1" smtClean="0"/>
              <a:t>постійного</a:t>
            </a:r>
            <a:r>
              <a:rPr lang="ru-RU" sz="2400" dirty="0" smtClean="0"/>
              <a:t> струму в CCl</a:t>
            </a:r>
            <a:r>
              <a:rPr lang="ru-RU" sz="1400" dirty="0" smtClean="0"/>
              <a:t>4</a:t>
            </a:r>
            <a:r>
              <a:rPr lang="ru-RU" sz="2400" dirty="0" smtClean="0"/>
              <a:t>, в </a:t>
            </a:r>
            <a:r>
              <a:rPr lang="ru-RU" sz="2400" dirty="0" err="1" smtClean="0"/>
              <a:t>області</a:t>
            </a:r>
            <a:r>
              <a:rPr lang="ru-RU" sz="2400" dirty="0" smtClean="0"/>
              <a:t> 400 – 800 нм; </a:t>
            </a:r>
            <a:r>
              <a:rPr lang="ru-RU" sz="2400" dirty="0" err="1" smtClean="0"/>
              <a:t>р</a:t>
            </a:r>
            <a:r>
              <a:rPr lang="ru-RU" sz="2400" dirty="0" smtClean="0"/>
              <a:t> = 60 Па, </a:t>
            </a:r>
            <a:r>
              <a:rPr lang="ru-RU" sz="2400" dirty="0" err="1" smtClean="0"/>
              <a:t>j</a:t>
            </a:r>
            <a:r>
              <a:rPr lang="ru-RU" sz="2400" dirty="0" smtClean="0"/>
              <a:t> = 4 мА/см</a:t>
            </a:r>
            <a:r>
              <a:rPr lang="ru-RU" sz="2400" baseline="30000" dirty="0" smtClean="0"/>
              <a:t>2</a:t>
            </a:r>
            <a:endParaRPr kumimoji="0" lang="uk-UA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13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25554" y="5302136"/>
            <a:ext cx="8915399" cy="1555864"/>
          </a:xfrm>
        </p:spPr>
        <p:txBody>
          <a:bodyPr>
            <a:normAutofit/>
          </a:bodyPr>
          <a:lstStyle/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Структурна схема </a:t>
            </a:r>
            <a:r>
              <a:rPr lang="uk-UA" sz="2400" dirty="0" smtClean="0">
                <a:solidFill>
                  <a:schemeClr val="tx1"/>
                </a:solidFill>
              </a:rPr>
              <a:t>мікропроцесорного пристрою контролю процесу плазмохімічного травлення мікроструктур</a:t>
            </a:r>
            <a:endParaRPr lang="uk-UA" sz="24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6221" y="245659"/>
            <a:ext cx="8325134" cy="5227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4703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75080" y="5872084"/>
            <a:ext cx="8915399" cy="1126283"/>
          </a:xfrm>
        </p:spPr>
        <p:txBody>
          <a:bodyPr>
            <a:normAutofit/>
          </a:bodyPr>
          <a:lstStyle/>
          <a:p>
            <a:r>
              <a:rPr lang="uk-UA" sz="3600" dirty="0" smtClean="0">
                <a:solidFill>
                  <a:schemeClr val="tx1"/>
                </a:solidFill>
              </a:rPr>
              <a:t>Схема електрична принципова</a:t>
            </a:r>
            <a:endParaRPr lang="uk-UA" sz="3600" dirty="0">
              <a:solidFill>
                <a:schemeClr val="tx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6636" y="394151"/>
            <a:ext cx="10382250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23512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253802" y="99167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79774" y="5302136"/>
            <a:ext cx="8915399" cy="1555864"/>
          </a:xfrm>
        </p:spPr>
        <p:txBody>
          <a:bodyPr>
            <a:normAutofit fontScale="92500"/>
          </a:bodyPr>
          <a:lstStyle/>
          <a:p>
            <a:pPr algn="ctr"/>
            <a:r>
              <a:rPr lang="uk-UA" sz="3600" dirty="0" smtClean="0">
                <a:solidFill>
                  <a:schemeClr val="tx1"/>
                </a:solidFill>
              </a:rPr>
              <a:t>Схема частотного генератора на основі біполярного та </a:t>
            </a:r>
            <a:r>
              <a:rPr lang="uk-UA" sz="3600" dirty="0" err="1" smtClean="0">
                <a:solidFill>
                  <a:schemeClr val="tx1"/>
                </a:solidFill>
              </a:rPr>
              <a:t>МДН-транзисторів</a:t>
            </a:r>
            <a:endParaRPr lang="uk-UA" sz="36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cхем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1254" y="163773"/>
            <a:ext cx="9771797" cy="537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579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TextBox 2"/>
          <p:cNvSpPr txBox="1"/>
          <p:nvPr/>
        </p:nvSpPr>
        <p:spPr>
          <a:xfrm>
            <a:off x="1247106" y="6053877"/>
            <a:ext cx="98780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/>
              <a:t>Статичні </a:t>
            </a:r>
            <a:r>
              <a:rPr lang="uk-UA" sz="3200" dirty="0" err="1" smtClean="0"/>
              <a:t>ВАХ</a:t>
            </a:r>
            <a:r>
              <a:rPr lang="uk-UA" sz="3200" dirty="0" smtClean="0"/>
              <a:t> генератора</a:t>
            </a:r>
            <a:endParaRPr lang="uk-UA" sz="3200" dirty="0"/>
          </a:p>
          <a:p>
            <a:endParaRPr lang="uk-UA" sz="2800" dirty="0"/>
          </a:p>
        </p:txBody>
      </p:sp>
      <p:pic>
        <p:nvPicPr>
          <p:cNvPr id="7" name="Рисунок 6" descr="ВАХ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4333" y="218363"/>
            <a:ext cx="8093124" cy="58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9333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746</TotalTime>
  <Words>347</Words>
  <Application>Microsoft Office PowerPoint</Application>
  <PresentationFormat>Произвольный</PresentationFormat>
  <Paragraphs>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Сектор</vt:lpstr>
      <vt:lpstr>Мікропроцесорнийпристрій для контролю плазмохімічного травлення мікроструктур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Друкована плата</vt:lpstr>
      <vt:lpstr>Складальне креслення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life</dc:creator>
  <cp:lastModifiedBy>кук</cp:lastModifiedBy>
  <cp:revision>22</cp:revision>
  <dcterms:created xsi:type="dcterms:W3CDTF">2013-06-19T16:40:39Z</dcterms:created>
  <dcterms:modified xsi:type="dcterms:W3CDTF">2015-06-16T06:33:05Z</dcterms:modified>
</cp:coreProperties>
</file>