
<file path=[Content_Types].xml><?xml version="1.0" encoding="utf-8"?>
<Types xmlns="http://schemas.openxmlformats.org/package/2006/content-types">
  <Default Extension="png" ContentType="image/png"/>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3" autoAdjust="0"/>
    <p:restoredTop sz="94660"/>
  </p:normalViewPr>
  <p:slideViewPr>
    <p:cSldViewPr snapToGrid="0">
      <p:cViewPr varScale="1">
        <p:scale>
          <a:sx n="58" d="100"/>
          <a:sy n="58" d="100"/>
        </p:scale>
        <p:origin x="78" y="5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ий слайд">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uk-UA" smtClean="0"/>
              <a:t>Зразок заголовка</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smtClean="0"/>
              <a:t>Зразок підзаголовка</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6/17/2015</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 фотографія з підписом">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uk-UA" smtClean="0"/>
              <a:t>Зразок заголовка</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uk-UA" smtClean="0"/>
              <a:t>Клацніть піктограму, щоб додати зображення</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smtClean="0"/>
              <a:t>Зразок тексту</a:t>
            </a:r>
          </a:p>
        </p:txBody>
      </p:sp>
      <p:sp>
        <p:nvSpPr>
          <p:cNvPr id="5" name="Date Placeholder 4"/>
          <p:cNvSpPr>
            <a:spLocks noGrp="1"/>
          </p:cNvSpPr>
          <p:nvPr>
            <p:ph type="dt" sz="half" idx="10"/>
          </p:nvPr>
        </p:nvSpPr>
        <p:spPr/>
        <p:txBody>
          <a:bodyPr/>
          <a:lstStyle/>
          <a:p>
            <a:fld id="{48A87A34-81AB-432B-8DAE-1953F412C126}" type="datetimeFigureOut">
              <a:rPr lang="en-US" dirty="0"/>
              <a:t>6/17/2015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Назва та підпис">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uk-UA" smtClean="0"/>
              <a:t>Зразок заголовка</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smtClean="0"/>
              <a:t>Зразок тексту</a:t>
            </a:r>
          </a:p>
        </p:txBody>
      </p:sp>
      <p:sp>
        <p:nvSpPr>
          <p:cNvPr id="5" name="Date Placeholder 4"/>
          <p:cNvSpPr>
            <a:spLocks noGrp="1"/>
          </p:cNvSpPr>
          <p:nvPr>
            <p:ph type="dt" sz="half" idx="10"/>
          </p:nvPr>
        </p:nvSpPr>
        <p:spPr/>
        <p:txBody>
          <a:bodyPr/>
          <a:lstStyle/>
          <a:p>
            <a:fld id="{48A87A34-81AB-432B-8DAE-1953F412C126}" type="datetimeFigureOut">
              <a:rPr lang="en-US" dirty="0"/>
              <a:t>6/17/2015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з підписом">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uk-UA" smtClean="0"/>
              <a:t>Зразок заголовка</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smtClean="0"/>
              <a:t>Зразок тексту</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smtClean="0"/>
              <a:t>Зразок тексту</a:t>
            </a:r>
          </a:p>
        </p:txBody>
      </p:sp>
      <p:sp>
        <p:nvSpPr>
          <p:cNvPr id="5" name="Date Placeholder 4"/>
          <p:cNvSpPr>
            <a:spLocks noGrp="1"/>
          </p:cNvSpPr>
          <p:nvPr>
            <p:ph type="dt" sz="half" idx="10"/>
          </p:nvPr>
        </p:nvSpPr>
        <p:spPr/>
        <p:txBody>
          <a:bodyPr/>
          <a:lstStyle/>
          <a:p>
            <a:fld id="{48A87A34-81AB-432B-8DAE-1953F412C126}" type="datetimeFigureOut">
              <a:rPr lang="en-US" dirty="0"/>
              <a:t>6/17/2015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ка назви">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uk-UA" smtClean="0"/>
              <a:t>Зразок заголовка</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smtClean="0"/>
              <a:t>Зразок тексту</a:t>
            </a:r>
          </a:p>
        </p:txBody>
      </p:sp>
      <p:sp>
        <p:nvSpPr>
          <p:cNvPr id="5" name="Date Placeholder 4"/>
          <p:cNvSpPr>
            <a:spLocks noGrp="1"/>
          </p:cNvSpPr>
          <p:nvPr>
            <p:ph type="dt" sz="half" idx="10"/>
          </p:nvPr>
        </p:nvSpPr>
        <p:spPr/>
        <p:txBody>
          <a:bodyPr/>
          <a:lstStyle/>
          <a:p>
            <a:fld id="{48A87A34-81AB-432B-8DAE-1953F412C126}" type="datetimeFigureOut">
              <a:rPr lang="en-US" dirty="0"/>
              <a:t>6/17/2015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uk-UA" smtClean="0"/>
              <a:t>Зразок заголовка</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3" name="Date Placeholder 2"/>
          <p:cNvSpPr>
            <a:spLocks noGrp="1"/>
          </p:cNvSpPr>
          <p:nvPr>
            <p:ph type="dt" sz="half" idx="10"/>
          </p:nvPr>
        </p:nvSpPr>
        <p:spPr/>
        <p:txBody>
          <a:bodyPr/>
          <a:lstStyle/>
          <a:p>
            <a:fld id="{48A87A34-81AB-432B-8DAE-1953F412C126}" type="datetimeFigureOut">
              <a:rPr lang="en-US" dirty="0"/>
              <a:t>6/17/2015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колонки з малюнками">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uk-UA" smtClean="0"/>
              <a:t>Зразок заголовка</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uk-UA" smtClean="0"/>
              <a:t>Клацніть піктограму, щоб додати зображення</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uk-UA" smtClean="0"/>
              <a:t>Клацніть піктограму, щоб додати зображення</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uk-UA" smtClean="0"/>
              <a:t>Клацніть піктограму, щоб додати зображення</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3" name="Date Placeholder 2"/>
          <p:cNvSpPr>
            <a:spLocks noGrp="1"/>
          </p:cNvSpPr>
          <p:nvPr>
            <p:ph type="dt" sz="half" idx="10"/>
          </p:nvPr>
        </p:nvSpPr>
        <p:spPr/>
        <p:txBody>
          <a:bodyPr/>
          <a:lstStyle/>
          <a:p>
            <a:fld id="{48A87A34-81AB-432B-8DAE-1953F412C126}" type="datetimeFigureOut">
              <a:rPr lang="en-US" dirty="0"/>
              <a:t>6/17/2015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smtClean="0"/>
              <a:t>Зразок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uk-UA" smtClean="0"/>
              <a:t>Зразок заголовка</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smtClean="0"/>
              <a:t>Зразок заголовка</a:t>
            </a:r>
            <a:endParaRPr lang="en-US" dirty="0"/>
          </a:p>
        </p:txBody>
      </p:sp>
      <p:sp>
        <p:nvSpPr>
          <p:cNvPr id="3" name="Content Placeholder 2"/>
          <p:cNvSpPr>
            <a:spLocks noGrp="1"/>
          </p:cNvSpPr>
          <p:nvPr>
            <p:ph idx="1"/>
          </p:nvPr>
        </p:nvSpPr>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uk-UA" smtClean="0"/>
              <a:t>Зразок заголовка</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uk-UA" smtClean="0"/>
              <a:t>Зразок тексту</a:t>
            </a:r>
          </a:p>
        </p:txBody>
      </p:sp>
      <p:sp>
        <p:nvSpPr>
          <p:cNvPr id="4" name="Date Placeholder 3"/>
          <p:cNvSpPr>
            <a:spLocks noGrp="1"/>
          </p:cNvSpPr>
          <p:nvPr>
            <p:ph type="dt" sz="half" idx="10"/>
          </p:nvPr>
        </p:nvSpPr>
        <p:spPr/>
        <p:txBody>
          <a:bodyPr/>
          <a:lstStyle/>
          <a:p>
            <a:fld id="{48A87A34-81AB-432B-8DAE-1953F412C126}" type="datetimeFigureOut">
              <a:rPr lang="en-US" dirty="0"/>
              <a:t>6/17/2015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smtClean="0"/>
              <a:t>Зразок заголовка</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6/17/2015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uk-UA" smtClean="0"/>
              <a:t>Зразок заголовка</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4" name="Content Placeholder 3"/>
          <p:cNvSpPr>
            <a:spLocks noGrp="1"/>
          </p:cNvSpPr>
          <p:nvPr>
            <p:ph sz="half" idx="2"/>
          </p:nvPr>
        </p:nvSpPr>
        <p:spPr>
          <a:xfrm>
            <a:off x="1141410" y="3073397"/>
            <a:ext cx="4878391" cy="2717801"/>
          </a:xfrm>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6" name="Content Placeholder 5"/>
          <p:cNvSpPr>
            <a:spLocks noGrp="1"/>
          </p:cNvSpPr>
          <p:nvPr>
            <p:ph sz="quarter" idx="4"/>
          </p:nvPr>
        </p:nvSpPr>
        <p:spPr>
          <a:xfrm>
            <a:off x="6172200" y="3073397"/>
            <a:ext cx="4875210" cy="2717801"/>
          </a:xfrm>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6/17/2015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smtClean="0"/>
              <a:t>Зразок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6/17/2015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6/17/2015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uk-UA" smtClean="0"/>
              <a:t>Зразок заголовка</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smtClean="0"/>
              <a:t>Зразок тексту</a:t>
            </a:r>
          </a:p>
        </p:txBody>
      </p:sp>
      <p:sp>
        <p:nvSpPr>
          <p:cNvPr id="5" name="Date Placeholder 4"/>
          <p:cNvSpPr>
            <a:spLocks noGrp="1"/>
          </p:cNvSpPr>
          <p:nvPr>
            <p:ph type="dt" sz="half" idx="10"/>
          </p:nvPr>
        </p:nvSpPr>
        <p:spPr/>
        <p:txBody>
          <a:bodyPr/>
          <a:lstStyle/>
          <a:p>
            <a:fld id="{48A87A34-81AB-432B-8DAE-1953F412C126}" type="datetimeFigureOut">
              <a:rPr lang="en-US" dirty="0"/>
              <a:t>6/17/2015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uk-UA" smtClean="0"/>
              <a:t>Зразок заголовка</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uk-UA" smtClean="0"/>
              <a:t>Клацніть піктограму, щоб додати зображення</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smtClean="0"/>
              <a:t>Зразок тексту</a:t>
            </a:r>
          </a:p>
        </p:txBody>
      </p:sp>
      <p:sp>
        <p:nvSpPr>
          <p:cNvPr id="5" name="Date Placeholder 4"/>
          <p:cNvSpPr>
            <a:spLocks noGrp="1"/>
          </p:cNvSpPr>
          <p:nvPr>
            <p:ph type="dt" sz="half" idx="10"/>
          </p:nvPr>
        </p:nvSpPr>
        <p:spPr/>
        <p:txBody>
          <a:bodyPr/>
          <a:lstStyle/>
          <a:p>
            <a:fld id="{48A87A34-81AB-432B-8DAE-1953F412C126}" type="datetimeFigureOut">
              <a:rPr lang="en-US" dirty="0"/>
              <a:t>6/17/2015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6/17/2015</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______Microsoft_Excel_97-20031.xls"/><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7.emf"/></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2224" y="902906"/>
            <a:ext cx="8790431" cy="2669350"/>
          </a:xfrm>
        </p:spPr>
        <p:txBody>
          <a:bodyPr>
            <a:normAutofit/>
          </a:bodyPr>
          <a:lstStyle/>
          <a:p>
            <a:pPr algn="ctr"/>
            <a:r>
              <a:rPr lang="uk-UA" sz="5400" dirty="0" smtClean="0"/>
              <a:t>Мікроелектронний сенсор газу</a:t>
            </a:r>
            <a:endParaRPr lang="uk-UA" sz="5400" dirty="0"/>
          </a:p>
        </p:txBody>
      </p:sp>
      <p:sp>
        <p:nvSpPr>
          <p:cNvPr id="3" name="Підзаголовок 2"/>
          <p:cNvSpPr>
            <a:spLocks noGrp="1"/>
          </p:cNvSpPr>
          <p:nvPr>
            <p:ph type="subTitle" idx="1"/>
          </p:nvPr>
        </p:nvSpPr>
        <p:spPr>
          <a:xfrm>
            <a:off x="3095624" y="4626166"/>
            <a:ext cx="8791575" cy="1655762"/>
          </a:xfrm>
        </p:spPr>
        <p:txBody>
          <a:bodyPr>
            <a:normAutofit fontScale="70000" lnSpcReduction="20000"/>
          </a:bodyPr>
          <a:lstStyle/>
          <a:p>
            <a:pPr algn="r"/>
            <a:endParaRPr lang="uk-UA" dirty="0" smtClean="0"/>
          </a:p>
          <a:p>
            <a:pPr algn="r"/>
            <a:endParaRPr lang="uk-UA" dirty="0"/>
          </a:p>
          <a:p>
            <a:pPr algn="r"/>
            <a:r>
              <a:rPr lang="uk-UA" sz="3100" dirty="0" smtClean="0"/>
              <a:t>Виконав: </a:t>
            </a:r>
            <a:r>
              <a:rPr lang="uk-UA" sz="3100" dirty="0" err="1" smtClean="0"/>
              <a:t>ст.групи</a:t>
            </a:r>
            <a:r>
              <a:rPr lang="uk-UA" sz="3100" dirty="0" smtClean="0"/>
              <a:t> мп-14сп  Ткаченко </a:t>
            </a:r>
            <a:r>
              <a:rPr lang="uk-UA" sz="3100" dirty="0" err="1" smtClean="0"/>
              <a:t>ю.с</a:t>
            </a:r>
            <a:r>
              <a:rPr lang="uk-UA" sz="3100" dirty="0" smtClean="0"/>
              <a:t>.</a:t>
            </a:r>
          </a:p>
          <a:p>
            <a:pPr algn="r"/>
            <a:r>
              <a:rPr lang="uk-UA" sz="3100" dirty="0" smtClean="0"/>
              <a:t>Науковий керівник: </a:t>
            </a:r>
            <a:r>
              <a:rPr lang="uk-UA" sz="3100" dirty="0" err="1" smtClean="0"/>
              <a:t>д.т.н</a:t>
            </a:r>
            <a:r>
              <a:rPr lang="uk-UA" sz="3100" dirty="0" smtClean="0"/>
              <a:t>., доц. </a:t>
            </a:r>
            <a:r>
              <a:rPr lang="uk-UA" sz="3100" dirty="0" err="1" smtClean="0"/>
              <a:t>білинський</a:t>
            </a:r>
            <a:r>
              <a:rPr lang="uk-UA" sz="3100" dirty="0" smtClean="0"/>
              <a:t> </a:t>
            </a:r>
            <a:r>
              <a:rPr lang="uk-UA" sz="3100" dirty="0" err="1" smtClean="0"/>
              <a:t>й.й</a:t>
            </a:r>
            <a:r>
              <a:rPr lang="uk-UA" sz="3100" dirty="0" smtClean="0"/>
              <a:t>.</a:t>
            </a:r>
            <a:endParaRPr lang="uk-UA" sz="3100" dirty="0"/>
          </a:p>
        </p:txBody>
      </p:sp>
    </p:spTree>
    <p:extLst>
      <p:ext uri="{BB962C8B-B14F-4D97-AF65-F5344CB8AC3E}">
        <p14:creationId xmlns:p14="http://schemas.microsoft.com/office/powerpoint/2010/main" val="36805295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uk-UA" dirty="0" smtClean="0"/>
              <a:t>3</a:t>
            </a:r>
            <a:r>
              <a:rPr lang="en-US" dirty="0" smtClean="0"/>
              <a:t>-D </a:t>
            </a:r>
            <a:r>
              <a:rPr lang="uk-UA" dirty="0" smtClean="0"/>
              <a:t>вигляд мікроелектронного сенсора газу</a:t>
            </a:r>
            <a:r>
              <a:rPr lang="en-US" dirty="0" smtClean="0"/>
              <a:t> </a:t>
            </a:r>
            <a:endParaRPr lang="uk-UA" dirty="0"/>
          </a:p>
        </p:txBody>
      </p:sp>
      <p:sp>
        <p:nvSpPr>
          <p:cNvPr id="5" name="Місце для вмісту 4"/>
          <p:cNvSpPr>
            <a:spLocks noGrp="1"/>
          </p:cNvSpPr>
          <p:nvPr>
            <p:ph sz="half" idx="1"/>
          </p:nvPr>
        </p:nvSpPr>
        <p:spPr>
          <a:xfrm>
            <a:off x="1005281" y="3192374"/>
            <a:ext cx="4878389" cy="3939946"/>
          </a:xfrm>
        </p:spPr>
        <p:txBody>
          <a:bodyPr>
            <a:normAutofit/>
          </a:bodyPr>
          <a:lstStyle/>
          <a:p>
            <a:endParaRPr lang="uk-UA" dirty="0" smtClean="0"/>
          </a:p>
          <a:p>
            <a:endParaRPr lang="uk-UA" dirty="0"/>
          </a:p>
          <a:p>
            <a:endParaRPr lang="uk-UA" dirty="0" smtClean="0"/>
          </a:p>
          <a:p>
            <a:endParaRPr lang="uk-UA" dirty="0"/>
          </a:p>
          <a:p>
            <a:endParaRPr lang="uk-UA" dirty="0" smtClean="0"/>
          </a:p>
          <a:p>
            <a:pPr algn="ctr"/>
            <a:r>
              <a:rPr lang="uk-UA" dirty="0" smtClean="0"/>
              <a:t>Вигляд знизу</a:t>
            </a:r>
            <a:endParaRPr lang="uk-UA" dirty="0"/>
          </a:p>
        </p:txBody>
      </p:sp>
      <p:sp>
        <p:nvSpPr>
          <p:cNvPr id="6" name="Місце для вмісту 5"/>
          <p:cNvSpPr>
            <a:spLocks noGrp="1"/>
          </p:cNvSpPr>
          <p:nvPr>
            <p:ph sz="half" idx="2"/>
          </p:nvPr>
        </p:nvSpPr>
        <p:spPr>
          <a:xfrm>
            <a:off x="6167437" y="2244722"/>
            <a:ext cx="4875211" cy="4255831"/>
          </a:xfrm>
        </p:spPr>
        <p:txBody>
          <a:bodyPr>
            <a:normAutofit/>
          </a:bodyPr>
          <a:lstStyle/>
          <a:p>
            <a:endParaRPr lang="uk-UA" dirty="0" smtClean="0"/>
          </a:p>
          <a:p>
            <a:endParaRPr lang="uk-UA" dirty="0"/>
          </a:p>
          <a:p>
            <a:endParaRPr lang="uk-UA" dirty="0" smtClean="0"/>
          </a:p>
          <a:p>
            <a:endParaRPr lang="uk-UA" dirty="0"/>
          </a:p>
          <a:p>
            <a:endParaRPr lang="uk-UA" dirty="0" smtClean="0"/>
          </a:p>
          <a:p>
            <a:endParaRPr lang="uk-UA" dirty="0"/>
          </a:p>
          <a:p>
            <a:pPr algn="ctr"/>
            <a:r>
              <a:rPr lang="uk-UA" dirty="0" smtClean="0"/>
              <a:t>Вигляд зверху</a:t>
            </a:r>
            <a:endParaRPr lang="uk-UA" dirty="0"/>
          </a:p>
        </p:txBody>
      </p:sp>
      <p:pic>
        <p:nvPicPr>
          <p:cNvPr id="2054" name="Picture 6" descr="bottom чист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6541" y="2097088"/>
            <a:ext cx="4038600" cy="3738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8" descr="готова платаі"/>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0269" y="2097088"/>
            <a:ext cx="504825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40327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881150" y="618518"/>
            <a:ext cx="10956174" cy="6239482"/>
          </a:xfrm>
        </p:spPr>
        <p:txBody>
          <a:bodyPr>
            <a:normAutofit fontScale="90000"/>
          </a:bodyPr>
          <a:lstStyle/>
          <a:p>
            <a:pPr lvl="0"/>
            <a:r>
              <a:rPr lang="uk-UA" sz="1800" dirty="0" smtClean="0">
                <a:solidFill>
                  <a:schemeClr val="bg1"/>
                </a:solidFill>
              </a:rPr>
              <a:t>1. Проведено </a:t>
            </a:r>
            <a:r>
              <a:rPr lang="uk-UA" sz="1800" dirty="0">
                <a:solidFill>
                  <a:schemeClr val="bg1"/>
                </a:solidFill>
              </a:rPr>
              <a:t>аналіз сучасного розвитку сенсорів для вимірювання густини газу, розглянуто конструкції та принцип роботи сенсорів густини </a:t>
            </a:r>
            <a:r>
              <a:rPr lang="uk-UA" sz="1800" b="1" dirty="0">
                <a:solidFill>
                  <a:schemeClr val="bg1"/>
                </a:solidFill>
              </a:rPr>
              <a:t>газу. </a:t>
            </a:r>
            <a:r>
              <a:rPr lang="uk-UA" sz="1800" dirty="0">
                <a:solidFill>
                  <a:schemeClr val="bg1"/>
                </a:solidFill>
              </a:rPr>
              <a:t>Встановлено, що найкраще використовувати мікроелектронний сенсор густини газу, а в якості чутливого елемента доцільно використовувати </a:t>
            </a:r>
            <a:r>
              <a:rPr lang="uk-UA" sz="1800" dirty="0" err="1">
                <a:solidFill>
                  <a:schemeClr val="bg1"/>
                </a:solidFill>
              </a:rPr>
              <a:t>фоторезистор</a:t>
            </a:r>
            <a:r>
              <a:rPr lang="uk-UA" sz="1800" dirty="0">
                <a:solidFill>
                  <a:schemeClr val="bg1"/>
                </a:solidFill>
              </a:rPr>
              <a:t>, оскільки він володіє кращими експлуатаційними характеристиками, більш довговічний та забезпечує кращий діапазон вимірювання</a:t>
            </a:r>
            <a:r>
              <a:rPr lang="uk-UA" sz="1800" dirty="0" smtClean="0">
                <a:solidFill>
                  <a:schemeClr val="bg1"/>
                </a:solidFill>
              </a:rPr>
              <a:t>.</a:t>
            </a:r>
            <a:br>
              <a:rPr lang="uk-UA" sz="1800" dirty="0" smtClean="0">
                <a:solidFill>
                  <a:schemeClr val="bg1"/>
                </a:solidFill>
              </a:rPr>
            </a:br>
            <a:r>
              <a:rPr lang="uk-UA" sz="1800" dirty="0" smtClean="0">
                <a:solidFill>
                  <a:schemeClr val="bg1"/>
                </a:solidFill>
              </a:rPr>
              <a:t>2. </a:t>
            </a:r>
            <a:r>
              <a:rPr lang="uk-UA" sz="1800" dirty="0">
                <a:solidFill>
                  <a:schemeClr val="bg1"/>
                </a:solidFill>
              </a:rPr>
              <a:t>Розроблено мікроелектронний сенсор густини газу. За рахунок застосування мікроконтролера серії </a:t>
            </a:r>
            <a:r>
              <a:rPr lang="en-US" sz="1800" dirty="0">
                <a:solidFill>
                  <a:schemeClr val="bg1"/>
                </a:solidFill>
              </a:rPr>
              <a:t>AT</a:t>
            </a:r>
            <a:r>
              <a:rPr lang="ru-RU" sz="1800" dirty="0">
                <a:solidFill>
                  <a:schemeClr val="bg1"/>
                </a:solidFill>
              </a:rPr>
              <a:t>90</a:t>
            </a:r>
            <a:r>
              <a:rPr lang="en-US" sz="1800" dirty="0">
                <a:solidFill>
                  <a:schemeClr val="bg1"/>
                </a:solidFill>
              </a:rPr>
              <a:t>S</a:t>
            </a:r>
            <a:r>
              <a:rPr lang="ru-RU" sz="1800" dirty="0">
                <a:solidFill>
                  <a:schemeClr val="bg1"/>
                </a:solidFill>
              </a:rPr>
              <a:t>8515 </a:t>
            </a:r>
            <a:r>
              <a:rPr lang="uk-UA" sz="1800" dirty="0">
                <a:solidFill>
                  <a:schemeClr val="bg1"/>
                </a:solidFill>
              </a:rPr>
              <a:t>вдалось розробити схему для безперебійного отримання інформації про величину густини газу в той чи інший момент часу. Отримані дані передаються на </a:t>
            </a:r>
            <a:r>
              <a:rPr lang="en-US" sz="1800" dirty="0">
                <a:solidFill>
                  <a:schemeClr val="bg1"/>
                </a:solidFill>
              </a:rPr>
              <a:t>LCD </a:t>
            </a:r>
            <a:r>
              <a:rPr lang="uk-UA" sz="1800" dirty="0">
                <a:solidFill>
                  <a:schemeClr val="bg1"/>
                </a:solidFill>
              </a:rPr>
              <a:t>індикатор та персональний комп’ютер, де їх можна спостерігати та зберігати на жорсткому диску</a:t>
            </a:r>
            <a:r>
              <a:rPr lang="uk-UA" sz="1800" dirty="0" smtClean="0">
                <a:solidFill>
                  <a:schemeClr val="bg1"/>
                </a:solidFill>
              </a:rPr>
              <a:t>.</a:t>
            </a:r>
            <a:br>
              <a:rPr lang="uk-UA" sz="1800" dirty="0" smtClean="0">
                <a:solidFill>
                  <a:schemeClr val="bg1"/>
                </a:solidFill>
              </a:rPr>
            </a:br>
            <a:r>
              <a:rPr lang="uk-UA" sz="1800" dirty="0" smtClean="0">
                <a:solidFill>
                  <a:schemeClr val="bg1"/>
                </a:solidFill>
              </a:rPr>
              <a:t>3. </a:t>
            </a:r>
            <a:r>
              <a:rPr lang="uk-UA" sz="1800" dirty="0">
                <a:solidFill>
                  <a:schemeClr val="bg1"/>
                </a:solidFill>
              </a:rPr>
              <a:t>Визначено, що найбільш оптимальною для виготовлення приладу є навісна технологія. Розроблено технологічний маршрут виготовлення мікроелектронного сенсору газу за навісною технологією. Наведено опис основних операцій технологічного процесу. Для них визначені режими, оснастка та обладнання</a:t>
            </a:r>
            <a:r>
              <a:rPr lang="uk-UA" sz="1800" dirty="0" smtClean="0">
                <a:solidFill>
                  <a:schemeClr val="bg1"/>
                </a:solidFill>
              </a:rPr>
              <a:t>.</a:t>
            </a:r>
            <a:br>
              <a:rPr lang="uk-UA" sz="1800" dirty="0" smtClean="0">
                <a:solidFill>
                  <a:schemeClr val="bg1"/>
                </a:solidFill>
              </a:rPr>
            </a:br>
            <a:r>
              <a:rPr lang="uk-UA" sz="1800" dirty="0" smtClean="0">
                <a:solidFill>
                  <a:schemeClr val="bg1"/>
                </a:solidFill>
              </a:rPr>
              <a:t>4.</a:t>
            </a:r>
            <a:r>
              <a:rPr lang="uk-UA" sz="1800" dirty="0">
                <a:solidFill>
                  <a:schemeClr val="bg1"/>
                </a:solidFill>
              </a:rPr>
              <a:t> Експлуатаційні витрати для споживача на рік складають близько        4170,7 грн./рік., що на  509,3  грн. менше, порівняно з найкращим </a:t>
            </a:r>
            <a:r>
              <a:rPr lang="uk-UA" sz="1800" dirty="0" err="1">
                <a:solidFill>
                  <a:schemeClr val="bg1"/>
                </a:solidFill>
              </a:rPr>
              <a:t>аналогом.Таким</a:t>
            </a:r>
            <a:r>
              <a:rPr lang="uk-UA" sz="1800" dirty="0">
                <a:solidFill>
                  <a:schemeClr val="bg1"/>
                </a:solidFill>
              </a:rPr>
              <a:t> чином, отримані вище результати доводять економічну доцільність та необхідність нового мікроелектронного сенсора </a:t>
            </a:r>
            <a:r>
              <a:rPr lang="uk-UA" sz="1800" dirty="0" smtClean="0">
                <a:solidFill>
                  <a:schemeClr val="bg1"/>
                </a:solidFill>
              </a:rPr>
              <a:t>газу</a:t>
            </a:r>
            <a:br>
              <a:rPr lang="uk-UA" sz="1800" dirty="0" smtClean="0">
                <a:solidFill>
                  <a:schemeClr val="bg1"/>
                </a:solidFill>
              </a:rPr>
            </a:br>
            <a:r>
              <a:rPr lang="uk-UA" sz="1800" dirty="0" smtClean="0">
                <a:solidFill>
                  <a:schemeClr val="bg1"/>
                </a:solidFill>
              </a:rPr>
              <a:t>5. </a:t>
            </a:r>
            <a:r>
              <a:rPr lang="uk-UA" sz="1800" dirty="0">
                <a:solidFill>
                  <a:schemeClr val="bg1"/>
                </a:solidFill>
              </a:rPr>
              <a:t>В розділі з охорони праці було розглянуто норми та заходи, що. безпечності проведення робіт пов’язаних з використанням мікроелектронного сенсору густини газу. Зазначено норми та умови приміщення в якому буде проводитись технічна операція</a:t>
            </a:r>
            <a:r>
              <a:rPr lang="uk-UA" sz="1800" dirty="0" smtClean="0">
                <a:solidFill>
                  <a:schemeClr val="bg1"/>
                </a:solidFill>
              </a:rPr>
              <a:t>.</a:t>
            </a:r>
            <a:br>
              <a:rPr lang="uk-UA" sz="1800" dirty="0" smtClean="0">
                <a:solidFill>
                  <a:schemeClr val="bg1"/>
                </a:solidFill>
              </a:rPr>
            </a:br>
            <a:r>
              <a:rPr lang="uk-UA" sz="1800" dirty="0" smtClean="0">
                <a:solidFill>
                  <a:schemeClr val="bg1"/>
                </a:solidFill>
              </a:rPr>
              <a:t>6.</a:t>
            </a:r>
            <a:r>
              <a:rPr lang="uk-UA" sz="1800" dirty="0">
                <a:solidFill>
                  <a:schemeClr val="bg1"/>
                </a:solidFill>
              </a:rPr>
              <a:t> Згідно проведених розрахунків в розділі по Цивільній Обороні можна зробити висновок, що безпечною робота мікроелектронного сенсору густини газу в умовах дії іонізуючих </a:t>
            </a:r>
            <a:r>
              <a:rPr lang="uk-UA" sz="1800" dirty="0" err="1">
                <a:solidFill>
                  <a:schemeClr val="bg1"/>
                </a:solidFill>
              </a:rPr>
              <a:t>випромінювань</a:t>
            </a:r>
            <a:r>
              <a:rPr lang="uk-UA" sz="1800" dirty="0">
                <a:solidFill>
                  <a:schemeClr val="bg1"/>
                </a:solidFill>
              </a:rPr>
              <a:t> та електромагнітного імпульсу буде забезпечена за умови, що граничне значення рівня радіації не перевищуватиме 475000 Р/с та вертикальна складова напруженості електричного поля не буде перевищувати 4,9 В/м.</a:t>
            </a:r>
            <a:r>
              <a:rPr lang="uk-UA" sz="1600" dirty="0">
                <a:solidFill>
                  <a:schemeClr val="bg1"/>
                </a:solidFill>
              </a:rPr>
              <a:t/>
            </a:r>
            <a:br>
              <a:rPr lang="uk-UA" sz="1600" dirty="0">
                <a:solidFill>
                  <a:schemeClr val="bg1"/>
                </a:solidFill>
              </a:rPr>
            </a:br>
            <a:r>
              <a:rPr lang="uk-UA" sz="1600" dirty="0" smtClean="0">
                <a:solidFill>
                  <a:schemeClr val="bg1"/>
                </a:solidFill>
              </a:rPr>
              <a:t/>
            </a:r>
            <a:br>
              <a:rPr lang="uk-UA" sz="1600" dirty="0" smtClean="0">
                <a:solidFill>
                  <a:schemeClr val="bg1"/>
                </a:solidFill>
              </a:rPr>
            </a:br>
            <a:endParaRPr lang="uk-UA" sz="1600" dirty="0">
              <a:solidFill>
                <a:schemeClr val="bg1"/>
              </a:solidFill>
            </a:endParaRPr>
          </a:p>
        </p:txBody>
      </p:sp>
    </p:spTree>
    <p:extLst>
      <p:ext uri="{BB962C8B-B14F-4D97-AF65-F5344CB8AC3E}">
        <p14:creationId xmlns:p14="http://schemas.microsoft.com/office/powerpoint/2010/main" val="1992295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141412" y="524256"/>
            <a:ext cx="9905999" cy="5766816"/>
          </a:xfrm>
        </p:spPr>
        <p:txBody>
          <a:bodyPr>
            <a:normAutofit fontScale="92500" lnSpcReduction="10000"/>
          </a:bodyPr>
          <a:lstStyle/>
          <a:p>
            <a:r>
              <a:rPr lang="uk-UA" b="1" dirty="0"/>
              <a:t>Мета роботи:</a:t>
            </a:r>
          </a:p>
          <a:p>
            <a:r>
              <a:rPr lang="uk-UA" dirty="0"/>
              <a:t>Метою є підвищення точності вимірювання густини газу, підвищення чутливості сенсору густини газу та швидкодії пристрою загалом, за рахунок розробки </a:t>
            </a:r>
            <a:r>
              <a:rPr lang="uk-UA" dirty="0" smtClean="0"/>
              <a:t>мікроелектронного </a:t>
            </a:r>
            <a:r>
              <a:rPr lang="uk-UA" dirty="0"/>
              <a:t>сенсору густини газу.</a:t>
            </a:r>
          </a:p>
          <a:p>
            <a:r>
              <a:rPr lang="uk-UA" b="1" dirty="0"/>
              <a:t>Задачі дослідження:</a:t>
            </a:r>
          </a:p>
          <a:p>
            <a:r>
              <a:rPr lang="uk-UA" dirty="0"/>
              <a:t>проаналізувати прилади для вимірювання  газу, основні переваги та недоліки;</a:t>
            </a:r>
          </a:p>
          <a:p>
            <a:r>
              <a:rPr lang="uk-UA" dirty="0"/>
              <a:t>розробити структуру та конструкцію мікроелектронного сенсору густини газу;</a:t>
            </a:r>
          </a:p>
          <a:p>
            <a:r>
              <a:rPr lang="uk-UA" dirty="0"/>
              <a:t>розробити технологічний маршрут виготовлення мікроелектронного сенсору густини газу;</a:t>
            </a:r>
          </a:p>
          <a:p>
            <a:r>
              <a:rPr lang="uk-UA" dirty="0"/>
              <a:t>проаналізувати техніку безпеки даної системи в умовах використання її на технічному обладнанні;</a:t>
            </a:r>
          </a:p>
          <a:p>
            <a:r>
              <a:rPr lang="uk-UA" dirty="0"/>
              <a:t>обґрунтувати доцільність розробки;</a:t>
            </a:r>
          </a:p>
          <a:p>
            <a:endParaRPr lang="uk-UA" dirty="0"/>
          </a:p>
        </p:txBody>
      </p:sp>
    </p:spTree>
    <p:extLst>
      <p:ext uri="{BB962C8B-B14F-4D97-AF65-F5344CB8AC3E}">
        <p14:creationId xmlns:p14="http://schemas.microsoft.com/office/powerpoint/2010/main" val="3125802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dirty="0" smtClean="0"/>
              <a:t>Структурна схема мікроелектронного сенсора газу</a:t>
            </a:r>
            <a:endParaRPr lang="uk-UA" dirty="0"/>
          </a:p>
        </p:txBody>
      </p:sp>
      <p:pic>
        <p:nvPicPr>
          <p:cNvPr id="4" name="Місце для вмісту 3"/>
          <p:cNvPicPr>
            <a:picLocks noGrp="1" noChangeAspect="1"/>
          </p:cNvPicPr>
          <p:nvPr>
            <p:ph idx="1"/>
          </p:nvPr>
        </p:nvPicPr>
        <p:blipFill>
          <a:blip r:embed="rId2"/>
          <a:stretch>
            <a:fillRect/>
          </a:stretch>
        </p:blipFill>
        <p:spPr>
          <a:xfrm>
            <a:off x="1682496" y="2253286"/>
            <a:ext cx="8644128" cy="4074362"/>
          </a:xfrm>
          <a:prstGeom prst="rect">
            <a:avLst/>
          </a:prstGeom>
        </p:spPr>
      </p:pic>
      <p:pic>
        <p:nvPicPr>
          <p:cNvPr id="5" name="Рисунок 4"/>
          <p:cNvPicPr>
            <a:picLocks noChangeAspect="1"/>
          </p:cNvPicPr>
          <p:nvPr/>
        </p:nvPicPr>
        <p:blipFill>
          <a:blip r:embed="rId3"/>
          <a:stretch>
            <a:fillRect/>
          </a:stretch>
        </p:blipFill>
        <p:spPr>
          <a:xfrm>
            <a:off x="1941709" y="2664259"/>
            <a:ext cx="1849361" cy="481277"/>
          </a:xfrm>
          <a:prstGeom prst="rect">
            <a:avLst/>
          </a:prstGeom>
        </p:spPr>
      </p:pic>
    </p:spTree>
    <p:extLst>
      <p:ext uri="{BB962C8B-B14F-4D97-AF65-F5344CB8AC3E}">
        <p14:creationId xmlns:p14="http://schemas.microsoft.com/office/powerpoint/2010/main" val="22154982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53477" y="170688"/>
            <a:ext cx="7514907" cy="877824"/>
          </a:xfrm>
        </p:spPr>
        <p:txBody>
          <a:bodyPr/>
          <a:lstStyle/>
          <a:p>
            <a:r>
              <a:rPr lang="uk-UA" dirty="0" smtClean="0"/>
              <a:t>Схема електрична принципова</a:t>
            </a:r>
            <a:endParaRPr lang="uk-UA" dirty="0"/>
          </a:p>
        </p:txBody>
      </p:sp>
      <p:pic>
        <p:nvPicPr>
          <p:cNvPr id="4" name="Місце для вмісту 3"/>
          <p:cNvPicPr>
            <a:picLocks noGrp="1" noChangeAspect="1"/>
          </p:cNvPicPr>
          <p:nvPr>
            <p:ph idx="1"/>
          </p:nvPr>
        </p:nvPicPr>
        <p:blipFill>
          <a:blip r:embed="rId2"/>
          <a:stretch>
            <a:fillRect/>
          </a:stretch>
        </p:blipFill>
        <p:spPr>
          <a:xfrm>
            <a:off x="1097280" y="1048512"/>
            <a:ext cx="9912095" cy="4658350"/>
          </a:xfrm>
          <a:prstGeom prst="rect">
            <a:avLst/>
          </a:prstGeom>
        </p:spPr>
      </p:pic>
      <p:sp>
        <p:nvSpPr>
          <p:cNvPr id="5" name="Прямокутник 4"/>
          <p:cNvSpPr/>
          <p:nvPr/>
        </p:nvSpPr>
        <p:spPr>
          <a:xfrm>
            <a:off x="5535168" y="4706614"/>
            <a:ext cx="5596128" cy="20004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dirty="0"/>
              <a:t>Розробивши структурну схему мікроелектронного сенсору густини газу і провівши її схемо-технічний аналіз розробимо схему електричну </a:t>
            </a:r>
            <a:r>
              <a:rPr lang="uk-UA" dirty="0" smtClean="0"/>
              <a:t>принципову</a:t>
            </a:r>
          </a:p>
          <a:p>
            <a:pPr algn="just"/>
            <a:r>
              <a:rPr lang="uk-UA" dirty="0"/>
              <a:t>Сигнал з перетворювача подається на мікроконтролер, який в свою чергу його обробляє та передає на персональний комп’ютер</a:t>
            </a:r>
            <a:endParaRPr lang="uk-UA" dirty="0"/>
          </a:p>
        </p:txBody>
      </p:sp>
    </p:spTree>
    <p:extLst>
      <p:ext uri="{BB962C8B-B14F-4D97-AF65-F5344CB8AC3E}">
        <p14:creationId xmlns:p14="http://schemas.microsoft.com/office/powerpoint/2010/main" val="8794421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just"/>
            <a:r>
              <a:rPr lang="uk-UA" sz="1800" dirty="0">
                <a:solidFill>
                  <a:schemeClr val="bg1"/>
                </a:solidFill>
              </a:rPr>
              <a:t>Отже промоделюємо нашу схему електричну принципову в даному програмному середовищі. До входу мікроконтролера РВО/ТО під’єднаємо вихід вторинного перетворювача. За допомогою даного підключення проаналізуємо роботу нашого сенсору густини газу, використовуючи при цьому бібліотеку </a:t>
            </a:r>
            <a:r>
              <a:rPr lang="en-US" sz="1800" dirty="0">
                <a:solidFill>
                  <a:schemeClr val="bg1"/>
                </a:solidFill>
              </a:rPr>
              <a:t>Transducers</a:t>
            </a:r>
            <a:r>
              <a:rPr lang="uk-UA" sz="1800" dirty="0">
                <a:solidFill>
                  <a:schemeClr val="bg1"/>
                </a:solidFill>
              </a:rPr>
              <a:t> в </a:t>
            </a:r>
            <a:r>
              <a:rPr lang="en-US" sz="1800" dirty="0">
                <a:solidFill>
                  <a:schemeClr val="bg1"/>
                </a:solidFill>
              </a:rPr>
              <a:t>Proteus VSM</a:t>
            </a:r>
            <a:r>
              <a:rPr lang="uk-UA" sz="1800" dirty="0">
                <a:solidFill>
                  <a:schemeClr val="bg1"/>
                </a:solidFill>
              </a:rPr>
              <a:t> </a:t>
            </a:r>
            <a:r>
              <a:rPr lang="uk-UA" sz="1800" dirty="0" err="1">
                <a:solidFill>
                  <a:schemeClr val="bg1"/>
                </a:solidFill>
              </a:rPr>
              <a:t>фоторезистор</a:t>
            </a:r>
            <a:r>
              <a:rPr lang="uk-UA" sz="1800" dirty="0">
                <a:solidFill>
                  <a:schemeClr val="bg1"/>
                </a:solidFill>
              </a:rPr>
              <a:t> </a:t>
            </a:r>
            <a:r>
              <a:rPr lang="en-US" sz="1800" dirty="0">
                <a:solidFill>
                  <a:schemeClr val="bg1"/>
                </a:solidFill>
              </a:rPr>
              <a:t>LDR</a:t>
            </a:r>
            <a:r>
              <a:rPr lang="uk-UA" sz="1800" dirty="0">
                <a:solidFill>
                  <a:schemeClr val="bg1"/>
                </a:solidFill>
              </a:rPr>
              <a:t>1. Оброблений мікроконтролером сигнал через виходи поступає на роз’єм </a:t>
            </a:r>
            <a:r>
              <a:rPr lang="en-US" sz="1800" dirty="0">
                <a:solidFill>
                  <a:schemeClr val="bg1"/>
                </a:solidFill>
              </a:rPr>
              <a:t>J</a:t>
            </a:r>
            <a:r>
              <a:rPr lang="ru-RU" sz="1800" dirty="0">
                <a:solidFill>
                  <a:schemeClr val="bg1"/>
                </a:solidFill>
              </a:rPr>
              <a:t>2, </a:t>
            </a:r>
            <a:r>
              <a:rPr lang="uk-UA" sz="1800" dirty="0">
                <a:solidFill>
                  <a:schemeClr val="bg1"/>
                </a:solidFill>
              </a:rPr>
              <a:t>до якого можна під’єднати </a:t>
            </a:r>
            <a:r>
              <a:rPr lang="en-US" sz="1800" dirty="0">
                <a:solidFill>
                  <a:schemeClr val="bg1"/>
                </a:solidFill>
              </a:rPr>
              <a:t>LCD </a:t>
            </a:r>
            <a:r>
              <a:rPr lang="uk-UA" sz="1800" dirty="0">
                <a:solidFill>
                  <a:schemeClr val="bg1"/>
                </a:solidFill>
              </a:rPr>
              <a:t>індикатор, та </a:t>
            </a:r>
            <a:r>
              <a:rPr lang="en-US" sz="1800" dirty="0">
                <a:solidFill>
                  <a:schemeClr val="bg1"/>
                </a:solidFill>
              </a:rPr>
              <a:t>J</a:t>
            </a:r>
            <a:r>
              <a:rPr lang="ru-RU" sz="1800" dirty="0">
                <a:solidFill>
                  <a:schemeClr val="bg1"/>
                </a:solidFill>
              </a:rPr>
              <a:t>1, </a:t>
            </a:r>
            <a:r>
              <a:rPr lang="uk-UA" sz="1800" dirty="0">
                <a:solidFill>
                  <a:schemeClr val="bg1"/>
                </a:solidFill>
              </a:rPr>
              <a:t>за допомогою якого можемо передати сигнал безпосередньо на </a:t>
            </a:r>
            <a:r>
              <a:rPr lang="ru-RU" sz="1800" dirty="0">
                <a:solidFill>
                  <a:schemeClr val="bg1"/>
                </a:solidFill>
              </a:rPr>
              <a:t>ПК.</a:t>
            </a:r>
            <a:r>
              <a:rPr lang="uk-UA" sz="1800" b="1" dirty="0">
                <a:solidFill>
                  <a:schemeClr val="bg1"/>
                </a:solidFill>
              </a:rPr>
              <a:t/>
            </a:r>
            <a:br>
              <a:rPr lang="uk-UA" sz="1800" b="1" dirty="0">
                <a:solidFill>
                  <a:schemeClr val="bg1"/>
                </a:solidFill>
              </a:rPr>
            </a:br>
            <a:r>
              <a:rPr lang="ru-RU" sz="1800" dirty="0">
                <a:solidFill>
                  <a:schemeClr val="bg1"/>
                </a:solidFill>
              </a:rPr>
              <a:t> </a:t>
            </a:r>
            <a:r>
              <a:rPr lang="uk-UA" sz="1800" dirty="0">
                <a:solidFill>
                  <a:schemeClr val="bg1"/>
                </a:solidFill>
              </a:rPr>
              <a:t/>
            </a:r>
            <a:br>
              <a:rPr lang="uk-UA" sz="1800" dirty="0">
                <a:solidFill>
                  <a:schemeClr val="bg1"/>
                </a:solidFill>
              </a:rPr>
            </a:br>
            <a:endParaRPr lang="uk-UA" sz="1800" dirty="0">
              <a:solidFill>
                <a:schemeClr val="bg1"/>
              </a:solidFill>
            </a:endParaRPr>
          </a:p>
        </p:txBody>
      </p:sp>
      <p:pic>
        <p:nvPicPr>
          <p:cNvPr id="4" name="Місце для вмісту 3" descr="ел принципова для роботи, обрізанаі"/>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41413" y="2097088"/>
            <a:ext cx="10197147" cy="4608512"/>
          </a:xfrm>
          <a:prstGeom prst="rect">
            <a:avLst/>
          </a:prstGeom>
          <a:noFill/>
          <a:ln>
            <a:noFill/>
          </a:ln>
        </p:spPr>
      </p:pic>
    </p:spTree>
    <p:extLst>
      <p:ext uri="{BB962C8B-B14F-4D97-AF65-F5344CB8AC3E}">
        <p14:creationId xmlns:p14="http://schemas.microsoft.com/office/powerpoint/2010/main" val="9924306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uk-UA" b="1" dirty="0">
                <a:latin typeface="Times New Roman" pitchFamily="18" charset="0"/>
                <a:cs typeface="Times New Roman" pitchFamily="18" charset="0"/>
              </a:rPr>
              <a:t>Регулювання рівня спрацьовування датчика за допомогою підстроювального резистора </a:t>
            </a:r>
            <a:r>
              <a:rPr lang="en-US" b="1" dirty="0" smtClean="0">
                <a:latin typeface="Times New Roman" pitchFamily="18" charset="0"/>
                <a:cs typeface="Times New Roman" pitchFamily="18" charset="0"/>
              </a:rPr>
              <a:t>R8</a:t>
            </a:r>
            <a:endParaRPr lang="uk-UA" b="1" dirty="0">
              <a:latin typeface="Times New Roman" pitchFamily="18" charset="0"/>
              <a:cs typeface="Times New Roman" pitchFamily="18" charset="0"/>
            </a:endParaRPr>
          </a:p>
        </p:txBody>
      </p:sp>
      <p:graphicFrame>
        <p:nvGraphicFramePr>
          <p:cNvPr id="4" name="Object 1"/>
          <p:cNvGraphicFramePr>
            <a:graphicFrameLocks noGrp="1"/>
          </p:cNvGraphicFramePr>
          <p:nvPr>
            <p:ph idx="1"/>
            <p:extLst>
              <p:ext uri="{D42A27DB-BD31-4B8C-83A1-F6EECF244321}">
                <p14:modId xmlns:p14="http://schemas.microsoft.com/office/powerpoint/2010/main" val="932927674"/>
              </p:ext>
            </p:extLst>
          </p:nvPr>
        </p:nvGraphicFramePr>
        <p:xfrm>
          <a:off x="2121408" y="2458244"/>
          <a:ext cx="7632192" cy="4064476"/>
        </p:xfrm>
        <a:graphic>
          <a:graphicData uri="http://schemas.openxmlformats.org/presentationml/2006/ole">
            <mc:AlternateContent xmlns:mc="http://schemas.openxmlformats.org/markup-compatibility/2006">
              <mc:Choice xmlns:v="urn:schemas-microsoft-com:vml" Requires="v">
                <p:oleObj spid="_x0000_s1027" name="Диаграмма" r:id="rId3" imgW="5400751" imgH="3124200" progId="Excel.Chart.8">
                  <p:embed/>
                </p:oleObj>
              </mc:Choice>
              <mc:Fallback>
                <p:oleObj name="Диаграмма" r:id="rId3" imgW="5400751" imgH="3124200" progId="Excel.Char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1408" y="2458244"/>
                        <a:ext cx="7632192" cy="4064476"/>
                      </a:xfrm>
                      <a:prstGeom prst="rect">
                        <a:avLst/>
                      </a:prstGeom>
                      <a:noFill/>
                    </p:spPr>
                  </p:pic>
                </p:oleObj>
              </mc:Fallback>
            </mc:AlternateContent>
          </a:graphicData>
        </a:graphic>
      </p:graphicFrame>
    </p:spTree>
    <p:extLst>
      <p:ext uri="{BB962C8B-B14F-4D97-AF65-F5344CB8AC3E}">
        <p14:creationId xmlns:p14="http://schemas.microsoft.com/office/powerpoint/2010/main" val="17269404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24787" y="283729"/>
            <a:ext cx="9905998" cy="1478570"/>
          </a:xfrm>
        </p:spPr>
        <p:txBody>
          <a:bodyPr/>
          <a:lstStyle/>
          <a:p>
            <a:pPr algn="ctr"/>
            <a:r>
              <a:rPr lang="uk-UA" dirty="0" smtClean="0">
                <a:solidFill>
                  <a:schemeClr val="bg1"/>
                </a:solidFill>
              </a:rPr>
              <a:t>Друкована плата мікроелектронного сенсора газу </a:t>
            </a:r>
            <a:r>
              <a:rPr lang="uk-UA" sz="2000" dirty="0" smtClean="0">
                <a:solidFill>
                  <a:schemeClr val="bg1"/>
                </a:solidFill>
              </a:rPr>
              <a:t>(вид зверху)</a:t>
            </a:r>
            <a:endParaRPr lang="uk-UA" sz="2000" dirty="0">
              <a:solidFill>
                <a:schemeClr val="bg1"/>
              </a:solidFill>
            </a:endParaRPr>
          </a:p>
        </p:txBody>
      </p:sp>
      <p:pic>
        <p:nvPicPr>
          <p:cNvPr id="5" name="Місце для вмісту 4"/>
          <p:cNvPicPr>
            <a:picLocks noGrp="1" noChangeAspect="1"/>
          </p:cNvPicPr>
          <p:nvPr>
            <p:ph idx="1"/>
          </p:nvPr>
        </p:nvPicPr>
        <p:blipFill>
          <a:blip r:embed="rId3"/>
          <a:stretch>
            <a:fillRect/>
          </a:stretch>
        </p:blipFill>
        <p:spPr>
          <a:xfrm>
            <a:off x="1862051" y="1762299"/>
            <a:ext cx="8678487" cy="4980276"/>
          </a:xfrm>
          <a:prstGeom prst="rect">
            <a:avLst/>
          </a:prstGeom>
        </p:spPr>
      </p:pic>
    </p:spTree>
    <p:extLst>
      <p:ext uri="{BB962C8B-B14F-4D97-AF65-F5344CB8AC3E}">
        <p14:creationId xmlns:p14="http://schemas.microsoft.com/office/powerpoint/2010/main" val="25472853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1289" y="0"/>
            <a:ext cx="9905998" cy="1478570"/>
          </a:xfrm>
        </p:spPr>
        <p:txBody>
          <a:bodyPr/>
          <a:lstStyle/>
          <a:p>
            <a:r>
              <a:rPr lang="uk-UA" dirty="0">
                <a:solidFill>
                  <a:schemeClr val="bg1"/>
                </a:solidFill>
              </a:rPr>
              <a:t>Друкована плата мікроелектронного сенсора газу </a:t>
            </a:r>
            <a:r>
              <a:rPr lang="uk-UA" sz="2000" dirty="0">
                <a:solidFill>
                  <a:schemeClr val="bg1"/>
                </a:solidFill>
              </a:rPr>
              <a:t>(вид </a:t>
            </a:r>
            <a:r>
              <a:rPr lang="uk-UA" sz="2000" dirty="0" smtClean="0">
                <a:solidFill>
                  <a:schemeClr val="bg1"/>
                </a:solidFill>
              </a:rPr>
              <a:t>знизу)</a:t>
            </a:r>
            <a:endParaRPr lang="uk-UA" dirty="0"/>
          </a:p>
        </p:txBody>
      </p:sp>
      <p:pic>
        <p:nvPicPr>
          <p:cNvPr id="4" name="Місце для вмісту 3"/>
          <p:cNvPicPr>
            <a:picLocks noGrp="1" noChangeAspect="1"/>
          </p:cNvPicPr>
          <p:nvPr>
            <p:ph idx="1"/>
          </p:nvPr>
        </p:nvPicPr>
        <p:blipFill>
          <a:blip r:embed="rId3"/>
          <a:stretch>
            <a:fillRect/>
          </a:stretch>
        </p:blipFill>
        <p:spPr>
          <a:xfrm>
            <a:off x="1762298" y="1591685"/>
            <a:ext cx="8129847" cy="5266315"/>
          </a:xfrm>
          <a:prstGeom prst="rect">
            <a:avLst/>
          </a:prstGeom>
        </p:spPr>
      </p:pic>
    </p:spTree>
    <p:extLst>
      <p:ext uri="{BB962C8B-B14F-4D97-AF65-F5344CB8AC3E}">
        <p14:creationId xmlns:p14="http://schemas.microsoft.com/office/powerpoint/2010/main" val="12750361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12" name="Рисунок 11"/>
          <p:cNvPicPr>
            <a:picLocks noChangeAspect="1"/>
          </p:cNvPicPr>
          <p:nvPr/>
        </p:nvPicPr>
        <p:blipFill>
          <a:blip r:embed="rId3"/>
          <a:stretch>
            <a:fillRect/>
          </a:stretch>
        </p:blipFill>
        <p:spPr>
          <a:xfrm>
            <a:off x="1524000" y="85726"/>
            <a:ext cx="9081490" cy="6011171"/>
          </a:xfrm>
          <a:prstGeom prst="rect">
            <a:avLst/>
          </a:prstGeom>
        </p:spPr>
      </p:pic>
      <p:sp>
        <p:nvSpPr>
          <p:cNvPr id="11" name="Місце для тексту 10"/>
          <p:cNvSpPr>
            <a:spLocks noGrp="1"/>
          </p:cNvSpPr>
          <p:nvPr>
            <p:ph type="body" idx="1"/>
          </p:nvPr>
        </p:nvSpPr>
        <p:spPr>
          <a:xfrm>
            <a:off x="1524000" y="6096896"/>
            <a:ext cx="9906000" cy="648045"/>
          </a:xfrm>
        </p:spPr>
        <p:txBody>
          <a:bodyPr>
            <a:noAutofit/>
          </a:bodyPr>
          <a:lstStyle/>
          <a:p>
            <a:pPr algn="ctr"/>
            <a:r>
              <a:rPr lang="uk-UA" sz="4000" dirty="0" smtClean="0">
                <a:solidFill>
                  <a:schemeClr val="bg1"/>
                </a:solidFill>
              </a:rPr>
              <a:t>Складальне креслення</a:t>
            </a:r>
            <a:endParaRPr lang="uk-UA" sz="4000" dirty="0">
              <a:solidFill>
                <a:schemeClr val="bg1"/>
              </a:solidFill>
            </a:endParaRPr>
          </a:p>
        </p:txBody>
      </p:sp>
    </p:spTree>
    <p:extLst>
      <p:ext uri="{BB962C8B-B14F-4D97-AF65-F5344CB8AC3E}">
        <p14:creationId xmlns:p14="http://schemas.microsoft.com/office/powerpoint/2010/main" val="23684056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хема">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TM04033919[[fn=Схема]]</Template>
  <TotalTime>64</TotalTime>
  <Words>309</Words>
  <Application>Microsoft Office PowerPoint</Application>
  <PresentationFormat>Широкий екран</PresentationFormat>
  <Paragraphs>37</Paragraphs>
  <Slides>11</Slides>
  <Notes>0</Notes>
  <HiddenSlides>0</HiddenSlides>
  <MMClips>0</MMClips>
  <ScaleCrop>false</ScaleCrop>
  <HeadingPairs>
    <vt:vector size="8" baseType="variant">
      <vt:variant>
        <vt:lpstr>Використані шрифти</vt:lpstr>
      </vt:variant>
      <vt:variant>
        <vt:i4>4</vt:i4>
      </vt:variant>
      <vt:variant>
        <vt:lpstr>Тема</vt:lpstr>
      </vt:variant>
      <vt:variant>
        <vt:i4>1</vt:i4>
      </vt:variant>
      <vt:variant>
        <vt:lpstr>Вбудовані сервери OLE</vt:lpstr>
      </vt:variant>
      <vt:variant>
        <vt:i4>1</vt:i4>
      </vt:variant>
      <vt:variant>
        <vt:lpstr>Заголовки слайдів</vt:lpstr>
      </vt:variant>
      <vt:variant>
        <vt:i4>11</vt:i4>
      </vt:variant>
    </vt:vector>
  </HeadingPairs>
  <TitlesOfParts>
    <vt:vector size="17" baseType="lpstr">
      <vt:lpstr>Arial</vt:lpstr>
      <vt:lpstr>Times New Roman</vt:lpstr>
      <vt:lpstr>Trebuchet MS</vt:lpstr>
      <vt:lpstr>Tw Cen MT</vt:lpstr>
      <vt:lpstr>Схема</vt:lpstr>
      <vt:lpstr>Диаграмма</vt:lpstr>
      <vt:lpstr>Мікроелектронний сенсор газу</vt:lpstr>
      <vt:lpstr>Презентація PowerPoint</vt:lpstr>
      <vt:lpstr>Структурна схема мікроелектронного сенсора газу</vt:lpstr>
      <vt:lpstr>Схема електрична принципова</vt:lpstr>
      <vt:lpstr>Отже промоделюємо нашу схему електричну принципову в даному програмному середовищі. До входу мікроконтролера РВО/ТО під’єднаємо вихід вторинного перетворювача. За допомогою даного підключення проаналізуємо роботу нашого сенсору густини газу, використовуючи при цьому бібліотеку Transducers в Proteus VSM фоторезистор LDR1. Оброблений мікроконтролером сигнал через виходи поступає на роз’єм J2, до якого можна під’єднати LCD індикатор, та J1, за допомогою якого можемо передати сигнал безпосередньо на ПК.   </vt:lpstr>
      <vt:lpstr>Регулювання рівня спрацьовування датчика за допомогою підстроювального резистора R8</vt:lpstr>
      <vt:lpstr>Друкована плата мікроелектронного сенсора газу (вид зверху)</vt:lpstr>
      <vt:lpstr>Друкована плата мікроелектронного сенсора газу (вид знизу)</vt:lpstr>
      <vt:lpstr>Презентація PowerPoint</vt:lpstr>
      <vt:lpstr>3-D вигляд мікроелектронного сенсора газу </vt:lpstr>
      <vt:lpstr>1. Проведено аналіз сучасного розвитку сенсорів для вимірювання густини газу, розглянуто конструкції та принцип роботи сенсорів густини газу. Встановлено, що найкраще використовувати мікроелектронний сенсор густини газу, а в якості чутливого елемента доцільно використовувати фоторезистор, оскільки він володіє кращими експлуатаційними характеристиками, більш довговічний та забезпечує кращий діапазон вимірювання. 2. Розроблено мікроелектронний сенсор густини газу. За рахунок застосування мікроконтролера серії AT90S8515 вдалось розробити схему для безперебійного отримання інформації про величину густини газу в той чи інший момент часу. Отримані дані передаються на LCD індикатор та персональний комп’ютер, де їх можна спостерігати та зберігати на жорсткому диску. 3. Визначено, що найбільш оптимальною для виготовлення приладу є навісна технологія. Розроблено технологічний маршрут виготовлення мікроелектронного сенсору газу за навісною технологією. Наведено опис основних операцій технологічного процесу. Для них визначені режими, оснастка та обладнання. 4. Експлуатаційні витрати для споживача на рік складають близько        4170,7 грн./рік., що на  509,3  грн. менше, порівняно з найкращим аналогом.Таким чином, отримані вище результати доводять економічну доцільність та необхідність нового мікроелектронного сенсора газу 5. В розділі з охорони праці було розглянуто норми та заходи, що. безпечності проведення робіт пов’язаних з використанням мікроелектронного сенсору густини газу. Зазначено норми та умови приміщення в якому буде проводитись технічна операція. 6. Згідно проведених розрахунків в розділі по Цивільній Обороні можна зробити висновок, що безпечною робота мікроелектронного сенсору густини газу в умовах дії іонізуючих випромінювань та електромагнітного імпульсу буде забезпечена за умови, що граничне значення рівня радіації не перевищуватиме 475000 Р/с та вертикальна складова напруженості електричного поля не буде перевищувати 4,9 В/м.  </vt:lpstr>
    </vt:vector>
  </TitlesOfParts>
  <Company>diakov.net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Мікроелектронний сенсор газу</dc:title>
  <dc:creator>jupiter yura</dc:creator>
  <cp:lastModifiedBy>jupiter yura</cp:lastModifiedBy>
  <cp:revision>7</cp:revision>
  <dcterms:created xsi:type="dcterms:W3CDTF">2015-06-17T03:19:03Z</dcterms:created>
  <dcterms:modified xsi:type="dcterms:W3CDTF">2015-06-17T04:23:13Z</dcterms:modified>
</cp:coreProperties>
</file>