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1" r:id="rId15"/>
    <p:sldId id="272" r:id="rId16"/>
    <p:sldId id="269" r:id="rId17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E7D37-B4BB-4A84-B88A-DDE9F093E3B3}" type="datetimeFigureOut">
              <a:rPr lang="uk-UA" smtClean="0"/>
              <a:t>17.06.2015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57751-FD42-40DA-9FDD-21DD8415297B}" type="slidenum">
              <a:rPr lang="uk-UA" smtClean="0"/>
              <a:t>‹№›</a:t>
            </a:fld>
            <a:endParaRPr lang="uk-UA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E7D37-B4BB-4A84-B88A-DDE9F093E3B3}" type="datetimeFigureOut">
              <a:rPr lang="uk-UA" smtClean="0"/>
              <a:t>17.06.2015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57751-FD42-40DA-9FDD-21DD8415297B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E7D37-B4BB-4A84-B88A-DDE9F093E3B3}" type="datetimeFigureOut">
              <a:rPr lang="uk-UA" smtClean="0"/>
              <a:t>17.06.2015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57751-FD42-40DA-9FDD-21DD8415297B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E7D37-B4BB-4A84-B88A-DDE9F093E3B3}" type="datetimeFigureOut">
              <a:rPr lang="uk-UA" smtClean="0"/>
              <a:t>17.06.2015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57751-FD42-40DA-9FDD-21DD8415297B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E7D37-B4BB-4A84-B88A-DDE9F093E3B3}" type="datetimeFigureOut">
              <a:rPr lang="uk-UA" smtClean="0"/>
              <a:t>17.06.2015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57751-FD42-40DA-9FDD-21DD8415297B}" type="slidenum">
              <a:rPr lang="uk-UA" smtClean="0"/>
              <a:t>‹№›</a:t>
            </a:fld>
            <a:endParaRPr lang="uk-UA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E7D37-B4BB-4A84-B88A-DDE9F093E3B3}" type="datetimeFigureOut">
              <a:rPr lang="uk-UA" smtClean="0"/>
              <a:t>17.06.2015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57751-FD42-40DA-9FDD-21DD8415297B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E7D37-B4BB-4A84-B88A-DDE9F093E3B3}" type="datetimeFigureOut">
              <a:rPr lang="uk-UA" smtClean="0"/>
              <a:t>17.06.2015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57751-FD42-40DA-9FDD-21DD8415297B}" type="slidenum">
              <a:rPr lang="uk-UA" smtClean="0"/>
              <a:t>‹№›</a:t>
            </a:fld>
            <a:endParaRPr lang="uk-UA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E7D37-B4BB-4A84-B88A-DDE9F093E3B3}" type="datetimeFigureOut">
              <a:rPr lang="uk-UA" smtClean="0"/>
              <a:t>17.06.2015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57751-FD42-40DA-9FDD-21DD8415297B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E7D37-B4BB-4A84-B88A-DDE9F093E3B3}" type="datetimeFigureOut">
              <a:rPr lang="uk-UA" smtClean="0"/>
              <a:t>17.06.2015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57751-FD42-40DA-9FDD-21DD8415297B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E7D37-B4BB-4A84-B88A-DDE9F093E3B3}" type="datetimeFigureOut">
              <a:rPr lang="uk-UA" smtClean="0"/>
              <a:t>17.06.2015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57751-FD42-40DA-9FDD-21DD8415297B}" type="slidenum">
              <a:rPr lang="uk-UA" smtClean="0"/>
              <a:t>‹№›</a:t>
            </a:fld>
            <a:endParaRPr lang="uk-UA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E7D37-B4BB-4A84-B88A-DDE9F093E3B3}" type="datetimeFigureOut">
              <a:rPr lang="uk-UA" smtClean="0"/>
              <a:t>17.06.2015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57751-FD42-40DA-9FDD-21DD8415297B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0F5E7D37-B4BB-4A84-B88A-DDE9F093E3B3}" type="datetimeFigureOut">
              <a:rPr lang="uk-UA" smtClean="0"/>
              <a:t>17.06.2015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23957751-FD42-40DA-9FDD-21DD8415297B}" type="slidenum">
              <a:rPr lang="uk-UA" smtClean="0"/>
              <a:t>‹№›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836712"/>
            <a:ext cx="7848600" cy="3168352"/>
          </a:xfrm>
        </p:spPr>
        <p:txBody>
          <a:bodyPr/>
          <a:lstStyle/>
          <a:p>
            <a:pPr algn="ctr"/>
            <a:r>
              <a:rPr lang="uk-UA" dirty="0" err="1" smtClean="0"/>
              <a:t>МІКРОПРОЦЕСОРНИЙПристрій</a:t>
            </a:r>
            <a:r>
              <a:rPr lang="uk-UA" dirty="0" smtClean="0"/>
              <a:t> </a:t>
            </a:r>
            <a:r>
              <a:rPr lang="uk-UA" dirty="0" smtClean="0"/>
              <a:t>керування системою освітленості</a:t>
            </a:r>
            <a:endParaRPr lang="uk-U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600" y="4293096"/>
            <a:ext cx="6400800" cy="1752600"/>
          </a:xfrm>
        </p:spPr>
        <p:txBody>
          <a:bodyPr/>
          <a:lstStyle/>
          <a:p>
            <a:r>
              <a:rPr lang="uk-UA" dirty="0" smtClean="0"/>
              <a:t>Буянівський Євгеній ЕП-14сп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103618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Складальне креслення</a:t>
            </a:r>
            <a:endParaRPr lang="uk-UA" dirty="0"/>
          </a:p>
        </p:txBody>
      </p:sp>
      <p:pic>
        <p:nvPicPr>
          <p:cNvPr id="410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81719"/>
            <a:ext cx="8229600" cy="3513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1532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Висновки</a:t>
            </a:r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Проведено аналіз існуючих аналогів пристроїв керування освітленністю та розглянуто принцип їх роботи. Виявлено недоліки та обгрунтовано </a:t>
            </a:r>
            <a:r>
              <a:rPr lang="uk-UA" dirty="0" smtClean="0"/>
              <a:t>актуальність </a:t>
            </a:r>
            <a:r>
              <a:rPr lang="uk-UA" dirty="0"/>
              <a:t>даної розробки</a:t>
            </a:r>
            <a:r>
              <a:rPr lang="uk-UA" dirty="0" smtClean="0"/>
              <a:t>.</a:t>
            </a:r>
          </a:p>
          <a:p>
            <a:pPr lvl="0"/>
            <a:r>
              <a:rPr lang="uk-UA" dirty="0"/>
              <a:t>Пропонований пристрій - один з варіантів мікроконтролерних регуляторів яскравості ламп розжарювання. Цим пристроєм легко можна змінювати яскравість освітлення в приміщенні, дистанційно вмикати або вимикати світло, пристрій має місцеве включення, виключення і регулювання яскравості освітлення за допомогою сенсора.</a:t>
            </a:r>
          </a:p>
          <a:p>
            <a:endParaRPr lang="uk-UA" dirty="0" smtClean="0"/>
          </a:p>
          <a:p>
            <a:endParaRPr lang="uk-UA" dirty="0"/>
          </a:p>
          <a:p>
            <a:endParaRPr lang="uk-UA" dirty="0" smtClean="0"/>
          </a:p>
          <a:p>
            <a:endParaRPr lang="uk-UA" dirty="0"/>
          </a:p>
          <a:p>
            <a:endParaRPr lang="uk-UA" dirty="0" smtClean="0"/>
          </a:p>
          <a:p>
            <a:endParaRPr lang="uk-UA" dirty="0"/>
          </a:p>
          <a:p>
            <a:pPr marL="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956453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4876800"/>
          </a:xfrm>
        </p:spPr>
        <p:txBody>
          <a:bodyPr>
            <a:normAutofit/>
          </a:bodyPr>
          <a:lstStyle/>
          <a:p>
            <a:pPr lvl="0"/>
            <a:r>
              <a:rPr lang="uk-UA" dirty="0"/>
              <a:t>Розроблено схему пристрою керування освтіленням в приміщенні на мікроконтролері, блок-схему алгоритму керування програмою та саму програму.</a:t>
            </a:r>
          </a:p>
          <a:p>
            <a:pPr lvl="0"/>
            <a:r>
              <a:rPr lang="uk-UA" dirty="0"/>
              <a:t>Проведено схемотехнічне моделювання схеми за допомогою програми </a:t>
            </a:r>
            <a:r>
              <a:rPr lang="en-US" dirty="0"/>
              <a:t>ISIS Proteus </a:t>
            </a:r>
            <a:r>
              <a:rPr lang="uk-UA" dirty="0"/>
              <a:t>та отримано часові діаграми, що підтверджує правильність роботи приладу. </a:t>
            </a:r>
          </a:p>
          <a:p>
            <a:r>
              <a:rPr lang="uk-UA" dirty="0"/>
              <a:t>Використовуючи </a:t>
            </a:r>
            <a:r>
              <a:rPr lang="en-US" dirty="0"/>
              <a:t>ARES PCB</a:t>
            </a:r>
            <a:r>
              <a:rPr lang="uk-UA" dirty="0"/>
              <a:t> Layout та визначені раніше параметри схеми пристрою керування системою освітленості, було створено новий проект та проведено моделювання пристрою</a:t>
            </a:r>
          </a:p>
        </p:txBody>
      </p:sp>
    </p:spTree>
    <p:extLst>
      <p:ext uri="{BB962C8B-B14F-4D97-AF65-F5344CB8AC3E}">
        <p14:creationId xmlns:p14="http://schemas.microsoft.com/office/powerpoint/2010/main" val="3066335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4876800"/>
          </a:xfrm>
        </p:spPr>
        <p:txBody>
          <a:bodyPr>
            <a:normAutofit fontScale="85000" lnSpcReduction="10000"/>
          </a:bodyPr>
          <a:lstStyle/>
          <a:p>
            <a:r>
              <a:rPr lang="uk-UA" dirty="0"/>
              <a:t>5. На основі проектів </a:t>
            </a:r>
            <a:r>
              <a:rPr lang="en-US" dirty="0"/>
              <a:t>ISIS Proteus</a:t>
            </a:r>
            <a:r>
              <a:rPr lang="uk-UA" dirty="0"/>
              <a:t> та </a:t>
            </a:r>
            <a:r>
              <a:rPr lang="en-US" dirty="0"/>
              <a:t>ARES PCB Layout</a:t>
            </a:r>
            <a:r>
              <a:rPr lang="uk-UA" dirty="0"/>
              <a:t> було створено електричну принципову схему, друковану плату та складальне креслення, які наведені в графічній частині курсового проекту. Розроблена конструкція відрізняється простотою схемотехнічного рішення, невеликою кількістю використаних у схемі комплектуючих елементів, є практично універсальною і може легко змінюватися і розширюватися.</a:t>
            </a:r>
          </a:p>
          <a:p>
            <a:r>
              <a:rPr lang="uk-UA" dirty="0"/>
              <a:t>7.Розглянуто такі питання охорони праці, як аналіз небезпечних та шкідливих виробничих факторів у виробничому приміщенні; карта умов праці (обґрунтування вибору нормованих значень шкідливих та небезпечних виробничих факторів, оцінка факторів виробничого і трудового процесів, гігієнічна оцінка умов праці, оцінка технічного і організаційного рівня, атестація робочого місця); заходи стосовно покращення умов праці, а також здійснено розрахунок методом питомої потужності загального рівномірного штучного освітлення приміщення.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491707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/>
              <a:t>Розглянуто такі питання охорони праці, як аналіз небезпечних та шкідливих виробничих факторів у виробничому приміщенні; карта умов праці (обґрунтування вибору нормованих значень шкідливих та небезпечних виробничих факторів, оцінка факторів виробничого і трудового процесів, гігієнічна оцінка умов праці, оцінка технічного і організаційного рівня, атестація робочого місця); заходи стосовно покращення умов праці, а також здійснено розрахунок методом питомої потужності загального рівномірного штучного освітлення приміщення.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1947576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uk-UA" dirty="0"/>
              <a:t> У ході виконання економічної частини дипломної роботи на основі розрахунків було доведено, що розробка та запровадження у виробництво нового пристрою керування системою освітленості є економічно доцільною як для виробника, так і вигідною для споживача. Капітальні витрати на розробку складають 735 грн., собівартість приладу становить 334,3 грн., а ціна реалізації – 481,3 грн. - є меншою, ніж аналогу, ринкова ціна якого278,7 грн. Протягом першого року планується реалізувати 375 пристроїв, що забезпечить підприємству отримання прибутку в сумі 32562,8 грн.  Прогнозований прибуток покриє витрати на розробку ( термін окупності капіталовкладень становить 1,7 роки) і в подальшому забезпечить підприємству можливість нарощувати обсяги виробництва та збуту. Експлуатаційні витрати для споживача на рік складають близько 1817 грн./рік., що на  235  грн. менше, порівняно з найкращим аналогом. Таким чином, отримані вище результати доводять економічну доцільність та необхідність нового пристрою керування системою освітленості</a:t>
            </a:r>
          </a:p>
        </p:txBody>
      </p:sp>
    </p:spTree>
    <p:extLst>
      <p:ext uri="{BB962C8B-B14F-4D97-AF65-F5344CB8AC3E}">
        <p14:creationId xmlns:p14="http://schemas.microsoft.com/office/powerpoint/2010/main" val="3363378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708920"/>
            <a:ext cx="8229600" cy="990600"/>
          </a:xfrm>
        </p:spPr>
        <p:txBody>
          <a:bodyPr/>
          <a:lstStyle/>
          <a:p>
            <a:pPr algn="ctr"/>
            <a:r>
              <a:rPr lang="uk-UA" dirty="0" smtClean="0"/>
              <a:t>Дякую за увагу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669646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Актуальність теми</a:t>
            </a:r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/>
              <a:t>Актуальність даного питання пов’язана із розробкою пристрою для керування освітлення на мікроконтролері. Перевагою пристрою є компактність, мала вартість, можливість використання пульта дистанційного керування, що в свою чергу дає перевагу над існуючими аналогами.  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653870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Структурна схема</a:t>
            </a:r>
            <a:endParaRPr lang="uk-UA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492896"/>
            <a:ext cx="6150931" cy="2736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1531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Електрична схема</a:t>
            </a:r>
            <a:endParaRPr lang="uk-UA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844824"/>
            <a:ext cx="7207129" cy="3981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6901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Результати моделювання</a:t>
            </a:r>
            <a:endParaRPr lang="uk-UA" dirty="0"/>
          </a:p>
        </p:txBody>
      </p:sp>
      <p:pic>
        <p:nvPicPr>
          <p:cNvPr id="4" name="Content Placeholder 3" descr="D:\КУРСАЧІ\ЖЕНЯ БАКАЛАВР\Trishki_modelyuvannya(1)\Трішки_моделювання\Screenshot_4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412776"/>
            <a:ext cx="5595071" cy="420012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331640" y="6165304"/>
            <a:ext cx="6790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Працююча схема пристрою керування системою освітленості</a:t>
            </a:r>
          </a:p>
        </p:txBody>
      </p:sp>
    </p:spTree>
    <p:extLst>
      <p:ext uri="{BB962C8B-B14F-4D97-AF65-F5344CB8AC3E}">
        <p14:creationId xmlns:p14="http://schemas.microsoft.com/office/powerpoint/2010/main" val="677777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4" name="Content Placeholder 3" descr="D:\КУРСАЧІ\ЖЕНЯ БАКАЛАВР\Trishki_modelyuvannya(1)\Трішки_моделювання\Screenshot_1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00808"/>
            <a:ext cx="3593207" cy="29544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D:\КУРСАЧІ\ЖЕНЯ БАКАЛАВР\Trishki_modelyuvannya(1)\Трішки_моделювання\Screenshot_2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700808"/>
            <a:ext cx="4104456" cy="295232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1475656" y="5589240"/>
            <a:ext cx="6562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Сигнал до придушення перешкод (а), після придушення (б)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95736" y="5013176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а)</a:t>
            </a:r>
            <a:endParaRPr lang="uk-UA" dirty="0"/>
          </a:p>
        </p:txBody>
      </p:sp>
      <p:sp>
        <p:nvSpPr>
          <p:cNvPr id="8" name="TextBox 7"/>
          <p:cNvSpPr txBox="1"/>
          <p:nvPr/>
        </p:nvSpPr>
        <p:spPr>
          <a:xfrm>
            <a:off x="5940152" y="508518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б)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726980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Content Placeholder 3" descr="D:\КУРСАЧІ\ЖЕНЯ БАКАЛАВР\Trishki_modelyuvannya(1)\Трішки_моделювання\Screenshot_5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56792"/>
            <a:ext cx="3781797" cy="301865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D:\КУРСАЧІ\ЖЕНЯ БАКАЛАВР\Trishki_modelyuvannya(1)\Трішки_моделювання\Screenshot_6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556792"/>
            <a:ext cx="3816424" cy="301700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2267744" y="5013176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а)</a:t>
            </a:r>
            <a:endParaRPr lang="uk-UA" dirty="0"/>
          </a:p>
        </p:txBody>
      </p:sp>
      <p:sp>
        <p:nvSpPr>
          <p:cNvPr id="7" name="TextBox 6"/>
          <p:cNvSpPr txBox="1"/>
          <p:nvPr/>
        </p:nvSpPr>
        <p:spPr>
          <a:xfrm>
            <a:off x="6444208" y="5013176"/>
            <a:ext cx="393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б)</a:t>
            </a:r>
            <a:endParaRPr lang="uk-UA" dirty="0"/>
          </a:p>
        </p:txBody>
      </p:sp>
      <p:sp>
        <p:nvSpPr>
          <p:cNvPr id="8" name="TextBox 7"/>
          <p:cNvSpPr txBox="1"/>
          <p:nvPr/>
        </p:nvSpPr>
        <p:spPr>
          <a:xfrm>
            <a:off x="2287240" y="5896690"/>
            <a:ext cx="4857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Транзистор закритий (а) та відкритий (б)</a:t>
            </a:r>
          </a:p>
        </p:txBody>
      </p:sp>
    </p:spTree>
    <p:extLst>
      <p:ext uri="{BB962C8B-B14F-4D97-AF65-F5344CB8AC3E}">
        <p14:creationId xmlns:p14="http://schemas.microsoft.com/office/powerpoint/2010/main" val="272523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Content Placeholder 3" descr="D:\КУРСАЧІ\ЖЕНЯ БАКАЛАВР\Screenshot_7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84784"/>
            <a:ext cx="3876477" cy="330021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D:\КУРСАЧІ\ЖЕНЯ БАКАЛАВР\Screenshot_8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484784"/>
            <a:ext cx="4248472" cy="324036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1547664" y="5301208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а)</a:t>
            </a:r>
            <a:endParaRPr lang="uk-UA" dirty="0"/>
          </a:p>
        </p:txBody>
      </p:sp>
      <p:sp>
        <p:nvSpPr>
          <p:cNvPr id="7" name="TextBox 6"/>
          <p:cNvSpPr txBox="1"/>
          <p:nvPr/>
        </p:nvSpPr>
        <p:spPr>
          <a:xfrm>
            <a:off x="6300192" y="5301208"/>
            <a:ext cx="393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б)</a:t>
            </a:r>
            <a:endParaRPr lang="uk-UA" dirty="0"/>
          </a:p>
        </p:txBody>
      </p:sp>
      <p:sp>
        <p:nvSpPr>
          <p:cNvPr id="8" name="TextBox 7"/>
          <p:cNvSpPr txBox="1"/>
          <p:nvPr/>
        </p:nvSpPr>
        <p:spPr>
          <a:xfrm>
            <a:off x="1475656" y="6020233"/>
            <a:ext cx="6439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Напруга на виході при закритому (а) та відкритому (б) </a:t>
            </a:r>
            <a:r>
              <a:rPr lang="en-US" i="1" dirty="0"/>
              <a:t>VT</a:t>
            </a:r>
            <a:r>
              <a:rPr lang="ru-RU" i="1" dirty="0"/>
              <a:t>2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050469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Друкована плата</a:t>
            </a:r>
            <a:endParaRPr lang="uk-UA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44824"/>
            <a:ext cx="8229600" cy="3516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3413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22</TotalTime>
  <Words>594</Words>
  <Application>Microsoft Office PowerPoint</Application>
  <PresentationFormat>Екран (4:3)</PresentationFormat>
  <Paragraphs>35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16</vt:i4>
      </vt:variant>
    </vt:vector>
  </HeadingPairs>
  <TitlesOfParts>
    <vt:vector size="17" baseType="lpstr">
      <vt:lpstr>Clarity</vt:lpstr>
      <vt:lpstr>МІКРОПРОЦЕСОРНИЙПристрій керування системою освітленості</vt:lpstr>
      <vt:lpstr>Актуальність теми</vt:lpstr>
      <vt:lpstr>Структурна схема</vt:lpstr>
      <vt:lpstr>Електрична схема</vt:lpstr>
      <vt:lpstr>Результати моделювання</vt:lpstr>
      <vt:lpstr>Презентація PowerPoint</vt:lpstr>
      <vt:lpstr>Презентація PowerPoint</vt:lpstr>
      <vt:lpstr>Презентація PowerPoint</vt:lpstr>
      <vt:lpstr>Друкована плата</vt:lpstr>
      <vt:lpstr>Складальне креслення</vt:lpstr>
      <vt:lpstr>Висновки</vt:lpstr>
      <vt:lpstr>Презентація PowerPoint</vt:lpstr>
      <vt:lpstr>Презентація PowerPoint</vt:lpstr>
      <vt:lpstr>Презентація PowerPoint</vt:lpstr>
      <vt:lpstr>Презентація PowerPoint</vt:lpstr>
      <vt:lpstr>Дякую за увагу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Пристрій керування системою освітленості</dc:title>
  <dc:creator>HenceFamily1</dc:creator>
  <cp:lastModifiedBy>Користувач Windows</cp:lastModifiedBy>
  <cp:revision>5</cp:revision>
  <dcterms:created xsi:type="dcterms:W3CDTF">2014-06-25T05:37:26Z</dcterms:created>
  <dcterms:modified xsi:type="dcterms:W3CDTF">2015-06-17T11:31:27Z</dcterms:modified>
</cp:coreProperties>
</file>