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7" r:id="rId2"/>
    <p:sldId id="268" r:id="rId3"/>
    <p:sldId id="259" r:id="rId4"/>
    <p:sldId id="262" r:id="rId5"/>
    <p:sldId id="260" r:id="rId6"/>
    <p:sldId id="261" r:id="rId7"/>
    <p:sldId id="263" r:id="rId8"/>
    <p:sldId id="264" r:id="rId9"/>
    <p:sldId id="265" r:id="rId10"/>
    <p:sldId id="269" r:id="rId11"/>
    <p:sldId id="266" r:id="rId12"/>
    <p:sldId id="267"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848" autoAdjust="0"/>
    <p:restoredTop sz="93277" autoAdjust="0"/>
  </p:normalViewPr>
  <p:slideViewPr>
    <p:cSldViewPr>
      <p:cViewPr>
        <p:scale>
          <a:sx n="75" d="100"/>
          <a:sy n="75" d="100"/>
        </p:scale>
        <p:origin x="-222"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DECC0C0-5216-4985-A0C9-5E51A6A7BB65}" type="datetimeFigureOut">
              <a:rPr lang="ru-RU" smtClean="0"/>
              <a:t>16.06.2015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24441B0-1D31-4532-AA07-64E633993F0B}" type="slidenum">
              <a:rPr lang="ru-RU" smtClean="0"/>
              <a:t>‹#›</a:t>
            </a:fld>
            <a:endParaRPr lang="ru-RU"/>
          </a:p>
        </p:txBody>
      </p:sp>
    </p:spTree>
    <p:extLst>
      <p:ext uri="{BB962C8B-B14F-4D97-AF65-F5344CB8AC3E}">
        <p14:creationId xmlns:p14="http://schemas.microsoft.com/office/powerpoint/2010/main" val="6538320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924441B0-1D31-4532-AA07-64E633993F0B}" type="slidenum">
              <a:rPr lang="ru-RU" smtClean="0"/>
              <a:t>3</a:t>
            </a:fld>
            <a:endParaRPr lang="ru-RU"/>
          </a:p>
        </p:txBody>
      </p:sp>
    </p:spTree>
    <p:extLst>
      <p:ext uri="{BB962C8B-B14F-4D97-AF65-F5344CB8AC3E}">
        <p14:creationId xmlns:p14="http://schemas.microsoft.com/office/powerpoint/2010/main" val="5850235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EEE82EFB-C854-42C8-90B8-3E814AB43956}" type="datetimeFigureOut">
              <a:rPr lang="ru-RU" smtClean="0"/>
              <a:t>16.06.2015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ACE0226-1C41-417D-8924-1AA664108953}" type="slidenum">
              <a:rPr lang="ru-RU" smtClean="0"/>
              <a:t>‹#›</a:t>
            </a:fld>
            <a:endParaRPr lang="ru-RU"/>
          </a:p>
        </p:txBody>
      </p:sp>
    </p:spTree>
    <p:extLst>
      <p:ext uri="{BB962C8B-B14F-4D97-AF65-F5344CB8AC3E}">
        <p14:creationId xmlns:p14="http://schemas.microsoft.com/office/powerpoint/2010/main" val="31299367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EE82EFB-C854-42C8-90B8-3E814AB43956}" type="datetimeFigureOut">
              <a:rPr lang="ru-RU" smtClean="0"/>
              <a:t>16.06.2015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ACE0226-1C41-417D-8924-1AA664108953}" type="slidenum">
              <a:rPr lang="ru-RU" smtClean="0"/>
              <a:t>‹#›</a:t>
            </a:fld>
            <a:endParaRPr lang="ru-RU"/>
          </a:p>
        </p:txBody>
      </p:sp>
    </p:spTree>
    <p:extLst>
      <p:ext uri="{BB962C8B-B14F-4D97-AF65-F5344CB8AC3E}">
        <p14:creationId xmlns:p14="http://schemas.microsoft.com/office/powerpoint/2010/main" val="30837589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EE82EFB-C854-42C8-90B8-3E814AB43956}" type="datetimeFigureOut">
              <a:rPr lang="ru-RU" smtClean="0"/>
              <a:t>16.06.2015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ACE0226-1C41-417D-8924-1AA664108953}" type="slidenum">
              <a:rPr lang="ru-RU" smtClean="0"/>
              <a:t>‹#›</a:t>
            </a:fld>
            <a:endParaRPr lang="ru-RU"/>
          </a:p>
        </p:txBody>
      </p:sp>
    </p:spTree>
    <p:extLst>
      <p:ext uri="{BB962C8B-B14F-4D97-AF65-F5344CB8AC3E}">
        <p14:creationId xmlns:p14="http://schemas.microsoft.com/office/powerpoint/2010/main" val="12291575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EE82EFB-C854-42C8-90B8-3E814AB43956}" type="datetimeFigureOut">
              <a:rPr lang="ru-RU" smtClean="0"/>
              <a:t>16.06.2015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ACE0226-1C41-417D-8924-1AA664108953}" type="slidenum">
              <a:rPr lang="ru-RU" smtClean="0"/>
              <a:t>‹#›</a:t>
            </a:fld>
            <a:endParaRPr lang="ru-RU"/>
          </a:p>
        </p:txBody>
      </p:sp>
    </p:spTree>
    <p:extLst>
      <p:ext uri="{BB962C8B-B14F-4D97-AF65-F5344CB8AC3E}">
        <p14:creationId xmlns:p14="http://schemas.microsoft.com/office/powerpoint/2010/main" val="3707837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EEE82EFB-C854-42C8-90B8-3E814AB43956}" type="datetimeFigureOut">
              <a:rPr lang="ru-RU" smtClean="0"/>
              <a:t>16.06.2015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ACE0226-1C41-417D-8924-1AA664108953}" type="slidenum">
              <a:rPr lang="ru-RU" smtClean="0"/>
              <a:t>‹#›</a:t>
            </a:fld>
            <a:endParaRPr lang="ru-RU"/>
          </a:p>
        </p:txBody>
      </p:sp>
    </p:spTree>
    <p:extLst>
      <p:ext uri="{BB962C8B-B14F-4D97-AF65-F5344CB8AC3E}">
        <p14:creationId xmlns:p14="http://schemas.microsoft.com/office/powerpoint/2010/main" val="39914219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EEE82EFB-C854-42C8-90B8-3E814AB43956}" type="datetimeFigureOut">
              <a:rPr lang="ru-RU" smtClean="0"/>
              <a:t>16.06.2015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ACE0226-1C41-417D-8924-1AA664108953}" type="slidenum">
              <a:rPr lang="ru-RU" smtClean="0"/>
              <a:t>‹#›</a:t>
            </a:fld>
            <a:endParaRPr lang="ru-RU"/>
          </a:p>
        </p:txBody>
      </p:sp>
    </p:spTree>
    <p:extLst>
      <p:ext uri="{BB962C8B-B14F-4D97-AF65-F5344CB8AC3E}">
        <p14:creationId xmlns:p14="http://schemas.microsoft.com/office/powerpoint/2010/main" val="4150652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EEE82EFB-C854-42C8-90B8-3E814AB43956}" type="datetimeFigureOut">
              <a:rPr lang="ru-RU" smtClean="0"/>
              <a:t>16.06.2015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ACE0226-1C41-417D-8924-1AA664108953}" type="slidenum">
              <a:rPr lang="ru-RU" smtClean="0"/>
              <a:t>‹#›</a:t>
            </a:fld>
            <a:endParaRPr lang="ru-RU"/>
          </a:p>
        </p:txBody>
      </p:sp>
    </p:spTree>
    <p:extLst>
      <p:ext uri="{BB962C8B-B14F-4D97-AF65-F5344CB8AC3E}">
        <p14:creationId xmlns:p14="http://schemas.microsoft.com/office/powerpoint/2010/main" val="13728050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EEE82EFB-C854-42C8-90B8-3E814AB43956}" type="datetimeFigureOut">
              <a:rPr lang="ru-RU" smtClean="0"/>
              <a:t>16.06.2015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ACE0226-1C41-417D-8924-1AA664108953}" type="slidenum">
              <a:rPr lang="ru-RU" smtClean="0"/>
              <a:t>‹#›</a:t>
            </a:fld>
            <a:endParaRPr lang="ru-RU"/>
          </a:p>
        </p:txBody>
      </p:sp>
    </p:spTree>
    <p:extLst>
      <p:ext uri="{BB962C8B-B14F-4D97-AF65-F5344CB8AC3E}">
        <p14:creationId xmlns:p14="http://schemas.microsoft.com/office/powerpoint/2010/main" val="12668266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EE82EFB-C854-42C8-90B8-3E814AB43956}" type="datetimeFigureOut">
              <a:rPr lang="ru-RU" smtClean="0"/>
              <a:t>16.06.2015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ACE0226-1C41-417D-8924-1AA664108953}" type="slidenum">
              <a:rPr lang="ru-RU" smtClean="0"/>
              <a:t>‹#›</a:t>
            </a:fld>
            <a:endParaRPr lang="ru-RU"/>
          </a:p>
        </p:txBody>
      </p:sp>
    </p:spTree>
    <p:extLst>
      <p:ext uri="{BB962C8B-B14F-4D97-AF65-F5344CB8AC3E}">
        <p14:creationId xmlns:p14="http://schemas.microsoft.com/office/powerpoint/2010/main" val="16426066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EEE82EFB-C854-42C8-90B8-3E814AB43956}" type="datetimeFigureOut">
              <a:rPr lang="ru-RU" smtClean="0"/>
              <a:t>16.06.2015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ACE0226-1C41-417D-8924-1AA664108953}" type="slidenum">
              <a:rPr lang="ru-RU" smtClean="0"/>
              <a:t>‹#›</a:t>
            </a:fld>
            <a:endParaRPr lang="ru-RU"/>
          </a:p>
        </p:txBody>
      </p:sp>
    </p:spTree>
    <p:extLst>
      <p:ext uri="{BB962C8B-B14F-4D97-AF65-F5344CB8AC3E}">
        <p14:creationId xmlns:p14="http://schemas.microsoft.com/office/powerpoint/2010/main" val="988394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EEE82EFB-C854-42C8-90B8-3E814AB43956}" type="datetimeFigureOut">
              <a:rPr lang="ru-RU" smtClean="0"/>
              <a:t>16.06.2015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ACE0226-1C41-417D-8924-1AA664108953}" type="slidenum">
              <a:rPr lang="ru-RU" smtClean="0"/>
              <a:t>‹#›</a:t>
            </a:fld>
            <a:endParaRPr lang="ru-RU"/>
          </a:p>
        </p:txBody>
      </p:sp>
    </p:spTree>
    <p:extLst>
      <p:ext uri="{BB962C8B-B14F-4D97-AF65-F5344CB8AC3E}">
        <p14:creationId xmlns:p14="http://schemas.microsoft.com/office/powerpoint/2010/main" val="11944975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E82EFB-C854-42C8-90B8-3E814AB43956}" type="datetimeFigureOut">
              <a:rPr lang="ru-RU" smtClean="0"/>
              <a:t>16.06.2015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CE0226-1C41-417D-8924-1AA664108953}" type="slidenum">
              <a:rPr lang="ru-RU" smtClean="0"/>
              <a:t>‹#›</a:t>
            </a:fld>
            <a:endParaRPr lang="ru-RU"/>
          </a:p>
        </p:txBody>
      </p:sp>
    </p:spTree>
    <p:extLst>
      <p:ext uri="{BB962C8B-B14F-4D97-AF65-F5344CB8AC3E}">
        <p14:creationId xmlns:p14="http://schemas.microsoft.com/office/powerpoint/2010/main" val="17504040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23528" y="260648"/>
            <a:ext cx="8496944" cy="6336704"/>
          </a:xfrm>
        </p:spPr>
        <p:style>
          <a:lnRef idx="1">
            <a:schemeClr val="accent5"/>
          </a:lnRef>
          <a:fillRef idx="2">
            <a:schemeClr val="accent5"/>
          </a:fillRef>
          <a:effectRef idx="1">
            <a:schemeClr val="accent5"/>
          </a:effectRef>
          <a:fontRef idx="minor">
            <a:schemeClr val="dk1"/>
          </a:fontRef>
        </p:style>
        <p:txBody>
          <a:bodyPr>
            <a:normAutofit fontScale="90000"/>
          </a:bodyPr>
          <a:lstStyle/>
          <a:p>
            <a:r>
              <a:rPr lang="uk-UA" sz="4400" dirty="0" smtClean="0">
                <a:latin typeface="Times New Roman" pitchFamily="18" charset="0"/>
                <a:cs typeface="Times New Roman" pitchFamily="18" charset="0"/>
              </a:rPr>
              <a:t/>
            </a:r>
            <a:br>
              <a:rPr lang="uk-UA" sz="4400" dirty="0" smtClean="0">
                <a:latin typeface="Times New Roman" pitchFamily="18" charset="0"/>
                <a:cs typeface="Times New Roman" pitchFamily="18" charset="0"/>
              </a:rPr>
            </a:br>
            <a:r>
              <a:rPr lang="uk-UA" sz="4400" dirty="0" smtClean="0">
                <a:latin typeface="Times New Roman" pitchFamily="18" charset="0"/>
                <a:cs typeface="Times New Roman" pitchFamily="18" charset="0"/>
              </a:rPr>
              <a:t/>
            </a:r>
            <a:br>
              <a:rPr lang="uk-UA" sz="4400" dirty="0" smtClean="0">
                <a:latin typeface="Times New Roman" pitchFamily="18" charset="0"/>
                <a:cs typeface="Times New Roman" pitchFamily="18" charset="0"/>
              </a:rPr>
            </a:br>
            <a:r>
              <a:rPr lang="uk-UA" dirty="0" smtClean="0">
                <a:latin typeface="Times New Roman" pitchFamily="18" charset="0"/>
                <a:cs typeface="Times New Roman" pitchFamily="18" charset="0"/>
              </a:rPr>
              <a:t>Пристрій захисту </a:t>
            </a:r>
            <a:br>
              <a:rPr lang="uk-UA" dirty="0" smtClean="0">
                <a:latin typeface="Times New Roman" pitchFamily="18" charset="0"/>
                <a:cs typeface="Times New Roman" pitchFamily="18" charset="0"/>
              </a:rPr>
            </a:br>
            <a:r>
              <a:rPr lang="uk-UA" dirty="0" smtClean="0">
                <a:latin typeface="Times New Roman" pitchFamily="18" charset="0"/>
                <a:cs typeface="Times New Roman" pitchFamily="18" charset="0"/>
              </a:rPr>
              <a:t>приміщень на основі </a:t>
            </a:r>
            <a:br>
              <a:rPr lang="uk-UA" dirty="0" smtClean="0">
                <a:latin typeface="Times New Roman" pitchFamily="18" charset="0"/>
                <a:cs typeface="Times New Roman" pitchFamily="18" charset="0"/>
              </a:rPr>
            </a:br>
            <a:r>
              <a:rPr lang="uk-UA" dirty="0" smtClean="0">
                <a:latin typeface="Times New Roman" pitchFamily="18" charset="0"/>
                <a:cs typeface="Times New Roman" pitchFamily="18" charset="0"/>
              </a:rPr>
              <a:t>частотної ідентифікації користувачів </a:t>
            </a:r>
            <a:r>
              <a:rPr lang="ru-RU" dirty="0">
                <a:latin typeface="Times New Roman" pitchFamily="18" charset="0"/>
                <a:cs typeface="Times New Roman" pitchFamily="18" charset="0"/>
              </a:rPr>
              <a:t/>
            </a:r>
            <a:br>
              <a:rPr lang="ru-RU" dirty="0">
                <a:latin typeface="Times New Roman" pitchFamily="18" charset="0"/>
                <a:cs typeface="Times New Roman" pitchFamily="18" charset="0"/>
              </a:rPr>
            </a:br>
            <a:r>
              <a:rPr lang="uk-UA" sz="4400" dirty="0" smtClean="0">
                <a:latin typeface="Times New Roman" pitchFamily="18" charset="0"/>
                <a:cs typeface="Times New Roman" pitchFamily="18" charset="0"/>
              </a:rPr>
              <a:t/>
            </a:r>
            <a:br>
              <a:rPr lang="uk-UA" sz="4400" dirty="0" smtClean="0">
                <a:latin typeface="Times New Roman" pitchFamily="18" charset="0"/>
                <a:cs typeface="Times New Roman" pitchFamily="18" charset="0"/>
              </a:rPr>
            </a:br>
            <a:r>
              <a:rPr lang="uk-UA" sz="2800" dirty="0" smtClean="0">
                <a:latin typeface="Times New Roman" pitchFamily="18" charset="0"/>
                <a:cs typeface="Times New Roman" pitchFamily="18" charset="0"/>
              </a:rPr>
              <a:t/>
            </a:r>
            <a:br>
              <a:rPr lang="uk-UA" sz="2800" dirty="0" smtClean="0">
                <a:latin typeface="Times New Roman" pitchFamily="18" charset="0"/>
                <a:cs typeface="Times New Roman" pitchFamily="18" charset="0"/>
              </a:rPr>
            </a:br>
            <a:r>
              <a:rPr lang="uk-UA" sz="2800" dirty="0" smtClean="0">
                <a:latin typeface="Times New Roman" pitchFamily="18" charset="0"/>
                <a:cs typeface="Times New Roman" pitchFamily="18" charset="0"/>
              </a:rPr>
              <a:t/>
            </a:r>
            <a:br>
              <a:rPr lang="uk-UA" sz="2800" dirty="0" smtClean="0">
                <a:latin typeface="Times New Roman" pitchFamily="18" charset="0"/>
                <a:cs typeface="Times New Roman" pitchFamily="18" charset="0"/>
              </a:rPr>
            </a:br>
            <a:r>
              <a:rPr lang="uk-UA" sz="2000" dirty="0" smtClean="0">
                <a:latin typeface="Times New Roman" pitchFamily="18" charset="0"/>
                <a:cs typeface="Times New Roman" pitchFamily="18" charset="0"/>
              </a:rPr>
              <a:t>Коняєв Олександр Миколайович</a:t>
            </a:r>
            <a:br>
              <a:rPr lang="uk-UA" sz="2000" dirty="0" smtClean="0">
                <a:latin typeface="Times New Roman" pitchFamily="18" charset="0"/>
                <a:cs typeface="Times New Roman" pitchFamily="18" charset="0"/>
              </a:rPr>
            </a:br>
            <a:r>
              <a:rPr lang="uk-UA" sz="2000" dirty="0" smtClean="0">
                <a:latin typeface="Times New Roman" pitchFamily="18" charset="0"/>
                <a:cs typeface="Times New Roman" pitchFamily="18" charset="0"/>
              </a:rPr>
              <a:t/>
            </a:r>
            <a:br>
              <a:rPr lang="uk-UA" sz="2000" dirty="0" smtClean="0">
                <a:latin typeface="Times New Roman" pitchFamily="18" charset="0"/>
                <a:cs typeface="Times New Roman" pitchFamily="18" charset="0"/>
              </a:rPr>
            </a:br>
            <a:r>
              <a:rPr lang="uk-UA" sz="2000" dirty="0" smtClean="0">
                <a:latin typeface="Times New Roman" pitchFamily="18" charset="0"/>
                <a:cs typeface="Times New Roman" pitchFamily="18" charset="0"/>
              </a:rPr>
              <a:t>Науковий керівник:</a:t>
            </a:r>
            <a:br>
              <a:rPr lang="uk-UA" sz="2000" dirty="0" smtClean="0">
                <a:latin typeface="Times New Roman" pitchFamily="18" charset="0"/>
                <a:cs typeface="Times New Roman" pitchFamily="18" charset="0"/>
              </a:rPr>
            </a:br>
            <a:r>
              <a:rPr lang="uk-UA" sz="2000" dirty="0" smtClean="0">
                <a:latin typeface="Times New Roman" pitchFamily="18" charset="0"/>
                <a:cs typeface="Times New Roman" pitchFamily="18" charset="0"/>
              </a:rPr>
              <a:t> доцент, </a:t>
            </a:r>
            <a:r>
              <a:rPr lang="uk-UA" sz="2000" dirty="0" err="1" smtClean="0">
                <a:latin typeface="Times New Roman" pitchFamily="18" charset="0"/>
                <a:cs typeface="Times New Roman" pitchFamily="18" charset="0"/>
              </a:rPr>
              <a:t>к.т.н</a:t>
            </a:r>
            <a:r>
              <a:rPr lang="uk-UA" sz="2000" dirty="0" smtClean="0">
                <a:latin typeface="Times New Roman" pitchFamily="18" charset="0"/>
                <a:cs typeface="Times New Roman" pitchFamily="18" charset="0"/>
              </a:rPr>
              <a:t>. Огородник К.В.</a:t>
            </a:r>
            <a:endParaRPr lang="uk-UA" sz="2000" dirty="0">
              <a:latin typeface="Times New Roman" pitchFamily="18" charset="0"/>
              <a:cs typeface="Times New Roman" pitchFamily="18" charset="0"/>
            </a:endParaRPr>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61315"/>
          <a:stretch/>
        </p:blipFill>
        <p:spPr bwMode="auto">
          <a:xfrm>
            <a:off x="6948264" y="332656"/>
            <a:ext cx="1949946" cy="2160240"/>
          </a:xfrm>
          <a:prstGeom prst="rect">
            <a:avLst/>
          </a:prstGeom>
          <a:noFill/>
          <a:ln>
            <a:noFill/>
          </a:ln>
          <a:effectLst>
            <a:outerShdw dist="35921" dir="2700000" algn="ctr" rotWithShape="0">
              <a:schemeClr val="bg2"/>
            </a:outerShdw>
            <a:softEdge rad="1270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404664"/>
            <a:ext cx="1447841" cy="2088232"/>
          </a:xfrm>
          <a:prstGeom prst="rect">
            <a:avLst/>
          </a:prstGeom>
          <a:noFill/>
          <a:ln>
            <a:noFill/>
          </a:ln>
          <a:effectLst>
            <a:outerShdw dist="35921" dir="2700000" algn="ctr" rotWithShape="0">
              <a:schemeClr val="bg2"/>
            </a:outerShdw>
            <a:softEdge rad="1270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41022281"/>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
            <a:ext cx="8229600" cy="756320"/>
          </a:xfrm>
        </p:spPr>
        <p:style>
          <a:lnRef idx="3">
            <a:schemeClr val="lt1"/>
          </a:lnRef>
          <a:fillRef idx="1">
            <a:schemeClr val="accent1"/>
          </a:fillRef>
          <a:effectRef idx="1">
            <a:schemeClr val="accent1"/>
          </a:effectRef>
          <a:fontRef idx="minor">
            <a:schemeClr val="lt1"/>
          </a:fontRef>
        </p:style>
        <p:txBody>
          <a:bodyPr>
            <a:noAutofit/>
          </a:bodyPr>
          <a:lstStyle/>
          <a:p>
            <a:r>
              <a:rPr lang="uk-UA" sz="2400" dirty="0" smtClean="0">
                <a:latin typeface="Times New Roman" pitchFamily="18" charset="0"/>
                <a:cs typeface="Times New Roman" pitchFamily="18" charset="0"/>
              </a:rPr>
              <a:t>Креслення загального виду </a:t>
            </a:r>
            <a:r>
              <a:rPr lang="ru-RU" sz="2400" dirty="0">
                <a:latin typeface="Times New Roman" pitchFamily="18" charset="0"/>
                <a:cs typeface="Times New Roman" pitchFamily="18" charset="0"/>
              </a:rPr>
              <a:t>пристрою </a:t>
            </a:r>
            <a:r>
              <a:rPr lang="ru-RU" sz="2400" dirty="0" err="1">
                <a:latin typeface="Times New Roman" pitchFamily="18" charset="0"/>
                <a:cs typeface="Times New Roman" pitchFamily="18" charset="0"/>
              </a:rPr>
              <a:t>захисту</a:t>
            </a:r>
            <a:r>
              <a:rPr lang="ru-RU" sz="2400" dirty="0">
                <a:latin typeface="Times New Roman" pitchFamily="18" charset="0"/>
                <a:cs typeface="Times New Roman" pitchFamily="18" charset="0"/>
              </a:rPr>
              <a:t> </a:t>
            </a:r>
            <a:br>
              <a:rPr lang="ru-RU" sz="2400" dirty="0">
                <a:latin typeface="Times New Roman" pitchFamily="18" charset="0"/>
                <a:cs typeface="Times New Roman" pitchFamily="18" charset="0"/>
              </a:rPr>
            </a:br>
            <a:r>
              <a:rPr lang="ru-RU" sz="2400" dirty="0" err="1">
                <a:latin typeface="Times New Roman" pitchFamily="18" charset="0"/>
                <a:cs typeface="Times New Roman" pitchFamily="18" charset="0"/>
              </a:rPr>
              <a:t>приміщень</a:t>
            </a:r>
            <a:r>
              <a:rPr lang="ru-RU" sz="2400" dirty="0">
                <a:latin typeface="Times New Roman" pitchFamily="18" charset="0"/>
                <a:cs typeface="Times New Roman" pitchFamily="18" charset="0"/>
              </a:rPr>
              <a:t> на </a:t>
            </a:r>
            <a:r>
              <a:rPr lang="ru-RU" sz="2400" dirty="0" err="1">
                <a:latin typeface="Times New Roman" pitchFamily="18" charset="0"/>
                <a:cs typeface="Times New Roman" pitchFamily="18" charset="0"/>
              </a:rPr>
              <a:t>основі</a:t>
            </a:r>
            <a:r>
              <a:rPr lang="ru-RU" sz="2400" dirty="0">
                <a:latin typeface="Times New Roman" pitchFamily="18" charset="0"/>
                <a:cs typeface="Times New Roman" pitchFamily="18" charset="0"/>
              </a:rPr>
              <a:t> </a:t>
            </a:r>
            <a:r>
              <a:rPr lang="ru-RU" sz="2400" dirty="0" err="1">
                <a:latin typeface="Times New Roman" pitchFamily="18" charset="0"/>
                <a:cs typeface="Times New Roman" pitchFamily="18" charset="0"/>
              </a:rPr>
              <a:t>частотної</a:t>
            </a:r>
            <a:r>
              <a:rPr lang="ru-RU" sz="2400" dirty="0">
                <a:latin typeface="Times New Roman" pitchFamily="18" charset="0"/>
                <a:cs typeface="Times New Roman" pitchFamily="18" charset="0"/>
              </a:rPr>
              <a:t> </a:t>
            </a:r>
            <a:r>
              <a:rPr lang="ru-RU" sz="2400" dirty="0" err="1">
                <a:latin typeface="Times New Roman" pitchFamily="18" charset="0"/>
                <a:cs typeface="Times New Roman" pitchFamily="18" charset="0"/>
              </a:rPr>
              <a:t>ідентифікації</a:t>
            </a:r>
            <a:r>
              <a:rPr lang="ru-RU" sz="2400" dirty="0">
                <a:latin typeface="Times New Roman" pitchFamily="18" charset="0"/>
                <a:cs typeface="Times New Roman" pitchFamily="18" charset="0"/>
              </a:rPr>
              <a:t> </a:t>
            </a:r>
            <a:r>
              <a:rPr lang="ru-RU" sz="2400" dirty="0" err="1">
                <a:latin typeface="Times New Roman" pitchFamily="18" charset="0"/>
                <a:cs typeface="Times New Roman" pitchFamily="18" charset="0"/>
              </a:rPr>
              <a:t>користувачів</a:t>
            </a:r>
            <a:r>
              <a:rPr lang="ru-RU" sz="2400" dirty="0">
                <a:latin typeface="Times New Roman" pitchFamily="18" charset="0"/>
                <a:cs typeface="Times New Roman" pitchFamily="18" charset="0"/>
              </a:rPr>
              <a:t> </a:t>
            </a:r>
            <a:endParaRPr lang="uk-UA" sz="2400" dirty="0"/>
          </a:p>
        </p:txBody>
      </p:sp>
      <p:pic>
        <p:nvPicPr>
          <p:cNvPr id="3" name="Рисунок 2"/>
          <p:cNvPicPr>
            <a:picLocks noChangeAspect="1"/>
          </p:cNvPicPr>
          <p:nvPr/>
        </p:nvPicPr>
        <p:blipFill rotWithShape="1">
          <a:blip r:embed="rId2">
            <a:extLst>
              <a:ext uri="{28A0092B-C50C-407E-A947-70E740481C1C}">
                <a14:useLocalDpi xmlns:a14="http://schemas.microsoft.com/office/drawing/2010/main" val="0"/>
              </a:ext>
            </a:extLst>
          </a:blip>
          <a:srcRect r="40765"/>
          <a:stretch/>
        </p:blipFill>
        <p:spPr>
          <a:xfrm>
            <a:off x="1691681" y="1052737"/>
            <a:ext cx="4968552" cy="4763208"/>
          </a:xfrm>
          <a:prstGeom prst="rect">
            <a:avLst/>
          </a:prstGeom>
        </p:spPr>
      </p:pic>
    </p:spTree>
    <p:extLst>
      <p:ext uri="{BB962C8B-B14F-4D97-AF65-F5344CB8AC3E}">
        <p14:creationId xmlns:p14="http://schemas.microsoft.com/office/powerpoint/2010/main" val="3163500217"/>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
            <a:ext cx="8229600" cy="468288"/>
          </a:xfrm>
        </p:spPr>
        <p:style>
          <a:lnRef idx="1">
            <a:schemeClr val="accent1"/>
          </a:lnRef>
          <a:fillRef idx="2">
            <a:schemeClr val="accent1"/>
          </a:fillRef>
          <a:effectRef idx="1">
            <a:schemeClr val="accent1"/>
          </a:effectRef>
          <a:fontRef idx="minor">
            <a:schemeClr val="dk1"/>
          </a:fontRef>
        </p:style>
        <p:txBody>
          <a:bodyPr>
            <a:normAutofit/>
          </a:bodyPr>
          <a:lstStyle/>
          <a:p>
            <a:pPr algn="ctr"/>
            <a:r>
              <a:rPr lang="uk-UA" sz="2400" dirty="0" smtClean="0">
                <a:latin typeface="Times New Roman" pitchFamily="18" charset="0"/>
                <a:cs typeface="Times New Roman" pitchFamily="18" charset="0"/>
              </a:rPr>
              <a:t>Висновки</a:t>
            </a:r>
            <a:endParaRPr lang="uk-UA" sz="2400" dirty="0">
              <a:latin typeface="Times New Roman" pitchFamily="18" charset="0"/>
              <a:cs typeface="Times New Roman" pitchFamily="18" charset="0"/>
            </a:endParaRPr>
          </a:p>
        </p:txBody>
      </p:sp>
      <p:sp>
        <p:nvSpPr>
          <p:cNvPr id="4" name="Объект 3"/>
          <p:cNvSpPr>
            <a:spLocks noGrp="1"/>
          </p:cNvSpPr>
          <p:nvPr>
            <p:ph idx="1"/>
          </p:nvPr>
        </p:nvSpPr>
        <p:spPr>
          <a:xfrm>
            <a:off x="457200" y="1268760"/>
            <a:ext cx="8229600" cy="4857403"/>
          </a:xfrm>
        </p:spPr>
        <p:style>
          <a:lnRef idx="1">
            <a:schemeClr val="accent1"/>
          </a:lnRef>
          <a:fillRef idx="2">
            <a:schemeClr val="accent1"/>
          </a:fillRef>
          <a:effectRef idx="1">
            <a:schemeClr val="accent1"/>
          </a:effectRef>
          <a:fontRef idx="minor">
            <a:schemeClr val="dk1"/>
          </a:fontRef>
        </p:style>
        <p:txBody>
          <a:bodyPr>
            <a:normAutofit/>
          </a:bodyPr>
          <a:lstStyle/>
          <a:p>
            <a:pPr algn="just"/>
            <a:r>
              <a:rPr lang="uk-UA" sz="1400" dirty="0" smtClean="0">
                <a:solidFill>
                  <a:sysClr val="windowText" lastClr="000000"/>
                </a:solidFill>
                <a:latin typeface="Times New Roman" pitchFamily="18" charset="0"/>
                <a:cs typeface="Times New Roman" pitchFamily="18" charset="0"/>
              </a:rPr>
              <a:t>Для моделювання було обрано схему </a:t>
            </a:r>
            <a:r>
              <a:rPr lang="ru-RU" sz="1400" dirty="0">
                <a:solidFill>
                  <a:sysClr val="windowText" lastClr="000000"/>
                </a:solidFill>
                <a:latin typeface="Times New Roman" pitchFamily="18" charset="0"/>
                <a:cs typeface="Times New Roman" pitchFamily="18" charset="0"/>
              </a:rPr>
              <a:t>пристрою </a:t>
            </a:r>
            <a:r>
              <a:rPr lang="ru-RU" sz="1400" dirty="0" err="1">
                <a:solidFill>
                  <a:sysClr val="windowText" lastClr="000000"/>
                </a:solidFill>
                <a:latin typeface="Times New Roman" pitchFamily="18" charset="0"/>
                <a:cs typeface="Times New Roman" pitchFamily="18" charset="0"/>
              </a:rPr>
              <a:t>захисту</a:t>
            </a:r>
            <a:r>
              <a:rPr lang="ru-RU" sz="1400" dirty="0">
                <a:solidFill>
                  <a:sysClr val="windowText" lastClr="000000"/>
                </a:solidFill>
                <a:latin typeface="Times New Roman" pitchFamily="18" charset="0"/>
                <a:cs typeface="Times New Roman" pitchFamily="18" charset="0"/>
              </a:rPr>
              <a:t> </a:t>
            </a:r>
            <a:r>
              <a:rPr lang="ru-RU" sz="1400" dirty="0" smtClean="0">
                <a:solidFill>
                  <a:sysClr val="windowText" lastClr="000000"/>
                </a:solidFill>
                <a:latin typeface="Times New Roman" pitchFamily="18" charset="0"/>
                <a:cs typeface="Times New Roman" pitchFamily="18" charset="0"/>
              </a:rPr>
              <a:t> </a:t>
            </a:r>
            <a:r>
              <a:rPr lang="ru-RU" sz="1400" dirty="0" err="1" smtClean="0">
                <a:solidFill>
                  <a:sysClr val="windowText" lastClr="000000"/>
                </a:solidFill>
                <a:latin typeface="Times New Roman" pitchFamily="18" charset="0"/>
                <a:cs typeface="Times New Roman" pitchFamily="18" charset="0"/>
              </a:rPr>
              <a:t>приміщень</a:t>
            </a:r>
            <a:r>
              <a:rPr lang="ru-RU" sz="1400" dirty="0" smtClean="0">
                <a:solidFill>
                  <a:sysClr val="windowText" lastClr="000000"/>
                </a:solidFill>
                <a:latin typeface="Times New Roman" pitchFamily="18" charset="0"/>
                <a:cs typeface="Times New Roman" pitchFamily="18" charset="0"/>
              </a:rPr>
              <a:t> </a:t>
            </a:r>
            <a:r>
              <a:rPr lang="ru-RU" sz="1400" dirty="0">
                <a:solidFill>
                  <a:sysClr val="windowText" lastClr="000000"/>
                </a:solidFill>
                <a:latin typeface="Times New Roman" pitchFamily="18" charset="0"/>
                <a:cs typeface="Times New Roman" pitchFamily="18" charset="0"/>
              </a:rPr>
              <a:t>на </a:t>
            </a:r>
            <a:r>
              <a:rPr lang="ru-RU" sz="1400" dirty="0" err="1">
                <a:solidFill>
                  <a:sysClr val="windowText" lastClr="000000"/>
                </a:solidFill>
                <a:latin typeface="Times New Roman" pitchFamily="18" charset="0"/>
                <a:cs typeface="Times New Roman" pitchFamily="18" charset="0"/>
              </a:rPr>
              <a:t>основі</a:t>
            </a:r>
            <a:r>
              <a:rPr lang="ru-RU" sz="1400" dirty="0">
                <a:solidFill>
                  <a:sysClr val="windowText" lastClr="000000"/>
                </a:solidFill>
                <a:latin typeface="Times New Roman" pitchFamily="18" charset="0"/>
                <a:cs typeface="Times New Roman" pitchFamily="18" charset="0"/>
              </a:rPr>
              <a:t> </a:t>
            </a:r>
            <a:r>
              <a:rPr lang="ru-RU" sz="1400" dirty="0" err="1">
                <a:solidFill>
                  <a:sysClr val="windowText" lastClr="000000"/>
                </a:solidFill>
                <a:latin typeface="Times New Roman" pitchFamily="18" charset="0"/>
                <a:cs typeface="Times New Roman" pitchFamily="18" charset="0"/>
              </a:rPr>
              <a:t>частотної</a:t>
            </a:r>
            <a:r>
              <a:rPr lang="ru-RU" sz="1400" dirty="0">
                <a:solidFill>
                  <a:sysClr val="windowText" lastClr="000000"/>
                </a:solidFill>
                <a:latin typeface="Times New Roman" pitchFamily="18" charset="0"/>
                <a:cs typeface="Times New Roman" pitchFamily="18" charset="0"/>
              </a:rPr>
              <a:t> </a:t>
            </a:r>
            <a:r>
              <a:rPr lang="ru-RU" sz="1400" dirty="0" err="1" smtClean="0">
                <a:solidFill>
                  <a:sysClr val="windowText" lastClr="000000"/>
                </a:solidFill>
                <a:latin typeface="Times New Roman" pitchFamily="18" charset="0"/>
                <a:cs typeface="Times New Roman" pitchFamily="18" charset="0"/>
              </a:rPr>
              <a:t>дентифікації</a:t>
            </a:r>
            <a:r>
              <a:rPr lang="ru-RU" sz="1400" dirty="0" smtClean="0">
                <a:solidFill>
                  <a:sysClr val="windowText" lastClr="000000"/>
                </a:solidFill>
                <a:latin typeface="Times New Roman" pitchFamily="18" charset="0"/>
                <a:cs typeface="Times New Roman" pitchFamily="18" charset="0"/>
              </a:rPr>
              <a:t> </a:t>
            </a:r>
            <a:r>
              <a:rPr lang="ru-RU" sz="1400" dirty="0" err="1" smtClean="0">
                <a:solidFill>
                  <a:sysClr val="windowText" lastClr="000000"/>
                </a:solidFill>
                <a:latin typeface="Times New Roman" pitchFamily="18" charset="0"/>
                <a:cs typeface="Times New Roman" pitchFamily="18" charset="0"/>
              </a:rPr>
              <a:t>користувачів</a:t>
            </a:r>
            <a:r>
              <a:rPr lang="uk-UA" sz="1400" dirty="0" smtClean="0">
                <a:solidFill>
                  <a:sysClr val="windowText" lastClr="000000"/>
                </a:solidFill>
                <a:latin typeface="Times New Roman" pitchFamily="18" charset="0"/>
                <a:cs typeface="Times New Roman" pitchFamily="18" charset="0"/>
              </a:rPr>
              <a:t> в основі якої є </a:t>
            </a:r>
            <a:r>
              <a:rPr lang="uk-UA" sz="1400" dirty="0" err="1" smtClean="0">
                <a:solidFill>
                  <a:sysClr val="windowText" lastClr="000000"/>
                </a:solidFill>
                <a:latin typeface="Times New Roman" pitchFamily="18" charset="0"/>
                <a:cs typeface="Times New Roman" pitchFamily="18" charset="0"/>
              </a:rPr>
              <a:t>мікроконтролер</a:t>
            </a:r>
            <a:r>
              <a:rPr lang="uk-UA" sz="1400" dirty="0" smtClean="0">
                <a:solidFill>
                  <a:sysClr val="windowText" lastClr="000000"/>
                </a:solidFill>
                <a:latin typeface="Times New Roman" pitchFamily="18" charset="0"/>
                <a:cs typeface="Times New Roman" pitchFamily="18" charset="0"/>
              </a:rPr>
              <a:t> </a:t>
            </a:r>
            <a:r>
              <a:rPr lang="en-US" sz="1400" dirty="0" err="1" smtClean="0">
                <a:solidFill>
                  <a:sysClr val="windowText" lastClr="000000"/>
                </a:solidFill>
                <a:latin typeface="Times New Roman" pitchFamily="18" charset="0"/>
                <a:cs typeface="Times New Roman" pitchFamily="18" charset="0"/>
              </a:rPr>
              <a:t>ATmega</a:t>
            </a:r>
            <a:r>
              <a:rPr lang="en-US" sz="1400" dirty="0" smtClean="0">
                <a:solidFill>
                  <a:sysClr val="windowText" lastClr="000000"/>
                </a:solidFill>
                <a:latin typeface="Times New Roman" pitchFamily="18" charset="0"/>
                <a:cs typeface="Times New Roman" pitchFamily="18" charset="0"/>
              </a:rPr>
              <a:t> 8</a:t>
            </a:r>
            <a:r>
              <a:rPr lang="uk-UA" sz="1400" dirty="0" smtClean="0">
                <a:solidFill>
                  <a:sysClr val="windowText" lastClr="000000"/>
                </a:solidFill>
                <a:latin typeface="Times New Roman" pitchFamily="18" charset="0"/>
                <a:cs typeface="Times New Roman" pitchFamily="18" charset="0"/>
              </a:rPr>
              <a:t>. Даний </a:t>
            </a:r>
            <a:r>
              <a:rPr lang="uk-UA" sz="1400" dirty="0" err="1" smtClean="0">
                <a:solidFill>
                  <a:sysClr val="windowText" lastClr="000000"/>
                </a:solidFill>
                <a:latin typeface="Times New Roman" pitchFamily="18" charset="0"/>
                <a:cs typeface="Times New Roman" pitchFamily="18" charset="0"/>
              </a:rPr>
              <a:t>мікроконтролер</a:t>
            </a:r>
            <a:r>
              <a:rPr lang="uk-UA" sz="1400" dirty="0" smtClean="0">
                <a:solidFill>
                  <a:sysClr val="windowText" lastClr="000000"/>
                </a:solidFill>
                <a:latin typeface="Times New Roman" pitchFamily="18" charset="0"/>
                <a:cs typeface="Times New Roman" pitchFamily="18" charset="0"/>
              </a:rPr>
              <a:t> найбільше задовольняє вимоги при керуванні приладом в зв’язку з тим, що він має більш високу швидкодію та має необхідну кількість пам'яті для зберігання ключів безпеки.</a:t>
            </a:r>
          </a:p>
          <a:p>
            <a:pPr algn="just"/>
            <a:endParaRPr lang="uk-UA" sz="1400" dirty="0" smtClean="0">
              <a:solidFill>
                <a:sysClr val="windowText" lastClr="000000"/>
              </a:solidFill>
              <a:latin typeface="Times New Roman" pitchFamily="18" charset="0"/>
              <a:cs typeface="Times New Roman" pitchFamily="18" charset="0"/>
            </a:endParaRPr>
          </a:p>
          <a:p>
            <a:pPr algn="just"/>
            <a:r>
              <a:rPr lang="ru-RU" sz="1400" dirty="0" err="1" smtClean="0">
                <a:solidFill>
                  <a:sysClr val="windowText" lastClr="000000"/>
                </a:solidFill>
                <a:latin typeface="Times New Roman" pitchFamily="18" charset="0"/>
                <a:cs typeface="Times New Roman" pitchFamily="18" charset="0"/>
              </a:rPr>
              <a:t>Розроблено</a:t>
            </a:r>
            <a:r>
              <a:rPr lang="ru-RU" sz="1400" dirty="0" smtClean="0">
                <a:solidFill>
                  <a:sysClr val="windowText" lastClr="000000"/>
                </a:solidFill>
                <a:latin typeface="Times New Roman" pitchFamily="18" charset="0"/>
                <a:cs typeface="Times New Roman" pitchFamily="18" charset="0"/>
              </a:rPr>
              <a:t> </a:t>
            </a:r>
            <a:r>
              <a:rPr lang="ru-RU" sz="1400" dirty="0" err="1" smtClean="0">
                <a:solidFill>
                  <a:sysClr val="windowText" lastClr="000000"/>
                </a:solidFill>
                <a:latin typeface="Times New Roman" pitchFamily="18" charset="0"/>
                <a:cs typeface="Times New Roman" pitchFamily="18" charset="0"/>
              </a:rPr>
              <a:t>структурну</a:t>
            </a:r>
            <a:r>
              <a:rPr lang="ru-RU" sz="1400" dirty="0" smtClean="0">
                <a:solidFill>
                  <a:sysClr val="windowText" lastClr="000000"/>
                </a:solidFill>
                <a:latin typeface="Times New Roman" pitchFamily="18" charset="0"/>
                <a:cs typeface="Times New Roman" pitchFamily="18" charset="0"/>
              </a:rPr>
              <a:t> та </a:t>
            </a:r>
            <a:r>
              <a:rPr lang="ru-RU" sz="1400" dirty="0" err="1" smtClean="0">
                <a:solidFill>
                  <a:sysClr val="windowText" lastClr="000000"/>
                </a:solidFill>
                <a:latin typeface="Times New Roman" pitchFamily="18" charset="0"/>
                <a:cs typeface="Times New Roman" pitchFamily="18" charset="0"/>
              </a:rPr>
              <a:t>електричну</a:t>
            </a:r>
            <a:r>
              <a:rPr lang="ru-RU" sz="1400" dirty="0" smtClean="0">
                <a:solidFill>
                  <a:sysClr val="windowText" lastClr="000000"/>
                </a:solidFill>
                <a:latin typeface="Times New Roman" pitchFamily="18" charset="0"/>
                <a:cs typeface="Times New Roman" pitchFamily="18" charset="0"/>
              </a:rPr>
              <a:t> </a:t>
            </a:r>
            <a:r>
              <a:rPr lang="ru-RU" sz="1400" dirty="0" err="1" smtClean="0">
                <a:solidFill>
                  <a:sysClr val="windowText" lastClr="000000"/>
                </a:solidFill>
                <a:latin typeface="Times New Roman" pitchFamily="18" charset="0"/>
                <a:cs typeface="Times New Roman" pitchFamily="18" charset="0"/>
              </a:rPr>
              <a:t>принципову</a:t>
            </a:r>
            <a:r>
              <a:rPr lang="ru-RU" sz="1400" dirty="0" smtClean="0">
                <a:solidFill>
                  <a:sysClr val="windowText" lastClr="000000"/>
                </a:solidFill>
                <a:latin typeface="Times New Roman" pitchFamily="18" charset="0"/>
                <a:cs typeface="Times New Roman" pitchFamily="18" charset="0"/>
              </a:rPr>
              <a:t> </a:t>
            </a:r>
            <a:r>
              <a:rPr lang="ru-RU" sz="1400" dirty="0">
                <a:solidFill>
                  <a:sysClr val="windowText" lastClr="000000"/>
                </a:solidFill>
                <a:latin typeface="Times New Roman" pitchFamily="18" charset="0"/>
                <a:cs typeface="Times New Roman" pitchFamily="18" charset="0"/>
              </a:rPr>
              <a:t>схему пристрою </a:t>
            </a:r>
            <a:r>
              <a:rPr lang="ru-RU" sz="1400" dirty="0" err="1">
                <a:solidFill>
                  <a:sysClr val="windowText" lastClr="000000"/>
                </a:solidFill>
                <a:latin typeface="Times New Roman" pitchFamily="18" charset="0"/>
                <a:cs typeface="Times New Roman" pitchFamily="18" charset="0"/>
              </a:rPr>
              <a:t>захисту</a:t>
            </a:r>
            <a:r>
              <a:rPr lang="ru-RU" sz="1400" dirty="0">
                <a:solidFill>
                  <a:sysClr val="windowText" lastClr="000000"/>
                </a:solidFill>
                <a:latin typeface="Times New Roman" pitchFamily="18" charset="0"/>
                <a:cs typeface="Times New Roman" pitchFamily="18" charset="0"/>
              </a:rPr>
              <a:t>  </a:t>
            </a:r>
            <a:r>
              <a:rPr lang="ru-RU" sz="1400" dirty="0" err="1" smtClean="0">
                <a:solidFill>
                  <a:sysClr val="windowText" lastClr="000000"/>
                </a:solidFill>
                <a:latin typeface="Times New Roman" pitchFamily="18" charset="0"/>
                <a:cs typeface="Times New Roman" pitchFamily="18" charset="0"/>
              </a:rPr>
              <a:t>приміщень</a:t>
            </a:r>
            <a:r>
              <a:rPr lang="ru-RU" sz="1400" dirty="0" smtClean="0">
                <a:solidFill>
                  <a:sysClr val="windowText" lastClr="000000"/>
                </a:solidFill>
                <a:latin typeface="Times New Roman" pitchFamily="18" charset="0"/>
                <a:cs typeface="Times New Roman" pitchFamily="18" charset="0"/>
              </a:rPr>
              <a:t>.</a:t>
            </a:r>
          </a:p>
          <a:p>
            <a:pPr algn="just"/>
            <a:endParaRPr lang="ru-RU" sz="1400" dirty="0" smtClean="0">
              <a:solidFill>
                <a:sysClr val="windowText" lastClr="000000"/>
              </a:solidFill>
              <a:latin typeface="Times New Roman" pitchFamily="18" charset="0"/>
              <a:cs typeface="Times New Roman" pitchFamily="18" charset="0"/>
            </a:endParaRPr>
          </a:p>
          <a:p>
            <a:pPr algn="just"/>
            <a:r>
              <a:rPr lang="ru-RU" sz="1400" dirty="0" smtClean="0">
                <a:solidFill>
                  <a:sysClr val="windowText" lastClr="000000"/>
                </a:solidFill>
                <a:latin typeface="Times New Roman" pitchFamily="18" charset="0"/>
                <a:cs typeface="Times New Roman" pitchFamily="18" charset="0"/>
              </a:rPr>
              <a:t>В </a:t>
            </a:r>
            <a:r>
              <a:rPr lang="ru-RU" sz="1400" dirty="0" err="1" smtClean="0">
                <a:solidFill>
                  <a:sysClr val="windowText" lastClr="000000"/>
                </a:solidFill>
                <a:latin typeface="Times New Roman" pitchFamily="18" charset="0"/>
                <a:cs typeface="Times New Roman" pitchFamily="18" charset="0"/>
              </a:rPr>
              <a:t>процесі</a:t>
            </a:r>
            <a:r>
              <a:rPr lang="ru-RU" sz="1400" dirty="0" smtClean="0">
                <a:solidFill>
                  <a:sysClr val="windowText" lastClr="000000"/>
                </a:solidFill>
                <a:latin typeface="Times New Roman" pitchFamily="18" charset="0"/>
                <a:cs typeface="Times New Roman" pitchFamily="18" charset="0"/>
              </a:rPr>
              <a:t> </a:t>
            </a:r>
            <a:r>
              <a:rPr lang="ru-RU" sz="1400" dirty="0" err="1" smtClean="0">
                <a:solidFill>
                  <a:sysClr val="windowText" lastClr="000000"/>
                </a:solidFill>
                <a:latin typeface="Times New Roman" pitchFamily="18" charset="0"/>
                <a:cs typeface="Times New Roman" pitchFamily="18" charset="0"/>
              </a:rPr>
              <a:t>виконання</a:t>
            </a:r>
            <a:r>
              <a:rPr lang="ru-RU" sz="1400" dirty="0" smtClean="0">
                <a:solidFill>
                  <a:sysClr val="windowText" lastClr="000000"/>
                </a:solidFill>
                <a:latin typeface="Times New Roman" pitchFamily="18" charset="0"/>
                <a:cs typeface="Times New Roman" pitchFamily="18" charset="0"/>
              </a:rPr>
              <a:t> </a:t>
            </a:r>
            <a:r>
              <a:rPr lang="ru-RU" sz="1400" dirty="0" err="1" smtClean="0">
                <a:solidFill>
                  <a:sysClr val="windowText" lastClr="000000"/>
                </a:solidFill>
                <a:latin typeface="Times New Roman" pitchFamily="18" charset="0"/>
                <a:cs typeface="Times New Roman" pitchFamily="18" charset="0"/>
              </a:rPr>
              <a:t>схемотехнічного</a:t>
            </a:r>
            <a:r>
              <a:rPr lang="ru-RU" sz="1400" dirty="0" smtClean="0">
                <a:solidFill>
                  <a:sysClr val="windowText" lastClr="000000"/>
                </a:solidFill>
                <a:latin typeface="Times New Roman" pitchFamily="18" charset="0"/>
                <a:cs typeface="Times New Roman" pitchFamily="18" charset="0"/>
              </a:rPr>
              <a:t> </a:t>
            </a:r>
            <a:r>
              <a:rPr lang="ru-RU" sz="1400" dirty="0" err="1" smtClean="0">
                <a:solidFill>
                  <a:sysClr val="windowText" lastClr="000000"/>
                </a:solidFill>
                <a:latin typeface="Times New Roman" pitchFamily="18" charset="0"/>
                <a:cs typeface="Times New Roman" pitchFamily="18" charset="0"/>
              </a:rPr>
              <a:t>моделювання</a:t>
            </a:r>
            <a:r>
              <a:rPr lang="ru-RU" sz="1400" dirty="0" smtClean="0">
                <a:solidFill>
                  <a:sysClr val="windowText" lastClr="000000"/>
                </a:solidFill>
                <a:latin typeface="Times New Roman" pitchFamily="18" charset="0"/>
                <a:cs typeface="Times New Roman" pitchFamily="18" charset="0"/>
              </a:rPr>
              <a:t> </a:t>
            </a:r>
            <a:r>
              <a:rPr lang="ru-RU" sz="1400" dirty="0" err="1" smtClean="0">
                <a:solidFill>
                  <a:sysClr val="windowText" lastClr="000000"/>
                </a:solidFill>
                <a:latin typeface="Times New Roman" pitchFamily="18" charset="0"/>
                <a:cs typeface="Times New Roman" pitchFamily="18" charset="0"/>
              </a:rPr>
              <a:t>було</a:t>
            </a:r>
            <a:r>
              <a:rPr lang="ru-RU" sz="1400" dirty="0" smtClean="0">
                <a:solidFill>
                  <a:sysClr val="windowText" lastClr="000000"/>
                </a:solidFill>
                <a:latin typeface="Times New Roman" pitchFamily="18" charset="0"/>
                <a:cs typeface="Times New Roman" pitchFamily="18" charset="0"/>
              </a:rPr>
              <a:t> </a:t>
            </a:r>
            <a:r>
              <a:rPr lang="ru-RU" sz="1400" dirty="0" err="1" smtClean="0">
                <a:solidFill>
                  <a:sysClr val="windowText" lastClr="000000"/>
                </a:solidFill>
                <a:latin typeface="Times New Roman" pitchFamily="18" charset="0"/>
                <a:cs typeface="Times New Roman" pitchFamily="18" charset="0"/>
              </a:rPr>
              <a:t>здійснено</a:t>
            </a:r>
            <a:r>
              <a:rPr lang="ru-RU" sz="1400" dirty="0" smtClean="0">
                <a:solidFill>
                  <a:sysClr val="windowText" lastClr="000000"/>
                </a:solidFill>
                <a:latin typeface="Times New Roman" pitchFamily="18" charset="0"/>
                <a:cs typeface="Times New Roman" pitchFamily="18" charset="0"/>
              </a:rPr>
              <a:t> </a:t>
            </a:r>
            <a:r>
              <a:rPr lang="ru-RU" sz="1400" dirty="0" err="1" smtClean="0">
                <a:solidFill>
                  <a:sysClr val="windowText" lastClr="000000"/>
                </a:solidFill>
                <a:latin typeface="Times New Roman" pitchFamily="18" charset="0"/>
                <a:cs typeface="Times New Roman" pitchFamily="18" charset="0"/>
              </a:rPr>
              <a:t>аналіз</a:t>
            </a:r>
            <a:r>
              <a:rPr lang="ru-RU" sz="1400" dirty="0" smtClean="0">
                <a:solidFill>
                  <a:sysClr val="windowText" lastClr="000000"/>
                </a:solidFill>
                <a:latin typeface="Times New Roman" pitchFamily="18" charset="0"/>
                <a:cs typeface="Times New Roman" pitchFamily="18" charset="0"/>
              </a:rPr>
              <a:t> </a:t>
            </a:r>
            <a:r>
              <a:rPr lang="ru-RU" sz="1400" dirty="0" err="1" smtClean="0">
                <a:solidFill>
                  <a:sysClr val="windowText" lastClr="000000"/>
                </a:solidFill>
                <a:latin typeface="Times New Roman" pitchFamily="18" charset="0"/>
                <a:cs typeface="Times New Roman" pitchFamily="18" charset="0"/>
              </a:rPr>
              <a:t>функціонування</a:t>
            </a:r>
            <a:r>
              <a:rPr lang="ru-RU" sz="1400" dirty="0" smtClean="0">
                <a:solidFill>
                  <a:sysClr val="windowText" lastClr="000000"/>
                </a:solidFill>
                <a:latin typeface="Times New Roman" pitchFamily="18" charset="0"/>
                <a:cs typeface="Times New Roman" pitchFamily="18" charset="0"/>
              </a:rPr>
              <a:t> </a:t>
            </a:r>
            <a:r>
              <a:rPr lang="ru-RU" sz="1400" dirty="0" err="1" smtClean="0">
                <a:solidFill>
                  <a:sysClr val="windowText" lastClr="000000"/>
                </a:solidFill>
                <a:latin typeface="Times New Roman" pitchFamily="18" charset="0"/>
                <a:cs typeface="Times New Roman" pitchFamily="18" charset="0"/>
              </a:rPr>
              <a:t>схеми</a:t>
            </a:r>
            <a:r>
              <a:rPr lang="ru-RU" sz="1400" dirty="0" smtClean="0">
                <a:solidFill>
                  <a:sysClr val="windowText" lastClr="000000"/>
                </a:solidFill>
                <a:latin typeface="Times New Roman" pitchFamily="18" charset="0"/>
                <a:cs typeface="Times New Roman" pitchFamily="18" charset="0"/>
              </a:rPr>
              <a:t>.  </a:t>
            </a:r>
            <a:r>
              <a:rPr lang="ru-RU" sz="1400" dirty="0" err="1" smtClean="0">
                <a:solidFill>
                  <a:sysClr val="windowText" lastClr="000000"/>
                </a:solidFill>
                <a:latin typeface="Times New Roman" pitchFamily="18" charset="0"/>
                <a:cs typeface="Times New Roman" pitchFamily="18" charset="0"/>
              </a:rPr>
              <a:t>Результати</a:t>
            </a:r>
            <a:r>
              <a:rPr lang="ru-RU" sz="1400" dirty="0" smtClean="0">
                <a:solidFill>
                  <a:sysClr val="windowText" lastClr="000000"/>
                </a:solidFill>
                <a:latin typeface="Times New Roman" pitchFamily="18" charset="0"/>
                <a:cs typeface="Times New Roman" pitchFamily="18" charset="0"/>
              </a:rPr>
              <a:t> </a:t>
            </a:r>
            <a:r>
              <a:rPr lang="ru-RU" sz="1400" dirty="0" err="1" smtClean="0">
                <a:solidFill>
                  <a:sysClr val="windowText" lastClr="000000"/>
                </a:solidFill>
                <a:latin typeface="Times New Roman" pitchFamily="18" charset="0"/>
                <a:cs typeface="Times New Roman" pitchFamily="18" charset="0"/>
              </a:rPr>
              <a:t>моделювання</a:t>
            </a:r>
            <a:r>
              <a:rPr lang="ru-RU" sz="1400" dirty="0" smtClean="0">
                <a:solidFill>
                  <a:sysClr val="windowText" lastClr="000000"/>
                </a:solidFill>
                <a:latin typeface="Times New Roman" pitchFamily="18" charset="0"/>
                <a:cs typeface="Times New Roman" pitchFamily="18" charset="0"/>
              </a:rPr>
              <a:t> показали, </a:t>
            </a:r>
            <a:r>
              <a:rPr lang="ru-RU" sz="1400" dirty="0" err="1" smtClean="0">
                <a:solidFill>
                  <a:sysClr val="windowText" lastClr="000000"/>
                </a:solidFill>
                <a:latin typeface="Times New Roman" pitchFamily="18" charset="0"/>
                <a:cs typeface="Times New Roman" pitchFamily="18" charset="0"/>
              </a:rPr>
              <a:t>що</a:t>
            </a:r>
            <a:r>
              <a:rPr lang="ru-RU" sz="1400" dirty="0" smtClean="0">
                <a:solidFill>
                  <a:sysClr val="windowText" lastClr="000000"/>
                </a:solidFill>
                <a:latin typeface="Times New Roman" pitchFamily="18" charset="0"/>
                <a:cs typeface="Times New Roman" pitchFamily="18" charset="0"/>
              </a:rPr>
              <a:t> схема </a:t>
            </a:r>
            <a:r>
              <a:rPr lang="ru-RU" sz="1400" dirty="0" err="1" smtClean="0">
                <a:solidFill>
                  <a:sysClr val="windowText" lastClr="000000"/>
                </a:solidFill>
                <a:latin typeface="Times New Roman" pitchFamily="18" charset="0"/>
                <a:cs typeface="Times New Roman" pitchFamily="18" charset="0"/>
              </a:rPr>
              <a:t>працює</a:t>
            </a:r>
            <a:r>
              <a:rPr lang="ru-RU" sz="1400" dirty="0" smtClean="0">
                <a:solidFill>
                  <a:sysClr val="windowText" lastClr="000000"/>
                </a:solidFill>
                <a:latin typeface="Times New Roman" pitchFamily="18" charset="0"/>
                <a:cs typeface="Times New Roman" pitchFamily="18" charset="0"/>
              </a:rPr>
              <a:t> </a:t>
            </a:r>
            <a:r>
              <a:rPr lang="ru-RU" sz="1400" dirty="0" err="1" smtClean="0">
                <a:solidFill>
                  <a:sysClr val="windowText" lastClr="000000"/>
                </a:solidFill>
                <a:latin typeface="Times New Roman" pitchFamily="18" charset="0"/>
                <a:cs typeface="Times New Roman" pitchFamily="18" charset="0"/>
              </a:rPr>
              <a:t>коректно</a:t>
            </a:r>
            <a:r>
              <a:rPr lang="ru-RU" sz="1400" dirty="0" smtClean="0">
                <a:solidFill>
                  <a:sysClr val="windowText" lastClr="000000"/>
                </a:solidFill>
                <a:latin typeface="Times New Roman" pitchFamily="18" charset="0"/>
                <a:cs typeface="Times New Roman" pitchFamily="18" charset="0"/>
              </a:rPr>
              <a:t>. </a:t>
            </a:r>
          </a:p>
          <a:p>
            <a:pPr algn="just"/>
            <a:endParaRPr lang="uk-UA" sz="1400" dirty="0">
              <a:solidFill>
                <a:sysClr val="windowText" lastClr="000000"/>
              </a:solidFill>
              <a:latin typeface="Times New Roman" pitchFamily="18" charset="0"/>
              <a:cs typeface="Times New Roman" pitchFamily="18" charset="0"/>
            </a:endParaRPr>
          </a:p>
          <a:p>
            <a:pPr algn="just"/>
            <a:r>
              <a:rPr lang="ru-RU" sz="1400" dirty="0" err="1" smtClean="0">
                <a:solidFill>
                  <a:sysClr val="windowText" lastClr="000000"/>
                </a:solidFill>
                <a:latin typeface="Times New Roman" pitchFamily="18" charset="0"/>
                <a:cs typeface="Times New Roman" pitchFamily="18" charset="0"/>
              </a:rPr>
              <a:t>Розроблено</a:t>
            </a:r>
            <a:r>
              <a:rPr lang="ru-RU" sz="1400" dirty="0" smtClean="0">
                <a:solidFill>
                  <a:sysClr val="windowText" lastClr="000000"/>
                </a:solidFill>
                <a:latin typeface="Times New Roman" pitchFamily="18" charset="0"/>
                <a:cs typeface="Times New Roman" pitchFamily="18" charset="0"/>
              </a:rPr>
              <a:t> </a:t>
            </a:r>
            <a:r>
              <a:rPr lang="ru-RU" sz="1400" dirty="0" err="1" smtClean="0">
                <a:solidFill>
                  <a:sysClr val="windowText" lastClr="000000"/>
                </a:solidFill>
                <a:latin typeface="Times New Roman" pitchFamily="18" charset="0"/>
                <a:cs typeface="Times New Roman" pitchFamily="18" charset="0"/>
              </a:rPr>
              <a:t>друковану</a:t>
            </a:r>
            <a:r>
              <a:rPr lang="ru-RU" sz="1400" dirty="0" smtClean="0">
                <a:solidFill>
                  <a:sysClr val="windowText" lastClr="000000"/>
                </a:solidFill>
                <a:latin typeface="Times New Roman" pitchFamily="18" charset="0"/>
                <a:cs typeface="Times New Roman" pitchFamily="18" charset="0"/>
              </a:rPr>
              <a:t> плату та </a:t>
            </a:r>
            <a:r>
              <a:rPr lang="ru-RU" sz="1400" dirty="0">
                <a:solidFill>
                  <a:sysClr val="windowText" lastClr="000000"/>
                </a:solidFill>
                <a:latin typeface="Times New Roman" pitchFamily="18" charset="0"/>
                <a:cs typeface="Times New Roman" pitchFamily="18" charset="0"/>
              </a:rPr>
              <a:t>корпус </a:t>
            </a:r>
            <a:r>
              <a:rPr lang="ru-RU" sz="1400" dirty="0" smtClean="0">
                <a:solidFill>
                  <a:sysClr val="windowText" lastClr="000000"/>
                </a:solidFill>
                <a:latin typeface="Times New Roman" pitchFamily="18" charset="0"/>
                <a:cs typeface="Times New Roman" pitchFamily="18" charset="0"/>
              </a:rPr>
              <a:t>пристрою </a:t>
            </a:r>
            <a:r>
              <a:rPr lang="ru-RU" sz="1400" dirty="0" err="1">
                <a:solidFill>
                  <a:sysClr val="windowText" lastClr="000000"/>
                </a:solidFill>
                <a:latin typeface="Times New Roman" pitchFamily="18" charset="0"/>
                <a:cs typeface="Times New Roman" pitchFamily="18" charset="0"/>
              </a:rPr>
              <a:t>захисту</a:t>
            </a:r>
            <a:r>
              <a:rPr lang="ru-RU" sz="1400" dirty="0">
                <a:solidFill>
                  <a:sysClr val="windowText" lastClr="000000"/>
                </a:solidFill>
                <a:latin typeface="Times New Roman" pitchFamily="18" charset="0"/>
                <a:cs typeface="Times New Roman" pitchFamily="18" charset="0"/>
              </a:rPr>
              <a:t>  </a:t>
            </a:r>
            <a:r>
              <a:rPr lang="ru-RU" sz="1400" dirty="0" err="1" smtClean="0">
                <a:solidFill>
                  <a:sysClr val="windowText" lastClr="000000"/>
                </a:solidFill>
                <a:latin typeface="Times New Roman" pitchFamily="18" charset="0"/>
                <a:cs typeface="Times New Roman" pitchFamily="18" charset="0"/>
              </a:rPr>
              <a:t>приміщень</a:t>
            </a:r>
            <a:r>
              <a:rPr lang="ru-RU" sz="1400" dirty="0" smtClean="0">
                <a:solidFill>
                  <a:sysClr val="windowText" lastClr="000000"/>
                </a:solidFill>
                <a:latin typeface="Times New Roman" pitchFamily="18" charset="0"/>
                <a:cs typeface="Times New Roman" pitchFamily="18" charset="0"/>
              </a:rPr>
              <a:t>.</a:t>
            </a:r>
          </a:p>
          <a:p>
            <a:pPr marL="0" indent="0" algn="just">
              <a:buNone/>
            </a:pPr>
            <a:endParaRPr lang="ru-RU" sz="1400" dirty="0">
              <a:solidFill>
                <a:sysClr val="windowText" lastClr="000000"/>
              </a:solidFill>
              <a:latin typeface="Times New Roman" pitchFamily="18" charset="0"/>
              <a:cs typeface="Times New Roman" pitchFamily="18" charset="0"/>
            </a:endParaRPr>
          </a:p>
        </p:txBody>
      </p:sp>
    </p:spTree>
    <p:extLst>
      <p:ext uri="{BB962C8B-B14F-4D97-AF65-F5344CB8AC3E}">
        <p14:creationId xmlns:p14="http://schemas.microsoft.com/office/powerpoint/2010/main" val="701818237"/>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51520" y="260648"/>
            <a:ext cx="8640960" cy="6336704"/>
          </a:xfrm>
        </p:spPr>
        <p:style>
          <a:lnRef idx="1">
            <a:schemeClr val="accent5"/>
          </a:lnRef>
          <a:fillRef idx="2">
            <a:schemeClr val="accent5"/>
          </a:fillRef>
          <a:effectRef idx="1">
            <a:schemeClr val="accent5"/>
          </a:effectRef>
          <a:fontRef idx="minor">
            <a:schemeClr val="dk1"/>
          </a:fontRef>
        </p:style>
        <p:txBody>
          <a:bodyPr>
            <a:normAutofit/>
          </a:bodyPr>
          <a:lstStyle/>
          <a:p>
            <a:pPr algn="ctr"/>
            <a:endParaRPr lang="uk-UA" sz="2800" dirty="0" smtClean="0">
              <a:latin typeface="Times New Roman" pitchFamily="18" charset="0"/>
              <a:cs typeface="Times New Roman" pitchFamily="18" charset="0"/>
            </a:endParaRPr>
          </a:p>
          <a:p>
            <a:pPr algn="ctr"/>
            <a:endParaRPr lang="uk-UA" sz="1800" dirty="0" smtClean="0">
              <a:latin typeface="Times New Roman" pitchFamily="18" charset="0"/>
              <a:cs typeface="Times New Roman" pitchFamily="18" charset="0"/>
            </a:endParaRPr>
          </a:p>
          <a:p>
            <a:pPr algn="ctr"/>
            <a:endParaRPr lang="uk-UA" sz="1800" dirty="0" smtClean="0">
              <a:latin typeface="Times New Roman" pitchFamily="18" charset="0"/>
              <a:cs typeface="Times New Roman" pitchFamily="18" charset="0"/>
            </a:endParaRPr>
          </a:p>
          <a:p>
            <a:pPr algn="ctr"/>
            <a:endParaRPr lang="uk-UA" sz="1800" dirty="0" smtClean="0">
              <a:latin typeface="Times New Roman" pitchFamily="18" charset="0"/>
              <a:cs typeface="Times New Roman" pitchFamily="18" charset="0"/>
            </a:endParaRPr>
          </a:p>
          <a:p>
            <a:pPr algn="ctr"/>
            <a:endParaRPr lang="uk-UA" sz="1800" smtClean="0">
              <a:latin typeface="Times New Roman" pitchFamily="18" charset="0"/>
              <a:cs typeface="Times New Roman" pitchFamily="18" charset="0"/>
            </a:endParaRPr>
          </a:p>
          <a:p>
            <a:pPr algn="ctr"/>
            <a:endParaRPr lang="uk-UA" sz="1800" dirty="0" smtClean="0">
              <a:latin typeface="Times New Roman" pitchFamily="18" charset="0"/>
              <a:cs typeface="Times New Roman" pitchFamily="18" charset="0"/>
            </a:endParaRPr>
          </a:p>
          <a:p>
            <a:pPr algn="ctr"/>
            <a:endParaRPr lang="uk-UA" sz="2800" dirty="0" smtClean="0">
              <a:latin typeface="Times New Roman" pitchFamily="18" charset="0"/>
              <a:cs typeface="Times New Roman" pitchFamily="18" charset="0"/>
            </a:endParaRPr>
          </a:p>
          <a:p>
            <a:pPr algn="ctr">
              <a:buNone/>
            </a:pPr>
            <a:r>
              <a:rPr lang="uk-UA" sz="2800" dirty="0" smtClean="0">
                <a:latin typeface="Times New Roman" pitchFamily="18" charset="0"/>
                <a:cs typeface="Times New Roman" pitchFamily="18" charset="0"/>
              </a:rPr>
              <a:t>Дякую за увагу</a:t>
            </a:r>
            <a:endParaRPr lang="uk-UA" sz="2800" dirty="0">
              <a:latin typeface="Times New Roman" pitchFamily="18" charset="0"/>
              <a:cs typeface="Times New Roman" pitchFamily="18" charset="0"/>
            </a:endParaRPr>
          </a:p>
        </p:txBody>
      </p:sp>
    </p:spTree>
    <p:extLst>
      <p:ext uri="{BB962C8B-B14F-4D97-AF65-F5344CB8AC3E}">
        <p14:creationId xmlns:p14="http://schemas.microsoft.com/office/powerpoint/2010/main" val="539335961"/>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normAutofit/>
          </a:bodyPr>
          <a:lstStyle/>
          <a:p>
            <a:r>
              <a:rPr lang="uk-UA" sz="3200" dirty="0" smtClean="0">
                <a:latin typeface="Times New Roman" pitchFamily="18" charset="0"/>
                <a:cs typeface="Times New Roman" pitchFamily="18" charset="0"/>
              </a:rPr>
              <a:t>Аналоги </a:t>
            </a:r>
            <a:r>
              <a:rPr lang="ru-RU" sz="3200" dirty="0" err="1" smtClean="0">
                <a:latin typeface="Times New Roman" pitchFamily="18" charset="0"/>
                <a:cs typeface="Times New Roman" pitchFamily="18" charset="0"/>
              </a:rPr>
              <a:t>пристроїв</a:t>
            </a:r>
            <a:r>
              <a:rPr lang="ru-RU" sz="3200" dirty="0" smtClean="0">
                <a:latin typeface="Times New Roman" pitchFamily="18" charset="0"/>
                <a:cs typeface="Times New Roman" pitchFamily="18" charset="0"/>
              </a:rPr>
              <a:t> </a:t>
            </a:r>
            <a:r>
              <a:rPr lang="ru-RU" sz="3200" dirty="0" err="1">
                <a:latin typeface="Times New Roman" pitchFamily="18" charset="0"/>
                <a:cs typeface="Times New Roman" pitchFamily="18" charset="0"/>
              </a:rPr>
              <a:t>захисту</a:t>
            </a:r>
            <a:r>
              <a:rPr lang="ru-RU" sz="3200" dirty="0">
                <a:latin typeface="Times New Roman" pitchFamily="18" charset="0"/>
                <a:cs typeface="Times New Roman" pitchFamily="18" charset="0"/>
              </a:rPr>
              <a:t> </a:t>
            </a:r>
            <a:br>
              <a:rPr lang="ru-RU" sz="3200" dirty="0">
                <a:latin typeface="Times New Roman" pitchFamily="18" charset="0"/>
                <a:cs typeface="Times New Roman" pitchFamily="18" charset="0"/>
              </a:rPr>
            </a:br>
            <a:r>
              <a:rPr lang="ru-RU" sz="3200" dirty="0" err="1">
                <a:latin typeface="Times New Roman" pitchFamily="18" charset="0"/>
                <a:cs typeface="Times New Roman" pitchFamily="18" charset="0"/>
              </a:rPr>
              <a:t>приміщень</a:t>
            </a:r>
            <a:r>
              <a:rPr lang="ru-RU" sz="3200" dirty="0">
                <a:latin typeface="Times New Roman" pitchFamily="18" charset="0"/>
                <a:cs typeface="Times New Roman" pitchFamily="18" charset="0"/>
              </a:rPr>
              <a:t> на </a:t>
            </a:r>
            <a:r>
              <a:rPr lang="ru-RU" sz="3200" dirty="0" err="1">
                <a:latin typeface="Times New Roman" pitchFamily="18" charset="0"/>
                <a:cs typeface="Times New Roman" pitchFamily="18" charset="0"/>
              </a:rPr>
              <a:t>основі</a:t>
            </a:r>
            <a:r>
              <a:rPr lang="ru-RU" sz="3200" dirty="0">
                <a:latin typeface="Times New Roman" pitchFamily="18" charset="0"/>
                <a:cs typeface="Times New Roman" pitchFamily="18" charset="0"/>
              </a:rPr>
              <a:t> </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частотної</a:t>
            </a:r>
            <a:r>
              <a:rPr lang="ru-RU" sz="3200" dirty="0" smtClean="0">
                <a:latin typeface="Times New Roman" pitchFamily="18" charset="0"/>
                <a:cs typeface="Times New Roman" pitchFamily="18" charset="0"/>
              </a:rPr>
              <a:t> </a:t>
            </a:r>
            <a:r>
              <a:rPr lang="ru-RU" sz="3200" dirty="0" err="1">
                <a:latin typeface="Times New Roman" pitchFamily="18" charset="0"/>
                <a:cs typeface="Times New Roman" pitchFamily="18" charset="0"/>
              </a:rPr>
              <a:t>ідентифікації</a:t>
            </a:r>
            <a:endParaRPr lang="ru-RU" sz="3200" dirty="0">
              <a:latin typeface="Times New Roman" pitchFamily="18" charset="0"/>
              <a:cs typeface="Times New Roman" pitchFamily="18" charset="0"/>
            </a:endParaRPr>
          </a:p>
        </p:txBody>
      </p:sp>
      <p:pic>
        <p:nvPicPr>
          <p:cNvPr id="2051"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28411"/>
          <a:stretch/>
        </p:blipFill>
        <p:spPr bwMode="auto">
          <a:xfrm>
            <a:off x="5076056" y="3365500"/>
            <a:ext cx="2016224" cy="1749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b="17365"/>
          <a:stretch/>
        </p:blipFill>
        <p:spPr bwMode="auto">
          <a:xfrm>
            <a:off x="1259632" y="2086476"/>
            <a:ext cx="2736304" cy="1938135"/>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5580112" y="5229200"/>
            <a:ext cx="1660134" cy="369332"/>
          </a:xfrm>
          <a:prstGeom prst="rect">
            <a:avLst/>
          </a:prstGeom>
        </p:spPr>
        <p:txBody>
          <a:bodyPr wrap="none">
            <a:spAutoFit/>
          </a:bodyPr>
          <a:lstStyle/>
          <a:p>
            <a:r>
              <a:rPr lang="uk-UA" dirty="0" err="1"/>
              <a:t>Аккорд-</a:t>
            </a:r>
            <a:r>
              <a:rPr lang="uk-UA" dirty="0"/>
              <a:t> АМДЗ </a:t>
            </a:r>
          </a:p>
        </p:txBody>
      </p:sp>
      <p:sp>
        <p:nvSpPr>
          <p:cNvPr id="6" name="Прямоугольник 5"/>
          <p:cNvSpPr/>
          <p:nvPr/>
        </p:nvSpPr>
        <p:spPr>
          <a:xfrm>
            <a:off x="2374525" y="4259913"/>
            <a:ext cx="896912" cy="369332"/>
          </a:xfrm>
          <a:prstGeom prst="rect">
            <a:avLst/>
          </a:prstGeom>
        </p:spPr>
        <p:txBody>
          <a:bodyPr wrap="none">
            <a:spAutoFit/>
          </a:bodyPr>
          <a:lstStyle/>
          <a:p>
            <a:r>
              <a:rPr lang="uk-UA" dirty="0" smtClean="0"/>
              <a:t>Соболь</a:t>
            </a:r>
            <a:endParaRPr lang="uk-UA" dirty="0"/>
          </a:p>
        </p:txBody>
      </p:sp>
    </p:spTree>
    <p:extLst>
      <p:ext uri="{BB962C8B-B14F-4D97-AF65-F5344CB8AC3E}">
        <p14:creationId xmlns:p14="http://schemas.microsoft.com/office/powerpoint/2010/main" val="11649593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
            <a:ext cx="8229600" cy="468288"/>
          </a:xfrm>
        </p:spPr>
        <p:style>
          <a:lnRef idx="1">
            <a:schemeClr val="accent1"/>
          </a:lnRef>
          <a:fillRef idx="2">
            <a:schemeClr val="accent1"/>
          </a:fillRef>
          <a:effectRef idx="1">
            <a:schemeClr val="accent1"/>
          </a:effectRef>
          <a:fontRef idx="minor">
            <a:schemeClr val="dk1"/>
          </a:fontRef>
        </p:style>
        <p:txBody>
          <a:bodyPr>
            <a:normAutofit/>
          </a:bodyPr>
          <a:lstStyle/>
          <a:p>
            <a:pPr algn="ctr"/>
            <a:r>
              <a:rPr lang="uk-UA" sz="2400" dirty="0" smtClean="0">
                <a:latin typeface="Times New Roman" pitchFamily="18" charset="0"/>
                <a:cs typeface="Times New Roman" pitchFamily="18" charset="0"/>
              </a:rPr>
              <a:t>Актуальність теми</a:t>
            </a:r>
            <a:endParaRPr lang="uk-UA" sz="2400" dirty="0">
              <a:latin typeface="Times New Roman" pitchFamily="18" charset="0"/>
              <a:cs typeface="Times New Roman" pitchFamily="18" charset="0"/>
            </a:endParaRPr>
          </a:p>
        </p:txBody>
      </p:sp>
      <p:sp>
        <p:nvSpPr>
          <p:cNvPr id="3" name="Содержимое 2"/>
          <p:cNvSpPr>
            <a:spLocks noGrp="1"/>
          </p:cNvSpPr>
          <p:nvPr>
            <p:ph sz="quarter" idx="1"/>
          </p:nvPr>
        </p:nvSpPr>
        <p:spPr>
          <a:xfrm>
            <a:off x="457200" y="764704"/>
            <a:ext cx="8229600" cy="5760640"/>
          </a:xfrm>
        </p:spPr>
        <p:style>
          <a:lnRef idx="1">
            <a:schemeClr val="accent5"/>
          </a:lnRef>
          <a:fillRef idx="2">
            <a:schemeClr val="accent5"/>
          </a:fillRef>
          <a:effectRef idx="1">
            <a:schemeClr val="accent5"/>
          </a:effectRef>
          <a:fontRef idx="minor">
            <a:schemeClr val="dk1"/>
          </a:fontRef>
        </p:style>
        <p:txBody>
          <a:bodyPr>
            <a:normAutofit fontScale="92500" lnSpcReduction="20000"/>
          </a:bodyPr>
          <a:lstStyle/>
          <a:p>
            <a:pPr marL="0" indent="355600" algn="just"/>
            <a:r>
              <a:rPr lang="uk-UA" sz="1400" dirty="0">
                <a:latin typeface="Times New Roman" pitchFamily="18" charset="0"/>
                <a:cs typeface="Times New Roman" pitchFamily="18" charset="0"/>
              </a:rPr>
              <a:t>У зв’язку з погіршенням криміногенної ситуації захист приміщень, квартир став актуальним і доступним захистом від злодіїв.</a:t>
            </a:r>
          </a:p>
          <a:p>
            <a:pPr marL="0" indent="355600" algn="just">
              <a:buNone/>
            </a:pPr>
            <a:r>
              <a:rPr lang="uk-UA" sz="1400" dirty="0" smtClean="0">
                <a:latin typeface="Times New Roman" pitchFamily="18" charset="0"/>
                <a:cs typeface="Times New Roman" pitchFamily="18" charset="0"/>
              </a:rPr>
              <a:t>За </a:t>
            </a:r>
            <a:r>
              <a:rPr lang="uk-UA" sz="1400" dirty="0">
                <a:latin typeface="Times New Roman" pitchFamily="18" charset="0"/>
                <a:cs typeface="Times New Roman" pitchFamily="18" charset="0"/>
              </a:rPr>
              <a:t>допомогою електронного замка можна забезпечити надійний захист приміщень завдяки використанню радіочастотної ідентифікації (</a:t>
            </a:r>
            <a:r>
              <a:rPr lang="en-US" sz="1400" dirty="0">
                <a:latin typeface="Times New Roman" pitchFamily="18" charset="0"/>
                <a:cs typeface="Times New Roman" pitchFamily="18" charset="0"/>
              </a:rPr>
              <a:t>RFID). </a:t>
            </a:r>
            <a:r>
              <a:rPr lang="uk-UA" sz="1400" dirty="0">
                <a:latin typeface="Times New Roman" pitchFamily="18" charset="0"/>
                <a:cs typeface="Times New Roman" pitchFamily="18" charset="0"/>
              </a:rPr>
              <a:t>На даний момент можна відшукати десятки різних моделей електронних замків  </a:t>
            </a:r>
            <a:r>
              <a:rPr lang="en-US" sz="1400" dirty="0">
                <a:latin typeface="Times New Roman" pitchFamily="18" charset="0"/>
                <a:cs typeface="Times New Roman" pitchFamily="18" charset="0"/>
              </a:rPr>
              <a:t>RFID </a:t>
            </a:r>
            <a:r>
              <a:rPr lang="uk-UA" sz="1400" dirty="0">
                <a:latin typeface="Times New Roman" pitchFamily="18" charset="0"/>
                <a:cs typeface="Times New Roman" pitchFamily="18" charset="0"/>
              </a:rPr>
              <a:t>з різною ціною, рівнем захисту і швидкодією. При всьому цьому їх розміри малі, які можуть поміститися в середину дверей. Вартість таких замків на сьогодні досить значна і залежить від функціонування та вмісту електронних ключів.</a:t>
            </a:r>
          </a:p>
          <a:p>
            <a:pPr marL="0" indent="355600" algn="just">
              <a:buNone/>
            </a:pPr>
            <a:r>
              <a:rPr lang="uk-UA" sz="1400" dirty="0" smtClean="0">
                <a:latin typeface="Times New Roman" pitchFamily="18" charset="0"/>
                <a:cs typeface="Times New Roman" pitchFamily="18" charset="0"/>
              </a:rPr>
              <a:t>Існуючі </a:t>
            </a:r>
            <a:r>
              <a:rPr lang="uk-UA" sz="1400" dirty="0">
                <a:latin typeface="Times New Roman" pitchFamily="18" charset="0"/>
                <a:cs typeface="Times New Roman" pitchFamily="18" charset="0"/>
              </a:rPr>
              <a:t>на сьогодні пристрої захисту володіють рядом переваг в порівнянні з традиційними замками різних типів. Одним з таких переваг є швидкодія – дозволить за мінімальний час зчитати магнітну карту та відкрити замок. Другою перевагою є надійність – неможливість відкриття замка не маючи ключа доступу, який в свою чергу унеможливлює злом замка. Також можна відзначити відсутність фізичних зусиль при відкритті замка з боку людини, захист ключів в пам’яті мікроконтролера, використання </a:t>
            </a:r>
            <a:r>
              <a:rPr lang="uk-UA" sz="1400" dirty="0" err="1">
                <a:latin typeface="Times New Roman" pitchFamily="18" charset="0"/>
                <a:cs typeface="Times New Roman" pitchFamily="18" charset="0"/>
              </a:rPr>
              <a:t>мастера</a:t>
            </a:r>
            <a:r>
              <a:rPr lang="uk-UA" sz="1400" dirty="0">
                <a:latin typeface="Times New Roman" pitchFamily="18" charset="0"/>
                <a:cs typeface="Times New Roman" pitchFamily="18" charset="0"/>
              </a:rPr>
              <a:t> для запису нових ключів та їх видалення. Недоліком таких замків є мала надійність, висока ціна, малий ступінь захисту, та відносно мала кількість ключів для запису. Тому актуально створення пристрою захисту, який би мав вищу надійність, значний обсяг пам’яті для запису ключів та низьку ціну.</a:t>
            </a:r>
          </a:p>
          <a:p>
            <a:pPr algn="just"/>
            <a:endParaRPr lang="uk-UA" sz="1400" dirty="0">
              <a:latin typeface="Times New Roman" pitchFamily="18" charset="0"/>
              <a:cs typeface="Times New Roman" pitchFamily="18" charset="0"/>
            </a:endParaRPr>
          </a:p>
          <a:p>
            <a:pPr marL="0" indent="177800" algn="just"/>
            <a:r>
              <a:rPr lang="uk-UA" sz="1400" b="1" dirty="0">
                <a:latin typeface="Times New Roman" pitchFamily="18" charset="0"/>
                <a:cs typeface="Times New Roman" pitchFamily="18" charset="0"/>
              </a:rPr>
              <a:t>Об’єкт проекту</a:t>
            </a:r>
          </a:p>
          <a:p>
            <a:pPr marL="0" indent="177800" algn="just">
              <a:buNone/>
            </a:pPr>
            <a:r>
              <a:rPr lang="uk-UA" sz="1400" dirty="0">
                <a:latin typeface="Times New Roman" pitchFamily="18" charset="0"/>
                <a:cs typeface="Times New Roman" pitchFamily="18" charset="0"/>
              </a:rPr>
              <a:t>Об’єктом дослідження являються процеси перетворення сигналів у пристрої захисту приміщень на основі частотної ідентифікації користувачів.</a:t>
            </a:r>
          </a:p>
          <a:p>
            <a:pPr algn="just"/>
            <a:endParaRPr lang="uk-UA" sz="1400" dirty="0">
              <a:latin typeface="Times New Roman" pitchFamily="18" charset="0"/>
              <a:cs typeface="Times New Roman" pitchFamily="18" charset="0"/>
            </a:endParaRPr>
          </a:p>
          <a:p>
            <a:pPr marL="177800" indent="-177800" algn="just"/>
            <a:r>
              <a:rPr lang="uk-UA" sz="1400" b="1" dirty="0">
                <a:latin typeface="Times New Roman" pitchFamily="18" charset="0"/>
                <a:cs typeface="Times New Roman" pitchFamily="18" charset="0"/>
              </a:rPr>
              <a:t>Мета проекту</a:t>
            </a:r>
          </a:p>
          <a:p>
            <a:pPr marL="0" indent="177800" algn="just">
              <a:buNone/>
            </a:pPr>
            <a:r>
              <a:rPr lang="uk-UA" sz="1400" dirty="0" smtClean="0">
                <a:latin typeface="Times New Roman" pitchFamily="18" charset="0"/>
                <a:cs typeface="Times New Roman" pitchFamily="18" charset="0"/>
              </a:rPr>
              <a:t>Метою </a:t>
            </a:r>
            <a:r>
              <a:rPr lang="uk-UA" sz="1400" dirty="0">
                <a:latin typeface="Times New Roman" pitchFamily="18" charset="0"/>
                <a:cs typeface="Times New Roman" pitchFamily="18" charset="0"/>
              </a:rPr>
              <a:t>даного проекту є підвищення надійності пристрою захисту приміщень.</a:t>
            </a:r>
          </a:p>
          <a:p>
            <a:pPr marL="177800" indent="-177800" algn="just"/>
            <a:r>
              <a:rPr lang="uk-UA" sz="1400" dirty="0">
                <a:latin typeface="Times New Roman" pitchFamily="18" charset="0"/>
                <a:cs typeface="Times New Roman" pitchFamily="18" charset="0"/>
              </a:rPr>
              <a:t>Для досягнення поставленої мети у проекті вирішуються наступні задачі:</a:t>
            </a:r>
          </a:p>
          <a:p>
            <a:pPr marL="0" indent="723900" algn="just">
              <a:buNone/>
            </a:pPr>
            <a:r>
              <a:rPr lang="uk-UA" sz="1400" dirty="0">
                <a:latin typeface="Times New Roman" pitchFamily="18" charset="0"/>
                <a:cs typeface="Times New Roman" pitchFamily="18" charset="0"/>
              </a:rPr>
              <a:t>•	огляд  та аналіз існуючих аналогів пристроїв захисту приміщень, виявлення їх переваг та недоліків;</a:t>
            </a:r>
          </a:p>
          <a:p>
            <a:pPr marL="0" indent="723900" algn="just">
              <a:buNone/>
            </a:pPr>
            <a:r>
              <a:rPr lang="uk-UA" sz="1400" dirty="0">
                <a:latin typeface="Times New Roman" pitchFamily="18" charset="0"/>
                <a:cs typeface="Times New Roman" pitchFamily="18" charset="0"/>
              </a:rPr>
              <a:t>•	розробити структурну схему приладу та принцип його роботи; </a:t>
            </a:r>
          </a:p>
          <a:p>
            <a:pPr marL="0" indent="723900" algn="just">
              <a:buNone/>
            </a:pPr>
            <a:r>
              <a:rPr lang="uk-UA" sz="1400" dirty="0">
                <a:latin typeface="Times New Roman" pitchFamily="18" charset="0"/>
                <a:cs typeface="Times New Roman" pitchFamily="18" charset="0"/>
              </a:rPr>
              <a:t>•	розробити схему пристрою захисту приміщень на основі частотної ідентифікації користувачів;</a:t>
            </a:r>
          </a:p>
          <a:p>
            <a:pPr marL="0" indent="723900" algn="just">
              <a:buNone/>
            </a:pPr>
            <a:r>
              <a:rPr lang="uk-UA" sz="1400" dirty="0">
                <a:latin typeface="Times New Roman" pitchFamily="18" charset="0"/>
                <a:cs typeface="Times New Roman" pitchFamily="18" charset="0"/>
              </a:rPr>
              <a:t>•	провести моделювання пристрою захисту приміщень на основі частотної ідентифікації користувачів за допомогою програми </a:t>
            </a:r>
            <a:r>
              <a:rPr lang="en-US" sz="1400" dirty="0">
                <a:latin typeface="Times New Roman" pitchFamily="18" charset="0"/>
                <a:cs typeface="Times New Roman" pitchFamily="18" charset="0"/>
              </a:rPr>
              <a:t>ISIS Proteus;</a:t>
            </a:r>
          </a:p>
          <a:p>
            <a:pPr marL="0" indent="723900" algn="just">
              <a:buNone/>
            </a:pPr>
            <a:r>
              <a:rPr lang="en-US" sz="1400" dirty="0">
                <a:latin typeface="Times New Roman" pitchFamily="18" charset="0"/>
                <a:cs typeface="Times New Roman" pitchFamily="18" charset="0"/>
              </a:rPr>
              <a:t>•	</a:t>
            </a:r>
            <a:r>
              <a:rPr lang="uk-UA" sz="1400" dirty="0">
                <a:latin typeface="Times New Roman" pitchFamily="18" charset="0"/>
                <a:cs typeface="Times New Roman" pitchFamily="18" charset="0"/>
              </a:rPr>
              <a:t>провести розрахунок параметрів друкованої плати пристрою;</a:t>
            </a:r>
          </a:p>
          <a:p>
            <a:pPr marL="0" indent="723900" algn="just">
              <a:buNone/>
            </a:pPr>
            <a:r>
              <a:rPr lang="uk-UA" sz="1400" dirty="0">
                <a:latin typeface="Times New Roman" pitchFamily="18" charset="0"/>
                <a:cs typeface="Times New Roman" pitchFamily="18" charset="0"/>
              </a:rPr>
              <a:t>•	провести моделювання пристрою за допомогою програми </a:t>
            </a:r>
            <a:r>
              <a:rPr lang="en-US" sz="1400" dirty="0">
                <a:latin typeface="Times New Roman" pitchFamily="18" charset="0"/>
                <a:cs typeface="Times New Roman" pitchFamily="18" charset="0"/>
              </a:rPr>
              <a:t>ARES PCB Layout;</a:t>
            </a:r>
          </a:p>
          <a:p>
            <a:pPr marL="0" indent="723900" algn="just">
              <a:buNone/>
            </a:pPr>
            <a:r>
              <a:rPr lang="en-US" sz="1400" dirty="0">
                <a:latin typeface="Times New Roman" pitchFamily="18" charset="0"/>
                <a:cs typeface="Times New Roman" pitchFamily="18" charset="0"/>
              </a:rPr>
              <a:t>•	</a:t>
            </a:r>
            <a:r>
              <a:rPr lang="uk-UA" sz="1400" dirty="0">
                <a:latin typeface="Times New Roman" pitchFamily="18" charset="0"/>
                <a:cs typeface="Times New Roman" pitchFamily="18" charset="0"/>
              </a:rPr>
              <a:t>розробити друковану плату, складальне креслення та корпус пристрою</a:t>
            </a:r>
            <a:r>
              <a:rPr lang="uk-UA" sz="1400" dirty="0" smtClean="0">
                <a:latin typeface="Times New Roman" pitchFamily="18" charset="0"/>
                <a:cs typeface="Times New Roman" pitchFamily="18" charset="0"/>
              </a:rPr>
              <a:t>.</a:t>
            </a:r>
            <a:endParaRPr lang="uk-UA" sz="1400" dirty="0" smtClean="0">
              <a:latin typeface="Times New Roman" pitchFamily="18" charset="0"/>
              <a:cs typeface="Times New Roman" pitchFamily="18" charset="0"/>
            </a:endParaRPr>
          </a:p>
          <a:p>
            <a:pPr algn="just"/>
            <a:endParaRPr lang="uk-UA" sz="1400"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1045456856"/>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41512" y="1781944"/>
            <a:ext cx="6038850" cy="3790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446856" y="152400"/>
            <a:ext cx="8229600" cy="900336"/>
          </a:xfrm>
        </p:spPr>
        <p:style>
          <a:lnRef idx="1">
            <a:schemeClr val="accent1"/>
          </a:lnRef>
          <a:fillRef idx="2">
            <a:schemeClr val="accent1"/>
          </a:fillRef>
          <a:effectRef idx="1">
            <a:schemeClr val="accent1"/>
          </a:effectRef>
          <a:fontRef idx="minor">
            <a:schemeClr val="dk1"/>
          </a:fontRef>
        </p:style>
        <p:txBody>
          <a:bodyPr>
            <a:noAutofit/>
          </a:bodyPr>
          <a:lstStyle/>
          <a:p>
            <a:r>
              <a:rPr lang="uk-UA" sz="2400" dirty="0" smtClean="0">
                <a:latin typeface="Times New Roman" pitchFamily="18" charset="0"/>
                <a:cs typeface="Times New Roman" pitchFamily="18" charset="0"/>
              </a:rPr>
              <a:t>Структурна схема </a:t>
            </a:r>
            <a:r>
              <a:rPr lang="ru-RU" sz="2400" dirty="0" smtClean="0">
                <a:latin typeface="Times New Roman" pitchFamily="18" charset="0"/>
                <a:cs typeface="Times New Roman" pitchFamily="18" charset="0"/>
              </a:rPr>
              <a:t>пристрою </a:t>
            </a:r>
            <a:r>
              <a:rPr lang="ru-RU" sz="2400" dirty="0" err="1">
                <a:latin typeface="Times New Roman" pitchFamily="18" charset="0"/>
                <a:cs typeface="Times New Roman" pitchFamily="18" charset="0"/>
              </a:rPr>
              <a:t>захисту</a:t>
            </a:r>
            <a:r>
              <a:rPr lang="ru-RU" sz="2400" dirty="0">
                <a:latin typeface="Times New Roman" pitchFamily="18" charset="0"/>
                <a:cs typeface="Times New Roman" pitchFamily="18" charset="0"/>
              </a:rPr>
              <a:t> </a:t>
            </a:r>
            <a:br>
              <a:rPr lang="ru-RU" sz="2400" dirty="0">
                <a:latin typeface="Times New Roman" pitchFamily="18" charset="0"/>
                <a:cs typeface="Times New Roman" pitchFamily="18" charset="0"/>
              </a:rPr>
            </a:br>
            <a:r>
              <a:rPr lang="ru-RU" sz="2400" dirty="0" err="1">
                <a:latin typeface="Times New Roman" pitchFamily="18" charset="0"/>
                <a:cs typeface="Times New Roman" pitchFamily="18" charset="0"/>
              </a:rPr>
              <a:t>приміщень</a:t>
            </a:r>
            <a:r>
              <a:rPr lang="ru-RU" sz="2400" dirty="0">
                <a:latin typeface="Times New Roman" pitchFamily="18" charset="0"/>
                <a:cs typeface="Times New Roman" pitchFamily="18" charset="0"/>
              </a:rPr>
              <a:t> на </a:t>
            </a:r>
            <a:r>
              <a:rPr lang="ru-RU" sz="2400" dirty="0" err="1">
                <a:latin typeface="Times New Roman" pitchFamily="18" charset="0"/>
                <a:cs typeface="Times New Roman" pitchFamily="18" charset="0"/>
              </a:rPr>
              <a:t>основі</a:t>
            </a:r>
            <a:r>
              <a:rPr lang="ru-RU" sz="2400" dirty="0">
                <a:latin typeface="Times New Roman" pitchFamily="18" charset="0"/>
                <a:cs typeface="Times New Roman" pitchFamily="18" charset="0"/>
              </a:rPr>
              <a:t> </a:t>
            </a:r>
            <a:r>
              <a:rPr lang="ru-RU" sz="2400" dirty="0" err="1" smtClean="0">
                <a:latin typeface="Times New Roman" pitchFamily="18" charset="0"/>
                <a:cs typeface="Times New Roman" pitchFamily="18" charset="0"/>
              </a:rPr>
              <a:t>частотної</a:t>
            </a:r>
            <a:r>
              <a:rPr lang="ru-RU" sz="2400" dirty="0" smtClean="0">
                <a:latin typeface="Times New Roman" pitchFamily="18" charset="0"/>
                <a:cs typeface="Times New Roman" pitchFamily="18" charset="0"/>
              </a:rPr>
              <a:t> </a:t>
            </a:r>
            <a:r>
              <a:rPr lang="ru-RU" sz="2400" dirty="0" err="1">
                <a:latin typeface="Times New Roman" pitchFamily="18" charset="0"/>
                <a:cs typeface="Times New Roman" pitchFamily="18" charset="0"/>
              </a:rPr>
              <a:t>ідентифікації</a:t>
            </a:r>
            <a:r>
              <a:rPr lang="ru-RU" sz="2400" dirty="0">
                <a:latin typeface="Times New Roman" pitchFamily="18" charset="0"/>
                <a:cs typeface="Times New Roman" pitchFamily="18" charset="0"/>
              </a:rPr>
              <a:t> </a:t>
            </a:r>
            <a:r>
              <a:rPr lang="ru-RU" sz="2400" dirty="0" err="1">
                <a:latin typeface="Times New Roman" pitchFamily="18" charset="0"/>
                <a:cs typeface="Times New Roman" pitchFamily="18" charset="0"/>
              </a:rPr>
              <a:t>користувачів</a:t>
            </a:r>
            <a:r>
              <a:rPr lang="ru-RU" sz="2400" dirty="0">
                <a:latin typeface="Times New Roman" pitchFamily="18" charset="0"/>
                <a:cs typeface="Times New Roman" pitchFamily="18" charset="0"/>
              </a:rPr>
              <a:t> </a:t>
            </a:r>
            <a:endParaRPr lang="uk-UA" sz="2400" dirty="0">
              <a:latin typeface="Times New Roman" pitchFamily="18" charset="0"/>
              <a:cs typeface="Times New Roman" pitchFamily="18" charset="0"/>
            </a:endParaRPr>
          </a:p>
        </p:txBody>
      </p:sp>
      <p:sp>
        <p:nvSpPr>
          <p:cNvPr id="3" name="Стрелка вправо 2"/>
          <p:cNvSpPr/>
          <p:nvPr/>
        </p:nvSpPr>
        <p:spPr>
          <a:xfrm rot="5400000">
            <a:off x="4230948" y="2528900"/>
            <a:ext cx="720080" cy="216024"/>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ru-RU"/>
          </a:p>
        </p:txBody>
      </p:sp>
      <p:sp>
        <p:nvSpPr>
          <p:cNvPr id="5" name="Стрелка влево 4"/>
          <p:cNvSpPr/>
          <p:nvPr/>
        </p:nvSpPr>
        <p:spPr>
          <a:xfrm>
            <a:off x="5292080" y="3140968"/>
            <a:ext cx="504056" cy="288032"/>
          </a:xfrm>
          <a:prstGeom prst="lef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ru-RU"/>
          </a:p>
        </p:txBody>
      </p:sp>
      <p:sp>
        <p:nvSpPr>
          <p:cNvPr id="6" name="Стрелка влево 5"/>
          <p:cNvSpPr/>
          <p:nvPr/>
        </p:nvSpPr>
        <p:spPr>
          <a:xfrm rot="5400000">
            <a:off x="4338960" y="4502244"/>
            <a:ext cx="504056" cy="288032"/>
          </a:xfrm>
          <a:prstGeom prst="lef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ru-RU" b="1" spc="5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Tree>
    <p:extLst>
      <p:ext uri="{BB962C8B-B14F-4D97-AF65-F5344CB8AC3E}">
        <p14:creationId xmlns:p14="http://schemas.microsoft.com/office/powerpoint/2010/main" val="3960844636"/>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
            <a:ext cx="8229600" cy="900336"/>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uk-UA" sz="2400" dirty="0" smtClean="0">
                <a:latin typeface="Times New Roman" pitchFamily="18" charset="0"/>
                <a:cs typeface="Times New Roman" pitchFamily="18" charset="0"/>
              </a:rPr>
              <a:t>Схема електрична принципова блока керування </a:t>
            </a:r>
            <a:r>
              <a:rPr lang="ru-RU" sz="2400" dirty="0">
                <a:latin typeface="Times New Roman" pitchFamily="18" charset="0"/>
                <a:cs typeface="Times New Roman" pitchFamily="18" charset="0"/>
              </a:rPr>
              <a:t>пристрою </a:t>
            </a:r>
            <a:r>
              <a:rPr lang="ru-RU" sz="2400" dirty="0" err="1">
                <a:latin typeface="Times New Roman" pitchFamily="18" charset="0"/>
                <a:cs typeface="Times New Roman" pitchFamily="18" charset="0"/>
              </a:rPr>
              <a:t>захисту</a:t>
            </a:r>
            <a:r>
              <a:rPr lang="ru-RU" sz="2400" dirty="0">
                <a:latin typeface="Times New Roman" pitchFamily="18" charset="0"/>
                <a:cs typeface="Times New Roman" pitchFamily="18" charset="0"/>
              </a:rPr>
              <a:t> </a:t>
            </a:r>
            <a:br>
              <a:rPr lang="ru-RU" sz="2400" dirty="0">
                <a:latin typeface="Times New Roman" pitchFamily="18" charset="0"/>
                <a:cs typeface="Times New Roman" pitchFamily="18" charset="0"/>
              </a:rPr>
            </a:br>
            <a:r>
              <a:rPr lang="ru-RU" sz="2400" dirty="0" err="1">
                <a:latin typeface="Times New Roman" pitchFamily="18" charset="0"/>
                <a:cs typeface="Times New Roman" pitchFamily="18" charset="0"/>
              </a:rPr>
              <a:t>приміщень</a:t>
            </a:r>
            <a:r>
              <a:rPr lang="ru-RU" sz="2400" dirty="0">
                <a:latin typeface="Times New Roman" pitchFamily="18" charset="0"/>
                <a:cs typeface="Times New Roman" pitchFamily="18" charset="0"/>
              </a:rPr>
              <a:t> на </a:t>
            </a:r>
            <a:r>
              <a:rPr lang="ru-RU" sz="2400" dirty="0" err="1">
                <a:latin typeface="Times New Roman" pitchFamily="18" charset="0"/>
                <a:cs typeface="Times New Roman" pitchFamily="18" charset="0"/>
              </a:rPr>
              <a:t>основі</a:t>
            </a:r>
            <a:r>
              <a:rPr lang="ru-RU" sz="2400" dirty="0">
                <a:latin typeface="Times New Roman" pitchFamily="18" charset="0"/>
                <a:cs typeface="Times New Roman" pitchFamily="18" charset="0"/>
              </a:rPr>
              <a:t> </a:t>
            </a:r>
            <a:r>
              <a:rPr lang="ru-RU" sz="2400" dirty="0" err="1">
                <a:latin typeface="Times New Roman" pitchFamily="18" charset="0"/>
                <a:cs typeface="Times New Roman" pitchFamily="18" charset="0"/>
              </a:rPr>
              <a:t>частотної</a:t>
            </a:r>
            <a:r>
              <a:rPr lang="ru-RU" sz="2400" dirty="0">
                <a:latin typeface="Times New Roman" pitchFamily="18" charset="0"/>
                <a:cs typeface="Times New Roman" pitchFamily="18" charset="0"/>
              </a:rPr>
              <a:t> </a:t>
            </a:r>
            <a:r>
              <a:rPr lang="ru-RU" sz="2400" dirty="0" err="1">
                <a:latin typeface="Times New Roman" pitchFamily="18" charset="0"/>
                <a:cs typeface="Times New Roman" pitchFamily="18" charset="0"/>
              </a:rPr>
              <a:t>ідентифікації</a:t>
            </a:r>
            <a:r>
              <a:rPr lang="ru-RU" sz="2400" dirty="0">
                <a:latin typeface="Times New Roman" pitchFamily="18" charset="0"/>
                <a:cs typeface="Times New Roman" pitchFamily="18" charset="0"/>
              </a:rPr>
              <a:t> </a:t>
            </a:r>
            <a:r>
              <a:rPr lang="ru-RU" sz="2400" dirty="0" err="1">
                <a:latin typeface="Times New Roman" pitchFamily="18" charset="0"/>
                <a:cs typeface="Times New Roman" pitchFamily="18" charset="0"/>
              </a:rPr>
              <a:t>користувачів</a:t>
            </a:r>
            <a:r>
              <a:rPr lang="ru-RU" sz="2400" dirty="0">
                <a:latin typeface="Times New Roman" pitchFamily="18" charset="0"/>
                <a:cs typeface="Times New Roman" pitchFamily="18" charset="0"/>
              </a:rPr>
              <a:t> </a:t>
            </a:r>
            <a:endParaRPr lang="uk-UA" sz="24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3728" y="1196752"/>
            <a:ext cx="4896544" cy="5144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83919921"/>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
            <a:ext cx="8229600" cy="1188368"/>
          </a:xfrm>
        </p:spPr>
        <p:style>
          <a:lnRef idx="1">
            <a:schemeClr val="accent1"/>
          </a:lnRef>
          <a:fillRef idx="2">
            <a:schemeClr val="accent1"/>
          </a:fillRef>
          <a:effectRef idx="1">
            <a:schemeClr val="accent1"/>
          </a:effectRef>
          <a:fontRef idx="minor">
            <a:schemeClr val="dk1"/>
          </a:fontRef>
        </p:style>
        <p:txBody>
          <a:bodyPr>
            <a:noAutofit/>
          </a:bodyPr>
          <a:lstStyle/>
          <a:p>
            <a:r>
              <a:rPr lang="uk-UA" sz="2400" dirty="0" smtClean="0">
                <a:latin typeface="Times New Roman" pitchFamily="18" charset="0"/>
                <a:cs typeface="Times New Roman" pitchFamily="18" charset="0"/>
              </a:rPr>
              <a:t>Вигляд схеми моделювання </a:t>
            </a:r>
            <a:r>
              <a:rPr lang="ru-RU" sz="2400" dirty="0">
                <a:latin typeface="Times New Roman" pitchFamily="18" charset="0"/>
                <a:cs typeface="Times New Roman" pitchFamily="18" charset="0"/>
              </a:rPr>
              <a:t>пристрою </a:t>
            </a:r>
            <a:r>
              <a:rPr lang="ru-RU" sz="2400" dirty="0" err="1">
                <a:latin typeface="Times New Roman" pitchFamily="18" charset="0"/>
                <a:cs typeface="Times New Roman" pitchFamily="18" charset="0"/>
              </a:rPr>
              <a:t>захисту</a:t>
            </a:r>
            <a:r>
              <a:rPr lang="ru-RU" sz="2400" dirty="0">
                <a:latin typeface="Times New Roman" pitchFamily="18" charset="0"/>
                <a:cs typeface="Times New Roman" pitchFamily="18" charset="0"/>
              </a:rPr>
              <a:t> </a:t>
            </a:r>
            <a:br>
              <a:rPr lang="ru-RU" sz="2400" dirty="0">
                <a:latin typeface="Times New Roman" pitchFamily="18" charset="0"/>
                <a:cs typeface="Times New Roman" pitchFamily="18" charset="0"/>
              </a:rPr>
            </a:br>
            <a:r>
              <a:rPr lang="ru-RU" sz="2400" dirty="0" err="1">
                <a:latin typeface="Times New Roman" pitchFamily="18" charset="0"/>
                <a:cs typeface="Times New Roman" pitchFamily="18" charset="0"/>
              </a:rPr>
              <a:t>приміщень</a:t>
            </a:r>
            <a:r>
              <a:rPr lang="ru-RU" sz="2400" dirty="0">
                <a:latin typeface="Times New Roman" pitchFamily="18" charset="0"/>
                <a:cs typeface="Times New Roman" pitchFamily="18" charset="0"/>
              </a:rPr>
              <a:t> на </a:t>
            </a:r>
            <a:r>
              <a:rPr lang="ru-RU" sz="2400" dirty="0" err="1">
                <a:latin typeface="Times New Roman" pitchFamily="18" charset="0"/>
                <a:cs typeface="Times New Roman" pitchFamily="18" charset="0"/>
              </a:rPr>
              <a:t>основі</a:t>
            </a:r>
            <a:r>
              <a:rPr lang="ru-RU" sz="2400" dirty="0">
                <a:latin typeface="Times New Roman" pitchFamily="18" charset="0"/>
                <a:cs typeface="Times New Roman" pitchFamily="18" charset="0"/>
              </a:rPr>
              <a:t> </a:t>
            </a:r>
            <a:r>
              <a:rPr lang="ru-RU" sz="2400" dirty="0" err="1">
                <a:latin typeface="Times New Roman" pitchFamily="18" charset="0"/>
                <a:cs typeface="Times New Roman" pitchFamily="18" charset="0"/>
              </a:rPr>
              <a:t>частотної</a:t>
            </a:r>
            <a:r>
              <a:rPr lang="ru-RU" sz="2400" dirty="0">
                <a:latin typeface="Times New Roman" pitchFamily="18" charset="0"/>
                <a:cs typeface="Times New Roman" pitchFamily="18" charset="0"/>
              </a:rPr>
              <a:t> </a:t>
            </a:r>
            <a:r>
              <a:rPr lang="ru-RU" sz="2400" dirty="0" err="1">
                <a:latin typeface="Times New Roman" pitchFamily="18" charset="0"/>
                <a:cs typeface="Times New Roman" pitchFamily="18" charset="0"/>
              </a:rPr>
              <a:t>ідентифікації</a:t>
            </a:r>
            <a:r>
              <a:rPr lang="ru-RU" sz="2400" dirty="0">
                <a:latin typeface="Times New Roman" pitchFamily="18" charset="0"/>
                <a:cs typeface="Times New Roman" pitchFamily="18" charset="0"/>
              </a:rPr>
              <a:t> </a:t>
            </a:r>
            <a:r>
              <a:rPr lang="ru-RU" sz="2400" dirty="0" err="1">
                <a:latin typeface="Times New Roman" pitchFamily="18" charset="0"/>
                <a:cs typeface="Times New Roman" pitchFamily="18" charset="0"/>
              </a:rPr>
              <a:t>користувачів</a:t>
            </a:r>
            <a:r>
              <a:rPr lang="ru-RU" sz="2400" dirty="0">
                <a:latin typeface="Times New Roman" pitchFamily="18" charset="0"/>
                <a:cs typeface="Times New Roman" pitchFamily="18" charset="0"/>
              </a:rPr>
              <a:t> </a:t>
            </a:r>
            <a:endParaRPr lang="uk-UA" sz="2400" dirty="0">
              <a:latin typeface="Times New Roman" pitchFamily="18" charset="0"/>
              <a:cs typeface="Times New Roman" pitchFamily="18" charset="0"/>
            </a:endParaRPr>
          </a:p>
        </p:txBody>
      </p:sp>
      <p:pic>
        <p:nvPicPr>
          <p:cNvPr id="3074"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611560" y="1628800"/>
            <a:ext cx="7830283" cy="4925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3274621"/>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
            <a:ext cx="8229600" cy="828328"/>
          </a:xfrm>
        </p:spPr>
        <p:style>
          <a:lnRef idx="1">
            <a:schemeClr val="accent1"/>
          </a:lnRef>
          <a:fillRef idx="2">
            <a:schemeClr val="accent1"/>
          </a:fillRef>
          <a:effectRef idx="1">
            <a:schemeClr val="accent1"/>
          </a:effectRef>
          <a:fontRef idx="minor">
            <a:schemeClr val="dk1"/>
          </a:fontRef>
        </p:style>
        <p:txBody>
          <a:bodyPr>
            <a:noAutofit/>
          </a:bodyPr>
          <a:lstStyle/>
          <a:p>
            <a:r>
              <a:rPr lang="uk-UA" sz="2400" dirty="0" smtClean="0">
                <a:latin typeface="Times New Roman" pitchFamily="18" charset="0"/>
                <a:cs typeface="Times New Roman" pitchFamily="18" charset="0"/>
              </a:rPr>
              <a:t>Результати моделювання роботи </a:t>
            </a:r>
            <a:r>
              <a:rPr lang="ru-RU" sz="2400" dirty="0">
                <a:latin typeface="Times New Roman" pitchFamily="18" charset="0"/>
                <a:cs typeface="Times New Roman" pitchFamily="18" charset="0"/>
              </a:rPr>
              <a:t>пристрою </a:t>
            </a:r>
            <a:r>
              <a:rPr lang="ru-RU" sz="2400" dirty="0" err="1">
                <a:latin typeface="Times New Roman" pitchFamily="18" charset="0"/>
                <a:cs typeface="Times New Roman" pitchFamily="18" charset="0"/>
              </a:rPr>
              <a:t>захисту</a:t>
            </a:r>
            <a:r>
              <a:rPr lang="ru-RU" sz="2400" dirty="0">
                <a:latin typeface="Times New Roman" pitchFamily="18" charset="0"/>
                <a:cs typeface="Times New Roman" pitchFamily="18" charset="0"/>
              </a:rPr>
              <a:t> </a:t>
            </a:r>
            <a:br>
              <a:rPr lang="ru-RU" sz="2400" dirty="0">
                <a:latin typeface="Times New Roman" pitchFamily="18" charset="0"/>
                <a:cs typeface="Times New Roman" pitchFamily="18" charset="0"/>
              </a:rPr>
            </a:br>
            <a:r>
              <a:rPr lang="ru-RU" sz="2400" dirty="0" err="1" smtClean="0">
                <a:latin typeface="Times New Roman" pitchFamily="18" charset="0"/>
                <a:cs typeface="Times New Roman" pitchFamily="18" charset="0"/>
              </a:rPr>
              <a:t>приміщень</a:t>
            </a:r>
            <a:endParaRPr lang="uk-UA" sz="2400" dirty="0">
              <a:latin typeface="Times New Roman" pitchFamily="18" charset="0"/>
              <a:cs typeface="Times New Roman" pitchFamily="18" charset="0"/>
            </a:endParaRPr>
          </a:p>
        </p:txBody>
      </p:sp>
      <p:sp>
        <p:nvSpPr>
          <p:cNvPr id="5" name="Прямоугольник 4"/>
          <p:cNvSpPr/>
          <p:nvPr/>
        </p:nvSpPr>
        <p:spPr>
          <a:xfrm>
            <a:off x="4779778" y="1453952"/>
            <a:ext cx="4283968" cy="1384995"/>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285750" indent="-285750" algn="just">
              <a:buFont typeface="Arial" pitchFamily="34" charset="0"/>
              <a:buChar char="•"/>
            </a:pPr>
            <a:r>
              <a:rPr lang="en-US" sz="1200" dirty="0" err="1" smtClean="0">
                <a:latin typeface="Times New Roman" pitchFamily="18" charset="0"/>
                <a:cs typeface="Times New Roman" pitchFamily="18" charset="0"/>
              </a:rPr>
              <a:t>iButton</a:t>
            </a:r>
            <a:r>
              <a:rPr lang="uk-UA" sz="1200" dirty="0" smtClean="0">
                <a:latin typeface="Times New Roman" pitchFamily="18" charset="0"/>
                <a:cs typeface="Times New Roman" pitchFamily="18" charset="0"/>
              </a:rPr>
              <a:t>. </a:t>
            </a:r>
            <a:r>
              <a:rPr lang="ru-RU" sz="1200" dirty="0" smtClean="0">
                <a:latin typeface="Times New Roman" pitchFamily="18" charset="0"/>
                <a:cs typeface="Times New Roman" pitchFamily="18" charset="0"/>
              </a:rPr>
              <a:t>1-</a:t>
            </a:r>
            <a:r>
              <a:rPr lang="en-US" sz="1200" dirty="0" smtClean="0">
                <a:latin typeface="Times New Roman" pitchFamily="18" charset="0"/>
                <a:cs typeface="Times New Roman" pitchFamily="18" charset="0"/>
              </a:rPr>
              <a:t>Wire </a:t>
            </a:r>
            <a:r>
              <a:rPr lang="ru-RU" sz="1200" dirty="0" err="1" smtClean="0">
                <a:latin typeface="Times New Roman" pitchFamily="18" charset="0"/>
                <a:cs typeface="Times New Roman" pitchFamily="18" charset="0"/>
              </a:rPr>
              <a:t>використовує</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імпульс</a:t>
            </a:r>
            <a:r>
              <a:rPr lang="ru-RU" sz="1200" dirty="0" smtClean="0">
                <a:latin typeface="Times New Roman" pitchFamily="18" charset="0"/>
                <a:cs typeface="Times New Roman" pitchFamily="18" charset="0"/>
              </a:rPr>
              <a:t> </a:t>
            </a:r>
            <a:r>
              <a:rPr lang="en-US" sz="1200" dirty="0" smtClean="0">
                <a:latin typeface="Times New Roman" pitchFamily="18" charset="0"/>
                <a:cs typeface="Times New Roman" pitchFamily="18" charset="0"/>
              </a:rPr>
              <a:t>reset. </a:t>
            </a:r>
            <a:r>
              <a:rPr lang="ru-RU" sz="1200" dirty="0" err="1" smtClean="0">
                <a:latin typeface="Times New Roman" pitchFamily="18" charset="0"/>
                <a:cs typeface="Times New Roman" pitchFamily="18" charset="0"/>
              </a:rPr>
              <a:t>Цей</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імпульс</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визначений</a:t>
            </a:r>
            <a:r>
              <a:rPr lang="ru-RU" sz="1200" dirty="0" smtClean="0">
                <a:latin typeface="Times New Roman" pitchFamily="18" charset="0"/>
                <a:cs typeface="Times New Roman" pitchFamily="18" charset="0"/>
              </a:rPr>
              <a:t> як </a:t>
            </a:r>
            <a:r>
              <a:rPr lang="ru-RU" sz="1200" dirty="0" err="1" smtClean="0">
                <a:latin typeface="Times New Roman" pitchFamily="18" charset="0"/>
                <a:cs typeface="Times New Roman" pitchFamily="18" charset="0"/>
              </a:rPr>
              <a:t>імпульс</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низького</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рівня</a:t>
            </a:r>
            <a:r>
              <a:rPr lang="ru-RU" sz="1200" dirty="0" smtClean="0">
                <a:latin typeface="Times New Roman" pitchFamily="18" charset="0"/>
                <a:cs typeface="Times New Roman" pitchFamily="18" charset="0"/>
              </a:rPr>
              <a:t> з </a:t>
            </a:r>
            <a:r>
              <a:rPr lang="ru-RU" sz="1200" dirty="0" err="1" smtClean="0">
                <a:latin typeface="Times New Roman" pitchFamily="18" charset="0"/>
                <a:cs typeface="Times New Roman" pitchFamily="18" charset="0"/>
              </a:rPr>
              <a:t>мінімальною</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тривалістю</a:t>
            </a:r>
            <a:r>
              <a:rPr lang="ru-RU" sz="1200" dirty="0" smtClean="0">
                <a:latin typeface="Times New Roman" pitchFamily="18" charset="0"/>
                <a:cs typeface="Times New Roman" pitchFamily="18" charset="0"/>
              </a:rPr>
              <a:t> 8 тайм-</a:t>
            </a:r>
            <a:r>
              <a:rPr lang="ru-RU" sz="1200" dirty="0" err="1" smtClean="0">
                <a:latin typeface="Times New Roman" pitchFamily="18" charset="0"/>
                <a:cs typeface="Times New Roman" pitchFamily="18" charset="0"/>
              </a:rPr>
              <a:t>слотів</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або</a:t>
            </a:r>
            <a:r>
              <a:rPr lang="ru-RU" sz="1200" dirty="0" smtClean="0">
                <a:latin typeface="Times New Roman" pitchFamily="18" charset="0"/>
                <a:cs typeface="Times New Roman" pitchFamily="18" charset="0"/>
              </a:rPr>
              <a:t> 480 </a:t>
            </a:r>
            <a:r>
              <a:rPr lang="ru-RU" sz="1200" dirty="0" err="1" smtClean="0">
                <a:latin typeface="Times New Roman" pitchFamily="18" charset="0"/>
                <a:cs typeface="Times New Roman" pitchFamily="18" charset="0"/>
              </a:rPr>
              <a:t>мкс</a:t>
            </a:r>
            <a:r>
              <a:rPr lang="ru-RU" sz="1200" dirty="0" smtClean="0">
                <a:latin typeface="Times New Roman" pitchFamily="18" charset="0"/>
                <a:cs typeface="Times New Roman" pitchFamily="18" charset="0"/>
              </a:rPr>
              <a:t>, за </a:t>
            </a:r>
            <a:r>
              <a:rPr lang="ru-RU" sz="1200" dirty="0" err="1" smtClean="0">
                <a:latin typeface="Times New Roman" pitchFamily="18" charset="0"/>
                <a:cs typeface="Times New Roman" pitchFamily="18" charset="0"/>
              </a:rPr>
              <a:t>яким</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слід</a:t>
            </a:r>
            <a:r>
              <a:rPr lang="ru-RU" sz="1200" dirty="0" smtClean="0">
                <a:latin typeface="Times New Roman" pitchFamily="18" charset="0"/>
                <a:cs typeface="Times New Roman" pitchFamily="18" charset="0"/>
              </a:rPr>
              <a:t> час </a:t>
            </a:r>
            <a:r>
              <a:rPr lang="en-US" sz="1200" dirty="0" smtClean="0">
                <a:latin typeface="Times New Roman" pitchFamily="18" charset="0"/>
                <a:cs typeface="Times New Roman" pitchFamily="18" charset="0"/>
              </a:rPr>
              <a:t>reset </a:t>
            </a:r>
            <a:r>
              <a:rPr lang="ru-RU" sz="1200" dirty="0" smtClean="0">
                <a:latin typeface="Times New Roman" pitchFamily="18" charset="0"/>
                <a:cs typeface="Times New Roman" pitchFamily="18" charset="0"/>
              </a:rPr>
              <a:t>з </a:t>
            </a:r>
            <a:r>
              <a:rPr lang="ru-RU" sz="1200" dirty="0" err="1" smtClean="0">
                <a:latin typeface="Times New Roman" pitchFamily="18" charset="0"/>
                <a:cs typeface="Times New Roman" pitchFamily="18" charset="0"/>
              </a:rPr>
              <a:t>високим</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рівнем</a:t>
            </a:r>
            <a:r>
              <a:rPr lang="ru-RU" sz="1200" dirty="0" smtClean="0">
                <a:latin typeface="Times New Roman" pitchFamily="18" charset="0"/>
                <a:cs typeface="Times New Roman" pitchFamily="18" charset="0"/>
              </a:rPr>
              <a:t> на </a:t>
            </a:r>
            <a:r>
              <a:rPr lang="ru-RU" sz="1200" dirty="0" err="1" smtClean="0">
                <a:latin typeface="Times New Roman" pitchFamily="18" charset="0"/>
                <a:cs typeface="Times New Roman" pitchFamily="18" charset="0"/>
              </a:rPr>
              <a:t>лінії</a:t>
            </a:r>
            <a:r>
              <a:rPr lang="ru-RU" sz="1200" dirty="0" smtClean="0">
                <a:latin typeface="Times New Roman" pitchFamily="18" charset="0"/>
                <a:cs typeface="Times New Roman" pitchFamily="18" charset="0"/>
              </a:rPr>
              <a:t> </a:t>
            </a:r>
            <a:r>
              <a:rPr lang="en-US" sz="1200" dirty="0" err="1" smtClean="0">
                <a:latin typeface="Times New Roman" pitchFamily="18" charset="0"/>
                <a:cs typeface="Times New Roman" pitchFamily="18" charset="0"/>
              </a:rPr>
              <a:t>t</a:t>
            </a:r>
            <a:r>
              <a:rPr lang="en-US" sz="800" dirty="0" err="1" smtClean="0">
                <a:latin typeface="Times New Roman" pitchFamily="18" charset="0"/>
                <a:cs typeface="Times New Roman" pitchFamily="18" charset="0"/>
              </a:rPr>
              <a:t>RTSH</a:t>
            </a:r>
            <a:r>
              <a:rPr lang="en-US" sz="800" dirty="0" smtClean="0">
                <a:latin typeface="Times New Roman" pitchFamily="18" charset="0"/>
                <a:cs typeface="Times New Roman" pitchFamily="18" charset="0"/>
              </a:rPr>
              <a:t> </a:t>
            </a:r>
            <a:r>
              <a:rPr lang="ru-RU" sz="1200" dirty="0" smtClean="0">
                <a:latin typeface="Times New Roman" pitchFamily="18" charset="0"/>
                <a:cs typeface="Times New Roman" pitchFamily="18" charset="0"/>
              </a:rPr>
              <a:t>і </a:t>
            </a:r>
            <a:r>
              <a:rPr lang="ru-RU" sz="1200" dirty="0" err="1" smtClean="0">
                <a:latin typeface="Times New Roman" pitchFamily="18" charset="0"/>
                <a:cs typeface="Times New Roman" pitchFamily="18" charset="0"/>
              </a:rPr>
              <a:t>тривалістю</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теж</a:t>
            </a:r>
            <a:r>
              <a:rPr lang="ru-RU" sz="1200" dirty="0" smtClean="0">
                <a:latin typeface="Times New Roman" pitchFamily="18" charset="0"/>
                <a:cs typeface="Times New Roman" pitchFamily="18" charset="0"/>
              </a:rPr>
              <a:t> 480 </a:t>
            </a:r>
            <a:r>
              <a:rPr lang="ru-RU" sz="1200" dirty="0" err="1" smtClean="0">
                <a:latin typeface="Times New Roman" pitchFamily="18" charset="0"/>
                <a:cs typeface="Times New Roman" pitchFamily="18" charset="0"/>
              </a:rPr>
              <a:t>мкс</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Імпульс</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reset</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призначений</a:t>
            </a:r>
            <a:r>
              <a:rPr lang="ru-RU" sz="1200" dirty="0" smtClean="0">
                <a:latin typeface="Times New Roman" pitchFamily="18" charset="0"/>
                <a:cs typeface="Times New Roman" pitchFamily="18" charset="0"/>
              </a:rPr>
              <a:t> для </a:t>
            </a:r>
            <a:r>
              <a:rPr lang="ru-RU" sz="1200" dirty="0" err="1" smtClean="0">
                <a:latin typeface="Times New Roman" pitchFamily="18" charset="0"/>
                <a:cs typeface="Times New Roman" pitchFamily="18" charset="0"/>
              </a:rPr>
              <a:t>забезпечення</a:t>
            </a:r>
            <a:r>
              <a:rPr lang="ru-RU" sz="1200" dirty="0" smtClean="0">
                <a:latin typeface="Times New Roman" pitchFamily="18" charset="0"/>
                <a:cs typeface="Times New Roman" pitchFamily="18" charset="0"/>
              </a:rPr>
              <a:t> чистого </a:t>
            </a:r>
            <a:r>
              <a:rPr lang="ru-RU" sz="1200" dirty="0" smtClean="0">
                <a:latin typeface="Times New Roman" pitchFamily="18" charset="0"/>
                <a:cs typeface="Times New Roman" pitchFamily="18" charset="0"/>
              </a:rPr>
              <a:t>старту, </a:t>
            </a:r>
            <a:r>
              <a:rPr lang="ru-RU" sz="1200" dirty="0" err="1" smtClean="0">
                <a:latin typeface="Times New Roman" pitchFamily="18" charset="0"/>
                <a:cs typeface="Times New Roman" pitchFamily="18" charset="0"/>
              </a:rPr>
              <a:t>який</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перериває</a:t>
            </a:r>
            <a:r>
              <a:rPr lang="ru-RU" sz="1200" dirty="0" smtClean="0">
                <a:latin typeface="Times New Roman" pitchFamily="18" charset="0"/>
                <a:cs typeface="Times New Roman" pitchFamily="18" charset="0"/>
              </a:rPr>
              <a:t> будь-яку </a:t>
            </a:r>
            <a:r>
              <a:rPr lang="ru-RU" sz="1200" dirty="0" err="1" smtClean="0">
                <a:latin typeface="Times New Roman" pitchFamily="18" charset="0"/>
                <a:cs typeface="Times New Roman" pitchFamily="18" charset="0"/>
              </a:rPr>
              <a:t>синхронізацію</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інших</a:t>
            </a:r>
            <a:r>
              <a:rPr lang="ru-RU" sz="1200" dirty="0" smtClean="0">
                <a:latin typeface="Times New Roman" pitchFamily="18" charset="0"/>
                <a:cs typeface="Times New Roman" pitchFamily="18" charset="0"/>
              </a:rPr>
              <a:t> тайм - </a:t>
            </a:r>
            <a:r>
              <a:rPr lang="ru-RU" sz="1200" dirty="0" err="1" smtClean="0">
                <a:latin typeface="Times New Roman" pitchFamily="18" charset="0"/>
                <a:cs typeface="Times New Roman" pitchFamily="18" charset="0"/>
              </a:rPr>
              <a:t>слотів</a:t>
            </a:r>
            <a:r>
              <a:rPr lang="ru-RU" sz="1200" dirty="0" smtClean="0">
                <a:latin typeface="Times New Roman" pitchFamily="18" charset="0"/>
                <a:cs typeface="Times New Roman" pitchFamily="18" charset="0"/>
              </a:rPr>
              <a:t>. </a:t>
            </a:r>
            <a:endParaRPr lang="ru-RU" sz="1200" dirty="0">
              <a:latin typeface="Times New Roman" pitchFamily="18" charset="0"/>
              <a:cs typeface="Times New Roman" pitchFamily="18" charset="0"/>
            </a:endParaRPr>
          </a:p>
        </p:txBody>
      </p:sp>
      <p:sp>
        <p:nvSpPr>
          <p:cNvPr id="6" name="Прямоугольник 5"/>
          <p:cNvSpPr/>
          <p:nvPr/>
        </p:nvSpPr>
        <p:spPr>
          <a:xfrm>
            <a:off x="1601282" y="3113529"/>
            <a:ext cx="1640193" cy="261610"/>
          </a:xfrm>
          <a:prstGeom prst="rect">
            <a:avLst/>
          </a:prstGeom>
        </p:spPr>
        <p:txBody>
          <a:bodyPr wrap="none">
            <a:spAutoFit/>
          </a:bodyPr>
          <a:lstStyle/>
          <a:p>
            <a:r>
              <a:rPr lang="ru-RU" sz="1100" dirty="0" err="1" smtClean="0">
                <a:latin typeface="Times New Roman" pitchFamily="18" charset="0"/>
                <a:cs typeface="Times New Roman" pitchFamily="18" charset="0"/>
              </a:rPr>
              <a:t>Імпульси</a:t>
            </a:r>
            <a:r>
              <a:rPr lang="ru-RU" sz="1100" dirty="0" smtClean="0">
                <a:latin typeface="Times New Roman" pitchFamily="18" charset="0"/>
                <a:cs typeface="Times New Roman" pitchFamily="18" charset="0"/>
              </a:rPr>
              <a:t> </a:t>
            </a:r>
            <a:r>
              <a:rPr lang="en-US" sz="1100" dirty="0" smtClean="0">
                <a:latin typeface="Times New Roman" pitchFamily="18" charset="0"/>
                <a:cs typeface="Times New Roman" pitchFamily="18" charset="0"/>
              </a:rPr>
              <a:t>reset </a:t>
            </a:r>
            <a:r>
              <a:rPr lang="ru-RU" sz="1100" dirty="0" smtClean="0">
                <a:latin typeface="Times New Roman" pitchFamily="18" charset="0"/>
                <a:cs typeface="Times New Roman" pitchFamily="18" charset="0"/>
              </a:rPr>
              <a:t>і </a:t>
            </a:r>
            <a:r>
              <a:rPr lang="en-US" sz="1100" dirty="0" smtClean="0">
                <a:latin typeface="Times New Roman" pitchFamily="18" charset="0"/>
                <a:cs typeface="Times New Roman" pitchFamily="18" charset="0"/>
              </a:rPr>
              <a:t>presence</a:t>
            </a:r>
            <a:endParaRPr lang="ru-RU" sz="1100" dirty="0">
              <a:latin typeface="Times New Roman" pitchFamily="18" charset="0"/>
              <a:cs typeface="Times New Roman" pitchFamily="18" charset="0"/>
            </a:endParaRPr>
          </a:p>
        </p:txBody>
      </p:sp>
      <p:pic>
        <p:nvPicPr>
          <p:cNvPr id="410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5510" y="4005064"/>
            <a:ext cx="3611736" cy="23481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Прямоугольник 6"/>
          <p:cNvSpPr/>
          <p:nvPr/>
        </p:nvSpPr>
        <p:spPr>
          <a:xfrm>
            <a:off x="5652120" y="4895283"/>
            <a:ext cx="2539285" cy="276999"/>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p>
            <a:pPr marL="171450" indent="-171450">
              <a:buFont typeface="Arial" pitchFamily="34" charset="0"/>
              <a:buChar char="•"/>
            </a:pPr>
            <a:r>
              <a:rPr lang="ru-RU" sz="1200" dirty="0" err="1" smtClean="0">
                <a:latin typeface="Times New Roman" pitchFamily="18" charset="0"/>
                <a:cs typeface="Times New Roman" pitchFamily="18" charset="0"/>
              </a:rPr>
              <a:t>Осцилограма</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зчитування</a:t>
            </a:r>
            <a:r>
              <a:rPr lang="ru-RU" sz="1200" dirty="0" smtClean="0">
                <a:latin typeface="Times New Roman" pitchFamily="18" charset="0"/>
                <a:cs typeface="Times New Roman" pitchFamily="18" charset="0"/>
              </a:rPr>
              <a:t> </a:t>
            </a:r>
            <a:r>
              <a:rPr lang="en-US" sz="1200" dirty="0" err="1" smtClean="0">
                <a:latin typeface="Times New Roman" pitchFamily="18" charset="0"/>
                <a:cs typeface="Times New Roman" pitchFamily="18" charset="0"/>
              </a:rPr>
              <a:t>iButton</a:t>
            </a:r>
            <a:r>
              <a:rPr lang="en-US" sz="1200" dirty="0" smtClean="0">
                <a:latin typeface="Times New Roman" pitchFamily="18" charset="0"/>
                <a:cs typeface="Times New Roman" pitchFamily="18" charset="0"/>
              </a:rPr>
              <a:t> </a:t>
            </a:r>
            <a:endParaRPr lang="ru-RU" sz="1200" dirty="0">
              <a:latin typeface="Times New Roman" pitchFamily="18" charset="0"/>
              <a:cs typeface="Times New Roman" pitchFamily="18" charset="0"/>
            </a:endParaRPr>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1325009"/>
            <a:ext cx="3202256" cy="1788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91339089"/>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
            <a:ext cx="8229600" cy="828328"/>
          </a:xfrm>
        </p:spPr>
        <p:style>
          <a:lnRef idx="1">
            <a:schemeClr val="accent1"/>
          </a:lnRef>
          <a:fillRef idx="2">
            <a:schemeClr val="accent1"/>
          </a:fillRef>
          <a:effectRef idx="1">
            <a:schemeClr val="accent1"/>
          </a:effectRef>
          <a:fontRef idx="minor">
            <a:schemeClr val="dk1"/>
          </a:fontRef>
        </p:style>
        <p:txBody>
          <a:bodyPr>
            <a:normAutofit/>
          </a:bodyPr>
          <a:lstStyle/>
          <a:p>
            <a:r>
              <a:rPr lang="uk-UA" sz="2400" dirty="0" smtClean="0">
                <a:latin typeface="Times New Roman" pitchFamily="18" charset="0"/>
                <a:cs typeface="Times New Roman" pitchFamily="18" charset="0"/>
              </a:rPr>
              <a:t>Результати моделювання роботи </a:t>
            </a:r>
            <a:r>
              <a:rPr lang="uk-UA" sz="2400" dirty="0">
                <a:latin typeface="Times New Roman" pitchFamily="18" charset="0"/>
                <a:cs typeface="Times New Roman" pitchFamily="18" charset="0"/>
              </a:rPr>
              <a:t>пристрою захисту </a:t>
            </a:r>
            <a:br>
              <a:rPr lang="uk-UA" sz="2400" dirty="0">
                <a:latin typeface="Times New Roman" pitchFamily="18" charset="0"/>
                <a:cs typeface="Times New Roman" pitchFamily="18" charset="0"/>
              </a:rPr>
            </a:br>
            <a:r>
              <a:rPr lang="uk-UA" sz="2400" dirty="0">
                <a:latin typeface="Times New Roman" pitchFamily="18" charset="0"/>
                <a:cs typeface="Times New Roman" pitchFamily="18" charset="0"/>
              </a:rPr>
              <a:t>приміщень</a:t>
            </a:r>
            <a:endParaRPr lang="uk-UA" sz="2400" dirty="0"/>
          </a:p>
        </p:txBody>
      </p:sp>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43608" y="1484784"/>
            <a:ext cx="2206943" cy="176189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600" y="3933056"/>
            <a:ext cx="2160240" cy="1910564"/>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Прямоугольник 6"/>
          <p:cNvSpPr/>
          <p:nvPr/>
        </p:nvSpPr>
        <p:spPr>
          <a:xfrm>
            <a:off x="4572000" y="2276872"/>
            <a:ext cx="4392488" cy="461665"/>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171450" indent="-171450">
              <a:buFont typeface="Arial" pitchFamily="34" charset="0"/>
              <a:buChar char="•"/>
            </a:pPr>
            <a:r>
              <a:rPr lang="ru-RU" sz="1200" dirty="0" err="1" smtClean="0">
                <a:latin typeface="Times New Roman" pitchFamily="18" charset="0"/>
                <a:cs typeface="Times New Roman" pitchFamily="18" charset="0"/>
              </a:rPr>
              <a:t>Моделювання</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роботи</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електричного</a:t>
            </a:r>
            <a:r>
              <a:rPr lang="ru-RU" sz="1200" dirty="0" smtClean="0">
                <a:latin typeface="Times New Roman" pitchFamily="18" charset="0"/>
                <a:cs typeface="Times New Roman" pitchFamily="18" charset="0"/>
              </a:rPr>
              <a:t> замка  з </a:t>
            </a:r>
            <a:r>
              <a:rPr lang="ru-RU" sz="1200" dirty="0" err="1" smtClean="0">
                <a:latin typeface="Times New Roman" pitchFamily="18" charset="0"/>
                <a:cs typeface="Times New Roman" pitchFamily="18" charset="0"/>
              </a:rPr>
              <a:t>використанням</a:t>
            </a:r>
            <a:r>
              <a:rPr lang="ru-RU" sz="1200" dirty="0" smtClean="0">
                <a:latin typeface="Times New Roman" pitchFamily="18" charset="0"/>
                <a:cs typeface="Times New Roman" pitchFamily="18" charset="0"/>
              </a:rPr>
              <a:t> реле RL1 та </a:t>
            </a:r>
            <a:r>
              <a:rPr lang="ru-RU" sz="1200" dirty="0" err="1" smtClean="0">
                <a:latin typeface="Times New Roman" pitchFamily="18" charset="0"/>
                <a:cs typeface="Times New Roman" pitchFamily="18" charset="0"/>
              </a:rPr>
              <a:t>світлодіода</a:t>
            </a:r>
            <a:r>
              <a:rPr lang="ru-RU" sz="1200" dirty="0" smtClean="0">
                <a:latin typeface="Times New Roman" pitchFamily="18" charset="0"/>
                <a:cs typeface="Times New Roman" pitchFamily="18" charset="0"/>
              </a:rPr>
              <a:t> </a:t>
            </a:r>
            <a:r>
              <a:rPr lang="en-US" sz="1200" dirty="0" smtClean="0">
                <a:latin typeface="Times New Roman" pitchFamily="18" charset="0"/>
                <a:cs typeface="Times New Roman" pitchFamily="18" charset="0"/>
              </a:rPr>
              <a:t>D3</a:t>
            </a:r>
            <a:endParaRPr lang="ru-RU" sz="1200" dirty="0">
              <a:latin typeface="Times New Roman" pitchFamily="18" charset="0"/>
              <a:cs typeface="Times New Roman" pitchFamily="18" charset="0"/>
            </a:endParaRPr>
          </a:p>
        </p:txBody>
      </p:sp>
      <p:sp>
        <p:nvSpPr>
          <p:cNvPr id="8" name="Прямоугольник 7"/>
          <p:cNvSpPr/>
          <p:nvPr/>
        </p:nvSpPr>
        <p:spPr>
          <a:xfrm>
            <a:off x="4607655" y="4589958"/>
            <a:ext cx="4032448" cy="461665"/>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171450" indent="-171450">
              <a:buFont typeface="Arial" pitchFamily="34" charset="0"/>
              <a:buChar char="•"/>
            </a:pPr>
            <a:r>
              <a:rPr lang="ru-RU" sz="1200" dirty="0" err="1" smtClean="0">
                <a:latin typeface="Times New Roman" pitchFamily="18" charset="0"/>
                <a:cs typeface="Times New Roman" pitchFamily="18" charset="0"/>
              </a:rPr>
              <a:t>Індикація</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відкриття</a:t>
            </a:r>
            <a:r>
              <a:rPr lang="ru-RU" sz="1200" dirty="0" smtClean="0">
                <a:latin typeface="Times New Roman" pitchFamily="18" charset="0"/>
                <a:cs typeface="Times New Roman" pitchFamily="18" charset="0"/>
              </a:rPr>
              <a:t> замка</a:t>
            </a:r>
            <a:r>
              <a:rPr lang="en-US" sz="1200" dirty="0" smtClean="0">
                <a:latin typeface="Times New Roman" pitchFamily="18" charset="0"/>
                <a:cs typeface="Times New Roman" pitchFamily="18" charset="0"/>
              </a:rPr>
              <a:t> </a:t>
            </a:r>
            <a:r>
              <a:rPr lang="ru-RU" sz="1200" dirty="0" smtClean="0">
                <a:latin typeface="Times New Roman" pitchFamily="18" charset="0"/>
                <a:cs typeface="Times New Roman" pitchFamily="18" charset="0"/>
              </a:rPr>
              <a:t>при </a:t>
            </a:r>
            <a:r>
              <a:rPr lang="ru-RU" sz="1200" dirty="0" err="1" smtClean="0">
                <a:latin typeface="Times New Roman" pitchFamily="18" charset="0"/>
                <a:cs typeface="Times New Roman" pitchFamily="18" charset="0"/>
              </a:rPr>
              <a:t>зчитуванні</a:t>
            </a:r>
            <a:r>
              <a:rPr lang="ru-RU" sz="1200" dirty="0" smtClean="0">
                <a:latin typeface="Times New Roman" pitchFamily="18" charset="0"/>
                <a:cs typeface="Times New Roman" pitchFamily="18" charset="0"/>
              </a:rPr>
              <a:t>  та </a:t>
            </a:r>
            <a:r>
              <a:rPr lang="ru-RU" sz="1200" dirty="0" err="1" smtClean="0">
                <a:latin typeface="Times New Roman" pitchFamily="18" charset="0"/>
                <a:cs typeface="Times New Roman" pitchFamily="18" charset="0"/>
              </a:rPr>
              <a:t>звірені</a:t>
            </a:r>
            <a:r>
              <a:rPr lang="ru-RU" sz="1200" dirty="0" smtClean="0">
                <a:latin typeface="Times New Roman" pitchFamily="18" charset="0"/>
                <a:cs typeface="Times New Roman" pitchFamily="18" charset="0"/>
              </a:rPr>
              <a:t> ключа з базою </a:t>
            </a:r>
            <a:r>
              <a:rPr lang="ru-RU" sz="1200" dirty="0" err="1" smtClean="0">
                <a:latin typeface="Times New Roman" pitchFamily="18" charset="0"/>
                <a:cs typeface="Times New Roman" pitchFamily="18" charset="0"/>
              </a:rPr>
              <a:t>даних</a:t>
            </a:r>
            <a:endParaRPr lang="ru-RU" sz="1200" dirty="0">
              <a:latin typeface="Times New Roman" pitchFamily="18" charset="0"/>
              <a:cs typeface="Times New Roman" pitchFamily="18" charset="0"/>
            </a:endParaRPr>
          </a:p>
        </p:txBody>
      </p:sp>
    </p:spTree>
    <p:extLst>
      <p:ext uri="{BB962C8B-B14F-4D97-AF65-F5344CB8AC3E}">
        <p14:creationId xmlns:p14="http://schemas.microsoft.com/office/powerpoint/2010/main" val="1984677433"/>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
            <a:ext cx="8229600" cy="756320"/>
          </a:xfrm>
        </p:spPr>
        <p:style>
          <a:lnRef idx="1">
            <a:schemeClr val="accent1"/>
          </a:lnRef>
          <a:fillRef idx="2">
            <a:schemeClr val="accent1"/>
          </a:fillRef>
          <a:effectRef idx="1">
            <a:schemeClr val="accent1"/>
          </a:effectRef>
          <a:fontRef idx="minor">
            <a:schemeClr val="dk1"/>
          </a:fontRef>
        </p:style>
        <p:txBody>
          <a:bodyPr>
            <a:noAutofit/>
          </a:bodyPr>
          <a:lstStyle/>
          <a:p>
            <a:r>
              <a:rPr lang="uk-UA" sz="2400" dirty="0" smtClean="0">
                <a:latin typeface="Times New Roman" pitchFamily="18" charset="0"/>
                <a:cs typeface="Times New Roman" pitchFamily="18" charset="0"/>
              </a:rPr>
              <a:t>Креслення друкованої плати </a:t>
            </a:r>
            <a:r>
              <a:rPr lang="ru-RU" sz="2400" dirty="0">
                <a:latin typeface="Times New Roman" pitchFamily="18" charset="0"/>
                <a:cs typeface="Times New Roman" pitchFamily="18" charset="0"/>
              </a:rPr>
              <a:t>пристрою </a:t>
            </a:r>
            <a:r>
              <a:rPr lang="ru-RU" sz="2400" dirty="0" err="1">
                <a:latin typeface="Times New Roman" pitchFamily="18" charset="0"/>
                <a:cs typeface="Times New Roman" pitchFamily="18" charset="0"/>
              </a:rPr>
              <a:t>захисту</a:t>
            </a:r>
            <a:r>
              <a:rPr lang="ru-RU" sz="2400" dirty="0">
                <a:latin typeface="Times New Roman" pitchFamily="18" charset="0"/>
                <a:cs typeface="Times New Roman" pitchFamily="18" charset="0"/>
              </a:rPr>
              <a:t> </a:t>
            </a:r>
            <a:br>
              <a:rPr lang="ru-RU" sz="2400" dirty="0">
                <a:latin typeface="Times New Roman" pitchFamily="18" charset="0"/>
                <a:cs typeface="Times New Roman" pitchFamily="18" charset="0"/>
              </a:rPr>
            </a:br>
            <a:r>
              <a:rPr lang="ru-RU" sz="2400" dirty="0" err="1">
                <a:latin typeface="Times New Roman" pitchFamily="18" charset="0"/>
                <a:cs typeface="Times New Roman" pitchFamily="18" charset="0"/>
              </a:rPr>
              <a:t>приміщень</a:t>
            </a:r>
            <a:r>
              <a:rPr lang="ru-RU" sz="2400" dirty="0">
                <a:latin typeface="Times New Roman" pitchFamily="18" charset="0"/>
                <a:cs typeface="Times New Roman" pitchFamily="18" charset="0"/>
              </a:rPr>
              <a:t> на </a:t>
            </a:r>
            <a:r>
              <a:rPr lang="ru-RU" sz="2400" dirty="0" err="1">
                <a:latin typeface="Times New Roman" pitchFamily="18" charset="0"/>
                <a:cs typeface="Times New Roman" pitchFamily="18" charset="0"/>
              </a:rPr>
              <a:t>основі</a:t>
            </a:r>
            <a:r>
              <a:rPr lang="ru-RU" sz="2400" dirty="0">
                <a:latin typeface="Times New Roman" pitchFamily="18" charset="0"/>
                <a:cs typeface="Times New Roman" pitchFamily="18" charset="0"/>
              </a:rPr>
              <a:t> </a:t>
            </a:r>
            <a:r>
              <a:rPr lang="ru-RU" sz="2400" dirty="0" err="1">
                <a:latin typeface="Times New Roman" pitchFamily="18" charset="0"/>
                <a:cs typeface="Times New Roman" pitchFamily="18" charset="0"/>
              </a:rPr>
              <a:t>частотної</a:t>
            </a:r>
            <a:r>
              <a:rPr lang="ru-RU" sz="2400" dirty="0">
                <a:latin typeface="Times New Roman" pitchFamily="18" charset="0"/>
                <a:cs typeface="Times New Roman" pitchFamily="18" charset="0"/>
              </a:rPr>
              <a:t> </a:t>
            </a:r>
            <a:r>
              <a:rPr lang="ru-RU" sz="2400" dirty="0" err="1">
                <a:latin typeface="Times New Roman" pitchFamily="18" charset="0"/>
                <a:cs typeface="Times New Roman" pitchFamily="18" charset="0"/>
              </a:rPr>
              <a:t>ідентифікації</a:t>
            </a:r>
            <a:r>
              <a:rPr lang="ru-RU" sz="2400" dirty="0">
                <a:latin typeface="Times New Roman" pitchFamily="18" charset="0"/>
                <a:cs typeface="Times New Roman" pitchFamily="18" charset="0"/>
              </a:rPr>
              <a:t> </a:t>
            </a:r>
            <a:r>
              <a:rPr lang="ru-RU" sz="2400" dirty="0" err="1">
                <a:latin typeface="Times New Roman" pitchFamily="18" charset="0"/>
                <a:cs typeface="Times New Roman" pitchFamily="18" charset="0"/>
              </a:rPr>
              <a:t>користувачів</a:t>
            </a:r>
            <a:r>
              <a:rPr lang="ru-RU" sz="2400" dirty="0">
                <a:latin typeface="Times New Roman" pitchFamily="18" charset="0"/>
                <a:cs typeface="Times New Roman" pitchFamily="18" charset="0"/>
              </a:rPr>
              <a:t> </a:t>
            </a:r>
            <a:endParaRPr lang="uk-UA" sz="2400" dirty="0"/>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1760" y="1052736"/>
            <a:ext cx="4757738" cy="52589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60746423"/>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180</TotalTime>
  <Words>478</Words>
  <Application>Microsoft Office PowerPoint</Application>
  <PresentationFormat>Экран (4:3)</PresentationFormat>
  <Paragraphs>51</Paragraphs>
  <Slides>12</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Тема Office</vt:lpstr>
      <vt:lpstr>  Пристрій захисту  приміщень на основі  частотної ідентифікації користувачів     Коняєв Олександр Миколайович  Науковий керівник:  доцент, к.т.н. Огородник К.В.</vt:lpstr>
      <vt:lpstr>Аналоги пристроїв захисту  приміщень на основі  частотної ідентифікації</vt:lpstr>
      <vt:lpstr>Актуальність теми</vt:lpstr>
      <vt:lpstr>Структурна схема пристрою захисту  приміщень на основі частотної ідентифікації користувачів </vt:lpstr>
      <vt:lpstr>Схема електрична принципова блока керування пристрою захисту  приміщень на основі частотної ідентифікації користувачів </vt:lpstr>
      <vt:lpstr>Вигляд схеми моделювання пристрою захисту  приміщень на основі частотної ідентифікації користувачів </vt:lpstr>
      <vt:lpstr>Результати моделювання роботи пристрою захисту  приміщень</vt:lpstr>
      <vt:lpstr>Результати моделювання роботи пристрою захисту  приміщень</vt:lpstr>
      <vt:lpstr>Креслення друкованої плати пристрою захисту  приміщень на основі частотної ідентифікації користувачів </vt:lpstr>
      <vt:lpstr>Креслення загального виду пристрою захисту  приміщень на основі частотної ідентифікації користувачів </vt:lpstr>
      <vt:lpstr>Висновки</vt:lpstr>
      <vt:lpstr>Презентация PowerPoint</vt:lpstr>
    </vt:vector>
  </TitlesOfParts>
  <Company>Home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Електронний кодовий замок з частотною ідентифікацією на основі мікроконтролера   Коняєв Олександр Миколайович  Науковий керівник:  доцент, к.т.н. Огородник К.В.</dc:title>
  <dc:creator>Саня</dc:creator>
  <cp:lastModifiedBy>User</cp:lastModifiedBy>
  <cp:revision>19</cp:revision>
  <dcterms:created xsi:type="dcterms:W3CDTF">2014-06-19T16:45:17Z</dcterms:created>
  <dcterms:modified xsi:type="dcterms:W3CDTF">2015-06-16T16:28:04Z</dcterms:modified>
</cp:coreProperties>
</file>