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9" r:id="rId9"/>
    <p:sldId id="271" r:id="rId10"/>
    <p:sldId id="273" r:id="rId11"/>
    <p:sldId id="274" r:id="rId12"/>
    <p:sldId id="275" r:id="rId13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19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A66AE-81F5-474A-B74B-EE41E9320F19}" type="datetimeFigureOut">
              <a:rPr lang="uk-UA" smtClean="0"/>
              <a:t>17.06.2015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F593F-0D5B-4CF0-BEE2-6583C73E7271}" type="slidenum">
              <a:rPr lang="uk-UA" smtClean="0"/>
              <a:t>‹#›</a:t>
            </a:fld>
            <a:endParaRPr lang="uk-U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470025"/>
          </a:xfrm>
        </p:spPr>
        <p:txBody>
          <a:bodyPr/>
          <a:lstStyle/>
          <a:p>
            <a:r>
              <a:rPr lang="uk-UA" dirty="0" smtClean="0"/>
              <a:t>Акустичний давач на основі біполярних транзисторів</a:t>
            </a:r>
            <a:endParaRPr lang="ru-RU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sz="2800" dirty="0" smtClean="0">
                <a:solidFill>
                  <a:schemeClr val="tx1"/>
                </a:solidFill>
              </a:rPr>
              <a:t>Середа Сергій Олександрович</a:t>
            </a:r>
          </a:p>
          <a:p>
            <a:r>
              <a:rPr lang="uk-UA" sz="2800" dirty="0">
                <a:solidFill>
                  <a:schemeClr val="tx1"/>
                </a:solidFill>
              </a:rPr>
              <a:t>Науковий керівник </a:t>
            </a:r>
          </a:p>
          <a:p>
            <a:r>
              <a:rPr lang="uk-UA" sz="2800" dirty="0">
                <a:solidFill>
                  <a:schemeClr val="tx1"/>
                </a:solidFill>
              </a:rPr>
              <a:t>доцент, к. т. н. </a:t>
            </a:r>
            <a:r>
              <a:rPr lang="uk-UA" sz="2800" dirty="0" smtClean="0">
                <a:solidFill>
                  <a:schemeClr val="tx1"/>
                </a:solidFill>
              </a:rPr>
              <a:t>Крилик Л.В.</a:t>
            </a:r>
            <a:endParaRPr lang="uk-UA" sz="2800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70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38240" y="272980"/>
            <a:ext cx="8496944" cy="6336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432048"/>
          </a:xfrm>
        </p:spPr>
        <p:txBody>
          <a:bodyPr>
            <a:normAutofit/>
          </a:bodyPr>
          <a:lstStyle/>
          <a:p>
            <a:r>
              <a:rPr lang="uk-UA" sz="1800" b="1" dirty="0"/>
              <a:t>ВИСНОВКИ</a:t>
            </a:r>
            <a:endParaRPr lang="ru-RU" sz="1800" dirty="0"/>
          </a:p>
        </p:txBody>
      </p:sp>
      <p:sp>
        <p:nvSpPr>
          <p:cNvPr id="5" name="Підзаголовок 4"/>
          <p:cNvSpPr>
            <a:spLocks noGrp="1"/>
          </p:cNvSpPr>
          <p:nvPr>
            <p:ph type="subTitle" idx="1"/>
          </p:nvPr>
        </p:nvSpPr>
        <p:spPr>
          <a:xfrm>
            <a:off x="395536" y="764704"/>
            <a:ext cx="8280920" cy="5616624"/>
          </a:xfrm>
        </p:spPr>
        <p:txBody>
          <a:bodyPr>
            <a:normAutofit/>
          </a:bodyPr>
          <a:lstStyle/>
          <a:p>
            <a:pPr algn="just"/>
            <a:r>
              <a:rPr lang="uk-UA" b="1" dirty="0"/>
              <a:t> </a:t>
            </a:r>
            <a:endParaRPr lang="ru-RU" dirty="0"/>
          </a:p>
          <a:p>
            <a:pPr algn="just"/>
            <a:r>
              <a:rPr lang="uk-UA" sz="1600" dirty="0">
                <a:solidFill>
                  <a:schemeClr val="tx1"/>
                </a:solidFill>
              </a:rPr>
              <a:t>1. На основі аналізу науково-технічних джерел встановлено, що подальший розвиток електроніки спричинив виникнення потреби по модернізації та покращенню </a:t>
            </a:r>
            <a:r>
              <a:rPr lang="uk-UA" sz="1600" dirty="0" err="1">
                <a:solidFill>
                  <a:schemeClr val="tx1"/>
                </a:solidFill>
              </a:rPr>
              <a:t>звукочутливих</a:t>
            </a:r>
            <a:r>
              <a:rPr lang="uk-UA" sz="1600" dirty="0">
                <a:solidFill>
                  <a:schemeClr val="tx1"/>
                </a:solidFill>
              </a:rPr>
              <a:t> акустичних датчиків, оскільки використовувані в даний час системи не завжди можуть задовольнити нові вимоги. </a:t>
            </a:r>
          </a:p>
          <a:p>
            <a:pPr algn="just"/>
            <a:r>
              <a:rPr lang="uk-UA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	</a:t>
            </a:r>
            <a:r>
              <a:rPr lang="uk-UA" sz="1600" dirty="0" smtClean="0">
                <a:solidFill>
                  <a:schemeClr val="tx1"/>
                </a:solidFill>
              </a:rPr>
              <a:t>Для </a:t>
            </a:r>
            <a:r>
              <a:rPr lang="uk-UA" sz="1600" dirty="0">
                <a:solidFill>
                  <a:schemeClr val="tx1"/>
                </a:solidFill>
              </a:rPr>
              <a:t>розробки обрано схему з </a:t>
            </a:r>
            <a:r>
              <a:rPr lang="uk-UA" sz="1600" dirty="0" err="1">
                <a:solidFill>
                  <a:schemeClr val="tx1"/>
                </a:solidFill>
              </a:rPr>
              <a:t>електретним</a:t>
            </a:r>
            <a:r>
              <a:rPr lang="uk-UA" sz="1600" dirty="0">
                <a:solidFill>
                  <a:schemeClr val="tx1"/>
                </a:solidFill>
              </a:rPr>
              <a:t> </a:t>
            </a:r>
            <a:r>
              <a:rPr lang="uk-UA" sz="1600" dirty="0" err="1">
                <a:solidFill>
                  <a:schemeClr val="tx1"/>
                </a:solidFill>
              </a:rPr>
              <a:t>звукочутливим</a:t>
            </a:r>
            <a:r>
              <a:rPr lang="uk-UA" sz="1600" dirty="0">
                <a:solidFill>
                  <a:schemeClr val="tx1"/>
                </a:solidFill>
              </a:rPr>
              <a:t> датчиком. </a:t>
            </a:r>
            <a:r>
              <a:rPr lang="uk-UA" sz="1600" dirty="0" err="1">
                <a:solidFill>
                  <a:schemeClr val="tx1"/>
                </a:solidFill>
              </a:rPr>
              <a:t>Електретні</a:t>
            </a:r>
            <a:r>
              <a:rPr lang="uk-UA" sz="1600" dirty="0">
                <a:solidFill>
                  <a:schemeClr val="tx1"/>
                </a:solidFill>
              </a:rPr>
              <a:t> мікрофони відрізняються від інших аналогічних пристроїв тим, що їм для роботи не потрібно додаткового джерела постійної напруги. </a:t>
            </a:r>
            <a:r>
              <a:rPr lang="uk-UA" sz="1600" dirty="0" err="1">
                <a:solidFill>
                  <a:schemeClr val="tx1"/>
                </a:solidFill>
              </a:rPr>
              <a:t>Електретні</a:t>
            </a:r>
            <a:r>
              <a:rPr lang="uk-UA" sz="1600" dirty="0">
                <a:solidFill>
                  <a:schemeClr val="tx1"/>
                </a:solidFill>
              </a:rPr>
              <a:t> мікрофони мають ряд переваг: вони можуть працювати в широкому частотному діапазоні від 10</a:t>
            </a:r>
            <a:r>
              <a:rPr lang="uk-UA" sz="1600" baseline="30000" dirty="0">
                <a:solidFill>
                  <a:schemeClr val="tx1"/>
                </a:solidFill>
              </a:rPr>
              <a:t>3</a:t>
            </a:r>
            <a:r>
              <a:rPr lang="uk-UA" sz="1600" dirty="0">
                <a:solidFill>
                  <a:schemeClr val="tx1"/>
                </a:solidFill>
              </a:rPr>
              <a:t> Гц до сотень Мгц, у них плоска частотна характеристика (в межах ± 1дБ), вони володіють: низьким рівнем нелінійних спотворень, високою вібростійкістю, хорошою реакцією на імпульсне збудження і нечутливістю до магнітних полів.</a:t>
            </a:r>
          </a:p>
          <a:p>
            <a:pPr algn="just"/>
            <a:r>
              <a:rPr lang="uk-UA" sz="1600" dirty="0">
                <a:solidFill>
                  <a:schemeClr val="tx1"/>
                </a:solidFill>
              </a:rPr>
              <a:t>2. Проведені розрахунки </a:t>
            </a:r>
            <a:r>
              <a:rPr lang="uk-UA" sz="1600" dirty="0" err="1" smtClean="0">
                <a:solidFill>
                  <a:schemeClr val="tx1"/>
                </a:solidFill>
              </a:rPr>
              <a:t>під</a:t>
            </a:r>
            <a:r>
              <a:rPr lang="uk-UA" sz="1600" dirty="0" err="1">
                <a:solidFill>
                  <a:schemeClr val="tx1"/>
                </a:solidFill>
              </a:rPr>
              <a:t>т</a:t>
            </a:r>
            <a:r>
              <a:rPr lang="uk-UA" sz="1600" dirty="0" err="1" smtClean="0">
                <a:solidFill>
                  <a:schemeClr val="tx1"/>
                </a:solidFill>
              </a:rPr>
              <a:t>вереджують</a:t>
            </a:r>
            <a:r>
              <a:rPr lang="uk-UA" sz="1600" dirty="0">
                <a:solidFill>
                  <a:schemeClr val="tx1"/>
                </a:solidFill>
              </a:rPr>
              <a:t>, що розробка нового </a:t>
            </a:r>
            <a:r>
              <a:rPr lang="uk-UA" sz="1600" dirty="0" err="1">
                <a:solidFill>
                  <a:schemeClr val="tx1"/>
                </a:solidFill>
              </a:rPr>
              <a:t>звукочутливого</a:t>
            </a:r>
            <a:r>
              <a:rPr lang="uk-UA" sz="1600" dirty="0">
                <a:solidFill>
                  <a:schemeClr val="tx1"/>
                </a:solidFill>
              </a:rPr>
              <a:t> акустичного давача на основі біполярних транзисторів є економічно </a:t>
            </a:r>
            <a:r>
              <a:rPr lang="uk-UA" sz="1600" dirty="0" smtClean="0">
                <a:solidFill>
                  <a:schemeClr val="tx1"/>
                </a:solidFill>
              </a:rPr>
              <a:t>вигідною, </a:t>
            </a:r>
            <a:r>
              <a:rPr lang="uk-UA" sz="1600" dirty="0">
                <a:solidFill>
                  <a:schemeClr val="tx1"/>
                </a:solidFill>
              </a:rPr>
              <a:t>оскільки він буде дешевше за аналог, потребує менше капіталовкладень (659,2 грн.) та є дешевше на 2461,8 грн. в експлуатаційних витратах на рік.</a:t>
            </a:r>
          </a:p>
          <a:p>
            <a:pPr algn="just"/>
            <a:r>
              <a:rPr lang="uk-UA" sz="1600" dirty="0" smtClean="0">
                <a:solidFill>
                  <a:schemeClr val="tx1"/>
                </a:solidFill>
              </a:rPr>
              <a:t>3</a:t>
            </a:r>
            <a:r>
              <a:rPr lang="uk-UA" sz="1600" dirty="0">
                <a:solidFill>
                  <a:schemeClr val="tx1"/>
                </a:solidFill>
              </a:rPr>
              <a:t>.  Розроблено акустичний датчик на основі біполярних транзисторів, що має такі параметри: напруга живлення 5 В, діапазон частот, які сприймаються 70 ÷ 140 </a:t>
            </a:r>
            <a:r>
              <a:rPr lang="uk-UA" sz="1600" dirty="0" err="1">
                <a:solidFill>
                  <a:schemeClr val="tx1"/>
                </a:solidFill>
              </a:rPr>
              <a:t>МГц</a:t>
            </a:r>
            <a:r>
              <a:rPr lang="uk-UA" sz="1600" dirty="0">
                <a:solidFill>
                  <a:schemeClr val="tx1"/>
                </a:solidFill>
              </a:rPr>
              <a:t>, чутливість 10 мВ/Па. Після проведеного технічного аналізу акустичного датчика визначено принцип роботи, конструкторські особливості.</a:t>
            </a:r>
          </a:p>
        </p:txBody>
      </p:sp>
    </p:spTree>
    <p:extLst>
      <p:ext uri="{BB962C8B-B14F-4D97-AF65-F5344CB8AC3E}">
        <p14:creationId xmlns:p14="http://schemas.microsoft.com/office/powerpoint/2010/main" val="3893385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937523"/>
          </a:xfrm>
        </p:spPr>
        <p:txBody>
          <a:bodyPr>
            <a:normAutofit fontScale="70000" lnSpcReduction="20000"/>
          </a:bodyPr>
          <a:lstStyle/>
          <a:p>
            <a:r>
              <a:rPr lang="uk-UA" dirty="0"/>
              <a:t>4. Використовуючи вихідні дані, </a:t>
            </a:r>
            <a:r>
              <a:rPr lang="uk-UA" dirty="0" err="1"/>
              <a:t>змодельовано</a:t>
            </a:r>
            <a:r>
              <a:rPr lang="uk-UA" dirty="0"/>
              <a:t> схему акустичного датчика на основі біполярних транзисторів. Проведено </a:t>
            </a:r>
            <a:r>
              <a:rPr lang="uk-UA" dirty="0" err="1"/>
              <a:t>схемотехнічне</a:t>
            </a:r>
            <a:r>
              <a:rPr lang="uk-UA" dirty="0"/>
              <a:t> моделювання акустичного датчика за допомогою пакету </a:t>
            </a:r>
            <a:r>
              <a:rPr lang="uk-UA" dirty="0" err="1"/>
              <a:t>ОrCAD</a:t>
            </a:r>
            <a:r>
              <a:rPr lang="uk-UA" dirty="0"/>
              <a:t> та параметричний і температурний аналізи акустичного датчика, що підтверджують правильність роботи </a:t>
            </a:r>
            <a:r>
              <a:rPr lang="uk-UA" dirty="0" err="1"/>
              <a:t>схеми.Температури</a:t>
            </a:r>
            <a:r>
              <a:rPr lang="uk-UA" dirty="0"/>
              <a:t>, які встановлюються під час процесу проходження струму через них, знаходяться у межах від -30 до 45 </a:t>
            </a:r>
            <a:r>
              <a:rPr lang="uk-UA" baseline="30000" dirty="0" err="1"/>
              <a:t>о</a:t>
            </a:r>
            <a:r>
              <a:rPr lang="uk-UA" dirty="0" err="1"/>
              <a:t>С</a:t>
            </a:r>
            <a:r>
              <a:rPr lang="uk-UA" dirty="0"/>
              <a:t>.</a:t>
            </a:r>
          </a:p>
          <a:p>
            <a:r>
              <a:rPr lang="uk-UA" dirty="0"/>
              <a:t>	5. На основі геометричних розмірів елементів схеми, </a:t>
            </a:r>
            <a:r>
              <a:rPr lang="uk-UA" dirty="0" err="1"/>
              <a:t>розроблен</a:t>
            </a:r>
            <a:r>
              <a:rPr lang="ru-RU" dirty="0"/>
              <a:t>о</a:t>
            </a:r>
            <a:r>
              <a:rPr lang="uk-UA" dirty="0"/>
              <a:t> </a:t>
            </a:r>
            <a:r>
              <a:rPr lang="uk-UA" dirty="0" err="1"/>
              <a:t>друкован</a:t>
            </a:r>
            <a:r>
              <a:rPr lang="ru-RU" dirty="0"/>
              <a:t>у</a:t>
            </a:r>
            <a:r>
              <a:rPr lang="uk-UA" dirty="0"/>
              <a:t> плат</a:t>
            </a:r>
            <a:r>
              <a:rPr lang="ru-RU" dirty="0"/>
              <a:t>у</a:t>
            </a:r>
            <a:r>
              <a:rPr lang="uk-UA" dirty="0"/>
              <a:t> в середовищі </a:t>
            </a:r>
            <a:r>
              <a:rPr lang="en-US" dirty="0" err="1"/>
              <a:t>OrCAD</a:t>
            </a:r>
            <a:r>
              <a:rPr lang="en-US" dirty="0"/>
              <a:t> Layout</a:t>
            </a:r>
            <a:r>
              <a:rPr lang="uk-UA" dirty="0"/>
              <a:t> з розмірами </a:t>
            </a:r>
            <a:r>
              <a:rPr lang="ru-RU" dirty="0"/>
              <a:t>60</a:t>
            </a:r>
            <a:r>
              <a:rPr lang="uk-UA" dirty="0"/>
              <a:t>×</a:t>
            </a:r>
            <a:r>
              <a:rPr lang="ru-RU" dirty="0"/>
              <a:t>85 мм</a:t>
            </a:r>
            <a:r>
              <a:rPr lang="uk-UA" dirty="0"/>
              <a:t>. Як матеріал плати обрано склотекстоліт </a:t>
            </a:r>
            <a:r>
              <a:rPr lang="uk-UA" dirty="0" err="1"/>
              <a:t>фольгований</a:t>
            </a:r>
            <a:r>
              <a:rPr lang="uk-UA" dirty="0"/>
              <a:t> двосторонній, який має товщину фольги 50 мкм, товщину матеріалу з фольгою 1,5 мм, діапазон робочих температур від -30°С до +45°С. З огляду на щільність монтажу  обрано 2-й клас точності. Даний клас характеризується </a:t>
            </a:r>
            <a:r>
              <a:rPr lang="ru-RU" dirty="0"/>
              <a:t>такими</a:t>
            </a:r>
            <a:r>
              <a:rPr lang="uk-UA" dirty="0"/>
              <a:t> параметрами </a:t>
            </a:r>
            <a:r>
              <a:rPr lang="uk-UA" dirty="0" err="1"/>
              <a:t>конструкції</a:t>
            </a:r>
            <a:r>
              <a:rPr lang="uk-UA" dirty="0" err="1">
                <a:sym typeface="Symbol"/>
              </a:rPr>
              <a:t></a:t>
            </a:r>
            <a:r>
              <a:rPr lang="uk-UA" dirty="0"/>
              <a:t> ширина провідника – 0</a:t>
            </a:r>
            <a:r>
              <a:rPr lang="uk-UA" dirty="0">
                <a:sym typeface="Symbol"/>
              </a:rPr>
              <a:t></a:t>
            </a:r>
            <a:r>
              <a:rPr lang="uk-UA" dirty="0"/>
              <a:t>45 мм; ширина провідника у вузьких місцях – 0,25 мм; відстань між елементами – 0</a:t>
            </a:r>
            <a:r>
              <a:rPr lang="uk-UA" dirty="0">
                <a:sym typeface="Symbol"/>
              </a:rPr>
              <a:t></a:t>
            </a:r>
            <a:r>
              <a:rPr lang="uk-UA" dirty="0"/>
              <a:t>25 мм. Розраховано діаметри отворів контактних площадок 0,5 мм, 1 </a:t>
            </a:r>
            <a:r>
              <a:rPr lang="uk-UA" dirty="0" err="1"/>
              <a:t>мм</a:t>
            </a:r>
            <a:r>
              <a:rPr lang="uk-UA" dirty="0"/>
              <a:t>, 1,5 </a:t>
            </a:r>
            <a:r>
              <a:rPr lang="uk-UA" dirty="0" err="1"/>
              <a:t>мм</a:t>
            </a:r>
            <a:r>
              <a:rPr lang="uk-UA" dirty="0"/>
              <a:t>, а також діаметри самих контактних площадок 1 мм, 1,5 </a:t>
            </a:r>
            <a:r>
              <a:rPr lang="uk-UA" dirty="0" err="1"/>
              <a:t>мм</a:t>
            </a:r>
            <a:r>
              <a:rPr lang="uk-UA" dirty="0"/>
              <a:t>  та 2 мм.</a:t>
            </a:r>
            <a:endParaRPr lang="uk-UA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23528" y="269825"/>
            <a:ext cx="8496944" cy="6336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85800" y="404664"/>
            <a:ext cx="7772400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800" dirty="0"/>
          </a:p>
        </p:txBody>
      </p:sp>
      <p:sp>
        <p:nvSpPr>
          <p:cNvPr id="11" name="Підзаголовок 4"/>
          <p:cNvSpPr txBox="1">
            <a:spLocks/>
          </p:cNvSpPr>
          <p:nvPr/>
        </p:nvSpPr>
        <p:spPr>
          <a:xfrm>
            <a:off x="395536" y="764704"/>
            <a:ext cx="8280920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2000" b="1" dirty="0" smtClean="0"/>
              <a:t> </a:t>
            </a:r>
            <a:r>
              <a:rPr lang="uk-UA" sz="2000" dirty="0"/>
              <a:t>4. Використовуючи вихідні дані, </a:t>
            </a:r>
            <a:r>
              <a:rPr lang="uk-UA" sz="2000" dirty="0" err="1"/>
              <a:t>змодельовано</a:t>
            </a:r>
            <a:r>
              <a:rPr lang="uk-UA" sz="2000" dirty="0"/>
              <a:t> схему акустичного датчика на основі біполярних транзисторів. Проведено </a:t>
            </a:r>
            <a:r>
              <a:rPr lang="uk-UA" sz="2000" dirty="0" err="1"/>
              <a:t>схемотехнічне</a:t>
            </a:r>
            <a:r>
              <a:rPr lang="uk-UA" sz="2000" dirty="0"/>
              <a:t> моделювання акустичного датчика за допомогою пакету </a:t>
            </a:r>
            <a:r>
              <a:rPr lang="uk-UA" sz="2000" dirty="0" err="1"/>
              <a:t>ОrCAD</a:t>
            </a:r>
            <a:r>
              <a:rPr lang="uk-UA" sz="2000" dirty="0"/>
              <a:t> та параметричний і температурний аналізи акустичного датчика, що підтверджують правильність роботи </a:t>
            </a:r>
            <a:r>
              <a:rPr lang="uk-UA" sz="2000" dirty="0" err="1"/>
              <a:t>схеми.Температури</a:t>
            </a:r>
            <a:r>
              <a:rPr lang="uk-UA" sz="2000" dirty="0"/>
              <a:t>, які встановлюються під час процесу проходження струму через них, знаходяться у межах від -30 до 45 </a:t>
            </a:r>
            <a:r>
              <a:rPr lang="uk-UA" sz="2000" baseline="30000" dirty="0" err="1"/>
              <a:t>о</a:t>
            </a:r>
            <a:r>
              <a:rPr lang="uk-UA" sz="2000" dirty="0" err="1"/>
              <a:t>С</a:t>
            </a:r>
            <a:r>
              <a:rPr lang="uk-UA" sz="2000" dirty="0"/>
              <a:t>.</a:t>
            </a:r>
          </a:p>
          <a:p>
            <a:pPr algn="just"/>
            <a:r>
              <a:rPr lang="uk-UA" sz="2000" dirty="0" smtClean="0"/>
              <a:t>5</a:t>
            </a:r>
            <a:r>
              <a:rPr lang="uk-UA" sz="2000" dirty="0"/>
              <a:t>. На основі геометричних розмірів елементів схеми, </a:t>
            </a:r>
            <a:r>
              <a:rPr lang="uk-UA" sz="2000" dirty="0" err="1"/>
              <a:t>розроблен</a:t>
            </a:r>
            <a:r>
              <a:rPr lang="ru-RU" sz="2000" dirty="0"/>
              <a:t>о</a:t>
            </a:r>
            <a:r>
              <a:rPr lang="uk-UA" sz="2000" dirty="0"/>
              <a:t> </a:t>
            </a:r>
            <a:r>
              <a:rPr lang="uk-UA" sz="2000" dirty="0" err="1"/>
              <a:t>друкован</a:t>
            </a:r>
            <a:r>
              <a:rPr lang="ru-RU" sz="2000" dirty="0"/>
              <a:t>у</a:t>
            </a:r>
            <a:r>
              <a:rPr lang="uk-UA" sz="2000" dirty="0"/>
              <a:t> плат</a:t>
            </a:r>
            <a:r>
              <a:rPr lang="ru-RU" sz="2000" dirty="0"/>
              <a:t>у</a:t>
            </a:r>
            <a:r>
              <a:rPr lang="uk-UA" sz="2000" dirty="0"/>
              <a:t> в середовищі </a:t>
            </a:r>
            <a:r>
              <a:rPr lang="en-US" sz="2000" dirty="0" err="1"/>
              <a:t>OrCAD</a:t>
            </a:r>
            <a:r>
              <a:rPr lang="en-US" sz="2000" dirty="0"/>
              <a:t> Layout</a:t>
            </a:r>
            <a:r>
              <a:rPr lang="uk-UA" sz="2000" dirty="0"/>
              <a:t> з розмірами </a:t>
            </a:r>
            <a:r>
              <a:rPr lang="ru-RU" sz="2000" dirty="0"/>
              <a:t>60</a:t>
            </a:r>
            <a:r>
              <a:rPr lang="uk-UA" sz="2000" dirty="0"/>
              <a:t>×</a:t>
            </a:r>
            <a:r>
              <a:rPr lang="ru-RU" sz="2000" dirty="0"/>
              <a:t>85 мм</a:t>
            </a:r>
            <a:r>
              <a:rPr lang="uk-UA" sz="2000" dirty="0"/>
              <a:t>. Як матеріал плати обрано склотекстоліт </a:t>
            </a:r>
            <a:r>
              <a:rPr lang="uk-UA" sz="2000" dirty="0" err="1"/>
              <a:t>фольгований</a:t>
            </a:r>
            <a:r>
              <a:rPr lang="uk-UA" sz="2000" dirty="0"/>
              <a:t> двосторонній, який має товщину фольги 50 мкм, товщину матеріалу з фольгою 1,5 мм, діапазон робочих температур від -30°С до +45°С. З огляду на щільність монтажу  обрано 2-й клас точності. Даний клас характеризується </a:t>
            </a:r>
            <a:r>
              <a:rPr lang="ru-RU" sz="2000" dirty="0"/>
              <a:t>такими</a:t>
            </a:r>
            <a:r>
              <a:rPr lang="uk-UA" sz="2000" dirty="0"/>
              <a:t> параметрами </a:t>
            </a:r>
            <a:r>
              <a:rPr lang="uk-UA" sz="2000" dirty="0" err="1"/>
              <a:t>конструкції</a:t>
            </a:r>
            <a:r>
              <a:rPr lang="uk-UA" sz="2000" dirty="0" err="1">
                <a:sym typeface="Symbol"/>
              </a:rPr>
              <a:t></a:t>
            </a:r>
            <a:r>
              <a:rPr lang="uk-UA" sz="2000" dirty="0"/>
              <a:t> ширина провідника – 0</a:t>
            </a:r>
            <a:r>
              <a:rPr lang="uk-UA" sz="2000" dirty="0">
                <a:sym typeface="Symbol"/>
              </a:rPr>
              <a:t></a:t>
            </a:r>
            <a:r>
              <a:rPr lang="uk-UA" sz="2000" dirty="0"/>
              <a:t>45 мм; ширина провідника у вузьких місцях – 0,25 мм; відстань між елементами – 0</a:t>
            </a:r>
            <a:r>
              <a:rPr lang="uk-UA" sz="2000" dirty="0">
                <a:sym typeface="Symbol"/>
              </a:rPr>
              <a:t></a:t>
            </a:r>
            <a:r>
              <a:rPr lang="uk-UA" sz="2000" dirty="0"/>
              <a:t>25 мм. Розраховано діаметри отворів контактних площадок 0,5 мм, 1 </a:t>
            </a:r>
            <a:r>
              <a:rPr lang="uk-UA" sz="2000" dirty="0" err="1"/>
              <a:t>мм</a:t>
            </a:r>
            <a:r>
              <a:rPr lang="uk-UA" sz="2000" dirty="0"/>
              <a:t>, 1,5 </a:t>
            </a:r>
            <a:r>
              <a:rPr lang="uk-UA" sz="2000" dirty="0" err="1"/>
              <a:t>мм</a:t>
            </a:r>
            <a:r>
              <a:rPr lang="uk-UA" sz="2000" dirty="0"/>
              <a:t>, а також діаметри самих контактних площадок 1 мм, 1,5 </a:t>
            </a:r>
            <a:r>
              <a:rPr lang="uk-UA" sz="2000" dirty="0" err="1"/>
              <a:t>мм</a:t>
            </a:r>
            <a:r>
              <a:rPr lang="uk-UA" sz="2000" dirty="0"/>
              <a:t>  та 2 мм.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406437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38240" y="272980"/>
            <a:ext cx="8496944" cy="6336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85800" y="404664"/>
            <a:ext cx="7772400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800" dirty="0"/>
          </a:p>
        </p:txBody>
      </p:sp>
      <p:sp>
        <p:nvSpPr>
          <p:cNvPr id="7" name="Підзаголовок 4"/>
          <p:cNvSpPr txBox="1">
            <a:spLocks/>
          </p:cNvSpPr>
          <p:nvPr/>
        </p:nvSpPr>
        <p:spPr>
          <a:xfrm>
            <a:off x="395536" y="764704"/>
            <a:ext cx="8280920" cy="561662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dirty="0"/>
              <a:t>6. На основі розрахунків було доведено, що розробка та запровадження у виробництво нового </a:t>
            </a:r>
            <a:r>
              <a:rPr lang="uk-UA" dirty="0" err="1"/>
              <a:t>звукочутливого</a:t>
            </a:r>
            <a:r>
              <a:rPr lang="uk-UA" dirty="0"/>
              <a:t> акустичного давача на основі біполярних транзисторів є економічно доцільною як для виробника, так і вигідною для споживача.</a:t>
            </a:r>
          </a:p>
          <a:p>
            <a:pPr algn="just"/>
            <a:r>
              <a:rPr lang="uk-UA" dirty="0"/>
              <a:t>Капітальні витрати на розробку складають 56318,4 грн., собівартість приладу становить 611 грн., а ціна реалізації – 879,8 грн. - є меншою, ніж аналогу, ринкова ціна якого </a:t>
            </a:r>
            <a:r>
              <a:rPr lang="ru-RU" dirty="0"/>
              <a:t>1250</a:t>
            </a:r>
            <a:r>
              <a:rPr lang="uk-UA" dirty="0"/>
              <a:t> грн.</a:t>
            </a:r>
          </a:p>
          <a:p>
            <a:pPr algn="just"/>
            <a:r>
              <a:rPr lang="uk-UA" dirty="0"/>
              <a:t>	7. Розраховано звукоізоляцію приміщення. Отримана величина складає 3,92 дБ. Отримана величина звукоізолюючої спроможності огородження показує, на скільки понижується рівень шуму за перегородкою з припущенням, що далі він поширюється безперешкодно. У випадку передачі шуму з одного приміщення в інше рівень шуму, що проникає в приміщення  залежить від багатократного відбиття від внутрішніх поверхонь.</a:t>
            </a:r>
          </a:p>
        </p:txBody>
      </p:sp>
    </p:spTree>
    <p:extLst>
      <p:ext uri="{BB962C8B-B14F-4D97-AF65-F5344CB8AC3E}">
        <p14:creationId xmlns:p14="http://schemas.microsoft.com/office/powerpoint/2010/main" val="1325572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25000" lnSpcReduction="20000"/>
          </a:bodyPr>
          <a:lstStyle/>
          <a:p>
            <a:r>
              <a:rPr lang="uk-UA" sz="10000" b="1" dirty="0"/>
              <a:t>Актуальність теми</a:t>
            </a:r>
            <a:endParaRPr lang="ru-RU" sz="10000" dirty="0"/>
          </a:p>
          <a:p>
            <a:pPr algn="just"/>
            <a:r>
              <a:rPr lang="uk-UA" sz="10000" dirty="0"/>
              <a:t>Комерційне використання акустичних датчиків почалося більше 60 років тому. Найбільше в цих приладах в індустрії телекомунікацій, яка щорічно використовує близько 3 мільярдів фільтрів акустичних хвиль, в основному в мобільних телефонах і на базових станціях. В основному це прилади, що працюють з поверхневими акустичними хвилями і в передавачах виконують функцію смугових фільтрів як проміжних частот, так і частот радіохвиль. Крім того, акустичні датчики застосовуються в автомобільній індустрії (датчики крутного моменту і тиску в шині), медицині (хімічні датчики) і багатьох інших сферах (як датчики вологості, температури і т.д.). Причини такого широкого використання цієї технології в промисловості – невисока вартість, надійність, чутливість і довговічність приладів. Крім того, деяким з них не потрібні джерела живлення. Тому на сьогодні є актуальною розробка такого датчика.</a:t>
            </a:r>
            <a:endParaRPr lang="ru-RU" sz="10000" dirty="0"/>
          </a:p>
          <a:p>
            <a:pPr marL="0" indent="0">
              <a:buNone/>
            </a:pPr>
            <a:r>
              <a:rPr lang="uk-UA" sz="3700" dirty="0"/>
              <a:t> </a:t>
            </a:r>
            <a:endParaRPr lang="ru-RU" sz="37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271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dirty="0" smtClean="0"/>
              <a:t>Структурна схема акустичного давача </a:t>
            </a:r>
            <a:endParaRPr lang="ru-RU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80803"/>
            <a:ext cx="7776864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275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470025"/>
          </a:xfrm>
        </p:spPr>
        <p:txBody>
          <a:bodyPr>
            <a:normAutofit/>
          </a:bodyPr>
          <a:lstStyle/>
          <a:p>
            <a:r>
              <a:rPr lang="uk-UA" sz="2800" dirty="0" smtClean="0"/>
              <a:t>Схема електрична принципова акустичного датчика на основі біполярних транзисторів</a:t>
            </a:r>
            <a:endParaRPr lang="ru-RU" sz="2800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6" y="2204864"/>
            <a:ext cx="7992888" cy="36673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309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470025"/>
          </a:xfrm>
        </p:spPr>
        <p:txBody>
          <a:bodyPr>
            <a:normAutofit/>
          </a:bodyPr>
          <a:lstStyle/>
          <a:p>
            <a:r>
              <a:rPr lang="uk-UA" sz="2800" dirty="0" smtClean="0"/>
              <a:t>Схема моделювання акустичного датчика на основі біполярних транзисторів</a:t>
            </a:r>
            <a:endParaRPr lang="ru-RU" sz="2800" dirty="0"/>
          </a:p>
        </p:txBody>
      </p:sp>
      <p:pic>
        <p:nvPicPr>
          <p:cNvPr id="7" name="Рисунок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776864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830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470025"/>
          </a:xfrm>
        </p:spPr>
        <p:txBody>
          <a:bodyPr>
            <a:normAutofit/>
          </a:bodyPr>
          <a:lstStyle/>
          <a:p>
            <a:r>
              <a:rPr lang="uk-UA" sz="2800" dirty="0"/>
              <a:t>Параметричний аналіз при різних значеннях резистора </a:t>
            </a:r>
            <a:r>
              <a:rPr lang="en-US" sz="2800" dirty="0"/>
              <a:t>R</a:t>
            </a:r>
            <a:r>
              <a:rPr lang="uk-UA" sz="2800" dirty="0"/>
              <a:t>6</a:t>
            </a:r>
            <a:endParaRPr lang="ru-RU" sz="2800" dirty="0"/>
          </a:p>
        </p:txBody>
      </p:sp>
      <p:sp>
        <p:nvSpPr>
          <p:cNvPr id="5" name="Пі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R3=1k-10k"/>
          <p:cNvPicPr/>
          <p:nvPr/>
        </p:nvPicPr>
        <p:blipFill>
          <a:blip r:embed="rId2" cstate="print"/>
          <a:srcRect l="1657" t="15833" r="1657" b="28729"/>
          <a:stretch>
            <a:fillRect/>
          </a:stretch>
        </p:blipFill>
        <p:spPr bwMode="auto">
          <a:xfrm>
            <a:off x="683568" y="2128837"/>
            <a:ext cx="8136904" cy="403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0811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470025"/>
          </a:xfrm>
        </p:spPr>
        <p:txBody>
          <a:bodyPr>
            <a:normAutofit/>
          </a:bodyPr>
          <a:lstStyle/>
          <a:p>
            <a:r>
              <a:rPr lang="uk-UA" sz="3200" dirty="0"/>
              <a:t>Температурний аналіз акустичного давача</a:t>
            </a:r>
            <a:endParaRPr lang="ru-RU" sz="3200" dirty="0"/>
          </a:p>
        </p:txBody>
      </p:sp>
      <p:sp>
        <p:nvSpPr>
          <p:cNvPr id="5" name="Пі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5"/>
          <p:cNvPicPr/>
          <p:nvPr/>
        </p:nvPicPr>
        <p:blipFill>
          <a:blip r:embed="rId2" cstate="print"/>
          <a:srcRect l="1395" t="15334" r="1547" b="27905"/>
          <a:stretch>
            <a:fillRect/>
          </a:stretch>
        </p:blipFill>
        <p:spPr bwMode="auto">
          <a:xfrm>
            <a:off x="899592" y="2286636"/>
            <a:ext cx="7488832" cy="3662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9368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470025"/>
          </a:xfrm>
        </p:spPr>
        <p:txBody>
          <a:bodyPr/>
          <a:lstStyle/>
          <a:p>
            <a:r>
              <a:rPr lang="uk-UA" dirty="0" smtClean="0"/>
              <a:t>Плата друкована акустичного давача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9" y="2103504"/>
            <a:ext cx="3868463" cy="420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0717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60648"/>
            <a:ext cx="8496944" cy="6336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470025"/>
          </a:xfrm>
        </p:spPr>
        <p:txBody>
          <a:bodyPr>
            <a:normAutofit/>
          </a:bodyPr>
          <a:lstStyle/>
          <a:p>
            <a:r>
              <a:rPr lang="uk-UA" sz="3200" dirty="0" smtClean="0"/>
              <a:t>Складальне креслення акустичного давача на основі біполярних транзисторів</a:t>
            </a:r>
            <a:endParaRPr lang="ru-RU" sz="3200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60848"/>
            <a:ext cx="6408712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08011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337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Акустичний давач на основі біполярних транзисторів</vt:lpstr>
      <vt:lpstr>Презентация PowerPoint</vt:lpstr>
      <vt:lpstr>Презентация PowerPoint</vt:lpstr>
      <vt:lpstr>Схема електрична принципова акустичного датчика на основі біполярних транзисторів</vt:lpstr>
      <vt:lpstr>Схема моделювання акустичного датчика на основі біполярних транзисторів</vt:lpstr>
      <vt:lpstr>Параметричний аналіз при різних значеннях резистора R6</vt:lpstr>
      <vt:lpstr>Температурний аналіз акустичного давача</vt:lpstr>
      <vt:lpstr>Плата друкована акустичного давача</vt:lpstr>
      <vt:lpstr>Складальне креслення акустичного давача на основі біполярних транзисторів</vt:lpstr>
      <vt:lpstr>ВИСНОВКИ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Акустичний давач на основі біполярних транзисторів</dc:title>
  <dc:creator>Sara Yasmeen (Wipro Technologies)</dc:creator>
  <cp:lastModifiedBy>Aleksandr</cp:lastModifiedBy>
  <cp:revision>13</cp:revision>
  <dcterms:created xsi:type="dcterms:W3CDTF">2010-02-23T11:30:32Z</dcterms:created>
  <dcterms:modified xsi:type="dcterms:W3CDTF">2015-06-17T21:02:28Z</dcterms:modified>
</cp:coreProperties>
</file>