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57" r:id="rId3"/>
    <p:sldId id="267" r:id="rId4"/>
    <p:sldId id="268" r:id="rId5"/>
    <p:sldId id="258" r:id="rId6"/>
    <p:sldId id="259" r:id="rId7"/>
    <p:sldId id="260" r:id="rId8"/>
    <p:sldId id="269" r:id="rId9"/>
    <p:sldId id="261" r:id="rId10"/>
    <p:sldId id="262" r:id="rId11"/>
    <p:sldId id="273" r:id="rId12"/>
    <p:sldId id="263" r:id="rId13"/>
    <p:sldId id="264" r:id="rId14"/>
    <p:sldId id="270" r:id="rId15"/>
    <p:sldId id="265" r:id="rId16"/>
    <p:sldId id="271" r:id="rId17"/>
    <p:sldId id="272" r:id="rId18"/>
    <p:sldId id="266" r:id="rId19"/>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13" autoAdjust="0"/>
  </p:normalViewPr>
  <p:slideViewPr>
    <p:cSldViewPr>
      <p:cViewPr>
        <p:scale>
          <a:sx n="100" d="100"/>
          <a:sy n="100" d="100"/>
        </p:scale>
        <p:origin x="-264" y="588"/>
      </p:cViewPr>
      <p:guideLst>
        <p:guide orient="horz" pos="2160"/>
        <p:guide pos="2880"/>
      </p:guideLst>
    </p:cSldViewPr>
  </p:slideViewPr>
  <p:outlineViewPr>
    <p:cViewPr>
      <p:scale>
        <a:sx n="33" d="100"/>
        <a:sy n="33" d="100"/>
      </p:scale>
      <p:origin x="0" y="123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50F7F5-8F88-4747-BED1-2344F7D7BA1C}" type="datetimeFigureOut">
              <a:rPr lang="uk-UA" smtClean="0"/>
              <a:t>17.06.2015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0152EB-F86B-4C8F-9362-9A0B7962E8F0}" type="slidenum">
              <a:rPr lang="uk-UA" smtClean="0"/>
              <a:t>‹#›</a:t>
            </a:fld>
            <a:endParaRPr lang="uk-UA"/>
          </a:p>
        </p:txBody>
      </p:sp>
    </p:spTree>
    <p:extLst>
      <p:ext uri="{BB962C8B-B14F-4D97-AF65-F5344CB8AC3E}">
        <p14:creationId xmlns:p14="http://schemas.microsoft.com/office/powerpoint/2010/main" val="3805392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dirty="0"/>
          </a:p>
        </p:txBody>
      </p:sp>
      <p:sp>
        <p:nvSpPr>
          <p:cNvPr id="4" name="Місце для номера слайда 3"/>
          <p:cNvSpPr>
            <a:spLocks noGrp="1"/>
          </p:cNvSpPr>
          <p:nvPr>
            <p:ph type="sldNum" sz="quarter" idx="10"/>
          </p:nvPr>
        </p:nvSpPr>
        <p:spPr/>
        <p:txBody>
          <a:bodyPr/>
          <a:lstStyle/>
          <a:p>
            <a:fld id="{430152EB-F86B-4C8F-9362-9A0B7962E8F0}" type="slidenum">
              <a:rPr lang="uk-UA" smtClean="0"/>
              <a:t>10</a:t>
            </a:fld>
            <a:endParaRPr lang="uk-UA"/>
          </a:p>
        </p:txBody>
      </p:sp>
    </p:spTree>
    <p:extLst>
      <p:ext uri="{BB962C8B-B14F-4D97-AF65-F5344CB8AC3E}">
        <p14:creationId xmlns:p14="http://schemas.microsoft.com/office/powerpoint/2010/main" val="5724460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uk-UA" smtClean="0"/>
              <a:t>Зразок заголовка</a:t>
            </a:r>
            <a:endParaRPr kumimoji="0" lang="en-US"/>
          </a:p>
        </p:txBody>
      </p:sp>
      <p:sp>
        <p:nvSpPr>
          <p:cNvPr id="28" name="Місце для дати 27"/>
          <p:cNvSpPr>
            <a:spLocks noGrp="1"/>
          </p:cNvSpPr>
          <p:nvPr>
            <p:ph type="dt" sz="half" idx="10"/>
          </p:nvPr>
        </p:nvSpPr>
        <p:spPr/>
        <p:txBody>
          <a:bodyPr/>
          <a:lstStyle/>
          <a:p>
            <a:fld id="{56A1CB6B-883E-497E-BE36-9E6852CDB1C9}" type="datetimeFigureOut">
              <a:rPr lang="uk-UA" smtClean="0"/>
              <a:t>17.06.2015</a:t>
            </a:fld>
            <a:endParaRPr lang="uk-UA"/>
          </a:p>
        </p:txBody>
      </p:sp>
      <p:sp>
        <p:nvSpPr>
          <p:cNvPr id="17" name="Місце для нижнього колонтитула 16"/>
          <p:cNvSpPr>
            <a:spLocks noGrp="1"/>
          </p:cNvSpPr>
          <p:nvPr>
            <p:ph type="ftr" sz="quarter" idx="11"/>
          </p:nvPr>
        </p:nvSpPr>
        <p:spPr/>
        <p:txBody>
          <a:bodyPr/>
          <a:lstStyle/>
          <a:p>
            <a:endParaRPr lang="uk-UA"/>
          </a:p>
        </p:txBody>
      </p:sp>
      <p:sp>
        <p:nvSpPr>
          <p:cNvPr id="29" name="Місце для номера слайда 28"/>
          <p:cNvSpPr>
            <a:spLocks noGrp="1"/>
          </p:cNvSpPr>
          <p:nvPr>
            <p:ph type="sldNum" sz="quarter" idx="12"/>
          </p:nvPr>
        </p:nvSpPr>
        <p:spPr/>
        <p:txBody>
          <a:bodyPr/>
          <a:lstStyle/>
          <a:p>
            <a:fld id="{66118458-D9D4-435B-A286-DB38A1F33C5B}" type="slidenum">
              <a:rPr lang="uk-UA" smtClean="0"/>
              <a:t>‹#›</a:t>
            </a:fld>
            <a:endParaRPr lang="uk-UA"/>
          </a:p>
        </p:txBody>
      </p:sp>
      <p:sp>
        <p:nvSpPr>
          <p:cNvPr id="9" name="Пі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uk-UA" smtClean="0"/>
              <a:t>Зразок підзаголовка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uk-UA" smtClean="0"/>
              <a:t>Зразок заголовка</a:t>
            </a:r>
            <a:endParaRPr kumimoji="0" lang="en-US"/>
          </a:p>
        </p:txBody>
      </p:sp>
      <p:sp>
        <p:nvSpPr>
          <p:cNvPr id="3" name="Місце для вертикального тексту 2"/>
          <p:cNvSpPr>
            <a:spLocks noGrp="1"/>
          </p:cNvSpPr>
          <p:nvPr>
            <p:ph type="body" orient="vert" idx="1"/>
          </p:nvPr>
        </p:nvSpPr>
        <p:spPr/>
        <p:txBody>
          <a:bodyPr vert="eaVert"/>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4" name="Місце для дати 3"/>
          <p:cNvSpPr>
            <a:spLocks noGrp="1"/>
          </p:cNvSpPr>
          <p:nvPr>
            <p:ph type="dt" sz="half" idx="10"/>
          </p:nvPr>
        </p:nvSpPr>
        <p:spPr/>
        <p:txBody>
          <a:bodyPr/>
          <a:lstStyle/>
          <a:p>
            <a:fld id="{56A1CB6B-883E-497E-BE36-9E6852CDB1C9}" type="datetimeFigureOut">
              <a:rPr lang="uk-UA" smtClean="0"/>
              <a:t>17.06.2015</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66118458-D9D4-435B-A286-DB38A1F33C5B}"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6629400" y="274638"/>
            <a:ext cx="2057400" cy="5851525"/>
          </a:xfrm>
        </p:spPr>
        <p:txBody>
          <a:bodyPr vert="eaVert"/>
          <a:lstStyle/>
          <a:p>
            <a:r>
              <a:rPr kumimoji="0" lang="uk-UA" smtClean="0"/>
              <a:t>Зразок заголовка</a:t>
            </a:r>
            <a:endParaRPr kumimoji="0" lang="en-US"/>
          </a:p>
        </p:txBody>
      </p:sp>
      <p:sp>
        <p:nvSpPr>
          <p:cNvPr id="3" name="Місце для вертикального тексту 2"/>
          <p:cNvSpPr>
            <a:spLocks noGrp="1"/>
          </p:cNvSpPr>
          <p:nvPr>
            <p:ph type="body" orient="vert" idx="1"/>
          </p:nvPr>
        </p:nvSpPr>
        <p:spPr>
          <a:xfrm>
            <a:off x="457200" y="274638"/>
            <a:ext cx="6019800" cy="5851525"/>
          </a:xfrm>
        </p:spPr>
        <p:txBody>
          <a:bodyPr vert="eaVert"/>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4" name="Місце для дати 3"/>
          <p:cNvSpPr>
            <a:spLocks noGrp="1"/>
          </p:cNvSpPr>
          <p:nvPr>
            <p:ph type="dt" sz="half" idx="10"/>
          </p:nvPr>
        </p:nvSpPr>
        <p:spPr/>
        <p:txBody>
          <a:bodyPr/>
          <a:lstStyle/>
          <a:p>
            <a:fld id="{56A1CB6B-883E-497E-BE36-9E6852CDB1C9}" type="datetimeFigureOut">
              <a:rPr lang="uk-UA" smtClean="0"/>
              <a:t>17.06.2015</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66118458-D9D4-435B-A286-DB38A1F33C5B}"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uk-UA" smtClean="0"/>
              <a:t>Зразок заголовка</a:t>
            </a:r>
            <a:endParaRPr kumimoji="0" lang="en-US"/>
          </a:p>
        </p:txBody>
      </p:sp>
      <p:sp>
        <p:nvSpPr>
          <p:cNvPr id="3" name="Місце для вмісту 2"/>
          <p:cNvSpPr>
            <a:spLocks noGrp="1"/>
          </p:cNvSpPr>
          <p:nvPr>
            <p:ph idx="1"/>
          </p:nvPr>
        </p:nvSpPr>
        <p:spPr/>
        <p:txBody>
          <a:body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4" name="Місце для дати 3"/>
          <p:cNvSpPr>
            <a:spLocks noGrp="1"/>
          </p:cNvSpPr>
          <p:nvPr>
            <p:ph type="dt" sz="half" idx="10"/>
          </p:nvPr>
        </p:nvSpPr>
        <p:spPr/>
        <p:txBody>
          <a:bodyPr/>
          <a:lstStyle/>
          <a:p>
            <a:fld id="{56A1CB6B-883E-497E-BE36-9E6852CDB1C9}" type="datetimeFigureOut">
              <a:rPr lang="uk-UA" smtClean="0"/>
              <a:t>17.06.2015</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66118458-D9D4-435B-A286-DB38A1F33C5B}"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uk-UA" smtClean="0"/>
              <a:t>Зразок заголовка</a:t>
            </a:r>
            <a:endParaRPr kumimoji="0" lang="en-US"/>
          </a:p>
        </p:txBody>
      </p:sp>
      <p:sp>
        <p:nvSpPr>
          <p:cNvPr id="3" name="Місце для тексту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uk-UA" smtClean="0"/>
              <a:t>Зразок тексту</a:t>
            </a:r>
          </a:p>
        </p:txBody>
      </p:sp>
      <p:sp>
        <p:nvSpPr>
          <p:cNvPr id="4" name="Місце для дати 3"/>
          <p:cNvSpPr>
            <a:spLocks noGrp="1"/>
          </p:cNvSpPr>
          <p:nvPr>
            <p:ph type="dt" sz="half" idx="10"/>
          </p:nvPr>
        </p:nvSpPr>
        <p:spPr/>
        <p:txBody>
          <a:bodyPr/>
          <a:lstStyle/>
          <a:p>
            <a:fld id="{56A1CB6B-883E-497E-BE36-9E6852CDB1C9}" type="datetimeFigureOut">
              <a:rPr lang="uk-UA" smtClean="0"/>
              <a:t>17.06.2015</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a:xfrm>
            <a:off x="7924800" y="6416675"/>
            <a:ext cx="762000" cy="365125"/>
          </a:xfrm>
        </p:spPr>
        <p:txBody>
          <a:bodyPr/>
          <a:lstStyle/>
          <a:p>
            <a:fld id="{66118458-D9D4-435B-A286-DB38A1F33C5B}" type="slidenum">
              <a:rPr lang="uk-UA" smtClean="0"/>
              <a:t>‹#›</a:t>
            </a:fld>
            <a:endParaRPr lang="uk-U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uk-UA" smtClean="0"/>
              <a:t>Зразок заголовка</a:t>
            </a:r>
            <a:endParaRPr kumimoji="0" lang="en-US"/>
          </a:p>
        </p:txBody>
      </p:sp>
      <p:sp>
        <p:nvSpPr>
          <p:cNvPr id="3" name="Місце для вмісту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4" name="Місце для вмісту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5" name="Місце для дати 4"/>
          <p:cNvSpPr>
            <a:spLocks noGrp="1"/>
          </p:cNvSpPr>
          <p:nvPr>
            <p:ph type="dt" sz="half" idx="10"/>
          </p:nvPr>
        </p:nvSpPr>
        <p:spPr/>
        <p:txBody>
          <a:bodyPr/>
          <a:lstStyle/>
          <a:p>
            <a:fld id="{56A1CB6B-883E-497E-BE36-9E6852CDB1C9}" type="datetimeFigureOut">
              <a:rPr lang="uk-UA" smtClean="0"/>
              <a:t>17.06.2015</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66118458-D9D4-435B-A286-DB38A1F33C5B}"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uk-UA" smtClean="0"/>
              <a:t>Зразок заголовка</a:t>
            </a:r>
            <a:endParaRPr kumimoji="0" lang="en-US"/>
          </a:p>
        </p:txBody>
      </p:sp>
      <p:sp>
        <p:nvSpPr>
          <p:cNvPr id="3" name="Місце для тексту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uk-UA" smtClean="0"/>
              <a:t>Зразок тексту</a:t>
            </a:r>
          </a:p>
        </p:txBody>
      </p:sp>
      <p:sp>
        <p:nvSpPr>
          <p:cNvPr id="4" name="Місце для тексту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uk-UA" smtClean="0"/>
              <a:t>Зразок тексту</a:t>
            </a:r>
          </a:p>
        </p:txBody>
      </p:sp>
      <p:sp>
        <p:nvSpPr>
          <p:cNvPr id="5" name="Місце для вмісту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6" name="Місце для вмісту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7" name="Місце для дати 6"/>
          <p:cNvSpPr>
            <a:spLocks noGrp="1"/>
          </p:cNvSpPr>
          <p:nvPr>
            <p:ph type="dt" sz="half" idx="10"/>
          </p:nvPr>
        </p:nvSpPr>
        <p:spPr/>
        <p:txBody>
          <a:bodyPr/>
          <a:lstStyle/>
          <a:p>
            <a:fld id="{56A1CB6B-883E-497E-BE36-9E6852CDB1C9}" type="datetimeFigureOut">
              <a:rPr lang="uk-UA" smtClean="0"/>
              <a:t>17.06.2015</a:t>
            </a:fld>
            <a:endParaRPr lang="uk-UA"/>
          </a:p>
        </p:txBody>
      </p:sp>
      <p:sp>
        <p:nvSpPr>
          <p:cNvPr id="8" name="Місце для нижнього колонтитула 7"/>
          <p:cNvSpPr>
            <a:spLocks noGrp="1"/>
          </p:cNvSpPr>
          <p:nvPr>
            <p:ph type="ftr" sz="quarter" idx="11"/>
          </p:nvPr>
        </p:nvSpPr>
        <p:spPr/>
        <p:txBody>
          <a:bodyPr/>
          <a:lstStyle/>
          <a:p>
            <a:endParaRPr lang="uk-UA"/>
          </a:p>
        </p:txBody>
      </p:sp>
      <p:sp>
        <p:nvSpPr>
          <p:cNvPr id="9" name="Місце для номера слайда 8"/>
          <p:cNvSpPr>
            <a:spLocks noGrp="1"/>
          </p:cNvSpPr>
          <p:nvPr>
            <p:ph type="sldNum" sz="quarter" idx="12"/>
          </p:nvPr>
        </p:nvSpPr>
        <p:spPr/>
        <p:txBody>
          <a:bodyPr/>
          <a:lstStyle/>
          <a:p>
            <a:fld id="{66118458-D9D4-435B-A286-DB38A1F33C5B}" type="slidenum">
              <a:rPr lang="uk-UA" smtClean="0"/>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uk-UA" smtClean="0"/>
              <a:t>Зразок заголовка</a:t>
            </a:r>
            <a:endParaRPr kumimoji="0" lang="en-US"/>
          </a:p>
        </p:txBody>
      </p:sp>
      <p:sp>
        <p:nvSpPr>
          <p:cNvPr id="3" name="Місце для дати 2"/>
          <p:cNvSpPr>
            <a:spLocks noGrp="1"/>
          </p:cNvSpPr>
          <p:nvPr>
            <p:ph type="dt" sz="half" idx="10"/>
          </p:nvPr>
        </p:nvSpPr>
        <p:spPr/>
        <p:txBody>
          <a:bodyPr/>
          <a:lstStyle/>
          <a:p>
            <a:fld id="{56A1CB6B-883E-497E-BE36-9E6852CDB1C9}" type="datetimeFigureOut">
              <a:rPr lang="uk-UA" smtClean="0"/>
              <a:t>17.06.2015</a:t>
            </a:fld>
            <a:endParaRPr lang="uk-UA"/>
          </a:p>
        </p:txBody>
      </p:sp>
      <p:sp>
        <p:nvSpPr>
          <p:cNvPr id="4" name="Місце для нижнього колонтитула 3"/>
          <p:cNvSpPr>
            <a:spLocks noGrp="1"/>
          </p:cNvSpPr>
          <p:nvPr>
            <p:ph type="ftr" sz="quarter" idx="11"/>
          </p:nvPr>
        </p:nvSpPr>
        <p:spPr/>
        <p:txBody>
          <a:bodyPr/>
          <a:lstStyle/>
          <a:p>
            <a:endParaRPr lang="uk-UA"/>
          </a:p>
        </p:txBody>
      </p:sp>
      <p:sp>
        <p:nvSpPr>
          <p:cNvPr id="5" name="Місце для номера слайда 4"/>
          <p:cNvSpPr>
            <a:spLocks noGrp="1"/>
          </p:cNvSpPr>
          <p:nvPr>
            <p:ph type="sldNum" sz="quarter" idx="12"/>
          </p:nvPr>
        </p:nvSpPr>
        <p:spPr/>
        <p:txBody>
          <a:bodyPr/>
          <a:lstStyle/>
          <a:p>
            <a:fld id="{66118458-D9D4-435B-A286-DB38A1F33C5B}"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p:cNvSpPr>
            <a:spLocks noGrp="1"/>
          </p:cNvSpPr>
          <p:nvPr>
            <p:ph type="dt" sz="half" idx="10"/>
          </p:nvPr>
        </p:nvSpPr>
        <p:spPr/>
        <p:txBody>
          <a:bodyPr/>
          <a:lstStyle/>
          <a:p>
            <a:fld id="{56A1CB6B-883E-497E-BE36-9E6852CDB1C9}" type="datetimeFigureOut">
              <a:rPr lang="uk-UA" smtClean="0"/>
              <a:t>17.06.2015</a:t>
            </a:fld>
            <a:endParaRPr lang="uk-UA"/>
          </a:p>
        </p:txBody>
      </p:sp>
      <p:sp>
        <p:nvSpPr>
          <p:cNvPr id="3" name="Місце для нижнього колонтитула 2"/>
          <p:cNvSpPr>
            <a:spLocks noGrp="1"/>
          </p:cNvSpPr>
          <p:nvPr>
            <p:ph type="ftr" sz="quarter" idx="11"/>
          </p:nvPr>
        </p:nvSpPr>
        <p:spPr/>
        <p:txBody>
          <a:bodyPr/>
          <a:lstStyle/>
          <a:p>
            <a:endParaRPr lang="uk-UA"/>
          </a:p>
        </p:txBody>
      </p:sp>
      <p:sp>
        <p:nvSpPr>
          <p:cNvPr id="4" name="Місце для номера слайда 3"/>
          <p:cNvSpPr>
            <a:spLocks noGrp="1"/>
          </p:cNvSpPr>
          <p:nvPr>
            <p:ph type="sldNum" sz="quarter" idx="12"/>
          </p:nvPr>
        </p:nvSpPr>
        <p:spPr/>
        <p:txBody>
          <a:bodyPr/>
          <a:lstStyle/>
          <a:p>
            <a:fld id="{66118458-D9D4-435B-A286-DB38A1F33C5B}"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uk-UA" smtClean="0"/>
              <a:t>Зразок заголовка</a:t>
            </a:r>
            <a:endParaRPr kumimoji="0" lang="en-US"/>
          </a:p>
        </p:txBody>
      </p:sp>
      <p:sp>
        <p:nvSpPr>
          <p:cNvPr id="3" name="Місце для тексту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uk-UA" smtClean="0"/>
              <a:t>Зразок тексту</a:t>
            </a:r>
          </a:p>
        </p:txBody>
      </p:sp>
      <p:sp>
        <p:nvSpPr>
          <p:cNvPr id="4" name="Місце для вмісту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5" name="Місце для дати 4"/>
          <p:cNvSpPr>
            <a:spLocks noGrp="1"/>
          </p:cNvSpPr>
          <p:nvPr>
            <p:ph type="dt" sz="half" idx="10"/>
          </p:nvPr>
        </p:nvSpPr>
        <p:spPr/>
        <p:txBody>
          <a:bodyPr/>
          <a:lstStyle/>
          <a:p>
            <a:fld id="{56A1CB6B-883E-497E-BE36-9E6852CDB1C9}" type="datetimeFigureOut">
              <a:rPr lang="uk-UA" smtClean="0"/>
              <a:t>17.06.2015</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66118458-D9D4-435B-A286-DB38A1F33C5B}"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uk-UA" smtClean="0"/>
              <a:t>Зразок заголовка</a:t>
            </a:r>
            <a:endParaRPr kumimoji="0" lang="en-US"/>
          </a:p>
        </p:txBody>
      </p:sp>
      <p:sp>
        <p:nvSpPr>
          <p:cNvPr id="3" name="Місце для зображення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uk-UA" smtClean="0">
                <a:solidFill>
                  <a:schemeClr val="lt1"/>
                </a:solidFill>
                <a:latin typeface="+mn-lt"/>
                <a:ea typeface="+mn-ea"/>
                <a:cs typeface="+mn-cs"/>
              </a:rPr>
              <a:t>Клацніть піктограму, щоб додати зображення</a:t>
            </a:r>
            <a:endParaRPr kumimoji="0" lang="en-US" dirty="0">
              <a:solidFill>
                <a:schemeClr val="lt1"/>
              </a:solidFill>
              <a:latin typeface="+mn-lt"/>
              <a:ea typeface="+mn-ea"/>
              <a:cs typeface="+mn-cs"/>
            </a:endParaRPr>
          </a:p>
        </p:txBody>
      </p:sp>
      <p:sp>
        <p:nvSpPr>
          <p:cNvPr id="4" name="Місце для тексту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uk-UA" smtClean="0"/>
              <a:t>Зразок тексту</a:t>
            </a:r>
          </a:p>
        </p:txBody>
      </p:sp>
      <p:sp>
        <p:nvSpPr>
          <p:cNvPr id="5" name="Місце для дати 4"/>
          <p:cNvSpPr>
            <a:spLocks noGrp="1"/>
          </p:cNvSpPr>
          <p:nvPr>
            <p:ph type="dt" sz="half" idx="10"/>
          </p:nvPr>
        </p:nvSpPr>
        <p:spPr/>
        <p:txBody>
          <a:bodyPr/>
          <a:lstStyle/>
          <a:p>
            <a:fld id="{56A1CB6B-883E-497E-BE36-9E6852CDB1C9}" type="datetimeFigureOut">
              <a:rPr lang="uk-UA" smtClean="0"/>
              <a:t>17.06.2015</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66118458-D9D4-435B-A286-DB38A1F33C5B}" type="slidenum">
              <a:rPr lang="uk-UA" smtClean="0"/>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Місце для заголовка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uk-UA" smtClean="0"/>
              <a:t>Зразок заголовка</a:t>
            </a:r>
            <a:endParaRPr kumimoji="0" lang="en-US"/>
          </a:p>
        </p:txBody>
      </p:sp>
      <p:sp>
        <p:nvSpPr>
          <p:cNvPr id="13" name="Місце для тексту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uk-UA" smtClean="0"/>
              <a:t>Зразок тексту</a:t>
            </a:r>
          </a:p>
          <a:p>
            <a:pPr lvl="1" eaLnBrk="1" latinLnBrk="0" hangingPunct="1"/>
            <a:r>
              <a:rPr kumimoji="0" lang="uk-UA" smtClean="0"/>
              <a:t>Другий рівень</a:t>
            </a:r>
          </a:p>
          <a:p>
            <a:pPr lvl="2" eaLnBrk="1" latinLnBrk="0" hangingPunct="1"/>
            <a:r>
              <a:rPr kumimoji="0" lang="uk-UA" smtClean="0"/>
              <a:t>Третій рівень</a:t>
            </a:r>
          </a:p>
          <a:p>
            <a:pPr lvl="3" eaLnBrk="1" latinLnBrk="0" hangingPunct="1"/>
            <a:r>
              <a:rPr kumimoji="0" lang="uk-UA" smtClean="0"/>
              <a:t>Четвертий рівень</a:t>
            </a:r>
          </a:p>
          <a:p>
            <a:pPr lvl="4" eaLnBrk="1" latinLnBrk="0" hangingPunct="1"/>
            <a:r>
              <a:rPr kumimoji="0" lang="uk-UA" smtClean="0"/>
              <a:t>П'ятий рівень</a:t>
            </a:r>
            <a:endParaRPr kumimoji="0" lang="en-US"/>
          </a:p>
        </p:txBody>
      </p:sp>
      <p:sp>
        <p:nvSpPr>
          <p:cNvPr id="14" name="Місце для дати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6A1CB6B-883E-497E-BE36-9E6852CDB1C9}" type="datetimeFigureOut">
              <a:rPr lang="uk-UA" smtClean="0"/>
              <a:t>17.06.2015</a:t>
            </a:fld>
            <a:endParaRPr lang="uk-UA"/>
          </a:p>
        </p:txBody>
      </p:sp>
      <p:sp>
        <p:nvSpPr>
          <p:cNvPr id="3" name="Місце для нижнього колонтитула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uk-UA"/>
          </a:p>
        </p:txBody>
      </p:sp>
      <p:sp>
        <p:nvSpPr>
          <p:cNvPr id="23" name="Місце для номера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6118458-D9D4-435B-A286-DB38A1F33C5B}" type="slidenum">
              <a:rPr lang="uk-UA" smtClean="0"/>
              <a:t>‹#›</a:t>
            </a:fld>
            <a:endParaRPr lang="uk-UA"/>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package" Target="../embeddings/_________Microsoft_Visio1.vsd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1196752"/>
            <a:ext cx="8229600" cy="2003648"/>
          </a:xfrm>
        </p:spPr>
        <p:txBody>
          <a:bodyPr>
            <a:normAutofit fontScale="90000"/>
          </a:bodyPr>
          <a:lstStyle/>
          <a:p>
            <a:r>
              <a:rPr lang="uk-UA" dirty="0" smtClean="0"/>
              <a:t>Вимірювач температури на основі кремнієвого діода</a:t>
            </a:r>
            <a:endParaRPr lang="uk-UA" dirty="0"/>
          </a:p>
        </p:txBody>
      </p:sp>
      <p:sp>
        <p:nvSpPr>
          <p:cNvPr id="3" name="Підзаголовок 2"/>
          <p:cNvSpPr>
            <a:spLocks noGrp="1"/>
          </p:cNvSpPr>
          <p:nvPr>
            <p:ph type="subTitle" idx="1"/>
          </p:nvPr>
        </p:nvSpPr>
        <p:spPr>
          <a:xfrm>
            <a:off x="1043608" y="3284984"/>
            <a:ext cx="7448872" cy="2689590"/>
          </a:xfrm>
        </p:spPr>
        <p:txBody>
          <a:bodyPr>
            <a:normAutofit/>
          </a:bodyPr>
          <a:lstStyle/>
          <a:p>
            <a:r>
              <a:rPr lang="uk-UA" dirty="0" smtClean="0">
                <a:solidFill>
                  <a:schemeClr val="bg1"/>
                </a:solidFill>
              </a:rPr>
              <a:t>Розробив студент гр.ЕП-10</a:t>
            </a:r>
          </a:p>
          <a:p>
            <a:r>
              <a:rPr lang="uk-UA" dirty="0" err="1" smtClean="0">
                <a:solidFill>
                  <a:schemeClr val="bg1"/>
                </a:solidFill>
              </a:rPr>
              <a:t>Холява</a:t>
            </a:r>
            <a:r>
              <a:rPr lang="uk-UA" dirty="0" smtClean="0">
                <a:solidFill>
                  <a:schemeClr val="bg1"/>
                </a:solidFill>
              </a:rPr>
              <a:t> Андрій Володимирович</a:t>
            </a:r>
          </a:p>
          <a:p>
            <a:r>
              <a:rPr lang="uk-UA" dirty="0" smtClean="0">
                <a:solidFill>
                  <a:schemeClr val="bg1"/>
                </a:solidFill>
              </a:rPr>
              <a:t>Науковий керівник</a:t>
            </a:r>
          </a:p>
          <a:p>
            <a:r>
              <a:rPr lang="uk-UA" dirty="0" err="1">
                <a:solidFill>
                  <a:schemeClr val="bg1"/>
                </a:solidFill>
              </a:rPr>
              <a:t>к.т.н</a:t>
            </a:r>
            <a:r>
              <a:rPr lang="uk-UA" dirty="0" smtClean="0">
                <a:solidFill>
                  <a:schemeClr val="bg1"/>
                </a:solidFill>
              </a:rPr>
              <a:t>.,  доцент кафедри електроніки</a:t>
            </a:r>
          </a:p>
          <a:p>
            <a:r>
              <a:rPr lang="uk-UA" dirty="0" smtClean="0">
                <a:solidFill>
                  <a:schemeClr val="bg1"/>
                </a:solidFill>
              </a:rPr>
              <a:t> </a:t>
            </a:r>
            <a:r>
              <a:rPr lang="uk-UA" dirty="0" err="1" smtClean="0">
                <a:solidFill>
                  <a:schemeClr val="bg1"/>
                </a:solidFill>
              </a:rPr>
              <a:t>Крилик</a:t>
            </a:r>
            <a:r>
              <a:rPr lang="uk-UA" dirty="0" smtClean="0">
                <a:solidFill>
                  <a:schemeClr val="bg1"/>
                </a:solidFill>
              </a:rPr>
              <a:t> Людмила Вікторівна</a:t>
            </a:r>
            <a:endParaRPr lang="uk-UA" dirty="0">
              <a:solidFill>
                <a:schemeClr val="bg1"/>
              </a:solidFill>
            </a:endParaRPr>
          </a:p>
        </p:txBody>
      </p:sp>
    </p:spTree>
    <p:extLst>
      <p:ext uri="{BB962C8B-B14F-4D97-AF65-F5344CB8AC3E}">
        <p14:creationId xmlns:p14="http://schemas.microsoft.com/office/powerpoint/2010/main" val="12267438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Параметричний аналіз</a:t>
            </a:r>
            <a:endParaRPr lang="uk-UA" dirty="0"/>
          </a:p>
        </p:txBody>
      </p:sp>
      <p:sp>
        <p:nvSpPr>
          <p:cNvPr id="4" name="TextBox 3"/>
          <p:cNvSpPr txBox="1"/>
          <p:nvPr/>
        </p:nvSpPr>
        <p:spPr>
          <a:xfrm>
            <a:off x="137160" y="1916832"/>
            <a:ext cx="8755320" cy="1200329"/>
          </a:xfrm>
          <a:prstGeom prst="rect">
            <a:avLst/>
          </a:prstGeom>
          <a:noFill/>
        </p:spPr>
        <p:txBody>
          <a:bodyPr wrap="square" rtlCol="0">
            <a:spAutoFit/>
          </a:bodyPr>
          <a:lstStyle/>
          <a:p>
            <a:r>
              <a:rPr lang="uk-UA" dirty="0"/>
              <a:t>Параметричний (багатоваріантний) аналіз дозволяє одночасно побачити як веде себе схема при різних номінальних значеннях параметра </a:t>
            </a:r>
            <a:r>
              <a:rPr lang="uk-UA" dirty="0" smtClean="0"/>
              <a:t>елемента. </a:t>
            </a:r>
            <a:r>
              <a:rPr lang="uk-UA" dirty="0"/>
              <a:t>Проведемо параметричний аналіз схеми при різних значеннях опору резистора </a:t>
            </a:r>
            <a:r>
              <a:rPr lang="en-US" i="1" dirty="0"/>
              <a:t>R</a:t>
            </a:r>
            <a:r>
              <a:rPr lang="uk-UA" dirty="0"/>
              <a:t>2. Такими значеннями будуть 1кОм, 2кОм, 3кОм, 4кОм, 5кОм, </a:t>
            </a:r>
            <a:r>
              <a:rPr lang="uk-UA" dirty="0" err="1"/>
              <a:t>5кОм</a:t>
            </a:r>
            <a:r>
              <a:rPr lang="uk-UA" dirty="0"/>
              <a:t>, 7кОм, 8кОм, 9кОм, 10кОм.</a:t>
            </a:r>
          </a:p>
        </p:txBody>
      </p:sp>
      <p:pic>
        <p:nvPicPr>
          <p:cNvPr id="5" name="Рисунок 4" descr="іаві"/>
          <p:cNvPicPr/>
          <p:nvPr/>
        </p:nvPicPr>
        <p:blipFill>
          <a:blip r:embed="rId3">
            <a:extLst>
              <a:ext uri="{28A0092B-C50C-407E-A947-70E740481C1C}">
                <a14:useLocalDpi xmlns:a14="http://schemas.microsoft.com/office/drawing/2010/main" val="0"/>
              </a:ext>
            </a:extLst>
          </a:blip>
          <a:srcRect b="29182"/>
          <a:stretch>
            <a:fillRect/>
          </a:stretch>
        </p:blipFill>
        <p:spPr bwMode="auto">
          <a:xfrm>
            <a:off x="1397476" y="3356992"/>
            <a:ext cx="6294120" cy="2660015"/>
          </a:xfrm>
          <a:prstGeom prst="rect">
            <a:avLst/>
          </a:prstGeom>
          <a:noFill/>
          <a:ln>
            <a:noFill/>
          </a:ln>
        </p:spPr>
      </p:pic>
      <p:sp>
        <p:nvSpPr>
          <p:cNvPr id="6" name="TextBox 5"/>
          <p:cNvSpPr txBox="1"/>
          <p:nvPr/>
        </p:nvSpPr>
        <p:spPr>
          <a:xfrm>
            <a:off x="137160" y="6342140"/>
            <a:ext cx="8755320" cy="369332"/>
          </a:xfrm>
          <a:prstGeom prst="rect">
            <a:avLst/>
          </a:prstGeom>
          <a:noFill/>
        </p:spPr>
        <p:txBody>
          <a:bodyPr wrap="square" rtlCol="0">
            <a:spAutoFit/>
          </a:bodyPr>
          <a:lstStyle/>
          <a:p>
            <a:r>
              <a:rPr lang="uk-UA" dirty="0" smtClean="0"/>
              <a:t>Видно, що </a:t>
            </a:r>
            <a:r>
              <a:rPr lang="uk-UA" dirty="0"/>
              <a:t>при зміні опору обрізується вихідна напруга </a:t>
            </a:r>
          </a:p>
        </p:txBody>
      </p:sp>
    </p:spTree>
    <p:extLst>
      <p:ext uri="{BB962C8B-B14F-4D97-AF65-F5344CB8AC3E}">
        <p14:creationId xmlns:p14="http://schemas.microsoft.com/office/powerpoint/2010/main" val="3833262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2000" dirty="0">
                <a:effectLst/>
              </a:rPr>
              <a:t>Зовнішній вигляд моделювання друкованої плати в ARES PCB LAYOUT</a:t>
            </a:r>
            <a:endParaRPr lang="uk-UA" sz="2000" dirty="0"/>
          </a:p>
        </p:txBody>
      </p:sp>
      <p:pic>
        <p:nvPicPr>
          <p:cNvPr id="4" name="Объект 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196752"/>
            <a:ext cx="3528392" cy="2828156"/>
          </a:xfrm>
          <a:prstGeom prst="rect">
            <a:avLst/>
          </a:prstGeom>
          <a:noFill/>
          <a:ln>
            <a:noFill/>
          </a:ln>
        </p:spPr>
      </p:pic>
      <p:pic>
        <p:nvPicPr>
          <p:cNvPr id="5" name="Рисунок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69258" y="1196752"/>
            <a:ext cx="2901057" cy="2880320"/>
          </a:xfrm>
          <a:prstGeom prst="rect">
            <a:avLst/>
          </a:prstGeom>
          <a:noFill/>
          <a:ln>
            <a:noFill/>
          </a:ln>
        </p:spPr>
      </p:pic>
      <p:pic>
        <p:nvPicPr>
          <p:cNvPr id="6" name="Рисунок 5"/>
          <p:cNvPicPr/>
          <p:nvPr/>
        </p:nvPicPr>
        <p:blipFill>
          <a:blip r:embed="rId4">
            <a:extLst>
              <a:ext uri="{28A0092B-C50C-407E-A947-70E740481C1C}">
                <a14:useLocalDpi xmlns:a14="http://schemas.microsoft.com/office/drawing/2010/main" val="0"/>
              </a:ext>
            </a:extLst>
          </a:blip>
          <a:srcRect/>
          <a:stretch>
            <a:fillRect/>
          </a:stretch>
        </p:blipFill>
        <p:spPr bwMode="auto">
          <a:xfrm>
            <a:off x="2987824" y="4109494"/>
            <a:ext cx="3275459" cy="2505954"/>
          </a:xfrm>
          <a:prstGeom prst="rect">
            <a:avLst/>
          </a:prstGeom>
          <a:noFill/>
          <a:ln>
            <a:noFill/>
          </a:ln>
        </p:spPr>
      </p:pic>
    </p:spTree>
    <p:extLst>
      <p:ext uri="{BB962C8B-B14F-4D97-AF65-F5344CB8AC3E}">
        <p14:creationId xmlns:p14="http://schemas.microsoft.com/office/powerpoint/2010/main" val="35494227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3408"/>
            <a:ext cx="8229600" cy="1143000"/>
          </a:xfrm>
        </p:spPr>
        <p:txBody>
          <a:bodyPr>
            <a:normAutofit/>
          </a:bodyPr>
          <a:lstStyle/>
          <a:p>
            <a:r>
              <a:rPr lang="uk-UA" sz="2400" dirty="0"/>
              <a:t>Плата </a:t>
            </a:r>
            <a:r>
              <a:rPr lang="uk-UA" sz="2400" dirty="0" smtClean="0"/>
              <a:t>друкована вимірювача температури на основі кремнієвого діода</a:t>
            </a:r>
            <a:endParaRPr lang="uk-UA" sz="24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764704"/>
            <a:ext cx="6624736" cy="5806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78516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Плата. </a:t>
            </a:r>
            <a:r>
              <a:rPr lang="uk-UA" dirty="0" err="1" smtClean="0"/>
              <a:t>Сладальне</a:t>
            </a:r>
            <a:r>
              <a:rPr lang="uk-UA" dirty="0" smtClean="0"/>
              <a:t> креслення </a:t>
            </a:r>
            <a:endParaRPr lang="uk-UA" dirty="0"/>
          </a:p>
        </p:txBody>
      </p:sp>
      <p:pic>
        <p:nvPicPr>
          <p:cNvPr id="4106"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1563" y="1266825"/>
            <a:ext cx="7000875" cy="432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38446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15416"/>
            <a:ext cx="8229600" cy="1143000"/>
          </a:xfrm>
        </p:spPr>
        <p:txBody>
          <a:bodyPr>
            <a:normAutofit/>
          </a:bodyPr>
          <a:lstStyle/>
          <a:p>
            <a:r>
              <a:rPr lang="uk-UA" sz="2400" dirty="0" smtClean="0"/>
              <a:t>Креслення загального виду</a:t>
            </a:r>
            <a:endParaRPr lang="uk-UA" sz="2400"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6066" y="641271"/>
            <a:ext cx="7740350" cy="4875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26759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71400"/>
            <a:ext cx="8229600" cy="814192"/>
          </a:xfrm>
        </p:spPr>
        <p:txBody>
          <a:bodyPr>
            <a:normAutofit/>
          </a:bodyPr>
          <a:lstStyle/>
          <a:p>
            <a:r>
              <a:rPr lang="uk-UA" sz="2400" dirty="0">
                <a:effectLst/>
              </a:rPr>
              <a:t>ВИСНОВКИ</a:t>
            </a:r>
            <a:endParaRPr lang="uk-UA" sz="2400" dirty="0"/>
          </a:p>
        </p:txBody>
      </p:sp>
      <p:sp>
        <p:nvSpPr>
          <p:cNvPr id="4" name="TextBox 3"/>
          <p:cNvSpPr txBox="1"/>
          <p:nvPr/>
        </p:nvSpPr>
        <p:spPr>
          <a:xfrm>
            <a:off x="77102" y="404664"/>
            <a:ext cx="9052339" cy="6201698"/>
          </a:xfrm>
          <a:prstGeom prst="rect">
            <a:avLst/>
          </a:prstGeom>
          <a:noFill/>
        </p:spPr>
        <p:txBody>
          <a:bodyPr wrap="square" rtlCol="0">
            <a:spAutoFit/>
          </a:bodyPr>
          <a:lstStyle/>
          <a:p>
            <a:pPr lvl="0" algn="just"/>
            <a:r>
              <a:rPr lang="ru-RU" sz="1600" dirty="0" smtClean="0"/>
              <a:t>1. На </a:t>
            </a:r>
            <a:r>
              <a:rPr lang="ru-RU" sz="1600" dirty="0" err="1"/>
              <a:t>основі</a:t>
            </a:r>
            <a:r>
              <a:rPr lang="ru-RU" sz="1600" dirty="0"/>
              <a:t> </a:t>
            </a:r>
            <a:r>
              <a:rPr lang="ru-RU" sz="1600" dirty="0" err="1"/>
              <a:t>аналізу</a:t>
            </a:r>
            <a:r>
              <a:rPr lang="ru-RU" sz="1600" dirty="0"/>
              <a:t> </a:t>
            </a:r>
            <a:r>
              <a:rPr lang="ru-RU" sz="1600" dirty="0" err="1"/>
              <a:t>літературних</a:t>
            </a:r>
            <a:r>
              <a:rPr lang="ru-RU" sz="1600" dirty="0"/>
              <a:t> </a:t>
            </a:r>
            <a:r>
              <a:rPr lang="ru-RU" sz="1600" dirty="0" err="1"/>
              <a:t>джерел</a:t>
            </a:r>
            <a:r>
              <a:rPr lang="ru-RU" sz="1600" dirty="0"/>
              <a:t> </a:t>
            </a:r>
            <a:r>
              <a:rPr lang="ru-RU" sz="1600" dirty="0" err="1"/>
              <a:t>встановлено</a:t>
            </a:r>
            <a:r>
              <a:rPr lang="ru-RU" sz="1600" dirty="0"/>
              <a:t>, </a:t>
            </a:r>
            <a:r>
              <a:rPr lang="ru-RU" sz="1600" dirty="0" err="1"/>
              <a:t>що</a:t>
            </a:r>
            <a:r>
              <a:rPr lang="ru-RU" sz="1600" dirty="0"/>
              <a:t> </a:t>
            </a:r>
            <a:r>
              <a:rPr lang="ru-RU" sz="1600" dirty="0" err="1"/>
              <a:t>діодні</a:t>
            </a:r>
            <a:r>
              <a:rPr lang="ru-RU" sz="1600" dirty="0"/>
              <a:t> датчики </a:t>
            </a:r>
            <a:r>
              <a:rPr lang="ru-RU" sz="1600" dirty="0" err="1"/>
              <a:t>мають</a:t>
            </a:r>
            <a:r>
              <a:rPr lang="ru-RU" sz="1600" dirty="0"/>
              <a:t> ряд </a:t>
            </a:r>
            <a:r>
              <a:rPr lang="ru-RU" sz="1600" dirty="0" err="1"/>
              <a:t>переваг</a:t>
            </a:r>
            <a:r>
              <a:rPr lang="ru-RU" sz="1600" dirty="0"/>
              <a:t> перед термометрами опору. Вони </a:t>
            </a:r>
            <a:r>
              <a:rPr lang="ru-RU" sz="1600" dirty="0" err="1"/>
              <a:t>компактні</a:t>
            </a:r>
            <a:r>
              <a:rPr lang="ru-RU" sz="1600" dirty="0"/>
              <a:t>, </a:t>
            </a:r>
            <a:r>
              <a:rPr lang="ru-RU" sz="1600" dirty="0" err="1"/>
              <a:t>відносно</a:t>
            </a:r>
            <a:r>
              <a:rPr lang="ru-RU" sz="1600" dirty="0"/>
              <a:t> </a:t>
            </a:r>
            <a:r>
              <a:rPr lang="ru-RU" sz="1600" dirty="0" err="1"/>
              <a:t>дешеві</a:t>
            </a:r>
            <a:r>
              <a:rPr lang="ru-RU" sz="1600" dirty="0"/>
              <a:t>, і, як уже </a:t>
            </a:r>
            <a:r>
              <a:rPr lang="ru-RU" sz="1600" dirty="0" err="1"/>
              <a:t>зазначалося</a:t>
            </a:r>
            <a:r>
              <a:rPr lang="ru-RU" sz="1600" dirty="0"/>
              <a:t>, </a:t>
            </a:r>
            <a:r>
              <a:rPr lang="ru-RU" sz="1600" dirty="0" err="1"/>
              <a:t>можуть</a:t>
            </a:r>
            <a:r>
              <a:rPr lang="ru-RU" sz="1600" dirty="0"/>
              <a:t> легко </a:t>
            </a:r>
            <a:r>
              <a:rPr lang="ru-RU" sz="1600" dirty="0" err="1"/>
              <a:t>вбудовуватися</a:t>
            </a:r>
            <a:r>
              <a:rPr lang="ru-RU" sz="1600" dirty="0"/>
              <a:t> в </a:t>
            </a:r>
            <a:r>
              <a:rPr lang="ru-RU" sz="1600" dirty="0" err="1"/>
              <a:t>підсилювачі</a:t>
            </a:r>
            <a:r>
              <a:rPr lang="ru-RU" sz="1600" dirty="0"/>
              <a:t>, </a:t>
            </a:r>
            <a:r>
              <a:rPr lang="ru-RU" sz="1600" dirty="0" err="1"/>
              <a:t>регулятори</a:t>
            </a:r>
            <a:r>
              <a:rPr lang="ru-RU" sz="1600" dirty="0"/>
              <a:t>, </a:t>
            </a:r>
            <a:r>
              <a:rPr lang="ru-RU" sz="1600" dirty="0" err="1"/>
              <a:t>мікроконтролери</a:t>
            </a:r>
            <a:r>
              <a:rPr lang="ru-RU" sz="1600" dirty="0"/>
              <a:t> та </a:t>
            </a:r>
            <a:r>
              <a:rPr lang="ru-RU" sz="1600" dirty="0" err="1"/>
              <a:t>інші</a:t>
            </a:r>
            <a:r>
              <a:rPr lang="ru-RU" sz="1600" dirty="0"/>
              <a:t> </a:t>
            </a:r>
            <a:r>
              <a:rPr lang="ru-RU" sz="1600" dirty="0" err="1"/>
              <a:t>електронні</a:t>
            </a:r>
            <a:r>
              <a:rPr lang="ru-RU" sz="1600" dirty="0"/>
              <a:t> </a:t>
            </a:r>
            <a:r>
              <a:rPr lang="ru-RU" sz="1600" dirty="0" err="1"/>
              <a:t>прилади</a:t>
            </a:r>
            <a:r>
              <a:rPr lang="ru-RU" sz="1600" dirty="0"/>
              <a:t>. При </a:t>
            </a:r>
            <a:r>
              <a:rPr lang="ru-RU" sz="1600" dirty="0" err="1"/>
              <a:t>цьому</a:t>
            </a:r>
            <a:r>
              <a:rPr lang="ru-RU" sz="1600" dirty="0"/>
              <a:t> </a:t>
            </a:r>
            <a:r>
              <a:rPr lang="ru-RU" sz="1600" dirty="0" err="1"/>
              <a:t>діодні</a:t>
            </a:r>
            <a:r>
              <a:rPr lang="ru-RU" sz="1600" dirty="0"/>
              <a:t> </a:t>
            </a:r>
            <a:r>
              <a:rPr lang="ru-RU" sz="1600" dirty="0" err="1"/>
              <a:t>термометри</a:t>
            </a:r>
            <a:r>
              <a:rPr lang="ru-RU" sz="1600" dirty="0"/>
              <a:t> </a:t>
            </a:r>
            <a:r>
              <a:rPr lang="ru-RU" sz="1600" dirty="0" err="1"/>
              <a:t>мають</a:t>
            </a:r>
            <a:r>
              <a:rPr lang="ru-RU" sz="1600" dirty="0"/>
              <a:t> </a:t>
            </a:r>
            <a:r>
              <a:rPr lang="ru-RU" sz="1600" dirty="0" err="1"/>
              <a:t>високу</a:t>
            </a:r>
            <a:r>
              <a:rPr lang="ru-RU" sz="1600" dirty="0"/>
              <a:t> </a:t>
            </a:r>
            <a:r>
              <a:rPr lang="ru-RU" sz="1600" dirty="0" err="1"/>
              <a:t>чутливість</a:t>
            </a:r>
            <a:r>
              <a:rPr lang="ru-RU" sz="1600" dirty="0"/>
              <a:t> і </a:t>
            </a:r>
            <a:r>
              <a:rPr lang="ru-RU" sz="1600" dirty="0" err="1"/>
              <a:t>високу</a:t>
            </a:r>
            <a:r>
              <a:rPr lang="ru-RU" sz="1600" dirty="0"/>
              <a:t> </a:t>
            </a:r>
            <a:r>
              <a:rPr lang="ru-RU" sz="1600" dirty="0" err="1"/>
              <a:t>точність</a:t>
            </a:r>
            <a:r>
              <a:rPr lang="ru-RU" sz="1600" dirty="0"/>
              <a:t>. Сфера </a:t>
            </a:r>
            <a:r>
              <a:rPr lang="ru-RU" sz="1600" dirty="0" err="1"/>
              <a:t>їх</a:t>
            </a:r>
            <a:r>
              <a:rPr lang="ru-RU" sz="1600" dirty="0"/>
              <a:t> </a:t>
            </a:r>
            <a:r>
              <a:rPr lang="ru-RU" sz="1600" dirty="0" err="1"/>
              <a:t>застосування</a:t>
            </a:r>
            <a:r>
              <a:rPr lang="ru-RU" sz="1600" dirty="0"/>
              <a:t> </a:t>
            </a:r>
            <a:r>
              <a:rPr lang="ru-RU" sz="1600" dirty="0" err="1"/>
              <a:t>безперервно</a:t>
            </a:r>
            <a:r>
              <a:rPr lang="ru-RU" sz="1600" dirty="0"/>
              <a:t> </a:t>
            </a:r>
            <a:r>
              <a:rPr lang="ru-RU" sz="1600" dirty="0" err="1"/>
              <a:t>розширюється</a:t>
            </a:r>
            <a:r>
              <a:rPr lang="ru-RU" sz="1600" dirty="0"/>
              <a:t>, вони </a:t>
            </a:r>
            <a:r>
              <a:rPr lang="ru-RU" sz="1600" dirty="0" err="1"/>
              <a:t>можуть</a:t>
            </a:r>
            <a:r>
              <a:rPr lang="ru-RU" sz="1600" dirty="0"/>
              <a:t> </a:t>
            </a:r>
            <a:r>
              <a:rPr lang="ru-RU" sz="1600" dirty="0" err="1"/>
              <a:t>використовуватися</a:t>
            </a:r>
            <a:r>
              <a:rPr lang="ru-RU" sz="1600" dirty="0"/>
              <a:t> в системах </a:t>
            </a:r>
            <a:r>
              <a:rPr lang="ru-RU" sz="1600" dirty="0" err="1"/>
              <a:t>вимірювання</a:t>
            </a:r>
            <a:r>
              <a:rPr lang="ru-RU" sz="1600" dirty="0"/>
              <a:t> </a:t>
            </a:r>
            <a:r>
              <a:rPr lang="ru-RU" sz="1600" dirty="0" err="1"/>
              <a:t>локальної</a:t>
            </a:r>
            <a:r>
              <a:rPr lang="ru-RU" sz="1600" dirty="0"/>
              <a:t> </a:t>
            </a:r>
            <a:r>
              <a:rPr lang="ru-RU" sz="1600" dirty="0" err="1"/>
              <a:t>температури</a:t>
            </a:r>
            <a:r>
              <a:rPr lang="ru-RU" sz="1600" dirty="0"/>
              <a:t> </a:t>
            </a:r>
            <a:r>
              <a:rPr lang="ru-RU" sz="1600" dirty="0" err="1"/>
              <a:t>процесорів</a:t>
            </a:r>
            <a:r>
              <a:rPr lang="ru-RU" sz="1600" dirty="0"/>
              <a:t>, </a:t>
            </a:r>
            <a:r>
              <a:rPr lang="ru-RU" sz="1600" dirty="0" err="1"/>
              <a:t>вимірювальних</a:t>
            </a:r>
            <a:r>
              <a:rPr lang="ru-RU" sz="1600" dirty="0"/>
              <a:t> плат, в </a:t>
            </a:r>
            <a:r>
              <a:rPr lang="ru-RU" sz="1600" dirty="0" err="1"/>
              <a:t>складних</a:t>
            </a:r>
            <a:r>
              <a:rPr lang="ru-RU" sz="1600" dirty="0"/>
              <a:t> системах </a:t>
            </a:r>
            <a:r>
              <a:rPr lang="ru-RU" sz="1600" dirty="0" err="1"/>
              <a:t>багатопараметричного</a:t>
            </a:r>
            <a:r>
              <a:rPr lang="ru-RU" sz="1600" dirty="0"/>
              <a:t> контролю, в </a:t>
            </a:r>
            <a:r>
              <a:rPr lang="ru-RU" sz="1600" dirty="0" err="1"/>
              <a:t>яких</a:t>
            </a:r>
            <a:r>
              <a:rPr lang="ru-RU" sz="1600" dirty="0"/>
              <a:t> </a:t>
            </a:r>
            <a:r>
              <a:rPr lang="ru-RU" sz="1600" dirty="0" err="1"/>
              <a:t>здійснюється</a:t>
            </a:r>
            <a:r>
              <a:rPr lang="ru-RU" sz="1600" dirty="0"/>
              <a:t> </a:t>
            </a:r>
            <a:r>
              <a:rPr lang="ru-RU" sz="1600" dirty="0" err="1"/>
              <a:t>одночасний</a:t>
            </a:r>
            <a:r>
              <a:rPr lang="ru-RU" sz="1600" dirty="0"/>
              <a:t> </a:t>
            </a:r>
            <a:r>
              <a:rPr lang="ru-RU" sz="1600" dirty="0" err="1"/>
              <a:t>моніторинг</a:t>
            </a:r>
            <a:r>
              <a:rPr lang="ru-RU" sz="1600" dirty="0"/>
              <a:t> </a:t>
            </a:r>
            <a:r>
              <a:rPr lang="ru-RU" sz="1600" dirty="0" err="1"/>
              <a:t>тиску</a:t>
            </a:r>
            <a:r>
              <a:rPr lang="ru-RU" sz="1600" dirty="0"/>
              <a:t>, </a:t>
            </a:r>
            <a:r>
              <a:rPr lang="ru-RU" sz="1600" dirty="0" err="1"/>
              <a:t>витрати</a:t>
            </a:r>
            <a:r>
              <a:rPr lang="ru-RU" sz="1600" dirty="0"/>
              <a:t> та </a:t>
            </a:r>
            <a:r>
              <a:rPr lang="ru-RU" sz="1600" dirty="0" err="1"/>
              <a:t>інших</a:t>
            </a:r>
            <a:r>
              <a:rPr lang="ru-RU" sz="1600" dirty="0"/>
              <a:t> </a:t>
            </a:r>
            <a:r>
              <a:rPr lang="ru-RU" sz="1600" dirty="0" err="1"/>
              <a:t>параметрів</a:t>
            </a:r>
            <a:r>
              <a:rPr lang="ru-RU" sz="1600" dirty="0"/>
              <a:t>. </a:t>
            </a:r>
            <a:r>
              <a:rPr lang="ru-RU" sz="1600" dirty="0" err="1"/>
              <a:t>Важливе</a:t>
            </a:r>
            <a:r>
              <a:rPr lang="ru-RU" sz="1600" dirty="0"/>
              <a:t> </a:t>
            </a:r>
            <a:r>
              <a:rPr lang="ru-RU" sz="1600" dirty="0" err="1"/>
              <a:t>значення</a:t>
            </a:r>
            <a:r>
              <a:rPr lang="ru-RU" sz="1600" dirty="0"/>
              <a:t> </a:t>
            </a:r>
            <a:r>
              <a:rPr lang="ru-RU" sz="1600" dirty="0" err="1"/>
              <a:t>набуває</a:t>
            </a:r>
            <a:r>
              <a:rPr lang="ru-RU" sz="1600" dirty="0"/>
              <a:t> </a:t>
            </a:r>
            <a:r>
              <a:rPr lang="ru-RU" sz="1600" dirty="0" err="1"/>
              <a:t>застосування</a:t>
            </a:r>
            <a:r>
              <a:rPr lang="ru-RU" sz="1600" dirty="0"/>
              <a:t> </a:t>
            </a:r>
            <a:r>
              <a:rPr lang="ru-RU" sz="1600" dirty="0" err="1"/>
              <a:t>мікродатчиків</a:t>
            </a:r>
            <a:r>
              <a:rPr lang="ru-RU" sz="1600" dirty="0"/>
              <a:t> для систем </a:t>
            </a:r>
            <a:r>
              <a:rPr lang="ru-RU" sz="1600" dirty="0" err="1"/>
              <a:t>дистанційного</a:t>
            </a:r>
            <a:r>
              <a:rPr lang="ru-RU" sz="1600" dirty="0"/>
              <a:t> </a:t>
            </a:r>
            <a:r>
              <a:rPr lang="ru-RU" sz="1600" dirty="0" err="1"/>
              <a:t>моніторингу</a:t>
            </a:r>
            <a:r>
              <a:rPr lang="ru-RU" sz="1600" dirty="0"/>
              <a:t> </a:t>
            </a:r>
            <a:r>
              <a:rPr lang="ru-RU" sz="1600" dirty="0" err="1"/>
              <a:t>температури</a:t>
            </a:r>
            <a:r>
              <a:rPr lang="ru-RU" sz="1600" dirty="0"/>
              <a:t> та </a:t>
            </a:r>
            <a:r>
              <a:rPr lang="ru-RU" sz="1600" dirty="0" err="1"/>
              <a:t>пожежної</a:t>
            </a:r>
            <a:r>
              <a:rPr lang="ru-RU" sz="1600" dirty="0"/>
              <a:t> </a:t>
            </a:r>
            <a:r>
              <a:rPr lang="ru-RU" sz="1600" dirty="0" err="1"/>
              <a:t>безпеки</a:t>
            </a:r>
            <a:r>
              <a:rPr lang="ru-RU" sz="1600" dirty="0"/>
              <a:t>, де </a:t>
            </a:r>
            <a:r>
              <a:rPr lang="ru-RU" sz="1600" dirty="0" err="1"/>
              <a:t>сигналізація</a:t>
            </a:r>
            <a:r>
              <a:rPr lang="ru-RU" sz="1600" dirty="0"/>
              <a:t> </a:t>
            </a:r>
            <a:r>
              <a:rPr lang="ru-RU" sz="1600" dirty="0" err="1"/>
              <a:t>спрацьовує</a:t>
            </a:r>
            <a:r>
              <a:rPr lang="ru-RU" sz="1600" dirty="0"/>
              <a:t> при </a:t>
            </a:r>
            <a:r>
              <a:rPr lang="ru-RU" sz="1600" dirty="0" err="1"/>
              <a:t>перевищенні</a:t>
            </a:r>
            <a:r>
              <a:rPr lang="ru-RU" sz="1600" dirty="0"/>
              <a:t> </a:t>
            </a:r>
            <a:r>
              <a:rPr lang="ru-RU" sz="1600" dirty="0" err="1"/>
              <a:t>певного</a:t>
            </a:r>
            <a:r>
              <a:rPr lang="ru-RU" sz="1600" dirty="0"/>
              <a:t> температурного порога. </a:t>
            </a:r>
            <a:r>
              <a:rPr lang="ru-RU" sz="1600" dirty="0" err="1"/>
              <a:t>Необхідно</a:t>
            </a:r>
            <a:r>
              <a:rPr lang="ru-RU" sz="1600" dirty="0"/>
              <a:t> </a:t>
            </a:r>
            <a:r>
              <a:rPr lang="ru-RU" sz="1600" dirty="0" err="1"/>
              <a:t>зазначити</a:t>
            </a:r>
            <a:r>
              <a:rPr lang="ru-RU" sz="1600" dirty="0"/>
              <a:t>, </a:t>
            </a:r>
            <a:r>
              <a:rPr lang="ru-RU" sz="1600" dirty="0" err="1"/>
              <a:t>що</a:t>
            </a:r>
            <a:r>
              <a:rPr lang="ru-RU" sz="1600" dirty="0"/>
              <a:t>  </a:t>
            </a:r>
            <a:r>
              <a:rPr lang="ru-RU" sz="1600" dirty="0" err="1"/>
              <a:t>ранні</a:t>
            </a:r>
            <a:r>
              <a:rPr lang="ru-RU" sz="1600" dirty="0"/>
              <a:t> </a:t>
            </a:r>
            <a:r>
              <a:rPr lang="ru-RU" sz="1600" dirty="0" err="1"/>
              <a:t>розробки</a:t>
            </a:r>
            <a:r>
              <a:rPr lang="ru-RU" sz="1600" dirty="0"/>
              <a:t> IC </a:t>
            </a:r>
            <a:r>
              <a:rPr lang="ru-RU" sz="1600" dirty="0" err="1"/>
              <a:t>термометрів</a:t>
            </a:r>
            <a:r>
              <a:rPr lang="ru-RU" sz="1600" dirty="0"/>
              <a:t> </a:t>
            </a:r>
            <a:r>
              <a:rPr lang="ru-RU" sz="1600" dirty="0" err="1"/>
              <a:t>мали</a:t>
            </a:r>
            <a:r>
              <a:rPr lang="ru-RU" sz="1600" dirty="0"/>
              <a:t> </a:t>
            </a:r>
            <a:r>
              <a:rPr lang="ru-RU" sz="1600" dirty="0" err="1"/>
              <a:t>велику</a:t>
            </a:r>
            <a:r>
              <a:rPr lang="ru-RU" sz="1600" dirty="0"/>
              <a:t> </a:t>
            </a:r>
            <a:r>
              <a:rPr lang="ru-RU" sz="1600" dirty="0" err="1"/>
              <a:t>перевагу</a:t>
            </a:r>
            <a:r>
              <a:rPr lang="ru-RU" sz="1600" dirty="0"/>
              <a:t> перед </a:t>
            </a:r>
            <a:r>
              <a:rPr lang="ru-RU" sz="1600" dirty="0" err="1"/>
              <a:t>термісторами</a:t>
            </a:r>
            <a:r>
              <a:rPr lang="ru-RU" sz="1600" dirty="0"/>
              <a:t> в тому, </a:t>
            </a:r>
            <a:r>
              <a:rPr lang="ru-RU" sz="1600" dirty="0" err="1"/>
              <a:t>що</a:t>
            </a:r>
            <a:r>
              <a:rPr lang="ru-RU" sz="1600" dirty="0"/>
              <a:t> </a:t>
            </a:r>
            <a:r>
              <a:rPr lang="ru-RU" sz="1600" dirty="0" err="1"/>
              <a:t>виключали</a:t>
            </a:r>
            <a:r>
              <a:rPr lang="ru-RU" sz="1600" dirty="0"/>
              <a:t> </a:t>
            </a:r>
            <a:r>
              <a:rPr lang="ru-RU" sz="1600" dirty="0" err="1"/>
              <a:t>необхідність</a:t>
            </a:r>
            <a:r>
              <a:rPr lang="ru-RU" sz="1600" dirty="0"/>
              <a:t> </a:t>
            </a:r>
            <a:r>
              <a:rPr lang="ru-RU" sz="1600" dirty="0" err="1"/>
              <a:t>лінеаризації</a:t>
            </a:r>
            <a:r>
              <a:rPr lang="ru-RU" sz="1600" dirty="0"/>
              <a:t> </a:t>
            </a:r>
            <a:r>
              <a:rPr lang="ru-RU" sz="1600" dirty="0" err="1"/>
              <a:t>вихідної</a:t>
            </a:r>
            <a:r>
              <a:rPr lang="ru-RU" sz="1600" dirty="0"/>
              <a:t> характеристики, яка, як </a:t>
            </a:r>
            <a:r>
              <a:rPr lang="ru-RU" sz="1600" dirty="0" err="1"/>
              <a:t>відомо</a:t>
            </a:r>
            <a:r>
              <a:rPr lang="ru-RU" sz="1600" dirty="0"/>
              <a:t>, у </a:t>
            </a:r>
            <a:r>
              <a:rPr lang="ru-RU" sz="1600" dirty="0" err="1"/>
              <a:t>термісторів</a:t>
            </a:r>
            <a:r>
              <a:rPr lang="ru-RU" sz="1600" dirty="0"/>
              <a:t> </a:t>
            </a:r>
            <a:r>
              <a:rPr lang="ru-RU" sz="1600" dirty="0" err="1"/>
              <a:t>вкрай</a:t>
            </a:r>
            <a:r>
              <a:rPr lang="ru-RU" sz="1600" dirty="0"/>
              <a:t> не </a:t>
            </a:r>
            <a:r>
              <a:rPr lang="ru-RU" sz="1600" dirty="0" err="1"/>
              <a:t>лінійна</a:t>
            </a:r>
            <a:r>
              <a:rPr lang="ru-RU" sz="1600" dirty="0"/>
              <a:t>.</a:t>
            </a:r>
          </a:p>
          <a:p>
            <a:pPr lvl="0" algn="just"/>
            <a:r>
              <a:rPr lang="ru-RU" sz="1600" dirty="0" smtClean="0"/>
              <a:t>2. Для </a:t>
            </a:r>
            <a:r>
              <a:rPr lang="ru-RU" sz="1600" dirty="0" err="1"/>
              <a:t>розробки</a:t>
            </a:r>
            <a:r>
              <a:rPr lang="ru-RU" sz="1600" dirty="0"/>
              <a:t> </a:t>
            </a:r>
            <a:r>
              <a:rPr lang="ru-RU" sz="1600" dirty="0" err="1"/>
              <a:t>обрано</a:t>
            </a:r>
            <a:r>
              <a:rPr lang="ru-RU" sz="1600" dirty="0"/>
              <a:t> схему </a:t>
            </a:r>
            <a:r>
              <a:rPr lang="ru-RU" sz="1600" dirty="0" err="1"/>
              <a:t>діодного</a:t>
            </a:r>
            <a:r>
              <a:rPr lang="ru-RU" sz="1600" dirty="0"/>
              <a:t> датчика, яка </a:t>
            </a:r>
            <a:r>
              <a:rPr lang="ru-RU" sz="1600" dirty="0" err="1"/>
              <a:t>забезпечує</a:t>
            </a:r>
            <a:r>
              <a:rPr lang="ru-RU" sz="1600" dirty="0"/>
              <a:t> </a:t>
            </a:r>
            <a:r>
              <a:rPr lang="ru-RU" sz="1600" dirty="0" err="1"/>
              <a:t>високу</a:t>
            </a:r>
            <a:r>
              <a:rPr lang="ru-RU" sz="1600" dirty="0"/>
              <a:t> </a:t>
            </a:r>
            <a:r>
              <a:rPr lang="ru-RU" sz="1600" dirty="0" err="1"/>
              <a:t>чутливість</a:t>
            </a:r>
            <a:r>
              <a:rPr lang="ru-RU" sz="1600" dirty="0"/>
              <a:t> та </a:t>
            </a:r>
            <a:r>
              <a:rPr lang="ru-RU" sz="1600" dirty="0" err="1"/>
              <a:t>високу</a:t>
            </a:r>
            <a:r>
              <a:rPr lang="ru-RU" sz="1600" dirty="0"/>
              <a:t> </a:t>
            </a:r>
            <a:r>
              <a:rPr lang="ru-RU" sz="1600" dirty="0" err="1"/>
              <a:t>точність</a:t>
            </a:r>
            <a:r>
              <a:rPr lang="ru-RU" sz="1600" dirty="0"/>
              <a:t> </a:t>
            </a:r>
            <a:r>
              <a:rPr lang="ru-RU" sz="1600" dirty="0" err="1"/>
              <a:t>вимірювання</a:t>
            </a:r>
            <a:r>
              <a:rPr lang="ru-RU" sz="1600" dirty="0"/>
              <a:t>. </a:t>
            </a:r>
            <a:r>
              <a:rPr lang="ru-RU" sz="1600" dirty="0" err="1"/>
              <a:t>Важливою</a:t>
            </a:r>
            <a:r>
              <a:rPr lang="ru-RU" sz="1600" dirty="0"/>
              <a:t> </a:t>
            </a:r>
            <a:r>
              <a:rPr lang="ru-RU" sz="1600" dirty="0" err="1"/>
              <a:t>особливістю</a:t>
            </a:r>
            <a:r>
              <a:rPr lang="ru-RU" sz="1600" dirty="0"/>
              <a:t> </a:t>
            </a:r>
            <a:r>
              <a:rPr lang="ru-RU" sz="1600" dirty="0" err="1"/>
              <a:t>схеми</a:t>
            </a:r>
            <a:r>
              <a:rPr lang="ru-RU" sz="1600" dirty="0"/>
              <a:t> є </a:t>
            </a:r>
            <a:r>
              <a:rPr lang="ru-RU" sz="1600" dirty="0" err="1"/>
              <a:t>відсутність</a:t>
            </a:r>
            <a:r>
              <a:rPr lang="ru-RU" sz="1600" dirty="0"/>
              <a:t> </a:t>
            </a:r>
            <a:r>
              <a:rPr lang="ru-RU" sz="1600" dirty="0" err="1"/>
              <a:t>складних</a:t>
            </a:r>
            <a:r>
              <a:rPr lang="ru-RU" sz="1600" dirty="0"/>
              <a:t> </a:t>
            </a:r>
            <a:r>
              <a:rPr lang="ru-RU" sz="1600" dirty="0" err="1"/>
              <a:t>компонентів</a:t>
            </a:r>
            <a:r>
              <a:rPr lang="ru-RU" sz="1600" dirty="0"/>
              <a:t>, </a:t>
            </a:r>
            <a:r>
              <a:rPr lang="ru-RU" sz="1600" dirty="0" err="1"/>
              <a:t>що</a:t>
            </a:r>
            <a:r>
              <a:rPr lang="ru-RU" sz="1600" dirty="0"/>
              <a:t> </a:t>
            </a:r>
            <a:r>
              <a:rPr lang="ru-RU" sz="1600" dirty="0" err="1"/>
              <a:t>значно</a:t>
            </a:r>
            <a:r>
              <a:rPr lang="ru-RU" sz="1600" dirty="0"/>
              <a:t> </a:t>
            </a:r>
            <a:r>
              <a:rPr lang="ru-RU" sz="1600" dirty="0" err="1"/>
              <a:t>зменшує</a:t>
            </a:r>
            <a:r>
              <a:rPr lang="ru-RU" sz="1600" dirty="0"/>
              <a:t> </a:t>
            </a:r>
            <a:r>
              <a:rPr lang="ru-RU" sz="1600" dirty="0" err="1"/>
              <a:t>її</a:t>
            </a:r>
            <a:r>
              <a:rPr lang="ru-RU" sz="1600" dirty="0"/>
              <a:t> </a:t>
            </a:r>
            <a:r>
              <a:rPr lang="ru-RU" sz="1600" dirty="0" err="1"/>
              <a:t>масу</a:t>
            </a:r>
            <a:r>
              <a:rPr lang="ru-RU" sz="1600" dirty="0"/>
              <a:t> та </a:t>
            </a:r>
            <a:r>
              <a:rPr lang="ru-RU" sz="1600" dirty="0" err="1"/>
              <a:t>габарити</a:t>
            </a:r>
            <a:r>
              <a:rPr lang="ru-RU" sz="1600" dirty="0"/>
              <a:t>. </a:t>
            </a:r>
            <a:endParaRPr lang="ru-RU" sz="1600" dirty="0" smtClean="0"/>
          </a:p>
          <a:p>
            <a:pPr algn="just"/>
            <a:r>
              <a:rPr lang="uk-UA" sz="1600" dirty="0" smtClean="0"/>
              <a:t>3. На </a:t>
            </a:r>
            <a:r>
              <a:rPr lang="uk-UA" sz="1600" dirty="0"/>
              <a:t>основі попередніх розрахунків техніко-економічного обґрунтування можна зробити висновок, що при запровадженні у виробництво розроблюваного приладу, економія буде не тільки на питомих капітальних вкладеннях, що становить 157,25  </a:t>
            </a:r>
            <a:r>
              <a:rPr lang="uk-UA" sz="1600" dirty="0" err="1"/>
              <a:t>грн</a:t>
            </a:r>
            <a:r>
              <a:rPr lang="uk-UA" sz="1600" dirty="0"/>
              <a:t> , але і на експлуатаційних витратах –      25,5  </a:t>
            </a:r>
            <a:r>
              <a:rPr lang="uk-UA" sz="1600" dirty="0" err="1"/>
              <a:t>грн</a:t>
            </a:r>
            <a:r>
              <a:rPr lang="uk-UA" sz="1600" dirty="0"/>
              <a:t>/од. </a:t>
            </a:r>
            <a:r>
              <a:rPr lang="ru-RU" sz="1600" dirty="0" err="1"/>
              <a:t>Така</a:t>
            </a:r>
            <a:r>
              <a:rPr lang="ru-RU" sz="1600" dirty="0"/>
              <a:t> </a:t>
            </a:r>
            <a:r>
              <a:rPr lang="ru-RU" sz="1600" dirty="0" err="1"/>
              <a:t>економія</a:t>
            </a:r>
            <a:r>
              <a:rPr lang="ru-RU" sz="1600" dirty="0"/>
              <a:t> </a:t>
            </a:r>
            <a:r>
              <a:rPr lang="ru-RU" sz="1600" dirty="0" err="1"/>
              <a:t>дозволяє</a:t>
            </a:r>
            <a:r>
              <a:rPr lang="ru-RU" sz="1600" dirty="0"/>
              <a:t> </a:t>
            </a:r>
            <a:r>
              <a:rPr lang="ru-RU" sz="1600" dirty="0" err="1"/>
              <a:t>зменшити</a:t>
            </a:r>
            <a:r>
              <a:rPr lang="ru-RU" sz="1600" dirty="0"/>
              <a:t> </a:t>
            </a:r>
            <a:r>
              <a:rPr lang="ru-RU" sz="1600" dirty="0" err="1"/>
              <a:t>термін</a:t>
            </a:r>
            <a:r>
              <a:rPr lang="ru-RU" sz="1600" dirty="0"/>
              <a:t> </a:t>
            </a:r>
            <a:r>
              <a:rPr lang="ru-RU" sz="1600" dirty="0" err="1"/>
              <a:t>окупності</a:t>
            </a:r>
            <a:r>
              <a:rPr lang="ru-RU" sz="1600" dirty="0"/>
              <a:t> нового </a:t>
            </a:r>
            <a:r>
              <a:rPr lang="ru-RU" sz="1600" dirty="0" err="1"/>
              <a:t>приладу</a:t>
            </a:r>
            <a:r>
              <a:rPr lang="ru-RU" sz="1600" dirty="0"/>
              <a:t>, </a:t>
            </a:r>
            <a:r>
              <a:rPr lang="ru-RU" sz="1600" dirty="0" err="1"/>
              <a:t>який</a:t>
            </a:r>
            <a:r>
              <a:rPr lang="ru-RU" sz="1600" dirty="0"/>
              <a:t> буде </a:t>
            </a:r>
            <a:r>
              <a:rPr lang="ru-RU" sz="1600" dirty="0" err="1"/>
              <a:t>значно</a:t>
            </a:r>
            <a:r>
              <a:rPr lang="ru-RU" sz="1600" dirty="0"/>
              <a:t> </a:t>
            </a:r>
            <a:r>
              <a:rPr lang="ru-RU" sz="1600" dirty="0" err="1"/>
              <a:t>менший</a:t>
            </a:r>
            <a:r>
              <a:rPr lang="ru-RU" sz="1600" dirty="0"/>
              <a:t> за </a:t>
            </a:r>
            <a:r>
              <a:rPr lang="ru-RU" sz="1600" dirty="0" err="1"/>
              <a:t>нормативний</a:t>
            </a:r>
            <a:r>
              <a:rPr lang="ru-RU" sz="1600" dirty="0"/>
              <a:t> і </a:t>
            </a:r>
            <a:r>
              <a:rPr lang="ru-RU" sz="1600" dirty="0" err="1"/>
              <a:t>призведе</a:t>
            </a:r>
            <a:r>
              <a:rPr lang="ru-RU" sz="1600" dirty="0"/>
              <a:t> до позитивного </a:t>
            </a:r>
            <a:r>
              <a:rPr lang="ru-RU" sz="1600" dirty="0" err="1"/>
              <a:t>економічного</a:t>
            </a:r>
            <a:r>
              <a:rPr lang="ru-RU" sz="1600" dirty="0"/>
              <a:t> </a:t>
            </a:r>
            <a:r>
              <a:rPr lang="ru-RU" sz="1600" dirty="0" err="1"/>
              <a:t>ефекту</a:t>
            </a:r>
            <a:r>
              <a:rPr lang="ru-RU" sz="1600" dirty="0"/>
              <a:t>. </a:t>
            </a:r>
            <a:r>
              <a:rPr lang="uk-UA" sz="1600" dirty="0"/>
              <a:t>З викладеного вище випливає, що на сьогоднішній день існує потреба у даній продукції і цілком можливо отримати прибуток при її виготовленні.</a:t>
            </a:r>
            <a:endParaRPr lang="ru-RU" sz="1600" dirty="0"/>
          </a:p>
          <a:p>
            <a:pPr lvl="0"/>
            <a:endParaRPr lang="ru-RU" sz="1600" dirty="0"/>
          </a:p>
          <a:p>
            <a:pPr algn="just"/>
            <a:endParaRPr lang="uk-UA" sz="1500" dirty="0"/>
          </a:p>
        </p:txBody>
      </p:sp>
    </p:spTree>
    <p:extLst>
      <p:ext uri="{BB962C8B-B14F-4D97-AF65-F5344CB8AC3E}">
        <p14:creationId xmlns:p14="http://schemas.microsoft.com/office/powerpoint/2010/main" val="25189817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28242"/>
            <a:ext cx="8964488" cy="6137062"/>
          </a:xfrm>
        </p:spPr>
        <p:txBody>
          <a:bodyPr>
            <a:noAutofit/>
          </a:bodyPr>
          <a:lstStyle/>
          <a:p>
            <a:pPr lvl="0" algn="just"/>
            <a:r>
              <a:rPr lang="ru-RU" sz="1600" dirty="0" smtClean="0"/>
              <a:t>4. </a:t>
            </a:r>
            <a:r>
              <a:rPr lang="ru-RU" sz="1600" dirty="0" err="1" smtClean="0"/>
              <a:t>Розроблено</a:t>
            </a:r>
            <a:r>
              <a:rPr lang="ru-RU" sz="1600" dirty="0" smtClean="0"/>
              <a:t> </a:t>
            </a:r>
            <a:r>
              <a:rPr lang="ru-RU" sz="1600" dirty="0" err="1"/>
              <a:t>індикатор</a:t>
            </a:r>
            <a:r>
              <a:rPr lang="ru-RU" sz="1600" dirty="0"/>
              <a:t> </a:t>
            </a:r>
            <a:r>
              <a:rPr lang="ru-RU" sz="1600" dirty="0" err="1"/>
              <a:t>температури</a:t>
            </a:r>
            <a:r>
              <a:rPr lang="ru-RU" sz="1600" dirty="0"/>
              <a:t> на </a:t>
            </a:r>
            <a:r>
              <a:rPr lang="ru-RU" sz="1600" dirty="0" err="1"/>
              <a:t>основі</a:t>
            </a:r>
            <a:r>
              <a:rPr lang="ru-RU" sz="1600" dirty="0"/>
              <a:t> </a:t>
            </a:r>
            <a:r>
              <a:rPr lang="ru-RU" sz="1600" dirty="0" err="1"/>
              <a:t>кремнієвого</a:t>
            </a:r>
            <a:r>
              <a:rPr lang="ru-RU" sz="1600" dirty="0"/>
              <a:t> </a:t>
            </a:r>
            <a:r>
              <a:rPr lang="ru-RU" sz="1600" dirty="0" err="1"/>
              <a:t>діода</a:t>
            </a:r>
            <a:r>
              <a:rPr lang="ru-RU" sz="1600" dirty="0"/>
              <a:t>, </a:t>
            </a:r>
            <a:r>
              <a:rPr lang="ru-RU" sz="1600" dirty="0" err="1"/>
              <a:t>що</a:t>
            </a:r>
            <a:r>
              <a:rPr lang="ru-RU" sz="1600" dirty="0"/>
              <a:t> </a:t>
            </a:r>
            <a:r>
              <a:rPr lang="ru-RU" sz="1600" dirty="0" err="1"/>
              <a:t>має</a:t>
            </a:r>
            <a:r>
              <a:rPr lang="ru-RU" sz="1600" dirty="0"/>
              <a:t> </a:t>
            </a:r>
            <a:r>
              <a:rPr lang="ru-RU" sz="1600" dirty="0" err="1"/>
              <a:t>такі</a:t>
            </a:r>
            <a:r>
              <a:rPr lang="ru-RU" sz="1600" dirty="0"/>
              <a:t> </a:t>
            </a:r>
            <a:r>
              <a:rPr lang="ru-RU" sz="1600" dirty="0" err="1"/>
              <a:t>параметри</a:t>
            </a:r>
            <a:r>
              <a:rPr lang="ru-RU" sz="1600" dirty="0"/>
              <a:t>: </a:t>
            </a:r>
            <a:r>
              <a:rPr lang="ru-RU" sz="1600" dirty="0" err="1"/>
              <a:t>напруга</a:t>
            </a:r>
            <a:r>
              <a:rPr lang="ru-RU" sz="1600" dirty="0"/>
              <a:t> </a:t>
            </a:r>
            <a:r>
              <a:rPr lang="ru-RU" sz="1600" dirty="0" err="1"/>
              <a:t>живлення</a:t>
            </a:r>
            <a:r>
              <a:rPr lang="ru-RU" sz="1600" dirty="0"/>
              <a:t> 15 В, </a:t>
            </a:r>
            <a:r>
              <a:rPr lang="ru-RU" sz="1600" dirty="0" err="1"/>
              <a:t>вимірювальний</a:t>
            </a:r>
            <a:r>
              <a:rPr lang="ru-RU" sz="1600" dirty="0"/>
              <a:t> </a:t>
            </a:r>
            <a:r>
              <a:rPr lang="ru-RU" sz="1600" dirty="0" err="1"/>
              <a:t>діапазон</a:t>
            </a:r>
            <a:r>
              <a:rPr lang="ru-RU" sz="1600" dirty="0"/>
              <a:t> </a:t>
            </a:r>
            <a:r>
              <a:rPr lang="ru-RU" sz="1600" dirty="0" err="1"/>
              <a:t>температури</a:t>
            </a:r>
            <a:r>
              <a:rPr lang="ru-RU" sz="1600" dirty="0"/>
              <a:t>      -50 °С  +125 °С, </a:t>
            </a:r>
            <a:r>
              <a:rPr lang="ru-RU" sz="1600" dirty="0" err="1"/>
              <a:t>похибка</a:t>
            </a:r>
            <a:r>
              <a:rPr lang="ru-RU" sz="1600" dirty="0"/>
              <a:t> </a:t>
            </a:r>
            <a:r>
              <a:rPr lang="ru-RU" sz="1600" dirty="0" err="1"/>
              <a:t>вимірювання</a:t>
            </a:r>
            <a:r>
              <a:rPr lang="ru-RU" sz="1600" dirty="0"/>
              <a:t> становить 0,0088%. </a:t>
            </a:r>
            <a:r>
              <a:rPr lang="ru-RU" sz="1600" dirty="0" err="1"/>
              <a:t>Після</a:t>
            </a:r>
            <a:r>
              <a:rPr lang="ru-RU" sz="1600" dirty="0"/>
              <a:t> </a:t>
            </a:r>
            <a:r>
              <a:rPr lang="ru-RU" sz="1600" dirty="0" err="1"/>
              <a:t>проведеного</a:t>
            </a:r>
            <a:r>
              <a:rPr lang="ru-RU" sz="1600" dirty="0"/>
              <a:t> </a:t>
            </a:r>
            <a:r>
              <a:rPr lang="ru-RU" sz="1600" dirty="0" err="1"/>
              <a:t>технічного</a:t>
            </a:r>
            <a:r>
              <a:rPr lang="ru-RU" sz="1600" dirty="0"/>
              <a:t> </a:t>
            </a:r>
            <a:r>
              <a:rPr lang="ru-RU" sz="1600" dirty="0" err="1"/>
              <a:t>аналізу</a:t>
            </a:r>
            <a:r>
              <a:rPr lang="ru-RU" sz="1600" dirty="0"/>
              <a:t> </a:t>
            </a:r>
            <a:r>
              <a:rPr lang="uk-UA" sz="1600" dirty="0"/>
              <a:t>цифрового вимірювача</a:t>
            </a:r>
            <a:r>
              <a:rPr lang="ru-RU" sz="1600" dirty="0"/>
              <a:t> </a:t>
            </a:r>
            <a:r>
              <a:rPr lang="ru-RU" sz="1600" dirty="0" err="1"/>
              <a:t>температури</a:t>
            </a:r>
            <a:r>
              <a:rPr lang="ru-RU" sz="1600" dirty="0"/>
              <a:t>, </a:t>
            </a:r>
            <a:r>
              <a:rPr lang="ru-RU" sz="1600" dirty="0" err="1"/>
              <a:t>визначено</a:t>
            </a:r>
            <a:r>
              <a:rPr lang="ru-RU" sz="1600" dirty="0"/>
              <a:t> принцип </a:t>
            </a:r>
            <a:r>
              <a:rPr lang="ru-RU" sz="1600" dirty="0" err="1"/>
              <a:t>роботи</a:t>
            </a:r>
            <a:r>
              <a:rPr lang="ru-RU" sz="1600" dirty="0"/>
              <a:t>, </a:t>
            </a:r>
            <a:r>
              <a:rPr lang="ru-RU" sz="1600" dirty="0" err="1"/>
              <a:t>конструкторські</a:t>
            </a:r>
            <a:r>
              <a:rPr lang="ru-RU" sz="1600" dirty="0"/>
              <a:t> </a:t>
            </a:r>
            <a:r>
              <a:rPr lang="ru-RU" sz="1600" dirty="0" err="1"/>
              <a:t>особливості</a:t>
            </a:r>
            <a:r>
              <a:rPr lang="uk-UA" sz="1600" dirty="0"/>
              <a:t> схеми, які полягають у тому, що чутливим елементом схеми (датчиком) служить кремнієвий діод, який живиться постійним струмом величиною 1 мА.</a:t>
            </a:r>
            <a:endParaRPr lang="ru-RU" sz="1600" dirty="0"/>
          </a:p>
          <a:p>
            <a:pPr lvl="0" algn="just"/>
            <a:r>
              <a:rPr lang="uk-UA" sz="1600" dirty="0" smtClean="0"/>
              <a:t>5. Проведено </a:t>
            </a:r>
            <a:r>
              <a:rPr lang="uk-UA" sz="1600" dirty="0" err="1"/>
              <a:t>схемотехнічне</a:t>
            </a:r>
            <a:r>
              <a:rPr lang="uk-UA" sz="1600" dirty="0"/>
              <a:t> моделювання вимірювача температури на основі кремнієвого діода за допомогою програми </a:t>
            </a:r>
            <a:r>
              <a:rPr lang="en-US" sz="1600" dirty="0"/>
              <a:t>ISIS Proteus</a:t>
            </a:r>
            <a:r>
              <a:rPr lang="uk-UA" sz="1600" dirty="0"/>
              <a:t> та отримано часові діаграми, що підтверджують правильність роботи приладу. Написано програму опису схеми на мові </a:t>
            </a:r>
            <a:r>
              <a:rPr lang="en-US" sz="1600" dirty="0"/>
              <a:t>Spice</a:t>
            </a:r>
            <a:r>
              <a:rPr lang="uk-UA" sz="1600" dirty="0"/>
              <a:t>.</a:t>
            </a:r>
            <a:endParaRPr lang="ru-RU" sz="1600" dirty="0"/>
          </a:p>
          <a:p>
            <a:pPr lvl="0" algn="just"/>
            <a:r>
              <a:rPr lang="uk-UA" sz="1600" dirty="0" smtClean="0"/>
              <a:t>6. Проведено </a:t>
            </a:r>
            <a:r>
              <a:rPr lang="uk-UA" sz="1600" dirty="0" err="1"/>
              <a:t>схемотехнічне</a:t>
            </a:r>
            <a:r>
              <a:rPr lang="uk-UA" sz="1600" dirty="0"/>
              <a:t> моделювання індикатора температури на основі кремнієвого діода, для моделювання схеми пристрою використано пакет наскрізного </a:t>
            </a:r>
            <a:r>
              <a:rPr lang="uk-UA" sz="1600" dirty="0" err="1"/>
              <a:t>схемотехнічного</a:t>
            </a:r>
            <a:r>
              <a:rPr lang="uk-UA" sz="1600" dirty="0"/>
              <a:t> проектування </a:t>
            </a:r>
            <a:r>
              <a:rPr lang="uk-UA" sz="1600" dirty="0" err="1"/>
              <a:t>ОrCAD</a:t>
            </a:r>
            <a:r>
              <a:rPr lang="uk-UA" sz="1600" dirty="0"/>
              <a:t>. Наведений аналіз схеми електричної принципової, елементної бази пристрою та її порівняння із іншими аналогічними схемами. На основі схеми електричної принципової оформлено схему для моделювання. Проведено параметричний та температурний аналізи обраної схеми, що підтверджують правильність роботи приладу. З результатів моделювання видно, що стабілітрон </a:t>
            </a:r>
            <a:r>
              <a:rPr lang="en-US" sz="1600" dirty="0"/>
              <a:t>VD</a:t>
            </a:r>
            <a:r>
              <a:rPr lang="uk-UA" sz="1600" dirty="0"/>
              <a:t>2 пропускає напругу 10 В, що забезпечує стабільність роботи схеми, якщо ж не виправляти напругу стабілітроном </a:t>
            </a:r>
            <a:r>
              <a:rPr lang="en-US" sz="1600" dirty="0"/>
              <a:t>VD</a:t>
            </a:r>
            <a:r>
              <a:rPr lang="uk-UA" sz="1600" dirty="0"/>
              <a:t>2, ця напруга досягне 34 В, що призводить до втрати працездатності</a:t>
            </a:r>
            <a:r>
              <a:rPr lang="uk-UA" sz="1600" dirty="0" smtClean="0"/>
              <a:t>.</a:t>
            </a:r>
          </a:p>
          <a:p>
            <a:pPr algn="just"/>
            <a:r>
              <a:rPr lang="ru-RU" sz="1600" dirty="0" smtClean="0"/>
              <a:t>7. На </a:t>
            </a:r>
            <a:r>
              <a:rPr lang="ru-RU" sz="1600" dirty="0" err="1"/>
              <a:t>основі</a:t>
            </a:r>
            <a:r>
              <a:rPr lang="ru-RU" sz="1600" dirty="0"/>
              <a:t> </a:t>
            </a:r>
            <a:r>
              <a:rPr lang="ru-RU" sz="1600" dirty="0" err="1"/>
              <a:t>геометричних</a:t>
            </a:r>
            <a:r>
              <a:rPr lang="ru-RU" sz="1600" dirty="0"/>
              <a:t> </a:t>
            </a:r>
            <a:r>
              <a:rPr lang="ru-RU" sz="1600" dirty="0" err="1"/>
              <a:t>розмірів</a:t>
            </a:r>
            <a:r>
              <a:rPr lang="ru-RU" sz="1600" dirty="0"/>
              <a:t> </a:t>
            </a:r>
            <a:r>
              <a:rPr lang="ru-RU" sz="1600" dirty="0" err="1"/>
              <a:t>елементів</a:t>
            </a:r>
            <a:r>
              <a:rPr lang="ru-RU" sz="1600" dirty="0"/>
              <a:t> </a:t>
            </a:r>
            <a:r>
              <a:rPr lang="ru-RU" sz="1600" dirty="0" err="1"/>
              <a:t>схеми</a:t>
            </a:r>
            <a:r>
              <a:rPr lang="ru-RU" sz="1600" dirty="0"/>
              <a:t>, </a:t>
            </a:r>
            <a:r>
              <a:rPr lang="ru-RU" sz="1600" dirty="0" err="1"/>
              <a:t>розроблено</a:t>
            </a:r>
            <a:r>
              <a:rPr lang="ru-RU" sz="1600" dirty="0"/>
              <a:t> </a:t>
            </a:r>
            <a:r>
              <a:rPr lang="ru-RU" sz="1600" dirty="0" err="1"/>
              <a:t>друковану</a:t>
            </a:r>
            <a:r>
              <a:rPr lang="ru-RU" sz="1600" dirty="0"/>
              <a:t> плату в </a:t>
            </a:r>
            <a:r>
              <a:rPr lang="ru-RU" sz="1600" dirty="0" err="1"/>
              <a:t>середовищі</a:t>
            </a:r>
            <a:r>
              <a:rPr lang="ru-RU" sz="1600" dirty="0"/>
              <a:t> </a:t>
            </a:r>
            <a:r>
              <a:rPr lang="en-US" sz="1600" dirty="0" err="1"/>
              <a:t>OrCAD</a:t>
            </a:r>
            <a:r>
              <a:rPr lang="en-US" sz="1600" dirty="0"/>
              <a:t> Layout</a:t>
            </a:r>
            <a:r>
              <a:rPr lang="ru-RU" sz="1600" dirty="0"/>
              <a:t> з </a:t>
            </a:r>
            <a:r>
              <a:rPr lang="ru-RU" sz="1600" dirty="0" err="1"/>
              <a:t>розмірами</a:t>
            </a:r>
            <a:r>
              <a:rPr lang="ru-RU" sz="1600" dirty="0"/>
              <a:t> 85×75 мм. Як </a:t>
            </a:r>
            <a:r>
              <a:rPr lang="ru-RU" sz="1600" dirty="0" err="1"/>
              <a:t>матеріал</a:t>
            </a:r>
            <a:r>
              <a:rPr lang="ru-RU" sz="1600" dirty="0"/>
              <a:t> плати </a:t>
            </a:r>
            <a:r>
              <a:rPr lang="ru-RU" sz="1600" dirty="0" err="1"/>
              <a:t>обрано</a:t>
            </a:r>
            <a:r>
              <a:rPr lang="ru-RU" sz="1600" dirty="0"/>
              <a:t> </a:t>
            </a:r>
            <a:r>
              <a:rPr lang="ru-RU" sz="1600" dirty="0" err="1"/>
              <a:t>склотекстоліт</a:t>
            </a:r>
            <a:r>
              <a:rPr lang="ru-RU" sz="1600" dirty="0"/>
              <a:t> </a:t>
            </a:r>
            <a:r>
              <a:rPr lang="ru-RU" sz="1600" dirty="0" err="1"/>
              <a:t>фольгований</a:t>
            </a:r>
            <a:r>
              <a:rPr lang="ru-RU" sz="1600" dirty="0"/>
              <a:t> </a:t>
            </a:r>
            <a:r>
              <a:rPr lang="ru-RU" sz="1600" dirty="0" err="1"/>
              <a:t>односторонній</a:t>
            </a:r>
            <a:r>
              <a:rPr lang="ru-RU" sz="1600" dirty="0"/>
              <a:t>, </a:t>
            </a:r>
            <a:r>
              <a:rPr lang="ru-RU" sz="1600" dirty="0" err="1"/>
              <a:t>який</a:t>
            </a:r>
            <a:r>
              <a:rPr lang="ru-RU" sz="1600" dirty="0"/>
              <a:t> </a:t>
            </a:r>
            <a:r>
              <a:rPr lang="ru-RU" sz="1600" dirty="0" err="1"/>
              <a:t>має</a:t>
            </a:r>
            <a:r>
              <a:rPr lang="ru-RU" sz="1600" dirty="0"/>
              <a:t> </a:t>
            </a:r>
            <a:r>
              <a:rPr lang="ru-RU" sz="1600" dirty="0" err="1"/>
              <a:t>товщину</a:t>
            </a:r>
            <a:r>
              <a:rPr lang="ru-RU" sz="1600" dirty="0"/>
              <a:t> фольги 50 мкм, </a:t>
            </a:r>
            <a:r>
              <a:rPr lang="ru-RU" sz="1600" dirty="0" err="1"/>
              <a:t>товщину</a:t>
            </a:r>
            <a:r>
              <a:rPr lang="ru-RU" sz="1600" dirty="0"/>
              <a:t> </a:t>
            </a:r>
            <a:r>
              <a:rPr lang="ru-RU" sz="1600" dirty="0" err="1"/>
              <a:t>матеріалу</a:t>
            </a:r>
            <a:r>
              <a:rPr lang="ru-RU" sz="1600" dirty="0"/>
              <a:t> з фольгою 1,5 мм, </a:t>
            </a:r>
            <a:r>
              <a:rPr lang="ru-RU" sz="1600" dirty="0" err="1"/>
              <a:t>діапазон</a:t>
            </a:r>
            <a:r>
              <a:rPr lang="ru-RU" sz="1600" dirty="0"/>
              <a:t> </a:t>
            </a:r>
            <a:r>
              <a:rPr lang="ru-RU" sz="1600" dirty="0" err="1"/>
              <a:t>робочих</a:t>
            </a:r>
            <a:r>
              <a:rPr lang="ru-RU" sz="1600" dirty="0"/>
              <a:t> температур </a:t>
            </a:r>
            <a:r>
              <a:rPr lang="ru-RU" sz="1600" dirty="0" err="1"/>
              <a:t>від</a:t>
            </a:r>
            <a:r>
              <a:rPr lang="ru-RU" sz="1600" dirty="0"/>
              <a:t> -50 °С  +125 °С. </a:t>
            </a:r>
          </a:p>
          <a:p>
            <a:pPr lvl="0" algn="just"/>
            <a:endParaRPr lang="ru-RU" sz="1600" dirty="0"/>
          </a:p>
          <a:p>
            <a:pPr algn="just"/>
            <a:endParaRPr lang="uk-UA" sz="1600" dirty="0"/>
          </a:p>
        </p:txBody>
      </p:sp>
    </p:spTree>
    <p:extLst>
      <p:ext uri="{BB962C8B-B14F-4D97-AF65-F5344CB8AC3E}">
        <p14:creationId xmlns:p14="http://schemas.microsoft.com/office/powerpoint/2010/main" val="28357877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16632"/>
            <a:ext cx="8435280" cy="6192728"/>
          </a:xfrm>
        </p:spPr>
        <p:txBody>
          <a:bodyPr>
            <a:normAutofit/>
          </a:bodyPr>
          <a:lstStyle/>
          <a:p>
            <a:pPr lvl="0" algn="just"/>
            <a:r>
              <a:rPr lang="ru-RU" sz="1600" dirty="0" smtClean="0"/>
              <a:t>8. З </a:t>
            </a:r>
            <a:r>
              <a:rPr lang="ru-RU" sz="1600" dirty="0" err="1"/>
              <a:t>огляду</a:t>
            </a:r>
            <a:r>
              <a:rPr lang="ru-RU" sz="1600" dirty="0"/>
              <a:t> на </a:t>
            </a:r>
            <a:r>
              <a:rPr lang="ru-RU" sz="1600" dirty="0" err="1"/>
              <a:t>щільність</a:t>
            </a:r>
            <a:r>
              <a:rPr lang="ru-RU" sz="1600" dirty="0"/>
              <a:t> монтажу  </a:t>
            </a:r>
            <a:r>
              <a:rPr lang="ru-RU" sz="1600" dirty="0" err="1"/>
              <a:t>обрано</a:t>
            </a:r>
            <a:r>
              <a:rPr lang="ru-RU" sz="1600" dirty="0"/>
              <a:t> 2-й </a:t>
            </a:r>
            <a:r>
              <a:rPr lang="ru-RU" sz="1600" dirty="0" err="1"/>
              <a:t>клас</a:t>
            </a:r>
            <a:r>
              <a:rPr lang="ru-RU" sz="1600" dirty="0"/>
              <a:t> </a:t>
            </a:r>
            <a:r>
              <a:rPr lang="ru-RU" sz="1600" dirty="0" err="1"/>
              <a:t>точності</a:t>
            </a:r>
            <a:r>
              <a:rPr lang="ru-RU" sz="1600" dirty="0"/>
              <a:t>, </a:t>
            </a:r>
            <a:r>
              <a:rPr lang="ru-RU" sz="1600" dirty="0" err="1"/>
              <a:t>який</a:t>
            </a:r>
            <a:r>
              <a:rPr lang="ru-RU" sz="1600" dirty="0"/>
              <a:t> </a:t>
            </a:r>
            <a:r>
              <a:rPr lang="ru-RU" sz="1600" dirty="0" err="1"/>
              <a:t>характеризується</a:t>
            </a:r>
            <a:r>
              <a:rPr lang="ru-RU" sz="1600" dirty="0"/>
              <a:t> такими параметрами </a:t>
            </a:r>
            <a:r>
              <a:rPr lang="ru-RU" sz="1600" dirty="0" err="1"/>
              <a:t>конструкції</a:t>
            </a:r>
            <a:r>
              <a:rPr lang="ru-RU" sz="1600" dirty="0">
                <a:sym typeface="Symbol"/>
              </a:rPr>
              <a:t></a:t>
            </a:r>
            <a:r>
              <a:rPr lang="ru-RU" sz="1600" dirty="0"/>
              <a:t> ширина </a:t>
            </a:r>
            <a:r>
              <a:rPr lang="ru-RU" sz="1600" dirty="0" err="1"/>
              <a:t>провідника</a:t>
            </a:r>
            <a:r>
              <a:rPr lang="ru-RU" sz="1600" dirty="0"/>
              <a:t> – 0</a:t>
            </a:r>
            <a:r>
              <a:rPr lang="ru-RU" sz="1600" dirty="0">
                <a:sym typeface="Symbol"/>
              </a:rPr>
              <a:t></a:t>
            </a:r>
            <a:r>
              <a:rPr lang="ru-RU" sz="1600" dirty="0"/>
              <a:t>45 мм; ширина </a:t>
            </a:r>
            <a:r>
              <a:rPr lang="ru-RU" sz="1600" dirty="0" err="1"/>
              <a:t>провідника</a:t>
            </a:r>
            <a:r>
              <a:rPr lang="ru-RU" sz="1600" dirty="0"/>
              <a:t> у </a:t>
            </a:r>
            <a:r>
              <a:rPr lang="ru-RU" sz="1600" dirty="0" err="1"/>
              <a:t>вузьких</a:t>
            </a:r>
            <a:r>
              <a:rPr lang="ru-RU" sz="1600" dirty="0"/>
              <a:t> </a:t>
            </a:r>
            <a:r>
              <a:rPr lang="ru-RU" sz="1600" dirty="0" err="1"/>
              <a:t>місцях</a:t>
            </a:r>
            <a:r>
              <a:rPr lang="ru-RU" sz="1600" dirty="0"/>
              <a:t> – 0,25 мм; </a:t>
            </a:r>
            <a:r>
              <a:rPr lang="ru-RU" sz="1600" dirty="0" err="1"/>
              <a:t>відстань</a:t>
            </a:r>
            <a:r>
              <a:rPr lang="ru-RU" sz="1600" dirty="0"/>
              <a:t> </a:t>
            </a:r>
            <a:r>
              <a:rPr lang="ru-RU" sz="1600" dirty="0" err="1"/>
              <a:t>між</a:t>
            </a:r>
            <a:r>
              <a:rPr lang="ru-RU" sz="1600" dirty="0"/>
              <a:t> </a:t>
            </a:r>
            <a:r>
              <a:rPr lang="ru-RU" sz="1600" dirty="0" err="1"/>
              <a:t>елементами</a:t>
            </a:r>
            <a:r>
              <a:rPr lang="ru-RU" sz="1600" dirty="0"/>
              <a:t> – 0</a:t>
            </a:r>
            <a:r>
              <a:rPr lang="ru-RU" sz="1600" dirty="0">
                <a:sym typeface="Symbol"/>
              </a:rPr>
              <a:t></a:t>
            </a:r>
            <a:r>
              <a:rPr lang="ru-RU" sz="1600" dirty="0"/>
              <a:t>25 мм. </a:t>
            </a:r>
            <a:r>
              <a:rPr lang="ru-RU" sz="1600" dirty="0" err="1"/>
              <a:t>Розраховано</a:t>
            </a:r>
            <a:r>
              <a:rPr lang="ru-RU" sz="1600" dirty="0"/>
              <a:t> </a:t>
            </a:r>
            <a:r>
              <a:rPr lang="ru-RU" sz="1600" dirty="0" err="1"/>
              <a:t>діаметри</a:t>
            </a:r>
            <a:r>
              <a:rPr lang="ru-RU" sz="1600" dirty="0"/>
              <a:t> </a:t>
            </a:r>
            <a:r>
              <a:rPr lang="ru-RU" sz="1600" dirty="0" err="1"/>
              <a:t>отворів</a:t>
            </a:r>
            <a:r>
              <a:rPr lang="ru-RU" sz="1600" dirty="0"/>
              <a:t> </a:t>
            </a:r>
            <a:r>
              <a:rPr lang="ru-RU" sz="1600" dirty="0" err="1"/>
              <a:t>контактних</a:t>
            </a:r>
            <a:r>
              <a:rPr lang="ru-RU" sz="1600" dirty="0"/>
              <a:t> площадок 1,2, 1,2, 1,2, 1,2, 1,5  мм, а </a:t>
            </a:r>
            <a:r>
              <a:rPr lang="ru-RU" sz="1600" dirty="0" err="1"/>
              <a:t>також</a:t>
            </a:r>
            <a:r>
              <a:rPr lang="ru-RU" sz="1600" dirty="0"/>
              <a:t> </a:t>
            </a:r>
            <a:r>
              <a:rPr lang="ru-RU" sz="1600" dirty="0" err="1"/>
              <a:t>діаметри</a:t>
            </a:r>
            <a:r>
              <a:rPr lang="ru-RU" sz="1600" dirty="0"/>
              <a:t> самих </a:t>
            </a:r>
            <a:r>
              <a:rPr lang="ru-RU" sz="1600" dirty="0" err="1"/>
              <a:t>контактних</a:t>
            </a:r>
            <a:r>
              <a:rPr lang="ru-RU" sz="1600" dirty="0"/>
              <a:t> площадок 1,6, 2, 4, 5 мм.  </a:t>
            </a:r>
          </a:p>
          <a:p>
            <a:pPr lvl="0" algn="just"/>
            <a:r>
              <a:rPr lang="uk-UA" sz="1600" dirty="0" smtClean="0"/>
              <a:t>9. У </a:t>
            </a:r>
            <a:r>
              <a:rPr lang="uk-UA" sz="1600" dirty="0"/>
              <a:t>ході виконання економічної частини </a:t>
            </a:r>
            <a:r>
              <a:rPr lang="uk-UA" sz="1600" dirty="0" smtClean="0"/>
              <a:t>на </a:t>
            </a:r>
            <a:r>
              <a:rPr lang="uk-UA" sz="1600" dirty="0"/>
              <a:t>основі розрахунків було доведено, що розробка та запровадження у виробництво нового вимірювача температури на основі кремнієвого діода є економічно доцільним як для виробника, так і вигідним для споживача.</a:t>
            </a:r>
            <a:endParaRPr lang="ru-RU" sz="1600" dirty="0"/>
          </a:p>
          <a:p>
            <a:pPr lvl="0" algn="just"/>
            <a:r>
              <a:rPr lang="ru-RU" sz="1600" dirty="0" smtClean="0"/>
              <a:t>10. </a:t>
            </a:r>
            <a:r>
              <a:rPr lang="ru-RU" sz="1600" dirty="0" err="1" smtClean="0"/>
              <a:t>Капітальні</a:t>
            </a:r>
            <a:r>
              <a:rPr lang="ru-RU" sz="1600" dirty="0" smtClean="0"/>
              <a:t> </a:t>
            </a:r>
            <a:r>
              <a:rPr lang="ru-RU" sz="1600" dirty="0" err="1"/>
              <a:t>витрати</a:t>
            </a:r>
            <a:r>
              <a:rPr lang="ru-RU" sz="1600" dirty="0"/>
              <a:t> на </a:t>
            </a:r>
            <a:r>
              <a:rPr lang="ru-RU" sz="1600" dirty="0" err="1"/>
              <a:t>розробку</a:t>
            </a:r>
            <a:r>
              <a:rPr lang="ru-RU" sz="1600" dirty="0"/>
              <a:t> </a:t>
            </a:r>
            <a:r>
              <a:rPr lang="ru-RU" sz="1600" dirty="0" err="1"/>
              <a:t>складають</a:t>
            </a:r>
            <a:r>
              <a:rPr lang="ru-RU" sz="1600" dirty="0"/>
              <a:t> </a:t>
            </a:r>
            <a:r>
              <a:rPr lang="uk-UA" sz="1600" dirty="0"/>
              <a:t>6936,2 (</a:t>
            </a:r>
            <a:r>
              <a:rPr lang="uk-UA" sz="1600" dirty="0" err="1"/>
              <a:t>грн</a:t>
            </a:r>
            <a:r>
              <a:rPr lang="uk-UA" sz="1600" dirty="0"/>
              <a:t>)</a:t>
            </a:r>
            <a:r>
              <a:rPr lang="ru-RU" sz="1600" dirty="0"/>
              <a:t>, </a:t>
            </a:r>
            <a:r>
              <a:rPr lang="ru-RU" sz="1600" dirty="0" err="1"/>
              <a:t>проте</a:t>
            </a:r>
            <a:r>
              <a:rPr lang="ru-RU" sz="1600" dirty="0"/>
              <a:t> вони </a:t>
            </a:r>
            <a:r>
              <a:rPr lang="ru-RU" sz="1600" dirty="0" err="1"/>
              <a:t>компенсуються</a:t>
            </a:r>
            <a:r>
              <a:rPr lang="ru-RU" sz="1600" dirty="0"/>
              <a:t> </a:t>
            </a:r>
            <a:r>
              <a:rPr lang="ru-RU" sz="1600" dirty="0" err="1"/>
              <a:t>виробнику</a:t>
            </a:r>
            <a:r>
              <a:rPr lang="ru-RU" sz="1600" dirty="0"/>
              <a:t> у </a:t>
            </a:r>
            <a:r>
              <a:rPr lang="ru-RU" sz="1600" dirty="0" err="1"/>
              <a:t>вигляді</a:t>
            </a:r>
            <a:r>
              <a:rPr lang="ru-RU" sz="1600" dirty="0"/>
              <a:t> </a:t>
            </a:r>
            <a:r>
              <a:rPr lang="ru-RU" sz="1600" dirty="0" err="1"/>
              <a:t>прибутку</a:t>
            </a:r>
            <a:r>
              <a:rPr lang="ru-RU" sz="1600" dirty="0"/>
              <a:t> </a:t>
            </a:r>
            <a:r>
              <a:rPr lang="ru-RU" sz="1600" dirty="0" err="1"/>
              <a:t>від</a:t>
            </a:r>
            <a:r>
              <a:rPr lang="ru-RU" sz="1600" dirty="0"/>
              <a:t> </a:t>
            </a:r>
            <a:r>
              <a:rPr lang="ru-RU" sz="1600" dirty="0" err="1"/>
              <a:t>реалізації</a:t>
            </a:r>
            <a:r>
              <a:rPr lang="ru-RU" sz="1600" dirty="0"/>
              <a:t> </a:t>
            </a:r>
            <a:r>
              <a:rPr lang="ru-RU" sz="1600" dirty="0" err="1"/>
              <a:t>протягом</a:t>
            </a:r>
            <a:r>
              <a:rPr lang="ru-RU" sz="1600" dirty="0"/>
              <a:t> 11 </a:t>
            </a:r>
            <a:r>
              <a:rPr lang="ru-RU" sz="1600" dirty="0" err="1"/>
              <a:t>місяців</a:t>
            </a:r>
            <a:r>
              <a:rPr lang="ru-RU" sz="1600" dirty="0"/>
              <a:t>. </a:t>
            </a:r>
            <a:r>
              <a:rPr lang="ru-RU" sz="1600" dirty="0" err="1"/>
              <a:t>Експлуатаційні</a:t>
            </a:r>
            <a:r>
              <a:rPr lang="ru-RU" sz="1600" dirty="0"/>
              <a:t> </a:t>
            </a:r>
            <a:r>
              <a:rPr lang="ru-RU" sz="1600" dirty="0" err="1"/>
              <a:t>витрати</a:t>
            </a:r>
            <a:r>
              <a:rPr lang="ru-RU" sz="1600" dirty="0"/>
              <a:t> для </a:t>
            </a:r>
            <a:r>
              <a:rPr lang="ru-RU" sz="1600" dirty="0" err="1"/>
              <a:t>споживача</a:t>
            </a:r>
            <a:r>
              <a:rPr lang="ru-RU" sz="1600" dirty="0"/>
              <a:t> за </a:t>
            </a:r>
            <a:r>
              <a:rPr lang="ru-RU" sz="1600" dirty="0" err="1"/>
              <a:t>рік</a:t>
            </a:r>
            <a:r>
              <a:rPr lang="ru-RU" sz="1600" dirty="0"/>
              <a:t> </a:t>
            </a:r>
            <a:r>
              <a:rPr lang="ru-RU" sz="1600" dirty="0" err="1"/>
              <a:t>складають</a:t>
            </a:r>
            <a:r>
              <a:rPr lang="ru-RU" sz="1600" dirty="0"/>
              <a:t> 232 </a:t>
            </a:r>
            <a:r>
              <a:rPr lang="ru-RU" sz="1600" dirty="0" err="1"/>
              <a:t>грн</a:t>
            </a:r>
            <a:r>
              <a:rPr lang="ru-RU" sz="1600" dirty="0"/>
              <a:t>, </a:t>
            </a:r>
            <a:r>
              <a:rPr lang="ru-RU" sz="1600" dirty="0" err="1"/>
              <a:t>що</a:t>
            </a:r>
            <a:r>
              <a:rPr lang="ru-RU" sz="1600" dirty="0"/>
              <a:t> на 74 </a:t>
            </a:r>
            <a:r>
              <a:rPr lang="ru-RU" sz="1600" dirty="0" err="1"/>
              <a:t>грн</a:t>
            </a:r>
            <a:r>
              <a:rPr lang="ru-RU" sz="1600" dirty="0"/>
              <a:t> </a:t>
            </a:r>
            <a:r>
              <a:rPr lang="ru-RU" sz="1600" dirty="0" err="1"/>
              <a:t>менше</a:t>
            </a:r>
            <a:r>
              <a:rPr lang="ru-RU" sz="1600" dirty="0"/>
              <a:t>, </a:t>
            </a:r>
            <a:r>
              <a:rPr lang="ru-RU" sz="1600" dirty="0" err="1"/>
              <a:t>порівняно</a:t>
            </a:r>
            <a:r>
              <a:rPr lang="ru-RU" sz="1600" dirty="0"/>
              <a:t> з аналогами. Таким чином, </a:t>
            </a:r>
            <a:r>
              <a:rPr lang="ru-RU" sz="1600" dirty="0" err="1"/>
              <a:t>отримані</a:t>
            </a:r>
            <a:r>
              <a:rPr lang="ru-RU" sz="1600" dirty="0"/>
              <a:t> </a:t>
            </a:r>
            <a:r>
              <a:rPr lang="ru-RU" sz="1600" dirty="0" err="1"/>
              <a:t>вище</a:t>
            </a:r>
            <a:r>
              <a:rPr lang="ru-RU" sz="1600" dirty="0"/>
              <a:t> </a:t>
            </a:r>
            <a:r>
              <a:rPr lang="ru-RU" sz="1600" dirty="0" err="1"/>
              <a:t>результати</a:t>
            </a:r>
            <a:r>
              <a:rPr lang="ru-RU" sz="1600" dirty="0"/>
              <a:t> </a:t>
            </a:r>
            <a:r>
              <a:rPr lang="ru-RU" sz="1600" dirty="0" err="1"/>
              <a:t>доводять</a:t>
            </a:r>
            <a:r>
              <a:rPr lang="ru-RU" sz="1600" dirty="0"/>
              <a:t> </a:t>
            </a:r>
            <a:r>
              <a:rPr lang="ru-RU" sz="1600" dirty="0" err="1"/>
              <a:t>економічну</a:t>
            </a:r>
            <a:r>
              <a:rPr lang="ru-RU" sz="1600" dirty="0"/>
              <a:t> </a:t>
            </a:r>
            <a:r>
              <a:rPr lang="ru-RU" sz="1600" dirty="0" err="1"/>
              <a:t>доцільність</a:t>
            </a:r>
            <a:r>
              <a:rPr lang="ru-RU" sz="1600" dirty="0"/>
              <a:t> та </a:t>
            </a:r>
            <a:r>
              <a:rPr lang="ru-RU" sz="1600" dirty="0" err="1"/>
              <a:t>необхідність</a:t>
            </a:r>
            <a:r>
              <a:rPr lang="ru-RU" sz="1600" dirty="0"/>
              <a:t> </a:t>
            </a:r>
            <a:r>
              <a:rPr lang="ru-RU" sz="1600" dirty="0" err="1"/>
              <a:t>нової</a:t>
            </a:r>
            <a:r>
              <a:rPr lang="ru-RU" sz="1600" dirty="0"/>
              <a:t> </a:t>
            </a:r>
            <a:r>
              <a:rPr lang="ru-RU" sz="1600" dirty="0" err="1"/>
              <a:t>розробки</a:t>
            </a:r>
            <a:r>
              <a:rPr lang="ru-RU" sz="1600" dirty="0"/>
              <a:t>.</a:t>
            </a:r>
          </a:p>
          <a:p>
            <a:pPr lvl="0" algn="just"/>
            <a:r>
              <a:rPr lang="ru-RU" sz="1600" dirty="0" smtClean="0"/>
              <a:t>11. В </a:t>
            </a:r>
            <a:r>
              <a:rPr lang="ru-RU" sz="1600" dirty="0" err="1"/>
              <a:t>результаті</a:t>
            </a:r>
            <a:r>
              <a:rPr lang="ru-RU" sz="1600" dirty="0"/>
              <a:t> </a:t>
            </a:r>
            <a:r>
              <a:rPr lang="ru-RU" sz="1600" dirty="0" err="1"/>
              <a:t>виконання</a:t>
            </a:r>
            <a:r>
              <a:rPr lang="ru-RU" sz="1600" dirty="0"/>
              <a:t> </a:t>
            </a:r>
            <a:r>
              <a:rPr lang="ru-RU" sz="1600" dirty="0" err="1"/>
              <a:t>розділу</a:t>
            </a:r>
            <a:r>
              <a:rPr lang="ru-RU" sz="1600" dirty="0"/>
              <a:t> </a:t>
            </a:r>
            <a:r>
              <a:rPr lang="ru-RU" sz="1600" dirty="0" err="1"/>
              <a:t>охорона</a:t>
            </a:r>
            <a:r>
              <a:rPr lang="ru-RU" sz="1600" dirty="0"/>
              <a:t> </a:t>
            </a:r>
            <a:r>
              <a:rPr lang="ru-RU" sz="1600" dirty="0" err="1"/>
              <a:t>праці</a:t>
            </a:r>
            <a:r>
              <a:rPr lang="ru-RU" sz="1600" dirty="0"/>
              <a:t> та </a:t>
            </a:r>
            <a:r>
              <a:rPr lang="ru-RU" sz="1600" dirty="0" err="1"/>
              <a:t>безпека</a:t>
            </a:r>
            <a:r>
              <a:rPr lang="ru-RU" sz="1600" dirty="0"/>
              <a:t> в </a:t>
            </a:r>
            <a:r>
              <a:rPr lang="ru-RU" sz="1600" dirty="0" err="1"/>
              <a:t>надзвичайних</a:t>
            </a:r>
            <a:r>
              <a:rPr lang="ru-RU" sz="1600" dirty="0"/>
              <a:t> </a:t>
            </a:r>
            <a:r>
              <a:rPr lang="ru-RU" sz="1600" dirty="0" err="1"/>
              <a:t>ситуаціях</a:t>
            </a:r>
            <a:r>
              <a:rPr lang="ru-RU" sz="1600" dirty="0"/>
              <a:t> </a:t>
            </a:r>
            <a:r>
              <a:rPr lang="ru-RU" sz="1600" dirty="0" err="1"/>
              <a:t>опрацьовано</a:t>
            </a:r>
            <a:r>
              <a:rPr lang="ru-RU" sz="1600" dirty="0"/>
              <a:t> </a:t>
            </a:r>
            <a:r>
              <a:rPr lang="ru-RU" sz="1600" dirty="0" err="1"/>
              <a:t>такі</a:t>
            </a:r>
            <a:r>
              <a:rPr lang="ru-RU" sz="1600" dirty="0"/>
              <a:t> </a:t>
            </a:r>
            <a:r>
              <a:rPr lang="ru-RU" sz="1600" dirty="0" err="1"/>
              <a:t>питання</a:t>
            </a:r>
            <a:r>
              <a:rPr lang="ru-RU" sz="1600" dirty="0"/>
              <a:t> </a:t>
            </a:r>
            <a:r>
              <a:rPr lang="ru-RU" sz="1600" dirty="0" err="1"/>
              <a:t>охорони</a:t>
            </a:r>
            <a:r>
              <a:rPr lang="ru-RU" sz="1600" dirty="0"/>
              <a:t> </a:t>
            </a:r>
            <a:r>
              <a:rPr lang="ru-RU" sz="1600" dirty="0" err="1"/>
              <a:t>праці</a:t>
            </a:r>
            <a:r>
              <a:rPr lang="ru-RU" sz="1600" dirty="0"/>
              <a:t> та </a:t>
            </a:r>
            <a:r>
              <a:rPr lang="ru-RU" sz="1600" dirty="0" err="1"/>
              <a:t>безпеки</a:t>
            </a:r>
            <a:r>
              <a:rPr lang="ru-RU" sz="1600" dirty="0"/>
              <a:t> в </a:t>
            </a:r>
            <a:r>
              <a:rPr lang="ru-RU" sz="1600" dirty="0" err="1"/>
              <a:t>надзвичайних</a:t>
            </a:r>
            <a:r>
              <a:rPr lang="ru-RU" sz="1600" dirty="0"/>
              <a:t> </a:t>
            </a:r>
            <a:r>
              <a:rPr lang="ru-RU" sz="1600" dirty="0" err="1"/>
              <a:t>ситуаціях</a:t>
            </a:r>
            <a:r>
              <a:rPr lang="ru-RU" sz="1600" dirty="0"/>
              <a:t>, як </a:t>
            </a:r>
            <a:r>
              <a:rPr lang="ru-RU" sz="1600" dirty="0" err="1"/>
              <a:t>технічні</a:t>
            </a:r>
            <a:r>
              <a:rPr lang="ru-RU" sz="1600" dirty="0"/>
              <a:t> </a:t>
            </a:r>
            <a:r>
              <a:rPr lang="ru-RU" sz="1600" dirty="0" err="1"/>
              <a:t>рішення</a:t>
            </a:r>
            <a:r>
              <a:rPr lang="ru-RU" sz="1600" dirty="0"/>
              <a:t> з </a:t>
            </a:r>
            <a:r>
              <a:rPr lang="ru-RU" sz="1600" dirty="0" err="1"/>
              <a:t>гігієни</a:t>
            </a:r>
            <a:r>
              <a:rPr lang="ru-RU" sz="1600" dirty="0"/>
              <a:t> </a:t>
            </a:r>
            <a:r>
              <a:rPr lang="ru-RU" sz="1600" dirty="0" err="1"/>
              <a:t>праці</a:t>
            </a:r>
            <a:r>
              <a:rPr lang="ru-RU" sz="1600" dirty="0"/>
              <a:t> та </a:t>
            </a:r>
            <a:r>
              <a:rPr lang="ru-RU" sz="1600" dirty="0" err="1"/>
              <a:t>виробничої</a:t>
            </a:r>
            <a:r>
              <a:rPr lang="ru-RU" sz="1600" dirty="0"/>
              <a:t> </a:t>
            </a:r>
            <a:r>
              <a:rPr lang="ru-RU" sz="1600" dirty="0" err="1"/>
              <a:t>санітарії</a:t>
            </a:r>
            <a:r>
              <a:rPr lang="ru-RU" sz="1600" dirty="0"/>
              <a:t>, </a:t>
            </a:r>
            <a:r>
              <a:rPr lang="ru-RU" sz="1600" dirty="0" err="1"/>
              <a:t>розрахунок</a:t>
            </a:r>
            <a:r>
              <a:rPr lang="ru-RU" sz="1600" dirty="0"/>
              <a:t> </a:t>
            </a:r>
            <a:r>
              <a:rPr lang="ru-RU" sz="1600" dirty="0" err="1"/>
              <a:t>витяжної</a:t>
            </a:r>
            <a:r>
              <a:rPr lang="ru-RU" sz="1600" dirty="0"/>
              <a:t> </a:t>
            </a:r>
            <a:r>
              <a:rPr lang="ru-RU" sz="1600" dirty="0" err="1"/>
              <a:t>загальнообмінної</a:t>
            </a:r>
            <a:r>
              <a:rPr lang="ru-RU" sz="1600" dirty="0"/>
              <a:t> </a:t>
            </a:r>
            <a:r>
              <a:rPr lang="ru-RU" sz="1600" dirty="0" err="1"/>
              <a:t>штучної</a:t>
            </a:r>
            <a:r>
              <a:rPr lang="ru-RU" sz="1600" dirty="0"/>
              <a:t> </a:t>
            </a:r>
            <a:r>
              <a:rPr lang="ru-RU" sz="1600" dirty="0" err="1"/>
              <a:t>вентиляції</a:t>
            </a:r>
            <a:r>
              <a:rPr lang="ru-RU" sz="1600" dirty="0"/>
              <a:t> при </a:t>
            </a:r>
            <a:r>
              <a:rPr lang="ru-RU" sz="1600" dirty="0" err="1"/>
              <a:t>виділенні</a:t>
            </a:r>
            <a:r>
              <a:rPr lang="ru-RU" sz="1600" dirty="0"/>
              <a:t> </a:t>
            </a:r>
            <a:r>
              <a:rPr lang="ru-RU" sz="1600" dirty="0" err="1"/>
              <a:t>надлишків</a:t>
            </a:r>
            <a:r>
              <a:rPr lang="ru-RU" sz="1600" dirty="0"/>
              <a:t> тепла, </a:t>
            </a:r>
            <a:r>
              <a:rPr lang="ru-RU" sz="1600" dirty="0" err="1"/>
              <a:t>технічні</a:t>
            </a:r>
            <a:r>
              <a:rPr lang="ru-RU" sz="1600" dirty="0"/>
              <a:t> </a:t>
            </a:r>
            <a:r>
              <a:rPr lang="ru-RU" sz="1600" dirty="0" err="1"/>
              <a:t>рішення</a:t>
            </a:r>
            <a:r>
              <a:rPr lang="ru-RU" sz="1600" dirty="0"/>
              <a:t> з </a:t>
            </a:r>
            <a:r>
              <a:rPr lang="ru-RU" sz="1600" dirty="0" err="1"/>
              <a:t>безпеки</a:t>
            </a:r>
            <a:r>
              <a:rPr lang="ru-RU" sz="1600" dirty="0"/>
              <a:t> </a:t>
            </a:r>
            <a:r>
              <a:rPr lang="ru-RU" sz="1600" dirty="0" err="1"/>
              <a:t>під</a:t>
            </a:r>
            <a:r>
              <a:rPr lang="ru-RU" sz="1600" dirty="0"/>
              <a:t> час </a:t>
            </a:r>
            <a:r>
              <a:rPr lang="ru-RU" sz="1600" dirty="0" err="1"/>
              <a:t>проведення</a:t>
            </a:r>
            <a:r>
              <a:rPr lang="ru-RU" sz="1600" dirty="0"/>
              <a:t> </a:t>
            </a:r>
            <a:r>
              <a:rPr lang="ru-RU" sz="1600" dirty="0" err="1"/>
              <a:t>розробки</a:t>
            </a:r>
            <a:r>
              <a:rPr lang="ru-RU" sz="1600" dirty="0"/>
              <a:t>, </a:t>
            </a:r>
            <a:r>
              <a:rPr lang="ru-RU" sz="1600" dirty="0" err="1"/>
              <a:t>безпека</a:t>
            </a:r>
            <a:r>
              <a:rPr lang="ru-RU" sz="1600" dirty="0"/>
              <a:t> в </a:t>
            </a:r>
            <a:r>
              <a:rPr lang="ru-RU" sz="1600" dirty="0" err="1"/>
              <a:t>надзвичайних</a:t>
            </a:r>
            <a:r>
              <a:rPr lang="ru-RU" sz="1600" dirty="0"/>
              <a:t> </a:t>
            </a:r>
            <a:r>
              <a:rPr lang="ru-RU" sz="1600" dirty="0" err="1"/>
              <a:t>ситуаціях</a:t>
            </a:r>
            <a:r>
              <a:rPr lang="ru-RU" sz="1600" dirty="0"/>
              <a:t>.</a:t>
            </a:r>
          </a:p>
          <a:p>
            <a:pPr algn="just"/>
            <a:endParaRPr lang="uk-UA" sz="1600" dirty="0"/>
          </a:p>
        </p:txBody>
      </p:sp>
    </p:spTree>
    <p:extLst>
      <p:ext uri="{BB962C8B-B14F-4D97-AF65-F5344CB8AC3E}">
        <p14:creationId xmlns:p14="http://schemas.microsoft.com/office/powerpoint/2010/main" val="1708883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46040"/>
            <a:ext cx="8229600" cy="1143000"/>
          </a:xfrm>
        </p:spPr>
        <p:txBody>
          <a:bodyPr>
            <a:normAutofit/>
          </a:bodyPr>
          <a:lstStyle/>
          <a:p>
            <a:r>
              <a:rPr lang="uk-UA" sz="4400" cap="all" dirty="0"/>
              <a:t>Дякую за увагу</a:t>
            </a:r>
          </a:p>
        </p:txBody>
      </p:sp>
    </p:spTree>
    <p:extLst>
      <p:ext uri="{BB962C8B-B14F-4D97-AF65-F5344CB8AC3E}">
        <p14:creationId xmlns:p14="http://schemas.microsoft.com/office/powerpoint/2010/main" val="870209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solidFill>
                  <a:schemeClr val="bg1"/>
                </a:solidFill>
              </a:rPr>
              <a:t>Актуальність теми </a:t>
            </a:r>
            <a:endParaRPr lang="uk-UA" dirty="0">
              <a:solidFill>
                <a:schemeClr val="bg1"/>
              </a:solidFill>
            </a:endParaRPr>
          </a:p>
        </p:txBody>
      </p:sp>
      <p:sp>
        <p:nvSpPr>
          <p:cNvPr id="3" name="Місце для вмісту 2"/>
          <p:cNvSpPr>
            <a:spLocks noGrp="1"/>
          </p:cNvSpPr>
          <p:nvPr>
            <p:ph idx="1"/>
          </p:nvPr>
        </p:nvSpPr>
        <p:spPr>
          <a:xfrm>
            <a:off x="0" y="1124744"/>
            <a:ext cx="9144000" cy="5733256"/>
          </a:xfrm>
        </p:spPr>
        <p:txBody>
          <a:bodyPr>
            <a:normAutofit fontScale="85000" lnSpcReduction="10000"/>
          </a:bodyPr>
          <a:lstStyle/>
          <a:p>
            <a:pPr algn="just"/>
            <a:r>
              <a:rPr lang="uk-UA" dirty="0"/>
              <a:t>Датчики температури мають велике значення для сучасного світу, адже </a:t>
            </a:r>
            <a:r>
              <a:rPr lang="uk-UA" dirty="0" smtClean="0"/>
              <a:t>ні </a:t>
            </a:r>
            <a:r>
              <a:rPr lang="uk-UA" dirty="0"/>
              <a:t>один технологічний пристрій не існує без датчика температури. За допомогою цих датчиків встановлюють режими автоматичного вимкнення апаратури, визначають максимальну температуру роботи та розробляють схеми з урахуванням температури. У </a:t>
            </a:r>
            <a:r>
              <a:rPr lang="uk-UA" dirty="0" smtClean="0"/>
              <a:t>повсякденному </a:t>
            </a:r>
            <a:r>
              <a:rPr lang="uk-UA" dirty="0"/>
              <a:t>житті не можлива робота сучасних пристроїв без датчиків температури. </a:t>
            </a:r>
          </a:p>
          <a:p>
            <a:pPr algn="just"/>
            <a:r>
              <a:rPr lang="uk-UA" dirty="0"/>
              <a:t>Оскільки діапазон вимірювань та їх умови можуть сильно відрізняться один від одного, розроблено різні за точністю, стійкістю, швидкодією типи датчиків (і первинних перетворювачів). В якості напівпровідникових </a:t>
            </a:r>
            <a:r>
              <a:rPr lang="uk-UA" dirty="0" err="1"/>
              <a:t>термодатчиків</a:t>
            </a:r>
            <a:r>
              <a:rPr lang="uk-UA" dirty="0"/>
              <a:t> можуть бути використані будь-які діоди або біполярні транзистори. Переваги таких датчиків - простота і низька вартість, лінійність характеристик, незначна похибка. Крім того, ці датчики можна формувати прямо на кремнієвій підкладці. Все це робить напівпровідникові датчики затребуваними. </a:t>
            </a:r>
          </a:p>
          <a:p>
            <a:endParaRPr lang="uk-UA" dirty="0"/>
          </a:p>
        </p:txBody>
      </p:sp>
    </p:spTree>
    <p:extLst>
      <p:ext uri="{BB962C8B-B14F-4D97-AF65-F5344CB8AC3E}">
        <p14:creationId xmlns:p14="http://schemas.microsoft.com/office/powerpoint/2010/main" val="13745181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620688"/>
            <a:ext cx="8363272" cy="5688672"/>
          </a:xfrm>
        </p:spPr>
        <p:txBody>
          <a:bodyPr>
            <a:normAutofit fontScale="92500" lnSpcReduction="20000"/>
          </a:bodyPr>
          <a:lstStyle/>
          <a:p>
            <a:pPr algn="just"/>
            <a:r>
              <a:rPr lang="uk-UA" sz="2400" b="1" dirty="0">
                <a:solidFill>
                  <a:schemeClr val="bg1"/>
                </a:solidFill>
              </a:rPr>
              <a:t>Метою проекту </a:t>
            </a:r>
            <a:r>
              <a:rPr lang="uk-UA" sz="2400" dirty="0"/>
              <a:t>є покращення </a:t>
            </a:r>
            <a:r>
              <a:rPr lang="uk-UA" sz="2400" dirty="0" err="1"/>
              <a:t>масогабаритних</a:t>
            </a:r>
            <a:r>
              <a:rPr lang="uk-UA" sz="2400" dirty="0"/>
              <a:t> характеристик приладу, та підвищення надійності, чутливості та точності роботи приладу за рахунок використання </a:t>
            </a:r>
            <a:r>
              <a:rPr lang="uk-UA" sz="2400" dirty="0" err="1"/>
              <a:t>мікроконтролера</a:t>
            </a:r>
            <a:r>
              <a:rPr lang="uk-UA" sz="2400" dirty="0" smtClean="0"/>
              <a:t>.</a:t>
            </a:r>
          </a:p>
          <a:p>
            <a:r>
              <a:rPr lang="uk-UA" sz="2600" b="1" dirty="0">
                <a:solidFill>
                  <a:schemeClr val="bg1"/>
                </a:solidFill>
              </a:rPr>
              <a:t>Задачі дослідження</a:t>
            </a:r>
            <a:r>
              <a:rPr lang="uk-UA" sz="2600" b="1" dirty="0" smtClean="0">
                <a:solidFill>
                  <a:schemeClr val="bg1"/>
                </a:solidFill>
              </a:rPr>
              <a:t>:</a:t>
            </a:r>
            <a:endParaRPr lang="ru-RU" sz="2400" dirty="0"/>
          </a:p>
          <a:p>
            <a:pPr algn="just"/>
            <a:r>
              <a:rPr lang="uk-UA" sz="2400" dirty="0"/>
              <a:t>- проаналізувати сучасний стан датчиків температури на основі кремнієвого діода, та навести переваги по відношенню до існуючих;</a:t>
            </a:r>
            <a:endParaRPr lang="ru-RU" sz="2400" dirty="0"/>
          </a:p>
          <a:p>
            <a:pPr algn="just"/>
            <a:r>
              <a:rPr lang="uk-UA" sz="2400" dirty="0" smtClean="0"/>
              <a:t>- провести </a:t>
            </a:r>
            <a:r>
              <a:rPr lang="uk-UA" sz="2400" dirty="0"/>
              <a:t>техніко-економічне обґрунтування доцільності розробки;</a:t>
            </a:r>
            <a:endParaRPr lang="ru-RU" sz="2400" dirty="0"/>
          </a:p>
          <a:p>
            <a:pPr algn="just"/>
            <a:r>
              <a:rPr lang="uk-UA" sz="2400" dirty="0"/>
              <a:t>- розробити структурну та електричну </a:t>
            </a:r>
            <a:r>
              <a:rPr lang="uk-UA" sz="2400" dirty="0" smtClean="0"/>
              <a:t>принципову схему </a:t>
            </a:r>
            <a:r>
              <a:rPr lang="uk-UA" sz="2400" dirty="0"/>
              <a:t>індикатора температури на основі кремнієвого діода;</a:t>
            </a:r>
            <a:endParaRPr lang="ru-RU" sz="2400" dirty="0"/>
          </a:p>
          <a:p>
            <a:pPr algn="just"/>
            <a:r>
              <a:rPr lang="uk-UA" sz="2400" dirty="0"/>
              <a:t>-  провести </a:t>
            </a:r>
            <a:r>
              <a:rPr lang="uk-UA" sz="2400" dirty="0" err="1"/>
              <a:t>схемотехнічне</a:t>
            </a:r>
            <a:r>
              <a:rPr lang="uk-UA" sz="2400" dirty="0"/>
              <a:t> моделювання розробки;</a:t>
            </a:r>
            <a:endParaRPr lang="ru-RU" sz="2400" dirty="0"/>
          </a:p>
          <a:p>
            <a:pPr algn="just"/>
            <a:r>
              <a:rPr lang="uk-UA" sz="2400" dirty="0" smtClean="0"/>
              <a:t>- розробити </a:t>
            </a:r>
            <a:r>
              <a:rPr lang="uk-UA" sz="2400" dirty="0"/>
              <a:t>плату індикатора температури на основі кремнієвого діода;</a:t>
            </a:r>
            <a:endParaRPr lang="ru-RU" sz="2400" dirty="0"/>
          </a:p>
          <a:p>
            <a:pPr algn="just"/>
            <a:r>
              <a:rPr lang="uk-UA" sz="2400" dirty="0" smtClean="0"/>
              <a:t>- розробити </a:t>
            </a:r>
            <a:r>
              <a:rPr lang="uk-UA" sz="2400" dirty="0"/>
              <a:t>заходи по охороні праці та безпеки життєдіяльності.</a:t>
            </a:r>
            <a:endParaRPr lang="ru-RU" sz="2400" dirty="0"/>
          </a:p>
          <a:p>
            <a:r>
              <a:rPr lang="uk-UA" sz="2400" b="1" dirty="0"/>
              <a:t> </a:t>
            </a:r>
            <a:endParaRPr lang="ru-RU" sz="2400" dirty="0"/>
          </a:p>
          <a:p>
            <a:pPr algn="just"/>
            <a:endParaRPr lang="ru-RU" sz="2400" dirty="0"/>
          </a:p>
          <a:p>
            <a:endParaRPr lang="uk-UA" sz="2400" dirty="0"/>
          </a:p>
        </p:txBody>
      </p:sp>
    </p:spTree>
    <p:extLst>
      <p:ext uri="{BB962C8B-B14F-4D97-AF65-F5344CB8AC3E}">
        <p14:creationId xmlns:p14="http://schemas.microsoft.com/office/powerpoint/2010/main" val="19852118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35696" y="620688"/>
            <a:ext cx="4466667" cy="2448272"/>
          </a:xfrm>
          <a:prstGeom prst="rect">
            <a:avLst/>
          </a:prstGeom>
          <a:noFill/>
          <a:ln>
            <a:noFill/>
          </a:ln>
        </p:spPr>
      </p:pic>
      <p:sp>
        <p:nvSpPr>
          <p:cNvPr id="5" name="TextBox 4"/>
          <p:cNvSpPr txBox="1"/>
          <p:nvPr/>
        </p:nvSpPr>
        <p:spPr>
          <a:xfrm>
            <a:off x="1979712" y="260648"/>
            <a:ext cx="6048672" cy="369332"/>
          </a:xfrm>
          <a:prstGeom prst="rect">
            <a:avLst/>
          </a:prstGeom>
          <a:noFill/>
        </p:spPr>
        <p:txBody>
          <a:bodyPr wrap="square" rtlCol="0">
            <a:spAutoFit/>
          </a:bodyPr>
          <a:lstStyle/>
          <a:p>
            <a:r>
              <a:rPr lang="uk-UA" dirty="0" smtClean="0"/>
              <a:t>Аналог розробленого пристрою. </a:t>
            </a:r>
            <a:endParaRPr lang="uk-UA" dirty="0"/>
          </a:p>
        </p:txBody>
      </p:sp>
      <p:sp>
        <p:nvSpPr>
          <p:cNvPr id="8" name="TextBox 7"/>
          <p:cNvSpPr txBox="1"/>
          <p:nvPr/>
        </p:nvSpPr>
        <p:spPr>
          <a:xfrm>
            <a:off x="683568" y="3212976"/>
            <a:ext cx="8280920" cy="3693319"/>
          </a:xfrm>
          <a:prstGeom prst="rect">
            <a:avLst/>
          </a:prstGeom>
          <a:noFill/>
        </p:spPr>
        <p:txBody>
          <a:bodyPr wrap="square" rtlCol="0">
            <a:spAutoFit/>
          </a:bodyPr>
          <a:lstStyle/>
          <a:p>
            <a:pPr algn="just"/>
            <a:r>
              <a:rPr lang="uk-UA" dirty="0"/>
              <a:t>У </a:t>
            </a:r>
            <a:r>
              <a:rPr lang="uk-UA" dirty="0" smtClean="0"/>
              <a:t>термометрі, </a:t>
            </a:r>
            <a:r>
              <a:rPr lang="uk-UA" dirty="0"/>
              <a:t>чутливим елементом (датчиком) служать чотири кремнієвих діода, включених послідовно і живляться постійним струмом </a:t>
            </a:r>
            <a:r>
              <a:rPr lang="uk-UA" dirty="0" smtClean="0"/>
              <a:t>величиною 1мА. </a:t>
            </a:r>
            <a:r>
              <a:rPr lang="uk-UA" dirty="0"/>
              <a:t>Для вимірювання коливань напруги на діодах вони включені в одне з плечей моста, який в цілому складається з дільника напруги на резисторах          R3 – R5 і резистора R1 послідовно сполученого з діодами </a:t>
            </a:r>
            <a:r>
              <a:rPr lang="en-US" dirty="0"/>
              <a:t>VD</a:t>
            </a:r>
            <a:r>
              <a:rPr lang="uk-UA" dirty="0"/>
              <a:t>1 – </a:t>
            </a:r>
            <a:r>
              <a:rPr lang="en-US" dirty="0"/>
              <a:t>VD</a:t>
            </a:r>
            <a:r>
              <a:rPr lang="uk-UA" dirty="0"/>
              <a:t>4. Індикатором термометра є </a:t>
            </a:r>
            <a:r>
              <a:rPr lang="uk-UA" dirty="0" err="1"/>
              <a:t>мікроамперметр</a:t>
            </a:r>
            <a:r>
              <a:rPr lang="uk-UA" dirty="0"/>
              <a:t>, включений в діагональ моста через змінний резистор R2. Міст живиться постійною напругою 6 В, стабілізованою кремнієвим стабілітроном </a:t>
            </a:r>
            <a:r>
              <a:rPr lang="en-US" dirty="0"/>
              <a:t>VD</a:t>
            </a:r>
            <a:r>
              <a:rPr lang="uk-UA" dirty="0"/>
              <a:t>5</a:t>
            </a:r>
            <a:r>
              <a:rPr lang="uk-UA" dirty="0" smtClean="0"/>
              <a:t>.</a:t>
            </a:r>
          </a:p>
          <a:p>
            <a:pPr algn="just"/>
            <a:r>
              <a:rPr lang="uk-UA" dirty="0" smtClean="0"/>
              <a:t>Схема має недоліки, а саме: </a:t>
            </a:r>
            <a:r>
              <a:rPr lang="uk-UA" dirty="0"/>
              <a:t>н</a:t>
            </a:r>
            <a:r>
              <a:rPr lang="uk-UA" dirty="0" smtClean="0"/>
              <a:t>алагодження </a:t>
            </a:r>
            <a:r>
              <a:rPr lang="uk-UA" dirty="0" err="1"/>
              <a:t>діодного</a:t>
            </a:r>
            <a:r>
              <a:rPr lang="uk-UA" dirty="0"/>
              <a:t> термометра зводиться до калібрування його </a:t>
            </a:r>
            <a:r>
              <a:rPr lang="uk-UA" dirty="0" smtClean="0"/>
              <a:t>шкали, а це в свою чергу, складний і довгий процес; такий пристрій є не надійним і використання 4 послідовно включених діодів є не дуже добре. Тому для розроблено вимірювач температури, який є кращим, ніж аналог.</a:t>
            </a:r>
            <a:endParaRPr lang="ru-RU" dirty="0"/>
          </a:p>
          <a:p>
            <a:endParaRPr lang="uk-UA" dirty="0"/>
          </a:p>
        </p:txBody>
      </p:sp>
    </p:spTree>
    <p:extLst>
      <p:ext uri="{BB962C8B-B14F-4D97-AF65-F5344CB8AC3E}">
        <p14:creationId xmlns:p14="http://schemas.microsoft.com/office/powerpoint/2010/main" val="3717323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a:effectLst/>
              </a:rPr>
              <a:t>Структурна схема індикатора температури</a:t>
            </a:r>
            <a:endParaRPr lang="uk-UA" dirty="0"/>
          </a:p>
        </p:txBody>
      </p:sp>
      <p:sp>
        <p:nvSpPr>
          <p:cNvPr id="9" name="TextBox 8"/>
          <p:cNvSpPr txBox="1"/>
          <p:nvPr/>
        </p:nvSpPr>
        <p:spPr>
          <a:xfrm>
            <a:off x="4139952" y="3411272"/>
            <a:ext cx="3960440" cy="1944216"/>
          </a:xfrm>
          <a:prstGeom prst="rect">
            <a:avLst/>
          </a:prstGeom>
          <a:noFill/>
        </p:spPr>
        <p:txBody>
          <a:bodyPr wrap="square" rtlCol="0">
            <a:spAutoFit/>
          </a:bodyPr>
          <a:lstStyle/>
          <a:p>
            <a:endParaRPr lang="uk-UA" dirty="0"/>
          </a:p>
        </p:txBody>
      </p:sp>
      <p:sp>
        <p:nvSpPr>
          <p:cNvPr id="3"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4" name="Объект 3"/>
          <p:cNvGraphicFramePr>
            <a:graphicFrameLocks noChangeAspect="1"/>
          </p:cNvGraphicFramePr>
          <p:nvPr>
            <p:extLst>
              <p:ext uri="{D42A27DB-BD31-4B8C-83A1-F6EECF244321}">
                <p14:modId xmlns:p14="http://schemas.microsoft.com/office/powerpoint/2010/main" val="2609526500"/>
              </p:ext>
            </p:extLst>
          </p:nvPr>
        </p:nvGraphicFramePr>
        <p:xfrm>
          <a:off x="827584" y="1628799"/>
          <a:ext cx="7992888" cy="4176465"/>
        </p:xfrm>
        <a:graphic>
          <a:graphicData uri="http://schemas.openxmlformats.org/presentationml/2006/ole">
            <mc:AlternateContent xmlns:mc="http://schemas.openxmlformats.org/markup-compatibility/2006">
              <mc:Choice xmlns:v="urn:schemas-microsoft-com:vml" Requires="v">
                <p:oleObj spid="_x0000_s1044" name="Visio" r:id="rId3" imgW="7124769" imgH="3438571" progId="Visio.Drawing.15">
                  <p:embed/>
                </p:oleObj>
              </mc:Choice>
              <mc:Fallback>
                <p:oleObj name="Visio" r:id="rId3" imgW="7124769" imgH="3438571" progId="Visio.Drawing.15">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1628799"/>
                        <a:ext cx="7992888" cy="4176465"/>
                      </a:xfrm>
                      <a:prstGeom prst="rect">
                        <a:avLst/>
                      </a:prstGeom>
                      <a:noFill/>
                    </p:spPr>
                  </p:pic>
                </p:oleObj>
              </mc:Fallback>
            </mc:AlternateContent>
          </a:graphicData>
        </a:graphic>
      </p:graphicFrame>
    </p:spTree>
    <p:extLst>
      <p:ext uri="{BB962C8B-B14F-4D97-AF65-F5344CB8AC3E}">
        <p14:creationId xmlns:p14="http://schemas.microsoft.com/office/powerpoint/2010/main" val="29924819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1143000"/>
          </a:xfrm>
        </p:spPr>
        <p:txBody>
          <a:bodyPr>
            <a:normAutofit fontScale="90000"/>
          </a:bodyPr>
          <a:lstStyle/>
          <a:p>
            <a:r>
              <a:rPr lang="uk-UA" dirty="0" smtClean="0"/>
              <a:t>Схема електрична принципова вимірювача температури на основі кремнієвого діода</a:t>
            </a:r>
            <a:endParaRPr lang="uk-UA"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69253"/>
            <a:ext cx="8964487" cy="4668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0844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uk-UA" sz="3200" dirty="0">
                <a:effectLst/>
              </a:rPr>
              <a:t>Схема моделювання датчика температури на основі кремнієвого діода</a:t>
            </a:r>
            <a:endParaRPr lang="uk-UA" sz="3200" dirty="0"/>
          </a:p>
        </p:txBody>
      </p:sp>
      <p:pic>
        <p:nvPicPr>
          <p:cNvPr id="5" name="Рисунок 4"/>
          <p:cNvPicPr/>
          <p:nvPr/>
        </p:nvPicPr>
        <p:blipFill>
          <a:blip r:embed="rId2">
            <a:extLst>
              <a:ext uri="{28A0092B-C50C-407E-A947-70E740481C1C}">
                <a14:useLocalDpi xmlns:a14="http://schemas.microsoft.com/office/drawing/2010/main" val="0"/>
              </a:ext>
            </a:extLst>
          </a:blip>
          <a:srcRect/>
          <a:stretch>
            <a:fillRect/>
          </a:stretch>
        </p:blipFill>
        <p:spPr bwMode="auto">
          <a:xfrm>
            <a:off x="611560" y="1772816"/>
            <a:ext cx="8136904" cy="4069234"/>
          </a:xfrm>
          <a:prstGeom prst="rect">
            <a:avLst/>
          </a:prstGeom>
          <a:noFill/>
          <a:ln>
            <a:noFill/>
          </a:ln>
        </p:spPr>
      </p:pic>
      <p:sp>
        <p:nvSpPr>
          <p:cNvPr id="6" name="TextBox 5"/>
          <p:cNvSpPr txBox="1"/>
          <p:nvPr/>
        </p:nvSpPr>
        <p:spPr>
          <a:xfrm>
            <a:off x="683568" y="5890046"/>
            <a:ext cx="8352928" cy="923330"/>
          </a:xfrm>
          <a:prstGeom prst="rect">
            <a:avLst/>
          </a:prstGeom>
          <a:noFill/>
        </p:spPr>
        <p:txBody>
          <a:bodyPr wrap="square" rtlCol="0">
            <a:spAutoFit/>
          </a:bodyPr>
          <a:lstStyle/>
          <a:p>
            <a:pPr algn="just"/>
            <a:r>
              <a:rPr lang="uk-UA" dirty="0"/>
              <a:t>Для дієздатності схеми необхідна керуюча програма для </a:t>
            </a:r>
            <a:r>
              <a:rPr lang="uk-UA" dirty="0" err="1"/>
              <a:t>мікроконтролера</a:t>
            </a:r>
            <a:r>
              <a:rPr lang="uk-UA" dirty="0"/>
              <a:t>. Склавши блок-схему алгоритму керуючої програми додаток Д написано лістинг самої програми, що показаний в додатку </a:t>
            </a:r>
            <a:r>
              <a:rPr lang="uk-UA" dirty="0" smtClean="0"/>
              <a:t>Б</a:t>
            </a:r>
            <a:endParaRPr lang="uk-UA" dirty="0"/>
          </a:p>
        </p:txBody>
      </p:sp>
    </p:spTree>
    <p:extLst>
      <p:ext uri="{BB962C8B-B14F-4D97-AF65-F5344CB8AC3E}">
        <p14:creationId xmlns:p14="http://schemas.microsoft.com/office/powerpoint/2010/main" val="1849412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71400"/>
            <a:ext cx="7427168" cy="778098"/>
          </a:xfrm>
        </p:spPr>
        <p:txBody>
          <a:bodyPr>
            <a:normAutofit/>
          </a:bodyPr>
          <a:lstStyle/>
          <a:p>
            <a:r>
              <a:rPr lang="uk-UA" sz="2000" dirty="0" smtClean="0"/>
              <a:t>Блок схема алгоритму</a:t>
            </a:r>
            <a:endParaRPr lang="uk-UA" sz="20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431626"/>
            <a:ext cx="4829175" cy="638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33544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60"/>
            <a:ext cx="8229600" cy="1143000"/>
          </a:xfrm>
        </p:spPr>
        <p:txBody>
          <a:bodyPr/>
          <a:lstStyle/>
          <a:p>
            <a:r>
              <a:rPr lang="uk-UA" dirty="0" smtClean="0"/>
              <a:t>Результати моделювання</a:t>
            </a:r>
            <a:endParaRPr lang="uk-UA" dirty="0"/>
          </a:p>
        </p:txBody>
      </p:sp>
      <p:pic>
        <p:nvPicPr>
          <p:cNvPr id="5" name="Рисунок 4"/>
          <p:cNvPicPr/>
          <p:nvPr/>
        </p:nvPicPr>
        <p:blipFill>
          <a:blip r:embed="rId2">
            <a:extLst>
              <a:ext uri="{28A0092B-C50C-407E-A947-70E740481C1C}">
                <a14:useLocalDpi xmlns:a14="http://schemas.microsoft.com/office/drawing/2010/main" val="0"/>
              </a:ext>
            </a:extLst>
          </a:blip>
          <a:srcRect l="1836"/>
          <a:stretch>
            <a:fillRect/>
          </a:stretch>
        </p:blipFill>
        <p:spPr bwMode="auto">
          <a:xfrm>
            <a:off x="1460817" y="1052736"/>
            <a:ext cx="6222365" cy="1584176"/>
          </a:xfrm>
          <a:prstGeom prst="rect">
            <a:avLst/>
          </a:prstGeom>
          <a:noFill/>
          <a:ln>
            <a:noFill/>
          </a:ln>
        </p:spPr>
      </p:pic>
      <p:sp>
        <p:nvSpPr>
          <p:cNvPr id="8" name="TextBox 7"/>
          <p:cNvSpPr txBox="1"/>
          <p:nvPr/>
        </p:nvSpPr>
        <p:spPr>
          <a:xfrm>
            <a:off x="-1" y="2690093"/>
            <a:ext cx="9144000" cy="646331"/>
          </a:xfrm>
          <a:prstGeom prst="rect">
            <a:avLst/>
          </a:prstGeom>
          <a:noFill/>
        </p:spPr>
        <p:txBody>
          <a:bodyPr wrap="square" rtlCol="0">
            <a:spAutoFit/>
          </a:bodyPr>
          <a:lstStyle/>
          <a:p>
            <a:pPr algn="just"/>
            <a:r>
              <a:rPr lang="uk-UA" dirty="0" smtClean="0"/>
              <a:t>На рисунку показана напруга після випрямлення її стабілітроном </a:t>
            </a:r>
            <a:r>
              <a:rPr lang="en-US" dirty="0" smtClean="0"/>
              <a:t>VD5.</a:t>
            </a:r>
            <a:r>
              <a:rPr lang="uk-UA" dirty="0" smtClean="0"/>
              <a:t> Видно, що стабілітрон пропускає напругу 10 В  і цим самим забезпечує стабільність роботи схеми.</a:t>
            </a:r>
            <a:endParaRPr lang="uk-UA" dirty="0"/>
          </a:p>
        </p:txBody>
      </p:sp>
      <p:pic>
        <p:nvPicPr>
          <p:cNvPr id="9" name="Рисунок 8"/>
          <p:cNvPicPr/>
          <p:nvPr/>
        </p:nvPicPr>
        <p:blipFill>
          <a:blip r:embed="rId3">
            <a:extLst>
              <a:ext uri="{28A0092B-C50C-407E-A947-70E740481C1C}">
                <a14:useLocalDpi xmlns:a14="http://schemas.microsoft.com/office/drawing/2010/main" val="0"/>
              </a:ext>
            </a:extLst>
          </a:blip>
          <a:srcRect b="28482"/>
          <a:stretch>
            <a:fillRect/>
          </a:stretch>
        </p:blipFill>
        <p:spPr bwMode="auto">
          <a:xfrm>
            <a:off x="1335693" y="3425350"/>
            <a:ext cx="6329680" cy="1587826"/>
          </a:xfrm>
          <a:prstGeom prst="rect">
            <a:avLst/>
          </a:prstGeom>
          <a:noFill/>
          <a:ln>
            <a:noFill/>
          </a:ln>
        </p:spPr>
      </p:pic>
      <p:sp>
        <p:nvSpPr>
          <p:cNvPr id="12" name="TextBox 11"/>
          <p:cNvSpPr txBox="1"/>
          <p:nvPr/>
        </p:nvSpPr>
        <p:spPr>
          <a:xfrm>
            <a:off x="-1" y="5373216"/>
            <a:ext cx="9143998" cy="646331"/>
          </a:xfrm>
          <a:prstGeom prst="rect">
            <a:avLst/>
          </a:prstGeom>
          <a:noFill/>
        </p:spPr>
        <p:txBody>
          <a:bodyPr wrap="square" rtlCol="0">
            <a:spAutoFit/>
          </a:bodyPr>
          <a:lstStyle/>
          <a:p>
            <a:r>
              <a:rPr lang="uk-UA" dirty="0" smtClean="0"/>
              <a:t>На цьому ж рисунку подано ту ж саму напругу, але без випрямлення її стабілітроном, ця напруга досягає 34 В, цього значення достатньо, щоб вивести прилад з ладу.</a:t>
            </a:r>
            <a:endParaRPr lang="uk-UA" dirty="0"/>
          </a:p>
        </p:txBody>
      </p:sp>
    </p:spTree>
    <p:extLst>
      <p:ext uri="{BB962C8B-B14F-4D97-AF65-F5344CB8AC3E}">
        <p14:creationId xmlns:p14="http://schemas.microsoft.com/office/powerpoint/2010/main" val="177356808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252</TotalTime>
  <Words>1372</Words>
  <Application>Microsoft Office PowerPoint</Application>
  <PresentationFormat>Экран (4:3)</PresentationFormat>
  <Paragraphs>50</Paragraphs>
  <Slides>18</Slides>
  <Notes>1</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18</vt:i4>
      </vt:variant>
    </vt:vector>
  </HeadingPairs>
  <TitlesOfParts>
    <vt:vector size="20" baseType="lpstr">
      <vt:lpstr>Апекс</vt:lpstr>
      <vt:lpstr>Visio</vt:lpstr>
      <vt:lpstr>Вимірювач температури на основі кремнієвого діода</vt:lpstr>
      <vt:lpstr>Актуальність теми </vt:lpstr>
      <vt:lpstr>Презентация PowerPoint</vt:lpstr>
      <vt:lpstr>Презентация PowerPoint</vt:lpstr>
      <vt:lpstr>Структурна схема індикатора температури</vt:lpstr>
      <vt:lpstr>Схема електрична принципова вимірювача температури на основі кремнієвого діода</vt:lpstr>
      <vt:lpstr>Схема моделювання датчика температури на основі кремнієвого діода</vt:lpstr>
      <vt:lpstr>Блок схема алгоритму</vt:lpstr>
      <vt:lpstr>Результати моделювання</vt:lpstr>
      <vt:lpstr>Параметричний аналіз</vt:lpstr>
      <vt:lpstr>Зовнішній вигляд моделювання друкованої плати в ARES PCB LAYOUT</vt:lpstr>
      <vt:lpstr>Плата друкована вимірювача температури на основі кремнієвого діода</vt:lpstr>
      <vt:lpstr>Плата. Сладальне креслення </vt:lpstr>
      <vt:lpstr>Креслення загального виду</vt:lpstr>
      <vt:lpstr>ВИСНОВКИ</vt:lpstr>
      <vt:lpstr>Презентация PowerPoint</vt:lpstr>
      <vt:lpstr>Презентация PowerPoint</vt:lpstr>
      <vt:lpstr>Дякую за увагу</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Індикатор температури на основі кремнієвого діода</dc:title>
  <dc:creator>Андрей</dc:creator>
  <cp:lastModifiedBy>andrey</cp:lastModifiedBy>
  <cp:revision>26</cp:revision>
  <dcterms:created xsi:type="dcterms:W3CDTF">2014-06-25T00:00:06Z</dcterms:created>
  <dcterms:modified xsi:type="dcterms:W3CDTF">2015-06-17T06:10:25Z</dcterms:modified>
</cp:coreProperties>
</file>