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58" r:id="rId4"/>
    <p:sldId id="263" r:id="rId5"/>
    <p:sldId id="262" r:id="rId6"/>
    <p:sldId id="268" r:id="rId7"/>
    <p:sldId id="269" r:id="rId8"/>
    <p:sldId id="272" r:id="rId9"/>
    <p:sldId id="271" r:id="rId10"/>
    <p:sldId id="270" r:id="rId11"/>
    <p:sldId id="260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517D1-F8B8-4344-B7E5-C194271D3B85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5282C-471C-498E-A7A7-6F1ADC8383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197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5282C-471C-498E-A7A7-6F1ADC8383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954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790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169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361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948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737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197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3359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6511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8180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999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498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604B2-1C31-48F8-BFD5-D3A6170B4B7F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06BAB-1E75-4F4E-A646-D54C2D0C4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26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956175" y="6287507"/>
            <a:ext cx="2204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 ВНТУ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8064120" y="4429919"/>
            <a:ext cx="37338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д.т.н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проф. Кафедри РТ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defRPr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Осадчук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8673720" y="5349875"/>
            <a:ext cx="31242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0" hangingPunct="0">
              <a:defRPr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 студент гр.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РТр-14спб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defRPr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Іванов Е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.А.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938818" y="407832"/>
            <a:ext cx="60960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 і науки України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 радіотехніки, зв’язку та приладобудування</a:t>
            </a:r>
          </a:p>
          <a:p>
            <a:pPr algn="ctr" eaLnBrk="0" hangingPunct="0">
              <a:defRPr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948218" y="2818985"/>
            <a:ext cx="829556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ТЕМПЕРАТУРНОГО ПЕРЕТВОРЮВАЧА 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ЧАСТОТНИМ ВИХОДОМ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0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083" y="1520324"/>
            <a:ext cx="5922499" cy="281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331" y="290843"/>
            <a:ext cx="80509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Порівняння результатів розрахунку з експериментом виявило збіг   у межах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5%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40677" y="4726194"/>
            <a:ext cx="62882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исунок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Залежності  вихідної частоти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автогенераторного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вимірювального перетворювача для різних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значень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напруг</a:t>
            </a:r>
            <a:r>
              <a:rPr lang="uk-UA" dirty="0"/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зміщення на затворі: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uk-UA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uk-UA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3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uk-UA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4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uk-UA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4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7582" y="1303341"/>
            <a:ext cx="5903391" cy="306570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5856017" y="4815437"/>
            <a:ext cx="6617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Pисунок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Теоретична (----) та 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експериментальна (--•--•-) </a:t>
            </a:r>
          </a:p>
          <a:p>
            <a:pPr algn="ctr">
              <a:spcAft>
                <a:spcPts val="0"/>
              </a:spcAft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Температурна залежності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чутливості 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автогенераторного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вимірювального перетворювача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8248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5911" y="491320"/>
            <a:ext cx="1135493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ВИСНОВКИ</a:t>
            </a:r>
          </a:p>
          <a:p>
            <a:pPr algn="ctr"/>
            <a:endParaRPr lang="uk-UA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Проаналізувавши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присвячені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теоретичним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експериментальним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ефектів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кремнії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конструкціям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перетворювачів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механічних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показує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мікроелектронних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частотних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перетворювачів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перспективним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напрямком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апаратурних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засобів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вимірювання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мікропроцесорних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контролю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керування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Подібні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перетворювачі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представляють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метрологічні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тенденцією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мінітюаризації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поліпшенням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вартісних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можливістю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інтелектуалізації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конструктивної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технологічної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сумісності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цифровими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пристроями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обробки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вимірюваної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Експериментальні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 показали, що чутливість частотного перетворювача температури на основі біполярної транзисторної структури з від’ємним опором складає 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 10 до 35 </a:t>
            </a:r>
            <a:r>
              <a:rPr lang="uk-UA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кГц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1 градус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діапазоні температури -55…+150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С, та діапазоні частот від 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5МГц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Гц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За узагальненими показниками технічної досконалості, розроблені мікроелектронні частотні перетворювачі температури кращі в 2,5 рази в порівнянні з існуючими. Аналіз проведених теоретичних і експериментальних досліджень показав, що математична модель перетворювача </a:t>
            </a:r>
            <a:r>
              <a:rPr lang="uk-UA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основі </a:t>
            </a:r>
            <a:r>
              <a:rPr lang="uk-UA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термочутливих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біполярних та МДН транзисторних структур описує поведінку перетворювачів з похибкою 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5%.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799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0021" y="2548766"/>
            <a:ext cx="5774923" cy="1325563"/>
          </a:xfrm>
        </p:spPr>
        <p:txBody>
          <a:bodyPr/>
          <a:lstStyle/>
          <a:p>
            <a:r>
              <a:rPr lang="uk-UA" dirty="0" smtClean="0"/>
              <a:t>Дякую за увагу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6748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1528" y="626492"/>
            <a:ext cx="109136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СУЧАСНИЙ СТАН МІКРОЕЛЕКТРОННИХ ПЕРЕТВОРЮВАЧІВ ТЕМПЕРАТУРИ З ЧАСТОТНИМ ВИХОДОМ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Використання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досягнень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сучасної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мікроелектронної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технології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привело до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значних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успіхів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створенні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різноманітних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пристроїв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контролю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керування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Проте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часто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отримання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високих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метрологічних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характеристик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апаратури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досягається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рахунок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підвищення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складності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габаритів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маси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вартості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Для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подальшого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суттєвого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підвищення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якості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первинних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перетворювачів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необхідно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використовувати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нові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фізичні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явища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пошук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нових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принципів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реалізації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пристроїв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відзначаються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багатофункціональністю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малою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споживаною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потужністю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стабільністю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характеристик,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високою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чутливістю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підвищеною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швидкодією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надійністю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сучасному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рівні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розвитку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функціональної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мікроелектроніки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досягнення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можна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використати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створення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принципово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нового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класу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частотних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перетворювачів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відповідають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цим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вимогам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409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47327" y="6047072"/>
            <a:ext cx="92387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1 -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діапазону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типу сенсора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 descr="TEMA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8374" y="391271"/>
            <a:ext cx="6476609" cy="533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0112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MA_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0967" y="109182"/>
            <a:ext cx="6045958" cy="48729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25188" y="5179790"/>
            <a:ext cx="111775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пристрою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температури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чутливий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термочутливий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єзорезонатор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3 –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капсула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4, 5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терморезитор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термоізоляційна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прокладка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вимірювальний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автогенератор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8 –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варикап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–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різницевої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частоти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опорний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автогенератор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реєстратор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12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електричний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міст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13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диференціальний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підсилювач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421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1988" y="924376"/>
            <a:ext cx="6265785" cy="32044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485020" y="4625141"/>
            <a:ext cx="75722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Рисунок 3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 Схематичне зображення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двозатворного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МДН – транзистора</a:t>
            </a: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41686" y="5490811"/>
            <a:ext cx="106589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Рухливі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носії в таких транзисторах знаходяться в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приповерхневій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області напівпровідника, а їх концентрація залежить від електричного поля, створюваного затвором (напругою на затворі), що істотно відрізняє МДН-прилади від транзисторів з керованим p-n- переходом.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86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18" y="538206"/>
            <a:ext cx="111775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загальному випадку функціональна схема вимірювального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автогенератора містить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вимірювальний перетворювач І, що входить або до коливної системи, або до кола зворотного зв’язку; коливну систему ІІ; нелінійні кола ІІІ, ІV; коло додатного зворотного зв’язку V (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рис4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Передатну функцію коливного контуру можна записати в загальному вигляді таким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чином: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0283507"/>
              </p:ext>
            </p:extLst>
          </p:nvPr>
        </p:nvGraphicFramePr>
        <p:xfrm>
          <a:off x="4361571" y="1955515"/>
          <a:ext cx="3173135" cy="1011219"/>
        </p:xfrm>
        <a:graphic>
          <a:graphicData uri="http://schemas.openxmlformats.org/presentationml/2006/ole">
            <p:oleObj spid="_x0000_s5668" name="Уравнение" r:id="rId3" imgW="1536700" imgH="45720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9771475"/>
              </p:ext>
            </p:extLst>
          </p:nvPr>
        </p:nvGraphicFramePr>
        <p:xfrm>
          <a:off x="3709345" y="3783878"/>
          <a:ext cx="1304452" cy="713757"/>
        </p:xfrm>
        <a:graphic>
          <a:graphicData uri="http://schemas.openxmlformats.org/presentationml/2006/ole">
            <p:oleObj spid="_x0000_s5669" name="Уравнение" r:id="rId4" imgW="875920" imgH="444307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85735341"/>
              </p:ext>
            </p:extLst>
          </p:nvPr>
        </p:nvGraphicFramePr>
        <p:xfrm>
          <a:off x="5325757" y="3824807"/>
          <a:ext cx="1251837" cy="684967"/>
        </p:xfrm>
        <a:graphic>
          <a:graphicData uri="http://schemas.openxmlformats.org/presentationml/2006/ole">
            <p:oleObj spid="_x0000_s5670" name="Уравнение" r:id="rId5" imgW="875920" imgH="444307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89465250"/>
              </p:ext>
            </p:extLst>
          </p:nvPr>
        </p:nvGraphicFramePr>
        <p:xfrm>
          <a:off x="6777877" y="4031034"/>
          <a:ext cx="1695502" cy="393356"/>
        </p:xfrm>
        <a:graphic>
          <a:graphicData uri="http://schemas.openxmlformats.org/presentationml/2006/ole">
            <p:oleObj spid="_x0000_s5671" name="Уравнение" r:id="rId6" imgW="1079500" imgH="228600" progId="Equation.3">
              <p:embed/>
            </p:oleObj>
          </a:graphicData>
        </a:graphic>
      </p:graphicFrame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622818" y="3895653"/>
            <a:ext cx="30685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 для послідовного контуру: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65682105"/>
              </p:ext>
            </p:extLst>
          </p:nvPr>
        </p:nvGraphicFramePr>
        <p:xfrm>
          <a:off x="3649686" y="4518722"/>
          <a:ext cx="1304454" cy="713757"/>
        </p:xfrm>
        <a:graphic>
          <a:graphicData uri="http://schemas.openxmlformats.org/presentationml/2006/ole">
            <p:oleObj spid="_x0000_s5672" name="Уравнение" r:id="rId7" imgW="875920" imgH="444307" progId="Equation.3">
              <p:embed/>
            </p:oleObj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138565"/>
              </p:ext>
            </p:extLst>
          </p:nvPr>
        </p:nvGraphicFramePr>
        <p:xfrm>
          <a:off x="5154047" y="4541984"/>
          <a:ext cx="1595258" cy="612579"/>
        </p:xfrm>
        <a:graphic>
          <a:graphicData uri="http://schemas.openxmlformats.org/presentationml/2006/ole">
            <p:oleObj spid="_x0000_s5673" name="Уравнение" r:id="rId8" imgW="1054100" imgH="444500" progId="Equation.3">
              <p:embed/>
            </p:oleObj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31246184"/>
              </p:ext>
            </p:extLst>
          </p:nvPr>
        </p:nvGraphicFramePr>
        <p:xfrm>
          <a:off x="6949212" y="4545976"/>
          <a:ext cx="1510228" cy="630356"/>
        </p:xfrm>
        <a:graphic>
          <a:graphicData uri="http://schemas.openxmlformats.org/presentationml/2006/ole">
            <p:oleObj spid="_x0000_s5674" name="Уравнение" r:id="rId9" imgW="1117115" imgH="444307" progId="Equation.3">
              <p:embed/>
            </p:oleObj>
          </a:graphicData>
        </a:graphic>
      </p:graphicFrame>
      <p:sp>
        <p:nvSpPr>
          <p:cNvPr id="31" name="Rectangle 33"/>
          <p:cNvSpPr>
            <a:spLocks noChangeArrowheads="1"/>
          </p:cNvSpPr>
          <p:nvPr/>
        </p:nvSpPr>
        <p:spPr bwMode="auto">
          <a:xfrm>
            <a:off x="622818" y="4623681"/>
            <a:ext cx="28083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паралельного контуру: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/>
        </p:nvSpPr>
        <p:spPr bwMode="auto">
          <a:xfrm>
            <a:off x="6677863" y="4796269"/>
            <a:ext cx="3193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622818" y="5567293"/>
            <a:ext cx="105670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оператор Лапласа;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uk-UA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сумарний опір втрат;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uk-UA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опір навантаження;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kumimoji="0" lang="uk-UA" b="0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uk-UA" b="0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еквівалентні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ємність та індуктивність.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33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s4_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9518" y="278144"/>
            <a:ext cx="4637680" cy="30648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010770" y="3473422"/>
            <a:ext cx="837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Рисунок 4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Функціональна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схема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вимірювального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автогенератора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2697" y="4080541"/>
            <a:ext cx="1121132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спрощеному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резонансного ПВП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описується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рівнянням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коливного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контуру: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21393252"/>
              </p:ext>
            </p:extLst>
          </p:nvPr>
        </p:nvGraphicFramePr>
        <p:xfrm>
          <a:off x="4260481" y="4787370"/>
          <a:ext cx="3671038" cy="791525"/>
        </p:xfrm>
        <a:graphic>
          <a:graphicData uri="http://schemas.openxmlformats.org/presentationml/2006/ole">
            <p:oleObj spid="_x0000_s6288" name="Уравнение" r:id="rId4" imgW="2184400" imgH="457200" progId="Equation.3">
              <p:embed/>
            </p:oleObj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92697" y="5578895"/>
            <a:ext cx="588340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Добротність коливного контуру можна оцінити виразом: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47227614"/>
              </p:ext>
            </p:extLst>
          </p:nvPr>
        </p:nvGraphicFramePr>
        <p:xfrm>
          <a:off x="5073659" y="6003314"/>
          <a:ext cx="2044681" cy="564819"/>
        </p:xfrm>
        <a:graphic>
          <a:graphicData uri="http://schemas.openxmlformats.org/presentationml/2006/ole">
            <p:oleObj spid="_x0000_s6289" name="Уравнение" r:id="rId5" imgW="1155700" imgH="381000" progId="Equation.3">
              <p:embed/>
            </p:oleObj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914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.                                                          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931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2221" y="256317"/>
            <a:ext cx="114049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Принцип дії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автогенераторного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перетворювача температури на основі відомої схеми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високостабільного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двоточкового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генератора гармонійних коливань з паралельним LС-контуром (рис.5,а), який може бути використаний як чутливий елемент вимірювального приладу, ґрунтується на індуктивному ефекті. У схемі такого генератора реактивні компоненти коливного контуру реалізовані з використанням </a:t>
            </a:r>
            <a:r>
              <a:rPr 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двозатворного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МДН-транзистора (рис.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б).</a:t>
            </a:r>
          </a:p>
          <a:p>
            <a:pPr algn="just">
              <a:spcAft>
                <a:spcPts val="0"/>
              </a:spcAft>
            </a:pPr>
            <a:endParaRPr lang="uk-UA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uk-UA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Отже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математична модель такого перетворювача може бути    представлена: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uk-UA" sz="24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екв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AVP_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9302" y="3130813"/>
            <a:ext cx="2906973" cy="2347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4711" y="3210684"/>
            <a:ext cx="2181367" cy="21882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54337" y="5737204"/>
            <a:ext cx="7879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5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Перетворювач температури з паралельним LC-контуром: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– електрична принципова схема;  б) – еквівалентний коливний контур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01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1260" y="219073"/>
            <a:ext cx="6096000" cy="42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661260" y="487397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6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Блок-схема досліджуваної установки: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ДЖ – джерело живлення;</a:t>
            </a:r>
            <a:endParaRPr lang="en-US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В7-22 – вольтметр;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ЧЗ-54 – частотомір;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ЕКК – еквівалент коливального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контуру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6118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329</Words>
  <Application>Microsoft Office PowerPoint</Application>
  <PresentationFormat>Произвольный</PresentationFormat>
  <Paragraphs>53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Уравнение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Дякую за увагу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 Вінницький національний технічний університет  Інститут радіотехніки, зв’язку та приладобудування</dc:title>
  <dc:creator>Eugene All</dc:creator>
  <cp:lastModifiedBy>ЕД</cp:lastModifiedBy>
  <cp:revision>119</cp:revision>
  <dcterms:created xsi:type="dcterms:W3CDTF">2014-06-09T20:40:05Z</dcterms:created>
  <dcterms:modified xsi:type="dcterms:W3CDTF">2015-06-16T08:52:04Z</dcterms:modified>
</cp:coreProperties>
</file>