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65" r:id="rId3"/>
    <p:sldId id="310" r:id="rId4"/>
    <p:sldId id="319" r:id="rId5"/>
    <p:sldId id="320" r:id="rId6"/>
    <p:sldId id="321" r:id="rId7"/>
    <p:sldId id="322" r:id="rId8"/>
    <p:sldId id="314" r:id="rId9"/>
    <p:sldId id="323" r:id="rId10"/>
    <p:sldId id="324" r:id="rId11"/>
    <p:sldId id="318" r:id="rId12"/>
  </p:sldIdLst>
  <p:sldSz cx="12188825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30">
          <p15:clr>
            <a:srgbClr val="A4A3A4"/>
          </p15:clr>
        </p15:guide>
        <p15:guide id="3" orient="horz" pos="1200">
          <p15:clr>
            <a:srgbClr val="A4A3A4"/>
          </p15:clr>
        </p15:guide>
        <p15:guide id="4" orient="horz" pos="1008">
          <p15:clr>
            <a:srgbClr val="A4A3A4"/>
          </p15:clr>
        </p15:guide>
        <p15:guide id="5" orient="horz" pos="3792">
          <p15:clr>
            <a:srgbClr val="A4A3A4"/>
          </p15:clr>
        </p15:guide>
        <p15:guide id="6" orient="horz">
          <p15:clr>
            <a:srgbClr val="A4A3A4"/>
          </p15:clr>
        </p15:guide>
        <p15:guide id="7" orient="horz" pos="3360">
          <p15:clr>
            <a:srgbClr val="A4A3A4"/>
          </p15:clr>
        </p15:guide>
        <p15:guide id="8" orient="horz" pos="3312">
          <p15:clr>
            <a:srgbClr val="A4A3A4"/>
          </p15:clr>
        </p15:guide>
        <p15:guide id="9" orient="horz" pos="240">
          <p15:clr>
            <a:srgbClr val="A4A3A4"/>
          </p15:clr>
        </p15:guide>
        <p15:guide id="10" orient="horz" pos="432">
          <p15:clr>
            <a:srgbClr val="A4A3A4"/>
          </p15:clr>
        </p15:guide>
        <p15:guide id="11" orient="horz" pos="2784">
          <p15:clr>
            <a:srgbClr val="A4A3A4"/>
          </p15:clr>
        </p15:guide>
        <p15:guide id="12" pos="3839">
          <p15:clr>
            <a:srgbClr val="A4A3A4"/>
          </p15:clr>
        </p15:guide>
        <p15:guide id="13" pos="959">
          <p15:clr>
            <a:srgbClr val="A4A3A4"/>
          </p15:clr>
        </p15:guide>
        <p15:guide id="14" pos="6143">
          <p15:clr>
            <a:srgbClr val="A4A3A4"/>
          </p15:clr>
        </p15:guide>
        <p15:guide id="15" pos="1247">
          <p15:clr>
            <a:srgbClr val="A4A3A4"/>
          </p15:clr>
        </p15:guide>
        <p15:guide id="16" pos="7007">
          <p15:clr>
            <a:srgbClr val="A4A3A4"/>
          </p15:clr>
        </p15:guide>
        <p15:guide id="17" pos="5855">
          <p15:clr>
            <a:srgbClr val="A4A3A4"/>
          </p15:clr>
        </p15:guide>
        <p15:guide id="18" pos="671">
          <p15:clr>
            <a:srgbClr val="A4A3A4"/>
          </p15:clr>
        </p15:guide>
        <p15:guide id="19" pos="7151">
          <p15:clr>
            <a:srgbClr val="A4A3A4"/>
          </p15:clr>
        </p15:guide>
        <p15:guide id="20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9" autoAdjust="0"/>
  </p:normalViewPr>
  <p:slideViewPr>
    <p:cSldViewPr showGuides="1">
      <p:cViewPr varScale="1">
        <p:scale>
          <a:sx n="64" d="100"/>
          <a:sy n="64" d="100"/>
        </p:scale>
        <p:origin x="84" y="330"/>
      </p:cViewPr>
      <p:guideLst>
        <p:guide orient="horz" pos="2160"/>
        <p:guide orient="horz" pos="4030"/>
        <p:guide orient="horz" pos="1200"/>
        <p:guide orient="horz" pos="1008"/>
        <p:guide orient="horz" pos="3792"/>
        <p:guide orient="horz"/>
        <p:guide orient="horz" pos="3360"/>
        <p:guide orient="horz" pos="3312"/>
        <p:guide orient="horz" pos="240"/>
        <p:guide orient="horz" pos="432"/>
        <p:guide orient="horz" pos="2784"/>
        <p:guide pos="3839"/>
        <p:guide pos="959"/>
        <p:guide pos="6143"/>
        <p:guide pos="1247"/>
        <p:guide pos="7007"/>
        <p:guide pos="5855"/>
        <p:guide pos="671"/>
        <p:guide pos="7151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7" d="100"/>
          <a:sy n="57" d="100"/>
        </p:scale>
        <p:origin x="13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dirty="0" smtClean="0"/>
              <a:t>Зразок тексту</a:t>
            </a:r>
          </a:p>
          <a:p>
            <a:pPr lvl="1"/>
            <a:r>
              <a:rPr lang="uk-UA" dirty="0" smtClean="0"/>
              <a:t>Другий рівень</a:t>
            </a:r>
          </a:p>
          <a:p>
            <a:pPr lvl="2"/>
            <a:r>
              <a:rPr lang="uk-UA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</a:t>
            </a:r>
            <a:r>
              <a:rPr lang="uk-UA" dirty="0" smtClean="0"/>
              <a:t> рівень</a:t>
            </a:r>
          </a:p>
          <a:p>
            <a:pPr lvl="4"/>
            <a:r>
              <a:rPr lang="uk-UA" dirty="0" smtClean="0"/>
              <a:t>П'ятий рівень</a:t>
            </a:r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3716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3716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 dirty="0"/>
          </a:p>
        </p:txBody>
      </p:sp>
      <p:sp>
        <p:nvSpPr>
          <p:cNvPr id="4" name="Підзаголовок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4" name="Підзаголовок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uk-UA" smtClean="0"/>
              <a:pPr/>
              <a:t>17.06.2015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uk-UA" smtClean="0"/>
              <a:pPr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dirty="0" smtClean="0"/>
              <a:t>Зразок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dirty="0" smtClean="0"/>
              <a:t>Зразок тексту</a:t>
            </a:r>
          </a:p>
          <a:p>
            <a:pPr lvl="1"/>
            <a:r>
              <a:rPr lang="uk-UA" dirty="0" smtClean="0"/>
              <a:t>Другий рівень</a:t>
            </a:r>
          </a:p>
          <a:p>
            <a:pPr lvl="2"/>
            <a:r>
              <a:rPr lang="uk-UA" dirty="0" smtClean="0"/>
              <a:t>Третій рівень</a:t>
            </a:r>
          </a:p>
          <a:p>
            <a:pPr lvl="3"/>
            <a:r>
              <a:rPr lang="uk-UA" dirty="0" smtClean="0"/>
              <a:t>Четвертий рівень</a:t>
            </a:r>
          </a:p>
          <a:p>
            <a:pPr lvl="4"/>
            <a:r>
              <a:rPr lang="uk-UA" dirty="0" smtClean="0"/>
              <a:t>П'ятий рівень</a:t>
            </a: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uk-UA" smtClean="0"/>
              <a:pPr/>
              <a:t>17.06.2015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uk-UA" smtClean="0"/>
              <a:pPr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65213" y="836712"/>
            <a:ext cx="8229600" cy="2895600"/>
          </a:xfrm>
        </p:spPr>
        <p:txBody>
          <a:bodyPr>
            <a:normAutofit/>
          </a:bodyPr>
          <a:lstStyle/>
          <a:p>
            <a:pPr algn="ctr" defTabSz="914400">
              <a:lnSpc>
                <a:spcPct val="80000"/>
              </a:lnSpc>
              <a:spcBef>
                <a:spcPts val="0"/>
              </a:spcBef>
              <a:buNone/>
            </a:pPr>
            <a:r>
              <a:rPr lang="uk-UA" sz="4400" b="0" i="0" spc="100" baseline="0" dirty="0" err="1" smtClean="0">
                <a:solidFill>
                  <a:schemeClr val="tx1"/>
                </a:solidFill>
                <a:latin typeface="Corbel"/>
                <a:ea typeface="+mj-ea"/>
                <a:cs typeface="+mj-cs"/>
              </a:rPr>
              <a:t>Підвищеня</a:t>
            </a:r>
            <a:r>
              <a:rPr lang="uk-UA" sz="4400" b="0" i="0" spc="100" baseline="0" dirty="0" smtClean="0">
                <a:solidFill>
                  <a:schemeClr val="tx1"/>
                </a:solidFill>
                <a:latin typeface="Corbel"/>
                <a:ea typeface="+mj-ea"/>
                <a:cs typeface="+mj-cs"/>
              </a:rPr>
              <a:t> пропускної здатності каналів ІР-телефонії</a:t>
            </a:r>
            <a:endParaRPr lang="uk-UA" sz="4400" b="0" i="0" spc="100" baseline="0" dirty="0">
              <a:solidFill>
                <a:schemeClr val="tx1"/>
              </a:solidFill>
              <a:latin typeface="Corbel"/>
              <a:ea typeface="+mj-ea"/>
              <a:cs typeface="+mj-cs"/>
            </a:endParaRPr>
          </a:p>
        </p:txBody>
      </p:sp>
      <p:sp>
        <p:nvSpPr>
          <p:cNvPr id="4" name="Пі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cap="none" dirty="0">
                <a:solidFill>
                  <a:schemeClr val="tx1"/>
                </a:solidFill>
                <a:latin typeface="+mj-lt"/>
              </a:rPr>
              <a:t>В</a:t>
            </a:r>
            <a:r>
              <a:rPr lang="uk-UA" cap="none" dirty="0" smtClean="0">
                <a:solidFill>
                  <a:schemeClr val="tx1"/>
                </a:solidFill>
                <a:latin typeface="+mj-lt"/>
              </a:rPr>
              <a:t>иконав: студент </a:t>
            </a:r>
            <a:r>
              <a:rPr lang="uk-UA" sz="2800" cap="none" dirty="0" smtClean="0">
                <a:solidFill>
                  <a:schemeClr val="tx1"/>
                </a:solidFill>
                <a:latin typeface="+mj-lt"/>
              </a:rPr>
              <a:t>1 </a:t>
            </a:r>
            <a:r>
              <a:rPr lang="uk-UA" cap="none" dirty="0" smtClean="0">
                <a:solidFill>
                  <a:schemeClr val="tx1"/>
                </a:solidFill>
                <a:latin typeface="+mj-lt"/>
              </a:rPr>
              <a:t>курсу, групи </a:t>
            </a:r>
            <a:r>
              <a:rPr lang="uk-UA" dirty="0" smtClean="0">
                <a:solidFill>
                  <a:schemeClr val="tx1"/>
                </a:solidFill>
                <a:latin typeface="+mj-lt"/>
              </a:rPr>
              <a:t>ТК-14сп</a:t>
            </a:r>
            <a:endParaRPr lang="ru-RU" dirty="0">
              <a:solidFill>
                <a:schemeClr val="tx1"/>
              </a:solidFill>
              <a:latin typeface="+mj-lt"/>
            </a:endParaRPr>
          </a:p>
          <a:p>
            <a:r>
              <a:rPr lang="uk-UA" dirty="0" smtClean="0">
                <a:solidFill>
                  <a:schemeClr val="tx1"/>
                </a:solidFill>
                <a:latin typeface="+mj-lt"/>
              </a:rPr>
              <a:t>Б</a:t>
            </a:r>
            <a:r>
              <a:rPr lang="uk-UA" cap="none" dirty="0" smtClean="0">
                <a:solidFill>
                  <a:schemeClr val="tx1"/>
                </a:solidFill>
                <a:latin typeface="+mj-lt"/>
              </a:rPr>
              <a:t>абенко</a:t>
            </a:r>
            <a:r>
              <a:rPr lang="uk-UA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uk-UA" dirty="0">
                <a:solidFill>
                  <a:schemeClr val="tx1"/>
                </a:solidFill>
                <a:latin typeface="+mj-lt"/>
              </a:rPr>
              <a:t>В. О.  </a:t>
            </a:r>
            <a:endParaRPr lang="ru-RU" dirty="0">
              <a:solidFill>
                <a:schemeClr val="tx1"/>
              </a:solidFill>
              <a:latin typeface="+mj-lt"/>
            </a:endParaRPr>
          </a:p>
          <a:p>
            <a:r>
              <a:rPr lang="uk-UA" dirty="0" smtClean="0">
                <a:solidFill>
                  <a:schemeClr val="tx1"/>
                </a:solidFill>
                <a:latin typeface="+mj-lt"/>
              </a:rPr>
              <a:t>К</a:t>
            </a:r>
            <a:r>
              <a:rPr lang="uk-UA" cap="none" dirty="0" smtClean="0">
                <a:solidFill>
                  <a:schemeClr val="tx1"/>
                </a:solidFill>
                <a:latin typeface="+mj-lt"/>
              </a:rPr>
              <a:t>ерівник: </a:t>
            </a:r>
            <a:r>
              <a:rPr lang="uk-UA" cap="none" dirty="0" err="1" smtClean="0">
                <a:solidFill>
                  <a:schemeClr val="tx1"/>
                </a:solidFill>
                <a:latin typeface="+mj-lt"/>
              </a:rPr>
              <a:t>к.т.н</a:t>
            </a:r>
            <a:r>
              <a:rPr lang="uk-UA" cap="none" dirty="0" smtClean="0">
                <a:solidFill>
                  <a:schemeClr val="tx1"/>
                </a:solidFill>
                <a:latin typeface="+mj-lt"/>
              </a:rPr>
              <a:t>., доцент каф</a:t>
            </a:r>
            <a:r>
              <a:rPr lang="uk-UA" dirty="0" smtClean="0">
                <a:solidFill>
                  <a:schemeClr val="tx1"/>
                </a:solidFill>
                <a:latin typeface="+mj-lt"/>
              </a:rPr>
              <a:t>. </a:t>
            </a:r>
            <a:r>
              <a:rPr lang="uk-UA" dirty="0">
                <a:solidFill>
                  <a:schemeClr val="tx1"/>
                </a:solidFill>
                <a:latin typeface="+mj-lt"/>
              </a:rPr>
              <a:t>ПКТА  </a:t>
            </a:r>
            <a:endParaRPr lang="ru-RU" dirty="0">
              <a:solidFill>
                <a:schemeClr val="tx1"/>
              </a:solidFill>
              <a:latin typeface="+mj-lt"/>
            </a:endParaRPr>
          </a:p>
          <a:p>
            <a:r>
              <a:rPr lang="uk-UA" dirty="0" err="1" smtClean="0">
                <a:solidFill>
                  <a:schemeClr val="tx1"/>
                </a:solidFill>
                <a:latin typeface="+mj-lt"/>
              </a:rPr>
              <a:t>Б</a:t>
            </a:r>
            <a:r>
              <a:rPr lang="uk-UA" cap="none" dirty="0" err="1" smtClean="0">
                <a:solidFill>
                  <a:schemeClr val="tx1"/>
                </a:solidFill>
                <a:latin typeface="+mj-lt"/>
              </a:rPr>
              <a:t>арась</a:t>
            </a:r>
            <a:r>
              <a:rPr lang="uk-UA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uk-UA" dirty="0">
                <a:solidFill>
                  <a:schemeClr val="tx1"/>
                </a:solidFill>
                <a:latin typeface="+mj-lt"/>
              </a:rPr>
              <a:t>С. Т.</a:t>
            </a:r>
            <a:endParaRPr lang="uk-UA" sz="2000" b="0" i="0" spc="200" baseline="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996" y="1700808"/>
            <a:ext cx="7200800" cy="3600399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513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043629" y="20712"/>
            <a:ext cx="8262944" cy="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13" descr="Схема IP-телефону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00" y="1183949"/>
            <a:ext cx="5199546" cy="537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336282" y="620688"/>
            <a:ext cx="268376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Структурна схема ІР-телефона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 flipV="1">
            <a:off x="4510236" y="457200"/>
            <a:ext cx="7678589" cy="3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 rot="10800000" flipV="1">
            <a:off x="4006180" y="801440"/>
            <a:ext cx="3432974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24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Структурна схема кодека G.723.1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Рисунок 11" descr="Структурная схема кодека G.723.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084" y="1210955"/>
            <a:ext cx="5956250" cy="5297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514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116" y="81551"/>
            <a:ext cx="5328592" cy="669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647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762" y="428625"/>
            <a:ext cx="5341962" cy="6326008"/>
          </a:xfrm>
          <a:prstGeom prst="rect">
            <a:avLst/>
          </a:prstGeom>
          <a:effectLst>
            <a:glow rad="127000">
              <a:schemeClr val="accent1">
                <a:alpha val="69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80793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872" y="411312"/>
            <a:ext cx="8585028" cy="589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0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3882" y="620688"/>
            <a:ext cx="6999408" cy="597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16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156" y="20621"/>
            <a:ext cx="4608512" cy="681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79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553" y="92543"/>
            <a:ext cx="6598235" cy="650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93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Digital Blue Tunn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Digital Blue Tunn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Digital Blue Tunn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E257D54-B65D-4775-8A47-BF76CA13EEE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 «Цифровий синій тунель» (широкоформатна)</Template>
  <TotalTime>0</TotalTime>
  <Words>21</Words>
  <Application>Microsoft Office PowerPoint</Application>
  <PresentationFormat>Довільний</PresentationFormat>
  <Paragraphs>7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Times New Roman</vt:lpstr>
      <vt:lpstr>Digital Blue Tunnel 16x9</vt:lpstr>
      <vt:lpstr>Підвищеня пропускної здатності каналів ІР-телефонії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2015-06-17T06:13:01Z</dcterms:created>
  <dcterms:modified xsi:type="dcterms:W3CDTF">2015-06-17T06:34:55Z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TC028952619991</vt:lpwstr>
  </property>
</Properties>
</file>