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72" r:id="rId2"/>
    <p:sldId id="274" r:id="rId3"/>
    <p:sldId id="297" r:id="rId4"/>
    <p:sldId id="264" r:id="rId5"/>
    <p:sldId id="292" r:id="rId6"/>
    <p:sldId id="266" r:id="rId7"/>
    <p:sldId id="267" r:id="rId8"/>
    <p:sldId id="260" r:id="rId9"/>
    <p:sldId id="261" r:id="rId10"/>
    <p:sldId id="257" r:id="rId11"/>
    <p:sldId id="258" r:id="rId12"/>
    <p:sldId id="263" r:id="rId13"/>
    <p:sldId id="270" r:id="rId14"/>
    <p:sldId id="271" r:id="rId15"/>
    <p:sldId id="268" r:id="rId16"/>
    <p:sldId id="269" r:id="rId17"/>
    <p:sldId id="277" r:id="rId18"/>
    <p:sldId id="278" r:id="rId19"/>
    <p:sldId id="284" r:id="rId20"/>
    <p:sldId id="285" r:id="rId21"/>
    <p:sldId id="293" r:id="rId22"/>
    <p:sldId id="298" r:id="rId23"/>
    <p:sldId id="301" r:id="rId24"/>
    <p:sldId id="300" r:id="rId25"/>
    <p:sldId id="299" r:id="rId26"/>
    <p:sldId id="286" r:id="rId27"/>
    <p:sldId id="276" r:id="rId28"/>
    <p:sldId id="294" r:id="rId29"/>
    <p:sldId id="295" r:id="rId30"/>
    <p:sldId id="296" r:id="rId31"/>
    <p:sldId id="27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73" autoAdjust="0"/>
  </p:normalViewPr>
  <p:slideViewPr>
    <p:cSldViewPr>
      <p:cViewPr>
        <p:scale>
          <a:sx n="75" d="100"/>
          <a:sy n="75" d="100"/>
        </p:scale>
        <p:origin x="-122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9E39BC-3ABC-4DA5-BAB8-5E4DD64D4926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DC781-EFE7-4623-8B6E-EC4000EC3E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033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6690C6-5B9A-4953-8971-E75324829D31}" type="slidenum">
              <a:rPr lang="uk-U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uk-U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2DC781-EFE7-4623-8B6E-EC4000EC3EA6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149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8E10F-E412-4922-9D1C-F0BA9ACC4A9E}" type="datetime1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172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6BD5-A8C2-41A9-963C-7FD6C25A8D2D}" type="datetime1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002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FFDA5-CA2C-405D-8740-90CC3B3EAD5F}" type="datetime1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724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54BDD-1762-4AA9-AE07-FDFFC844809B}" type="datetime1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200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D898-41B9-4D91-9E64-64BA2227B87D}" type="datetime1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572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187CB-0F98-4F6A-A342-DDBB8343CA73}" type="datetime1">
              <a:rPr lang="ru-RU" smtClean="0"/>
              <a:pPr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88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F545-FCA2-47B4-8AD9-6751799AD6F3}" type="datetime1">
              <a:rPr lang="ru-RU" smtClean="0"/>
              <a:pPr/>
              <a:t>16.11.2015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090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9ECF1-2D15-4B11-83F7-7C5142C69C43}" type="datetime1">
              <a:rPr lang="ru-RU" smtClean="0"/>
              <a:pPr/>
              <a:t>16.11.2015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960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A946-4D1B-409D-B1C8-DCB884A7D535}" type="datetime1">
              <a:rPr lang="ru-RU" smtClean="0"/>
              <a:pPr/>
              <a:t>16.11.2015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490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E526-93DC-42E2-BC02-AEC9B9F9C470}" type="datetime1">
              <a:rPr lang="ru-RU" smtClean="0"/>
              <a:pPr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768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05CC8-00BC-4D36-8C86-8F8B86FA97F3}" type="datetime1">
              <a:rPr lang="ru-RU" smtClean="0"/>
              <a:pPr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147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BE7A9-9032-49E8-8E91-80A6A32CF740}" type="datetime1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4F67E-5B3B-4251-ABDE-D8C5C99B9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904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eco.dp.gov.ua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0" y="3571875"/>
            <a:ext cx="3000375" cy="142875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Керівник: </a:t>
            </a:r>
            <a:r>
              <a:rPr lang="uk-UA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к.т.н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доц.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uk-UA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Крижановський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Є.М.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Розробив студент гр. 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ЕКО-14м</a:t>
            </a:r>
            <a:endPara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Шевчук Л.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uk-UA" dirty="0"/>
          </a:p>
        </p:txBody>
      </p:sp>
      <p:sp>
        <p:nvSpPr>
          <p:cNvPr id="13315" name="Прямоугольник 6"/>
          <p:cNvSpPr>
            <a:spLocks noChangeArrowheads="1"/>
          </p:cNvSpPr>
          <p:nvPr/>
        </p:nvSpPr>
        <p:spPr bwMode="auto">
          <a:xfrm>
            <a:off x="3681413" y="1357313"/>
            <a:ext cx="51054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Кафедра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ЕЕБ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TextBox 7"/>
          <p:cNvSpPr txBox="1">
            <a:spLocks noChangeArrowheads="1"/>
          </p:cNvSpPr>
          <p:nvPr/>
        </p:nvSpPr>
        <p:spPr bwMode="auto">
          <a:xfrm>
            <a:off x="2071688" y="2000250"/>
            <a:ext cx="5572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>
              <a:latin typeface="Franklin Gothic Book" pitchFamily="34" charset="0"/>
            </a:endParaRP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1857375" y="2065338"/>
            <a:ext cx="62865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 b="1" u="sng" dirty="0">
                <a:latin typeface="Times New Roman" pitchFamily="18" charset="0"/>
                <a:cs typeface="Times New Roman" pitchFamily="18" charset="0"/>
              </a:rPr>
              <a:t>КОМПЛЕКСНИЙ АНАЛІЗ ДЖЕРЕЛ УТВОРЕННЯ ТА </a:t>
            </a:r>
            <a:r>
              <a:rPr lang="uk-UA" sz="2000" b="1" u="sng" dirty="0" smtClean="0">
                <a:latin typeface="Times New Roman" pitchFamily="18" charset="0"/>
                <a:cs typeface="Times New Roman" pitchFamily="18" charset="0"/>
              </a:rPr>
              <a:t>ОПТИМІЗАЦІЯ </a:t>
            </a:r>
            <a:r>
              <a:rPr lang="uk-UA" sz="2000" b="1" u="sng" dirty="0">
                <a:latin typeface="Times New Roman" pitchFamily="18" charset="0"/>
                <a:cs typeface="Times New Roman" pitchFamily="18" charset="0"/>
              </a:rPr>
              <a:t>ШЛЯХІВ </a:t>
            </a:r>
            <a:r>
              <a:rPr lang="uk-UA" sz="2000" b="1" u="sng" dirty="0" smtClean="0">
                <a:latin typeface="Times New Roman" pitchFamily="18" charset="0"/>
                <a:cs typeface="Times New Roman" pitchFamily="18" charset="0"/>
              </a:rPr>
              <a:t>ПОВОДЖЕННЯ </a:t>
            </a:r>
            <a:r>
              <a:rPr lang="uk-UA" sz="2000" b="1" u="sng" dirty="0">
                <a:latin typeface="Times New Roman" pitchFamily="18" charset="0"/>
                <a:cs typeface="Times New Roman" pitchFamily="18" charset="0"/>
              </a:rPr>
              <a:t>З ВІДХОДАМИ У М.КРИВИЙ РІГ</a:t>
            </a:r>
            <a:endParaRPr lang="uk-UA" sz="20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8" name="Rectangle 4"/>
          <p:cNvSpPr>
            <a:spLocks noChangeArrowheads="1"/>
          </p:cNvSpPr>
          <p:nvPr/>
        </p:nvSpPr>
        <p:spPr bwMode="auto">
          <a:xfrm>
            <a:off x="4214813" y="6215063"/>
            <a:ext cx="2000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Вінниця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2015 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400" dirty="0"/>
          </a:p>
        </p:txBody>
      </p:sp>
      <p:sp>
        <p:nvSpPr>
          <p:cNvPr id="13319" name="TextBox 11"/>
          <p:cNvSpPr txBox="1">
            <a:spLocks noChangeArrowheads="1"/>
          </p:cNvSpPr>
          <p:nvPr/>
        </p:nvSpPr>
        <p:spPr bwMode="auto">
          <a:xfrm>
            <a:off x="2000250" y="214313"/>
            <a:ext cx="5715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Міністерство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науки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i="1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Вінницький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національний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технічний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університет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i="1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Інститут екологічної безпеки та моніторингу довкілля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64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Динаміка утворення відходів 1-3 класів небезпеки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539552" y="1700808"/>
            <a:ext cx="8352928" cy="460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99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Динаміка утворення відходів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4 класу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небезпеки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4449" y="1600200"/>
            <a:ext cx="7635102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15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579296" cy="845819"/>
          </a:xfrm>
        </p:spPr>
        <p:txBody>
          <a:bodyPr>
            <a:noAutofit/>
          </a:bodyPr>
          <a:lstStyle/>
          <a:p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инаміка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утворення відходів по підприємствах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611560" y="1120457"/>
            <a:ext cx="7848871" cy="540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96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Візуалізація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міста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 rotWithShape="1">
          <a:blip r:embed="rId2"/>
          <a:srcRect l="28040" t="10494" r="9679" b="9274"/>
          <a:stretch/>
        </p:blipFill>
        <p:spPr bwMode="auto">
          <a:xfrm>
            <a:off x="1043609" y="1600200"/>
            <a:ext cx="6984775" cy="4781128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3245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Обсяг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відходів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4го класу за 2013 рік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8" b="6119"/>
          <a:stretch/>
        </p:blipFill>
        <p:spPr bwMode="auto">
          <a:xfrm>
            <a:off x="1331641" y="1340768"/>
            <a:ext cx="6048671" cy="51362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737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Обсяг відходів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3го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класу за 2013 рік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1" b="2630"/>
          <a:stretch/>
        </p:blipFill>
        <p:spPr bwMode="auto">
          <a:xfrm>
            <a:off x="2267744" y="1052735"/>
            <a:ext cx="4536504" cy="570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234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Обсяг відходів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2го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класу за 2013 рік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1603067"/>
            <a:ext cx="7558428" cy="456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496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Обсяг відходів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1го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класу за 2013 рік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76636"/>
            <a:ext cx="7900279" cy="476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028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Схема переробки відходів, що знижує екологічну шкоду від них.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6" name="Объект 5" descr="Схема переробки міських відходів, що знижує екологічну шкоду від них.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6912768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028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Навантаження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твердими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відходами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412776"/>
            <a:ext cx="7128792" cy="468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00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Мета роботи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– аналіз джерел утворення та оптимізації шляхів поводження з відходами у місті Кривий Ріг за допомогою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геоінформаційних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систем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Об’єкт дослідження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– джерела утворення відходів, які розташовані у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м.Кривий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Ріг.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Задачі:</a:t>
            </a: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1) Аналіз стану довкілля у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м.Кривий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Ріг.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2) Визначення основних проблем з утилізації відходів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3) Розробка методики аналізу даних екологічного моніторингу засобами ГІС.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4) Систематизація даних моніторингу кількості утворених відходів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5) Створення бази даних ГІС моніторингу.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6) Розробка картографічного забезпечення системи.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7) Розробка заходів щодо зменшення відходів та шляхів їх утилізації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84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ФАНДОМАТ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96752"/>
            <a:ext cx="7416824" cy="5354728"/>
          </a:xfrm>
        </p:spPr>
      </p:pic>
    </p:spTree>
    <p:extLst>
      <p:ext uri="{BB962C8B-B14F-4D97-AF65-F5344CB8AC3E}">
        <p14:creationId xmlns:p14="http://schemas.microsoft.com/office/powerpoint/2010/main" val="325200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686800" cy="1301006"/>
          </a:xfrm>
        </p:spPr>
        <p:txBody>
          <a:bodyPr>
            <a:normAutofit fontScale="90000"/>
          </a:bodyPr>
          <a:lstStyle/>
          <a:p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Залежність економічних показників від теплоти згорання ТПВ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53"/>
          <a:stretch/>
        </p:blipFill>
        <p:spPr bwMode="auto">
          <a:xfrm>
            <a:off x="2051720" y="1070140"/>
            <a:ext cx="5400600" cy="5803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555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32657"/>
            <a:ext cx="856895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Чинне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встановлює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спеціальний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правовий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режим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поводження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відходами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передбачає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комплекс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певних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заходів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та правил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поводження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відходами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усіх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стадіях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утворення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знешкодження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захоронення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Цей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режим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регулюється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законами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“Про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охорону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навколишнього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природного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середовища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”, “Про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відходи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”, “Про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санітарного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епідемічного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благополуччя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населення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”, “Про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поводження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радіоактивними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відходами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”, “Про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ядерної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енергії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радіаційну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безпеку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”, “Про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металобрухт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”, Кодексом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надра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іншими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нормативно-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правовими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актами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Особлива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увага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законодавстві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приділена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небезпечним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відходам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До них належать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відходи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фізичні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хімічні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біологічні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небезпечні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властивості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створюють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створити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значну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небезпеку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навколишнього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природного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середовища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здоров’я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людини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потребують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спеціальних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поводження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 ними.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6810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88640"/>
            <a:ext cx="842493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Принципово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можливе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промислових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наступних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основних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напрямках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Рекультивація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ландшафтів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територій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відсипання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доріг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дамб і т.п., для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використовують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скельні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породи, гальку,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гравій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пісок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доменні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шлаки 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види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твердих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промислових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сировини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виробництві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будівельних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матеріалів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Вторинне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вихідну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сировину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оскільки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деякі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відходи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своїх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властивостях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близькі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природної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сировини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одержання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визначеної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речовини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сировини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одержання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продукції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сільському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господарстві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добрива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засоби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меліорації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палива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промисловості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побутових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лісової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деревообробної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галузей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промисловості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деяких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сільського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господарства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0357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8640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Спалювання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Найчастіше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сміття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спалюють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звалищах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відкритим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способом. Дефект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спалювання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полягає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накопиченні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великої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попелу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вміщує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чимало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токсичних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Та 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газоподібні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викиди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спалюванні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сміття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небезпечні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часто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виділяється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діоксин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Особливо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небезпечне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відкрите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спалювання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пластмас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Як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побічний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продукт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спалювання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сміття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отримують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залізо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кольорові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метали.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Сучасні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сміттєспалювальні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установки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дають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0,1 кг.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токсичних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 1 м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газів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виходять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та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продуктивність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до 240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тисяч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тонн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сміття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Головний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недолік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термічної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технології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велика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енергоємність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одиницю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переробляються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89368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04664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Піроліз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розкладання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дією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високої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без доступу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повітря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Переваги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цієї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технології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можливість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одержання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газу для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технологічних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побутових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цілей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а в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ряді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випадків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продуктів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олії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смоли),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придатних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різке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скорочення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витрат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 систему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очищення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газів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відходять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за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їхніх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обсягів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(у 3-4 рази);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достатня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екологічна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чистота і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безпека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низьке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енергоспоживання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одиницю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об'єму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речовини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переробляється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особливо 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випадку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нагріву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промислово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розвинених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країнах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піроліз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застосовують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переробки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гумовотехнічної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промисловості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автомобільні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покришки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гумові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шланги і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рукави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.) 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гумову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крихту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використовувану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дорожньому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будівництві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шумопоглинальний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" асфальт,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шепоче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",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яким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покриті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автомагістралей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Австрії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");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широко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використовуваних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полімерних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матеріалів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(нова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галузь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промисловості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переробці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такого виду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забезпечує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100%-у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переробку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сировину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для повторного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);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визначених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промислових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добрива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будівельні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матеріали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7713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Рекомендац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ії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території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області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збудувати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завод 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переробки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утилізації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утворити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відповідні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зберігання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класами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збудувати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відремонтувати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дороги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транспортування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небезпечних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речовин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впроваджувати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нові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технології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виробництвах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створити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моніторингу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шкідливих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утворююься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підприємствах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200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511156"/>
          </a:xfrm>
        </p:spPr>
        <p:txBody>
          <a:bodyPr>
            <a:noAutofit/>
          </a:bodyPr>
          <a:lstStyle/>
          <a:p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Висновки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124744"/>
            <a:ext cx="8229600" cy="4374437"/>
          </a:xfrm>
        </p:spPr>
        <p:txBody>
          <a:bodyPr>
            <a:noAutofit/>
          </a:bodyPr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У магістерській кваліфікаційній роботі було зроблено наступне: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а) у першому розділі було проведено огляд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стану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навколишнього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середовища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м.Криви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й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Ріг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зокрема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надано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характеристику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водних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ресурсів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стану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грунтів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атмосфери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міста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Розглянуто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накопичення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переробки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здійснено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екологічну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оцінку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впливу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підприємств-забруднюювачів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тарезультата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довкілля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 м.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Кривий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Ріг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40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Висновки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б) у другому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розділі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проведено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джерел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утворення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території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міста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Кривий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Виділено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5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найбільших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зубруднювачів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ПАТ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Північний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ГЗК"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ПАТ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Інгулецький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ГЗК"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   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 ПАТ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Південний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ГЗК"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 ПАТ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АрселорМіттал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Кривий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"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5. ПАТ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Криворізький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залізорудний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комбінат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"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Здійснено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компонентний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джерел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утворення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класам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небезпечності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місцям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утворення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Проведено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шляхів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оптимізації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утилізації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відходів,які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утворюються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підприємствах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перевезення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збереження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32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Висновки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в)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третьому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розділі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проведено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оптимізацію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шляхів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поводження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відходами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вирішення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утилізацією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вУкраїні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Євросоюзі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здійснено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економічну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оцінку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одному 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утилізації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Обраховано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економічну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доцільність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впровадження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нового методу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знежкодження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побічних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результатами виконання роботи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отриман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такі наукові результати: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1) Дістала подальший розвиток методика аналізу даних екологічного моніторингу утворення промислових відходів шляхом підвищення рівня комплексності та оперативності аналізу даних моніторингу за рахунок використання сучасних засобів ГІС.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2) Удосконалено підхід до візуалізації просторово-розподілених даних джерел утворення відходів та здійснено його апробацію на даних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м.Кривий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Ріг.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24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764704"/>
            <a:ext cx="7776864" cy="4191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Наукова новизна одержаних результатів.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1) Дістала подальший розвиток методика аналізу даних екологічного моніторингу утворення i утилізації відходів шляхом підвищення рівня комплексності та оперативності аналізу даних моніторингу за рахунок використання сучасних засобів ГІС, для кращого візуального представлення даних та оперативності їх обробки.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2) Удосконалено підхід до візуалізації просторово-розподілених даних джерел утворення відходів та здійснено його апробацію на даних </a:t>
            </a:r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м.Кривий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Ріг.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7892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36912"/>
            <a:ext cx="8352928" cy="1143000"/>
          </a:xfrm>
        </p:spPr>
        <p:txBody>
          <a:bodyPr>
            <a:noAutofit/>
          </a:bodyPr>
          <a:lstStyle/>
          <a:p>
            <a:pPr lvl="0" algn="l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Публікації</a:t>
            </a:r>
            <a:br>
              <a:rPr lang="uk-UA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5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uk-UA" sz="2500" dirty="0" err="1" smtClean="0">
                <a:latin typeface="Times New Roman" pitchFamily="18" charset="0"/>
                <a:cs typeface="Times New Roman" pitchFamily="18" charset="0"/>
              </a:rPr>
              <a:t>Крижановський</a:t>
            </a:r>
            <a:r>
              <a:rPr lang="uk-UA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500" dirty="0">
                <a:latin typeface="Times New Roman" pitchFamily="18" charset="0"/>
                <a:cs typeface="Times New Roman" pitchFamily="18" charset="0"/>
              </a:rPr>
              <a:t>Є.М. Комплексний аналіз джерел утворення відходів на території Кривого Рогу / Є.М. </a:t>
            </a:r>
            <a:r>
              <a:rPr lang="uk-UA" sz="2500" dirty="0" err="1">
                <a:latin typeface="Times New Roman" pitchFamily="18" charset="0"/>
                <a:cs typeface="Times New Roman" pitchFamily="18" charset="0"/>
              </a:rPr>
              <a:t>Крижановський</a:t>
            </a:r>
            <a:r>
              <a:rPr lang="uk-UA" sz="2500" dirty="0">
                <a:latin typeface="Times New Roman" pitchFamily="18" charset="0"/>
                <a:cs typeface="Times New Roman" pitchFamily="18" charset="0"/>
              </a:rPr>
              <a:t>, Л.І. Шевчук // V-й Всеукраїнський з’їзд екологів з міжнародною участю (Екологія/Ecology-2015), 23-26 вересня, 2015. Збірник наукових праць. – Вінниця: ТОВ «</a:t>
            </a:r>
            <a:r>
              <a:rPr lang="uk-UA" sz="2500" dirty="0" err="1">
                <a:latin typeface="Times New Roman" pitchFamily="18" charset="0"/>
                <a:cs typeface="Times New Roman" pitchFamily="18" charset="0"/>
              </a:rPr>
              <a:t>Нілан-ЛТД</a:t>
            </a:r>
            <a:r>
              <a:rPr lang="uk-UA" sz="2500" dirty="0">
                <a:latin typeface="Times New Roman" pitchFamily="18" charset="0"/>
                <a:cs typeface="Times New Roman" pitchFamily="18" charset="0"/>
              </a:rPr>
              <a:t>», 2015. – 16 С</a:t>
            </a:r>
            <a:r>
              <a:rPr lang="uk-UA" sz="25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uk-UA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5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5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uk-UA" sz="2500" dirty="0" err="1" smtClean="0">
                <a:latin typeface="Times New Roman" pitchFamily="18" charset="0"/>
                <a:cs typeface="Times New Roman" pitchFamily="18" charset="0"/>
              </a:rPr>
              <a:t>Крижановський</a:t>
            </a:r>
            <a:r>
              <a:rPr lang="uk-UA" sz="2500" dirty="0" smtClean="0">
                <a:latin typeface="Times New Roman" pitchFamily="18" charset="0"/>
                <a:cs typeface="Times New Roman" pitchFamily="18" charset="0"/>
              </a:rPr>
              <a:t> Є.М. МОНІТОРИНГ </a:t>
            </a:r>
            <a:r>
              <a:rPr lang="uk-UA" sz="2500" dirty="0">
                <a:latin typeface="Times New Roman" pitchFamily="18" charset="0"/>
                <a:cs typeface="Times New Roman" pitchFamily="18" charset="0"/>
              </a:rPr>
              <a:t>ДЖЕРЕЛ УТВОРЕННЯ ВІДХОДІВ НА ТЕРИТОРІЇ М. КРИВИЙ РІГ /  </a:t>
            </a:r>
            <a:r>
              <a:rPr lang="uk-UA" sz="2500" dirty="0" err="1">
                <a:latin typeface="Times New Roman" pitchFamily="18" charset="0"/>
                <a:cs typeface="Times New Roman" pitchFamily="18" charset="0"/>
              </a:rPr>
              <a:t>Крижановський</a:t>
            </a:r>
            <a:r>
              <a:rPr lang="uk-UA" sz="2500" dirty="0">
                <a:latin typeface="Times New Roman" pitchFamily="18" charset="0"/>
                <a:cs typeface="Times New Roman" pitchFamily="18" charset="0"/>
              </a:rPr>
              <a:t> Є.М., Шевчук Л.І.// Збірник матеріалів </a:t>
            </a:r>
            <a:r>
              <a:rPr lang="uk-UA" sz="2500" dirty="0" err="1">
                <a:latin typeface="Times New Roman" pitchFamily="18" charset="0"/>
                <a:cs typeface="Times New Roman" pitchFamily="18" charset="0"/>
              </a:rPr>
              <a:t>VІІІ-ої</a:t>
            </a:r>
            <a:r>
              <a:rPr lang="uk-UA" sz="2500" dirty="0">
                <a:latin typeface="Times New Roman" pitchFamily="18" charset="0"/>
                <a:cs typeface="Times New Roman" pitchFamily="18" charset="0"/>
              </a:rPr>
              <a:t> науково-теоретичної конференції «Екологія людини» м. Житомир, 3 грудня 2014 р. С. 49-54.</a:t>
            </a:r>
            <a:r>
              <a:rPr lang="uk-UA" sz="3000" dirty="0"/>
              <a:t/>
            </a:r>
            <a:br>
              <a:rPr lang="uk-UA" sz="3000" dirty="0"/>
            </a:br>
            <a:endParaRPr lang="en-GB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89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Дякую за увагу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50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підприємства-забруднювачі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атмосферного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повітря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тис.тонн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ПАТ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АрселорМіттал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Кривий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" – 125,0;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ПАТ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Південний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ГЗК" – 27,3;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 ПАТ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Північний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ГЗК" – 6,3;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 ПАТ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Центральний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ГЗК" – 1,2;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5. ПАТ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ХайдельбергЦемент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" – 1,1;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6. ПАТ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Інгулецький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ГЗК" – 0,7;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7. ПАТ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Кривбасзалізрудком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"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0,1.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102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сайт </a:t>
            </a:r>
            <a:r>
              <a:rPr lang="uk-UA" sz="28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eco.dp.gov.ua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 надх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одить інформація з 15 постів екологічного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спостереження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153444"/>
            <a:ext cx="6096000" cy="341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12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Пости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моніторингу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8" name="Объект 7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844824"/>
            <a:ext cx="6696744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40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99348"/>
            <a:ext cx="7128793" cy="6900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35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8294" r="-5"/>
          <a:stretch/>
        </p:blipFill>
        <p:spPr bwMode="auto">
          <a:xfrm>
            <a:off x="251520" y="332657"/>
            <a:ext cx="8568952" cy="60486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3642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84976" cy="936104"/>
          </a:xfrm>
        </p:spPr>
        <p:txBody>
          <a:bodyPr>
            <a:noAutofit/>
          </a:bodyPr>
          <a:lstStyle/>
          <a:p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Загальнорічна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динаміка утворення відходів по місту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4F67E-5B3B-4251-ABDE-D8C5C99B90AF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1043608" y="1340768"/>
            <a:ext cx="7056784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39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871</Words>
  <Application>Microsoft Office PowerPoint</Application>
  <PresentationFormat>Экран (4:3)</PresentationFormat>
  <Paragraphs>119</Paragraphs>
  <Slides>31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Презентация PowerPoint</vt:lpstr>
      <vt:lpstr>Презентация PowerPoint</vt:lpstr>
      <vt:lpstr>Основні підприємства-забруднювачі атмосферного повітря, тис.тонн:</vt:lpstr>
      <vt:lpstr>На сайт eco.dp.gov.ua надходить інформація з 15 постів екологічного спостереження</vt:lpstr>
      <vt:lpstr>Пости моніторингу</vt:lpstr>
      <vt:lpstr>Презентация PowerPoint</vt:lpstr>
      <vt:lpstr>Презентация PowerPoint</vt:lpstr>
      <vt:lpstr>Загальнорічна динаміка утворення відходів по місту</vt:lpstr>
      <vt:lpstr>Динаміка утворення відходів 1-3 класів небезпеки</vt:lpstr>
      <vt:lpstr>Динаміка утворення відходів 4 класу небезпеки</vt:lpstr>
      <vt:lpstr>Динаміка утворення відходів по підприємствах</vt:lpstr>
      <vt:lpstr>Візуалізація даних на карті міста</vt:lpstr>
      <vt:lpstr>Обсяг відходів 4го класу за 2013 рік</vt:lpstr>
      <vt:lpstr>Обсяг відходів 3го класу за 2013 рік</vt:lpstr>
      <vt:lpstr>Обсяг відходів 2го класу за 2013 рік</vt:lpstr>
      <vt:lpstr>Обсяг відходів 1го класу за 2013 рік</vt:lpstr>
      <vt:lpstr>Схема переробки відходів, що знижує екологічну шкоду від них.</vt:lpstr>
      <vt:lpstr>Навантаження твердими відходами</vt:lpstr>
      <vt:lpstr>ФАНДОМАТ</vt:lpstr>
      <vt:lpstr>Залежність економічних показників від теплоти згорання ТПВ </vt:lpstr>
      <vt:lpstr>Презентация PowerPoint</vt:lpstr>
      <vt:lpstr>Презентация PowerPoint</vt:lpstr>
      <vt:lpstr>Презентация PowerPoint</vt:lpstr>
      <vt:lpstr>Презентация PowerPoint</vt:lpstr>
      <vt:lpstr>Рекомендації:</vt:lpstr>
      <vt:lpstr>Висновки</vt:lpstr>
      <vt:lpstr>Висновки</vt:lpstr>
      <vt:lpstr>Висновки</vt:lpstr>
      <vt:lpstr>Публікації   1) Крижановський Є.М. Комплексний аналіз джерел утворення відходів на території Кривого Рогу / Є.М. Крижановський, Л.І. Шевчук // V-й Всеукраїнський з’їзд екологів з міжнародною участю (Екологія/Ecology-2015), 23-26 вересня, 2015. Збірник наукових праць. – Вінниця: ТОВ «Нілан-ЛТД», 2015. – 16 С.  2) Крижановський Є.М. МОНІТОРИНГ ДЖЕРЕЛ УТВОРЕННЯ ВІДХОДІВ НА ТЕРИТОРІЇ М. КРИВИЙ РІГ /  Крижановський Є.М., Шевчук Л.І.// Збірник матеріалів VІІІ-ої науково-теоретичної конференції «Екологія людини» м. Житомир, 3 грудня 2014 р. С. 49-54. </vt:lpstr>
      <vt:lpstr>Дякую за увагу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геоінформаційної системи моніторингу поверхневих вод річки Рось</dc:title>
  <dc:creator>Admin</dc:creator>
  <cp:lastModifiedBy>Lilia Shevchuk</cp:lastModifiedBy>
  <cp:revision>57</cp:revision>
  <cp:lastPrinted>2012-05-22T19:19:41Z</cp:lastPrinted>
  <dcterms:created xsi:type="dcterms:W3CDTF">2012-02-21T01:30:47Z</dcterms:created>
  <dcterms:modified xsi:type="dcterms:W3CDTF">2015-11-16T20:03:21Z</dcterms:modified>
</cp:coreProperties>
</file>