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7E7E7E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457818" y="6499377"/>
            <a:ext cx="85090" cy="85090"/>
          </a:xfrm>
          <a:custGeom>
            <a:avLst/>
            <a:gdLst/>
            <a:ahLst/>
            <a:cxnLst/>
            <a:rect l="l" t="t" r="r" b="b"/>
            <a:pathLst>
              <a:path w="85090" h="85090">
                <a:moveTo>
                  <a:pt x="42290" y="0"/>
                </a:moveTo>
                <a:lnTo>
                  <a:pt x="25824" y="3332"/>
                </a:lnTo>
                <a:lnTo>
                  <a:pt x="12382" y="12419"/>
                </a:lnTo>
                <a:lnTo>
                  <a:pt x="3321" y="25894"/>
                </a:lnTo>
                <a:lnTo>
                  <a:pt x="0" y="42392"/>
                </a:lnTo>
                <a:lnTo>
                  <a:pt x="3321" y="58888"/>
                </a:lnTo>
                <a:lnTo>
                  <a:pt x="12382" y="72359"/>
                </a:lnTo>
                <a:lnTo>
                  <a:pt x="25824" y="81442"/>
                </a:lnTo>
                <a:lnTo>
                  <a:pt x="42290" y="84772"/>
                </a:lnTo>
                <a:lnTo>
                  <a:pt x="58830" y="81442"/>
                </a:lnTo>
                <a:lnTo>
                  <a:pt x="72310" y="72359"/>
                </a:lnTo>
                <a:lnTo>
                  <a:pt x="81385" y="58888"/>
                </a:lnTo>
                <a:lnTo>
                  <a:pt x="84708" y="42392"/>
                </a:lnTo>
                <a:lnTo>
                  <a:pt x="81385" y="25894"/>
                </a:lnTo>
                <a:lnTo>
                  <a:pt x="72310" y="12419"/>
                </a:lnTo>
                <a:lnTo>
                  <a:pt x="58830" y="3332"/>
                </a:lnTo>
                <a:lnTo>
                  <a:pt x="4229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69125" y="6499377"/>
            <a:ext cx="85090" cy="85090"/>
          </a:xfrm>
          <a:custGeom>
            <a:avLst/>
            <a:gdLst/>
            <a:ahLst/>
            <a:cxnLst/>
            <a:rect l="l" t="t" r="r" b="b"/>
            <a:pathLst>
              <a:path w="85090" h="85090">
                <a:moveTo>
                  <a:pt x="42379" y="0"/>
                </a:moveTo>
                <a:lnTo>
                  <a:pt x="25883" y="3332"/>
                </a:lnTo>
                <a:lnTo>
                  <a:pt x="12412" y="12419"/>
                </a:lnTo>
                <a:lnTo>
                  <a:pt x="3330" y="25894"/>
                </a:lnTo>
                <a:lnTo>
                  <a:pt x="0" y="42392"/>
                </a:lnTo>
                <a:lnTo>
                  <a:pt x="3330" y="58888"/>
                </a:lnTo>
                <a:lnTo>
                  <a:pt x="12412" y="72359"/>
                </a:lnTo>
                <a:lnTo>
                  <a:pt x="25883" y="81442"/>
                </a:lnTo>
                <a:lnTo>
                  <a:pt x="42379" y="84772"/>
                </a:lnTo>
                <a:lnTo>
                  <a:pt x="58876" y="81442"/>
                </a:lnTo>
                <a:lnTo>
                  <a:pt x="72347" y="72359"/>
                </a:lnTo>
                <a:lnTo>
                  <a:pt x="81429" y="58888"/>
                </a:lnTo>
                <a:lnTo>
                  <a:pt x="84759" y="42392"/>
                </a:lnTo>
                <a:lnTo>
                  <a:pt x="81429" y="25894"/>
                </a:lnTo>
                <a:lnTo>
                  <a:pt x="72347" y="12419"/>
                </a:lnTo>
                <a:lnTo>
                  <a:pt x="58876" y="3332"/>
                </a:lnTo>
                <a:lnTo>
                  <a:pt x="42379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2102" y="33020"/>
            <a:ext cx="8219795" cy="145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2437" y="1322832"/>
            <a:ext cx="8341359" cy="1896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7E7E7E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546845" y="6427025"/>
            <a:ext cx="337820" cy="27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1604" y="1612391"/>
            <a:ext cx="8080248" cy="11186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89204" y="2221992"/>
            <a:ext cx="5806440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34228" y="2221992"/>
            <a:ext cx="3110483" cy="11186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083295" y="2221992"/>
            <a:ext cx="792479" cy="11186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22731" y="2831592"/>
            <a:ext cx="8189976" cy="11186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051292" y="2831592"/>
            <a:ext cx="787907" cy="11186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019927" y="4543425"/>
            <a:ext cx="2967990" cy="10045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736600">
              <a:lnSpc>
                <a:spcPct val="100000"/>
              </a:lnSpc>
            </a:pPr>
            <a:r>
              <a:rPr dirty="0" sz="1600" spc="-5">
                <a:latin typeface="Palatino Linotype"/>
                <a:cs typeface="Palatino Linotype"/>
              </a:rPr>
              <a:t>Науковий керівник:  к.б.н. Ткачук О. О.  Науковий</a:t>
            </a:r>
            <a:r>
              <a:rPr dirty="0" sz="1600" spc="-35">
                <a:latin typeface="Palatino Linotype"/>
                <a:cs typeface="Palatino Linotype"/>
              </a:rPr>
              <a:t> </a:t>
            </a:r>
            <a:r>
              <a:rPr dirty="0" sz="1600" spc="-5">
                <a:latin typeface="Palatino Linotype"/>
                <a:cs typeface="Palatino Linotype"/>
              </a:rPr>
              <a:t>консультант:</a:t>
            </a:r>
            <a:endParaRPr sz="16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Palatino Linotype"/>
                <a:cs typeface="Palatino Linotype"/>
              </a:rPr>
              <a:t>д.х.н., професор Ранський </a:t>
            </a:r>
            <a:r>
              <a:rPr dirty="0" sz="1400">
                <a:latin typeface="Palatino Linotype"/>
                <a:cs typeface="Palatino Linotype"/>
              </a:rPr>
              <a:t>А.</a:t>
            </a:r>
            <a:r>
              <a:rPr dirty="0" sz="1400" spc="30">
                <a:latin typeface="Palatino Linotype"/>
                <a:cs typeface="Palatino Linotype"/>
              </a:rPr>
              <a:t> </a:t>
            </a:r>
            <a:r>
              <a:rPr dirty="0" sz="1400">
                <a:latin typeface="Palatino Linotype"/>
                <a:cs typeface="Palatino Linotype"/>
              </a:rPr>
              <a:t>П.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42715" y="6320664"/>
            <a:ext cx="142557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755"/>
              </a:lnSpc>
            </a:pPr>
            <a:r>
              <a:rPr dirty="0" sz="1800">
                <a:latin typeface="Palatino Linotype"/>
                <a:cs typeface="Palatino Linotype"/>
              </a:rPr>
              <a:t>Вінниця</a:t>
            </a:r>
            <a:r>
              <a:rPr dirty="0" sz="1800" spc="-10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2015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9" name="object 9"/>
          <p:cNvSpPr txBox="1"/>
          <p:nvPr/>
        </p:nvSpPr>
        <p:spPr>
          <a:xfrm>
            <a:off x="790752" y="1017396"/>
            <a:ext cx="7621270" cy="2604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800" b="1">
                <a:latin typeface="Palatino Linotype"/>
                <a:cs typeface="Palatino Linotype"/>
              </a:rPr>
              <a:t>Сидорчук Юрій</a:t>
            </a:r>
            <a:r>
              <a:rPr dirty="0" sz="1800" spc="-10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Юрійович</a:t>
            </a:r>
            <a:endParaRPr sz="1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algn="ctr" marL="12700" marR="5080" indent="-2540">
              <a:lnSpc>
                <a:spcPct val="100000"/>
              </a:lnSpc>
              <a:spcBef>
                <a:spcPts val="1455"/>
              </a:spcBef>
            </a:pPr>
            <a:r>
              <a:rPr dirty="0" sz="4000" spc="-5">
                <a:solidFill>
                  <a:srgbClr val="62881F"/>
                </a:solidFill>
                <a:latin typeface="Palatino Linotype"/>
                <a:cs typeface="Palatino Linotype"/>
              </a:rPr>
              <a:t>Обґрунтування наукових засад  екологічно безпечної піролізної  переробки полімерних</a:t>
            </a:r>
            <a:r>
              <a:rPr dirty="0" sz="4000" spc="-15">
                <a:solidFill>
                  <a:srgbClr val="62881F"/>
                </a:solidFill>
                <a:latin typeface="Palatino Linotype"/>
                <a:cs typeface="Palatino Linotype"/>
              </a:rPr>
              <a:t> </a:t>
            </a:r>
            <a:r>
              <a:rPr dirty="0" sz="4000" spc="-5">
                <a:solidFill>
                  <a:srgbClr val="62881F"/>
                </a:solidFill>
                <a:latin typeface="Palatino Linotype"/>
                <a:cs typeface="Palatino Linotype"/>
              </a:rPr>
              <a:t>відходів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4775" rIns="0" bIns="0" rtlCol="0" vert="horz">
            <a:spAutoFit/>
          </a:bodyPr>
          <a:lstStyle/>
          <a:p>
            <a:pPr algn="ctr" marL="54610">
              <a:lnSpc>
                <a:spcPct val="100000"/>
              </a:lnSpc>
            </a:pPr>
            <a:r>
              <a:rPr dirty="0" sz="1800">
                <a:solidFill>
                  <a:srgbClr val="000000"/>
                </a:solidFill>
              </a:rPr>
              <a:t>Вінницький національний технічний</a:t>
            </a:r>
            <a:r>
              <a:rPr dirty="0" sz="1800" spc="-80">
                <a:solidFill>
                  <a:srgbClr val="000000"/>
                </a:solidFill>
              </a:rPr>
              <a:t> </a:t>
            </a:r>
            <a:r>
              <a:rPr dirty="0" sz="1800">
                <a:solidFill>
                  <a:srgbClr val="000000"/>
                </a:solidFill>
              </a:rPr>
              <a:t>університет</a:t>
            </a:r>
            <a:endParaRPr sz="1800"/>
          </a:p>
          <a:p>
            <a:pPr algn="ctr" marL="57785">
              <a:lnSpc>
                <a:spcPct val="100000"/>
              </a:lnSpc>
              <a:spcBef>
                <a:spcPts val="90"/>
              </a:spcBef>
            </a:pPr>
            <a:r>
              <a:rPr dirty="0" sz="1800">
                <a:solidFill>
                  <a:srgbClr val="000000"/>
                </a:solidFill>
              </a:rPr>
              <a:t>Інститут екології та екологічної</a:t>
            </a:r>
            <a:r>
              <a:rPr dirty="0" sz="1800" spc="-55">
                <a:solidFill>
                  <a:srgbClr val="000000"/>
                </a:solidFill>
              </a:rPr>
              <a:t> </a:t>
            </a:r>
            <a:r>
              <a:rPr dirty="0" sz="1800">
                <a:solidFill>
                  <a:srgbClr val="000000"/>
                </a:solidFill>
              </a:rPr>
              <a:t>кібернетики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8848" y="99060"/>
            <a:ext cx="7840980" cy="7010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3139" y="464819"/>
            <a:ext cx="4616196" cy="7010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452615" y="464819"/>
            <a:ext cx="502919" cy="7010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0748" rIns="0" bIns="0" rtlCol="0" vert="horz">
            <a:spAutoFit/>
          </a:bodyPr>
          <a:lstStyle/>
          <a:p>
            <a:pPr marL="2014855" marR="5080" indent="-1574800">
              <a:lnSpc>
                <a:spcPct val="100000"/>
              </a:lnSpc>
            </a:pPr>
            <a:r>
              <a:rPr dirty="0" sz="2400"/>
              <a:t>Технологічна схема </a:t>
            </a:r>
            <a:r>
              <a:rPr dirty="0" sz="2400" spc="-5"/>
              <a:t>ділянки низькотемпературного  піролізу вторинних</a:t>
            </a:r>
            <a:r>
              <a:rPr dirty="0" sz="2400" spc="-40"/>
              <a:t> </a:t>
            </a:r>
            <a:r>
              <a:rPr dirty="0" sz="2400"/>
              <a:t>пластмас</a:t>
            </a:r>
            <a:endParaRPr sz="2400"/>
          </a:p>
        </p:txBody>
      </p:sp>
      <p:sp>
        <p:nvSpPr>
          <p:cNvPr id="6" name="object 6"/>
          <p:cNvSpPr txBox="1"/>
          <p:nvPr/>
        </p:nvSpPr>
        <p:spPr>
          <a:xfrm>
            <a:off x="224739" y="4252595"/>
            <a:ext cx="8629015" cy="2226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1800" b="1">
                <a:latin typeface="Palatino Linotype"/>
                <a:cs typeface="Palatino Linotype"/>
              </a:rPr>
              <a:t>1 – </a:t>
            </a:r>
            <a:r>
              <a:rPr dirty="0" sz="1800" spc="-5">
                <a:latin typeface="Palatino Linotype"/>
                <a:cs typeface="Palatino Linotype"/>
              </a:rPr>
              <a:t>Завантажувальний люк; </a:t>
            </a:r>
            <a:r>
              <a:rPr dirty="0" sz="1800" b="1">
                <a:latin typeface="Palatino Linotype"/>
                <a:cs typeface="Palatino Linotype"/>
              </a:rPr>
              <a:t>2 – </a:t>
            </a:r>
            <a:r>
              <a:rPr dirty="0" sz="1800" spc="-5">
                <a:latin typeface="Palatino Linotype"/>
                <a:cs typeface="Palatino Linotype"/>
              </a:rPr>
              <a:t>Завантажувальний живильний шнек </a:t>
            </a:r>
            <a:r>
              <a:rPr dirty="0" sz="1800">
                <a:latin typeface="Palatino Linotype"/>
                <a:cs typeface="Palatino Linotype"/>
              </a:rPr>
              <a:t>з  індукційним обігрівом; </a:t>
            </a:r>
            <a:r>
              <a:rPr dirty="0" sz="1800" spc="-5" b="1">
                <a:latin typeface="Palatino Linotype"/>
                <a:cs typeface="Palatino Linotype"/>
              </a:rPr>
              <a:t>3, </a:t>
            </a:r>
            <a:r>
              <a:rPr dirty="0" sz="1800" spc="-10" b="1">
                <a:latin typeface="Palatino Linotype"/>
                <a:cs typeface="Palatino Linotype"/>
              </a:rPr>
              <a:t>4, </a:t>
            </a:r>
            <a:r>
              <a:rPr dirty="0" sz="1800" b="1">
                <a:latin typeface="Palatino Linotype"/>
                <a:cs typeface="Palatino Linotype"/>
              </a:rPr>
              <a:t>5 – </a:t>
            </a:r>
            <a:r>
              <a:rPr dirty="0" sz="1800">
                <a:latin typeface="Palatino Linotype"/>
                <a:cs typeface="Palatino Linotype"/>
              </a:rPr>
              <a:t>Зони </a:t>
            </a:r>
            <a:r>
              <a:rPr dirty="0" sz="1800" spc="-5">
                <a:latin typeface="Palatino Linotype"/>
                <a:cs typeface="Palatino Linotype"/>
              </a:rPr>
              <a:t>індукційного </a:t>
            </a:r>
            <a:r>
              <a:rPr dirty="0" sz="1800">
                <a:latin typeface="Palatino Linotype"/>
                <a:cs typeface="Palatino Linotype"/>
              </a:rPr>
              <a:t>обігріву завантажувального  </a:t>
            </a:r>
            <a:r>
              <a:rPr dirty="0" sz="1800" spc="-5">
                <a:latin typeface="Palatino Linotype"/>
                <a:cs typeface="Palatino Linotype"/>
              </a:rPr>
              <a:t>шнека; </a:t>
            </a:r>
            <a:r>
              <a:rPr dirty="0" sz="1800" b="1">
                <a:latin typeface="Palatino Linotype"/>
                <a:cs typeface="Palatino Linotype"/>
              </a:rPr>
              <a:t>6 – </a:t>
            </a:r>
            <a:r>
              <a:rPr dirty="0" sz="1800" spc="-5">
                <a:latin typeface="Palatino Linotype"/>
                <a:cs typeface="Palatino Linotype"/>
              </a:rPr>
              <a:t>Шлюзова </a:t>
            </a:r>
            <a:r>
              <a:rPr dirty="0" sz="1800">
                <a:latin typeface="Palatino Linotype"/>
                <a:cs typeface="Palatino Linotype"/>
              </a:rPr>
              <a:t>завантажувальна камера; </a:t>
            </a:r>
            <a:r>
              <a:rPr dirty="0" sz="1800" b="1">
                <a:latin typeface="Palatino Linotype"/>
                <a:cs typeface="Palatino Linotype"/>
              </a:rPr>
              <a:t>7 – </a:t>
            </a:r>
            <a:r>
              <a:rPr dirty="0" sz="1800" spc="-5">
                <a:latin typeface="Palatino Linotype"/>
                <a:cs typeface="Palatino Linotype"/>
              </a:rPr>
              <a:t>Реактор </a:t>
            </a:r>
            <a:r>
              <a:rPr dirty="0" sz="1800">
                <a:latin typeface="Palatino Linotype"/>
                <a:cs typeface="Palatino Linotype"/>
              </a:rPr>
              <a:t>піролізер; </a:t>
            </a:r>
            <a:r>
              <a:rPr dirty="0" sz="1800" b="1">
                <a:latin typeface="Palatino Linotype"/>
                <a:cs typeface="Palatino Linotype"/>
              </a:rPr>
              <a:t>8, 9, 10 –  </a:t>
            </a:r>
            <a:r>
              <a:rPr dirty="0" sz="1800">
                <a:latin typeface="Palatino Linotype"/>
                <a:cs typeface="Palatino Linotype"/>
              </a:rPr>
              <a:t>Зони індукційного обігріву реактора; </a:t>
            </a:r>
            <a:r>
              <a:rPr dirty="0" sz="1800" b="1">
                <a:latin typeface="Palatino Linotype"/>
                <a:cs typeface="Palatino Linotype"/>
              </a:rPr>
              <a:t>11 – </a:t>
            </a:r>
            <a:r>
              <a:rPr dirty="0" sz="1800" spc="-5">
                <a:latin typeface="Palatino Linotype"/>
                <a:cs typeface="Palatino Linotype"/>
              </a:rPr>
              <a:t>Якірна </a:t>
            </a:r>
            <a:r>
              <a:rPr dirty="0" sz="1800">
                <a:latin typeface="Palatino Linotype"/>
                <a:cs typeface="Palatino Linotype"/>
              </a:rPr>
              <a:t>мішалка з електроприводом і  редуктором; </a:t>
            </a:r>
            <a:r>
              <a:rPr dirty="0" sz="1800" b="1">
                <a:latin typeface="Palatino Linotype"/>
                <a:cs typeface="Palatino Linotype"/>
              </a:rPr>
              <a:t>12 – </a:t>
            </a:r>
            <a:r>
              <a:rPr dirty="0" sz="1800">
                <a:latin typeface="Palatino Linotype"/>
                <a:cs typeface="Palatino Linotype"/>
              </a:rPr>
              <a:t>Шлюзова вигрузочна камера; </a:t>
            </a:r>
            <a:r>
              <a:rPr dirty="0" sz="1800" b="1">
                <a:latin typeface="Palatino Linotype"/>
                <a:cs typeface="Palatino Linotype"/>
              </a:rPr>
              <a:t>13 – </a:t>
            </a:r>
            <a:r>
              <a:rPr dirty="0" sz="1800">
                <a:latin typeface="Palatino Linotype"/>
                <a:cs typeface="Palatino Linotype"/>
              </a:rPr>
              <a:t>Шнек </a:t>
            </a:r>
            <a:r>
              <a:rPr dirty="0" sz="1800" spc="-5">
                <a:latin typeface="Palatino Linotype"/>
                <a:cs typeface="Palatino Linotype"/>
              </a:rPr>
              <a:t>для </a:t>
            </a:r>
            <a:r>
              <a:rPr dirty="0" sz="1800">
                <a:latin typeface="Palatino Linotype"/>
                <a:cs typeface="Palatino Linotype"/>
              </a:rPr>
              <a:t>вигризки  пірокарбону; </a:t>
            </a:r>
            <a:r>
              <a:rPr dirty="0" sz="1800" b="1">
                <a:latin typeface="Palatino Linotype"/>
                <a:cs typeface="Palatino Linotype"/>
              </a:rPr>
              <a:t>14 – </a:t>
            </a:r>
            <a:r>
              <a:rPr dirty="0" sz="1800">
                <a:latin typeface="Palatino Linotype"/>
                <a:cs typeface="Palatino Linotype"/>
              </a:rPr>
              <a:t>Приймач для пірокарбону; </a:t>
            </a:r>
            <a:r>
              <a:rPr dirty="0" sz="1800" b="1">
                <a:latin typeface="Palatino Linotype"/>
                <a:cs typeface="Palatino Linotype"/>
              </a:rPr>
              <a:t>15 – </a:t>
            </a:r>
            <a:r>
              <a:rPr dirty="0" sz="1800">
                <a:latin typeface="Palatino Linotype"/>
                <a:cs typeface="Palatino Linotype"/>
              </a:rPr>
              <a:t>Кожухо-трубний  теплообмінник; </a:t>
            </a:r>
            <a:r>
              <a:rPr dirty="0" sz="1800" b="1">
                <a:latin typeface="Palatino Linotype"/>
                <a:cs typeface="Palatino Linotype"/>
              </a:rPr>
              <a:t>16 – </a:t>
            </a:r>
            <a:r>
              <a:rPr dirty="0" sz="1800">
                <a:latin typeface="Palatino Linotype"/>
                <a:cs typeface="Palatino Linotype"/>
              </a:rPr>
              <a:t>Газовідділювач ; </a:t>
            </a:r>
            <a:r>
              <a:rPr dirty="0" sz="1800" spc="-10" b="1">
                <a:latin typeface="Palatino Linotype"/>
                <a:cs typeface="Palatino Linotype"/>
              </a:rPr>
              <a:t>17 </a:t>
            </a:r>
            <a:r>
              <a:rPr dirty="0" sz="1800" b="1">
                <a:latin typeface="Palatino Linotype"/>
                <a:cs typeface="Palatino Linotype"/>
              </a:rPr>
              <a:t>– </a:t>
            </a:r>
            <a:r>
              <a:rPr dirty="0" sz="1800">
                <a:latin typeface="Palatino Linotype"/>
                <a:cs typeface="Palatino Linotype"/>
              </a:rPr>
              <a:t>Газгольдер; </a:t>
            </a:r>
            <a:r>
              <a:rPr dirty="0" sz="1800" b="1">
                <a:latin typeface="Palatino Linotype"/>
                <a:cs typeface="Palatino Linotype"/>
              </a:rPr>
              <a:t>18 – </a:t>
            </a:r>
            <a:r>
              <a:rPr dirty="0" sz="1800" spc="-5">
                <a:latin typeface="Palatino Linotype"/>
                <a:cs typeface="Palatino Linotype"/>
              </a:rPr>
              <a:t>Адсорбер </a:t>
            </a:r>
            <a:r>
              <a:rPr dirty="0" sz="1800">
                <a:latin typeface="Palatino Linotype"/>
                <a:cs typeface="Palatino Linotype"/>
              </a:rPr>
              <a:t>для  очистки</a:t>
            </a:r>
            <a:r>
              <a:rPr dirty="0" sz="1800" spc="130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газа;</a:t>
            </a:r>
            <a:r>
              <a:rPr dirty="0" sz="1800" spc="130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19</a:t>
            </a:r>
            <a:r>
              <a:rPr dirty="0" sz="1800" spc="14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35" b="1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Газовий</a:t>
            </a:r>
            <a:r>
              <a:rPr dirty="0" sz="1800" spc="13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компресор;</a:t>
            </a:r>
            <a:r>
              <a:rPr dirty="0" sz="1800" spc="140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20</a:t>
            </a:r>
            <a:r>
              <a:rPr dirty="0" sz="1800" spc="12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35" b="1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Дозатор</a:t>
            </a:r>
            <a:r>
              <a:rPr dirty="0" sz="1800" spc="14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вторинної</a:t>
            </a:r>
            <a:r>
              <a:rPr dirty="0" sz="1800" spc="140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пластмаси</a:t>
            </a:r>
            <a:r>
              <a:rPr dirty="0" sz="1800" spc="14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;</a:t>
            </a:r>
            <a:r>
              <a:rPr dirty="0" sz="1800" spc="130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21</a:t>
            </a:r>
            <a:r>
              <a:rPr dirty="0" sz="1800" spc="13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03603" y="1052702"/>
            <a:ext cx="6480683" cy="3168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559545" y="6427025"/>
            <a:ext cx="27876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935"/>
              </a:lnSpc>
            </a:pPr>
            <a:r>
              <a:rPr dirty="0" sz="1800" spc="-5">
                <a:solidFill>
                  <a:srgbClr val="585858"/>
                </a:solidFill>
                <a:latin typeface="Century Gothic"/>
                <a:cs typeface="Century Gothic"/>
              </a:rPr>
              <a:t>10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4739" y="6498972"/>
            <a:ext cx="21088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755"/>
              </a:lnSpc>
            </a:pPr>
            <a:r>
              <a:rPr dirty="0" sz="1800">
                <a:latin typeface="Palatino Linotype"/>
                <a:cs typeface="Palatino Linotype"/>
              </a:rPr>
              <a:t>Газовий</a:t>
            </a:r>
            <a:r>
              <a:rPr dirty="0" sz="1800" spc="-7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лічильник.</a:t>
            </a:r>
            <a:endParaRPr sz="1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3148" y="0"/>
            <a:ext cx="7702296" cy="7787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183635" y="377952"/>
            <a:ext cx="1636776" cy="8427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308347" y="377952"/>
            <a:ext cx="635508" cy="8427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31791" y="377952"/>
            <a:ext cx="1600200" cy="8427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19928" y="377952"/>
            <a:ext cx="605027" cy="8427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184903" y="737616"/>
            <a:ext cx="999744" cy="14036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184903" y="1484375"/>
            <a:ext cx="999744" cy="14036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73025">
              <a:lnSpc>
                <a:spcPct val="100000"/>
              </a:lnSpc>
            </a:pPr>
            <a:r>
              <a:rPr dirty="0" sz="2900"/>
              <a:t>Технологічна схема ділянки</a:t>
            </a:r>
            <a:r>
              <a:rPr dirty="0" sz="2900" spc="-85"/>
              <a:t> </a:t>
            </a:r>
            <a:r>
              <a:rPr dirty="0" sz="2900"/>
              <a:t>ректифікації</a:t>
            </a:r>
            <a:endParaRPr sz="2900"/>
          </a:p>
          <a:p>
            <a:pPr algn="ctr" marL="73660">
              <a:lnSpc>
                <a:spcPct val="100000"/>
              </a:lnSpc>
            </a:pPr>
            <a:r>
              <a:rPr dirty="0" sz="2900"/>
              <a:t>синтез-нафти</a:t>
            </a:r>
            <a:endParaRPr sz="2900"/>
          </a:p>
        </p:txBody>
      </p:sp>
      <p:sp>
        <p:nvSpPr>
          <p:cNvPr id="10" name="object 10"/>
          <p:cNvSpPr txBox="1"/>
          <p:nvPr/>
        </p:nvSpPr>
        <p:spPr>
          <a:xfrm>
            <a:off x="402437" y="5333110"/>
            <a:ext cx="290512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99085" algn="l"/>
                <a:tab pos="585470" algn="l"/>
                <a:tab pos="2492375" algn="l"/>
                <a:tab pos="2776855" algn="l"/>
              </a:tabLst>
            </a:pPr>
            <a:r>
              <a:rPr dirty="0" sz="1800" b="1">
                <a:latin typeface="Palatino Linotype"/>
                <a:cs typeface="Palatino Linotype"/>
              </a:rPr>
              <a:t>1	–	</a:t>
            </a:r>
            <a:r>
              <a:rPr dirty="0" sz="1800" spc="-15">
                <a:latin typeface="Palatino Linotype"/>
                <a:cs typeface="Palatino Linotype"/>
              </a:rPr>
              <a:t>Т</a:t>
            </a:r>
            <a:r>
              <a:rPr dirty="0" sz="1800">
                <a:latin typeface="Palatino Linotype"/>
                <a:cs typeface="Palatino Linotype"/>
              </a:rPr>
              <a:t>епло</a:t>
            </a:r>
            <a:r>
              <a:rPr dirty="0" sz="1800" spc="5">
                <a:latin typeface="Palatino Linotype"/>
                <a:cs typeface="Palatino Linotype"/>
              </a:rPr>
              <a:t>о</a:t>
            </a:r>
            <a:r>
              <a:rPr dirty="0" sz="1800" spc="10">
                <a:latin typeface="Palatino Linotype"/>
                <a:cs typeface="Palatino Linotype"/>
              </a:rPr>
              <a:t>б</a:t>
            </a:r>
            <a:r>
              <a:rPr dirty="0" sz="1800" spc="-5">
                <a:latin typeface="Palatino Linotype"/>
                <a:cs typeface="Palatino Linotype"/>
              </a:rPr>
              <a:t>мі</a:t>
            </a:r>
            <a:r>
              <a:rPr dirty="0" sz="1800">
                <a:latin typeface="Palatino Linotype"/>
                <a:cs typeface="Palatino Linotype"/>
              </a:rPr>
              <a:t>н</a:t>
            </a:r>
            <a:r>
              <a:rPr dirty="0" sz="1800">
                <a:latin typeface="Palatino Linotype"/>
                <a:cs typeface="Palatino Linotype"/>
              </a:rPr>
              <a:t>н</a:t>
            </a:r>
            <a:r>
              <a:rPr dirty="0" sz="1800" spc="-10">
                <a:latin typeface="Palatino Linotype"/>
                <a:cs typeface="Palatino Linotype"/>
              </a:rPr>
              <a:t>и</a:t>
            </a:r>
            <a:r>
              <a:rPr dirty="0" sz="1800" spc="10">
                <a:latin typeface="Palatino Linotype"/>
                <a:cs typeface="Palatino Linotype"/>
              </a:rPr>
              <a:t>к</a:t>
            </a:r>
            <a:r>
              <a:rPr dirty="0" sz="1800">
                <a:latin typeface="Palatino Linotype"/>
                <a:cs typeface="Palatino Linotype"/>
              </a:rPr>
              <a:t>;	</a:t>
            </a:r>
            <a:r>
              <a:rPr dirty="0" sz="1800" b="1">
                <a:latin typeface="Palatino Linotype"/>
                <a:cs typeface="Palatino Linotype"/>
              </a:rPr>
              <a:t>2	–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52240" y="5333110"/>
            <a:ext cx="1724660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Ректиф</a:t>
            </a:r>
            <a:r>
              <a:rPr dirty="0" sz="1800" spc="-10">
                <a:latin typeface="Palatino Linotype"/>
                <a:cs typeface="Palatino Linotype"/>
              </a:rPr>
              <a:t>і</a:t>
            </a:r>
            <a:r>
              <a:rPr dirty="0" sz="1800">
                <a:latin typeface="Palatino Linotype"/>
                <a:cs typeface="Palatino Linotype"/>
              </a:rPr>
              <a:t>каці</a:t>
            </a:r>
            <a:r>
              <a:rPr dirty="0" sz="1800" spc="5">
                <a:latin typeface="Palatino Linotype"/>
                <a:cs typeface="Palatino Linotype"/>
              </a:rPr>
              <a:t>й</a:t>
            </a:r>
            <a:r>
              <a:rPr dirty="0" sz="1800">
                <a:latin typeface="Palatino Linotype"/>
                <a:cs typeface="Palatino Linotype"/>
              </a:rPr>
              <a:t>н</a:t>
            </a:r>
            <a:r>
              <a:rPr dirty="0" sz="1800">
                <a:latin typeface="Palatino Linotype"/>
                <a:cs typeface="Palatino Linotype"/>
              </a:rPr>
              <a:t>а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22570" y="5333110"/>
            <a:ext cx="118046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95680" algn="l"/>
              </a:tabLst>
            </a:pPr>
            <a:r>
              <a:rPr dirty="0" sz="1800">
                <a:latin typeface="Palatino Linotype"/>
                <a:cs typeface="Palatino Linotype"/>
              </a:rPr>
              <a:t>коло</a:t>
            </a:r>
            <a:r>
              <a:rPr dirty="0" sz="1800" spc="5">
                <a:latin typeface="Palatino Linotype"/>
                <a:cs typeface="Palatino Linotype"/>
              </a:rPr>
              <a:t>н</a:t>
            </a:r>
            <a:r>
              <a:rPr dirty="0" sz="1800">
                <a:latin typeface="Palatino Linotype"/>
                <a:cs typeface="Palatino Linotype"/>
              </a:rPr>
              <a:t>а;	</a:t>
            </a:r>
            <a:r>
              <a:rPr dirty="0" sz="1800" b="1">
                <a:latin typeface="Palatino Linotype"/>
                <a:cs typeface="Palatino Linotype"/>
              </a:rPr>
              <a:t>3,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50228" y="5333110"/>
            <a:ext cx="76771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  <a:tab pos="640080" algn="l"/>
              </a:tabLst>
            </a:pPr>
            <a:r>
              <a:rPr dirty="0" sz="1800" spc="-15" b="1">
                <a:latin typeface="Palatino Linotype"/>
                <a:cs typeface="Palatino Linotype"/>
              </a:rPr>
              <a:t>5</a:t>
            </a:r>
            <a:r>
              <a:rPr dirty="0" sz="1800" b="1">
                <a:latin typeface="Palatino Linotype"/>
                <a:cs typeface="Palatino Linotype"/>
              </a:rPr>
              <a:t>,	6	–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63357" y="5333110"/>
            <a:ext cx="965200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Palatino Linotype"/>
                <a:cs typeface="Palatino Linotype"/>
              </a:rPr>
              <a:t>Водяний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2437" y="5607405"/>
            <a:ext cx="8126095" cy="854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холодильник; </a:t>
            </a:r>
            <a:r>
              <a:rPr dirty="0" sz="1800" b="1">
                <a:latin typeface="Palatino Linotype"/>
                <a:cs typeface="Palatino Linotype"/>
              </a:rPr>
              <a:t>4 – </a:t>
            </a:r>
            <a:r>
              <a:rPr dirty="0" sz="1800" spc="-5">
                <a:latin typeface="Palatino Linotype"/>
                <a:cs typeface="Palatino Linotype"/>
              </a:rPr>
              <a:t>Ємність для флегмової </a:t>
            </a:r>
            <a:r>
              <a:rPr dirty="0" sz="1800">
                <a:latin typeface="Palatino Linotype"/>
                <a:cs typeface="Palatino Linotype"/>
              </a:rPr>
              <a:t>рідини; </a:t>
            </a:r>
            <a:r>
              <a:rPr dirty="0" sz="1800" b="1">
                <a:latin typeface="Palatino Linotype"/>
                <a:cs typeface="Palatino Linotype"/>
              </a:rPr>
              <a:t>7 – </a:t>
            </a:r>
            <a:r>
              <a:rPr dirty="0" sz="1800" spc="-5">
                <a:latin typeface="Palatino Linotype"/>
                <a:cs typeface="Palatino Linotype"/>
              </a:rPr>
              <a:t>Ємність для  </a:t>
            </a:r>
            <a:r>
              <a:rPr dirty="0" sz="1800">
                <a:latin typeface="Palatino Linotype"/>
                <a:cs typeface="Palatino Linotype"/>
              </a:rPr>
              <a:t>бензинової </a:t>
            </a:r>
            <a:r>
              <a:rPr dirty="0" sz="1800" spc="-5">
                <a:latin typeface="Palatino Linotype"/>
                <a:cs typeface="Palatino Linotype"/>
              </a:rPr>
              <a:t>фракції; </a:t>
            </a:r>
            <a:r>
              <a:rPr dirty="0" sz="1800" b="1">
                <a:latin typeface="Palatino Linotype"/>
                <a:cs typeface="Palatino Linotype"/>
              </a:rPr>
              <a:t>8 – </a:t>
            </a:r>
            <a:r>
              <a:rPr dirty="0" sz="1800" spc="-5">
                <a:latin typeface="Palatino Linotype"/>
                <a:cs typeface="Palatino Linotype"/>
              </a:rPr>
              <a:t>Ємність </a:t>
            </a:r>
            <a:r>
              <a:rPr dirty="0" sz="1800">
                <a:latin typeface="Palatino Linotype"/>
                <a:cs typeface="Palatino Linotype"/>
              </a:rPr>
              <a:t>для </a:t>
            </a:r>
            <a:r>
              <a:rPr dirty="0" sz="1800" spc="-5">
                <a:latin typeface="Palatino Linotype"/>
                <a:cs typeface="Palatino Linotype"/>
              </a:rPr>
              <a:t>дизельної фракції; </a:t>
            </a:r>
            <a:r>
              <a:rPr dirty="0" sz="1800" b="1">
                <a:latin typeface="Palatino Linotype"/>
                <a:cs typeface="Palatino Linotype"/>
              </a:rPr>
              <a:t>9 – </a:t>
            </a:r>
            <a:r>
              <a:rPr dirty="0" sz="1800" spc="-5">
                <a:latin typeface="Palatino Linotype"/>
                <a:cs typeface="Palatino Linotype"/>
              </a:rPr>
              <a:t>Ємність </a:t>
            </a:r>
            <a:r>
              <a:rPr dirty="0" sz="1800">
                <a:latin typeface="Palatino Linotype"/>
                <a:cs typeface="Palatino Linotype"/>
              </a:rPr>
              <a:t>для  пічного  топлива  </a:t>
            </a:r>
            <a:r>
              <a:rPr dirty="0" sz="1800" spc="-5">
                <a:latin typeface="Palatino Linotype"/>
                <a:cs typeface="Palatino Linotype"/>
              </a:rPr>
              <a:t>(мазута);  </a:t>
            </a:r>
            <a:r>
              <a:rPr dirty="0" sz="1800" spc="-5" b="1">
                <a:latin typeface="Palatino Linotype"/>
                <a:cs typeface="Palatino Linotype"/>
              </a:rPr>
              <a:t>10  </a:t>
            </a:r>
            <a:r>
              <a:rPr dirty="0" sz="1800" b="1">
                <a:latin typeface="Palatino Linotype"/>
                <a:cs typeface="Palatino Linotype"/>
              </a:rPr>
              <a:t>–  </a:t>
            </a:r>
            <a:r>
              <a:rPr dirty="0" sz="1800" spc="-5">
                <a:latin typeface="Palatino Linotype"/>
                <a:cs typeface="Palatino Linotype"/>
              </a:rPr>
              <a:t>Реактор  </a:t>
            </a:r>
            <a:r>
              <a:rPr dirty="0" sz="1800">
                <a:latin typeface="Palatino Linotype"/>
                <a:cs typeface="Palatino Linotype"/>
              </a:rPr>
              <a:t>гідрування;  </a:t>
            </a:r>
            <a:r>
              <a:rPr dirty="0" sz="1800" spc="-5" b="1">
                <a:latin typeface="Palatino Linotype"/>
                <a:cs typeface="Palatino Linotype"/>
              </a:rPr>
              <a:t>18  </a:t>
            </a:r>
            <a:r>
              <a:rPr dirty="0" sz="1800" b="1">
                <a:latin typeface="Palatino Linotype"/>
                <a:cs typeface="Palatino Linotype"/>
              </a:rPr>
              <a:t>–  </a:t>
            </a:r>
            <a:r>
              <a:rPr dirty="0" sz="1800" spc="-5">
                <a:latin typeface="Palatino Linotype"/>
                <a:cs typeface="Palatino Linotype"/>
              </a:rPr>
              <a:t>Адсорбер   </a:t>
            </a:r>
            <a:r>
              <a:rPr dirty="0" sz="1800" spc="31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для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03603" y="1052702"/>
            <a:ext cx="5904611" cy="402844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8559545" y="6427025"/>
            <a:ext cx="27876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935"/>
              </a:lnSpc>
            </a:pPr>
            <a:r>
              <a:rPr dirty="0" sz="1800" spc="-5">
                <a:solidFill>
                  <a:srgbClr val="585858"/>
                </a:solidFill>
                <a:latin typeface="Century Gothic"/>
                <a:cs typeface="Century Gothic"/>
              </a:rPr>
              <a:t>11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2437" y="6481903"/>
            <a:ext cx="148780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755"/>
              </a:lnSpc>
            </a:pPr>
            <a:r>
              <a:rPr dirty="0" sz="1800">
                <a:latin typeface="Palatino Linotype"/>
                <a:cs typeface="Palatino Linotype"/>
              </a:rPr>
              <a:t>очистки </a:t>
            </a:r>
            <a:r>
              <a:rPr dirty="0" sz="1800" spc="-5">
                <a:latin typeface="Palatino Linotype"/>
                <a:cs typeface="Palatino Linotype"/>
              </a:rPr>
              <a:t>газа</a:t>
            </a:r>
            <a:r>
              <a:rPr dirty="0" sz="1800" spc="-8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.</a:t>
            </a:r>
            <a:endParaRPr sz="1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7191" y="4890261"/>
            <a:ext cx="8148320" cy="1748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6350">
              <a:lnSpc>
                <a:spcPct val="105000"/>
              </a:lnSpc>
            </a:pPr>
            <a:r>
              <a:rPr dirty="0" sz="1800">
                <a:latin typeface="Palatino Linotype"/>
                <a:cs typeface="Palatino Linotype"/>
              </a:rPr>
              <a:t>1 – реактор; 2 – </a:t>
            </a:r>
            <a:r>
              <a:rPr dirty="0" sz="1800" spc="-5">
                <a:latin typeface="Palatino Linotype"/>
                <a:cs typeface="Palatino Linotype"/>
              </a:rPr>
              <a:t>насадка; </a:t>
            </a:r>
            <a:r>
              <a:rPr dirty="0" sz="1800">
                <a:latin typeface="Palatino Linotype"/>
                <a:cs typeface="Palatino Linotype"/>
              </a:rPr>
              <a:t>3 – </a:t>
            </a:r>
            <a:r>
              <a:rPr dirty="0" sz="1800" spc="-5">
                <a:latin typeface="Palatino Linotype"/>
                <a:cs typeface="Palatino Linotype"/>
              </a:rPr>
              <a:t>прямий </a:t>
            </a:r>
            <a:r>
              <a:rPr dirty="0" sz="1800">
                <a:latin typeface="Palatino Linotype"/>
                <a:cs typeface="Palatino Linotype"/>
              </a:rPr>
              <a:t>холодильник Лібіха; 4 –  </a:t>
            </a:r>
            <a:r>
              <a:rPr dirty="0" sz="1800" spc="-5">
                <a:latin typeface="Palatino Linotype"/>
                <a:cs typeface="Palatino Linotype"/>
              </a:rPr>
              <a:t>ректифікаційна </a:t>
            </a:r>
            <a:r>
              <a:rPr dirty="0" sz="1800">
                <a:latin typeface="Palatino Linotype"/>
                <a:cs typeface="Palatino Linotype"/>
              </a:rPr>
              <a:t>колона; 5 – пробка; 6 – </a:t>
            </a:r>
            <a:r>
              <a:rPr dirty="0" sz="1800" spc="-5">
                <a:latin typeface="Palatino Linotype"/>
                <a:cs typeface="Palatino Linotype"/>
              </a:rPr>
              <a:t>ртутний </a:t>
            </a:r>
            <a:r>
              <a:rPr dirty="0" sz="1800">
                <a:latin typeface="Palatino Linotype"/>
                <a:cs typeface="Palatino Linotype"/>
              </a:rPr>
              <a:t>термометр; 7 – </a:t>
            </a:r>
            <a:r>
              <a:rPr dirty="0" sz="1800" spc="-5">
                <a:latin typeface="Palatino Linotype"/>
                <a:cs typeface="Palatino Linotype"/>
              </a:rPr>
              <a:t>контактний  </a:t>
            </a:r>
            <a:r>
              <a:rPr dirty="0" sz="1800">
                <a:latin typeface="Palatino Linotype"/>
                <a:cs typeface="Palatino Linotype"/>
              </a:rPr>
              <a:t>термометр, </a:t>
            </a:r>
            <a:r>
              <a:rPr dirty="0" sz="1800" spc="-5">
                <a:latin typeface="Palatino Linotype"/>
                <a:cs typeface="Palatino Linotype"/>
              </a:rPr>
              <a:t>для </a:t>
            </a:r>
            <a:r>
              <a:rPr dirty="0" sz="1800">
                <a:latin typeface="Palatino Linotype"/>
                <a:cs typeface="Palatino Linotype"/>
              </a:rPr>
              <a:t>автоматичного підтримування </a:t>
            </a:r>
            <a:r>
              <a:rPr dirty="0" sz="1800" spc="-5">
                <a:latin typeface="Palatino Linotype"/>
                <a:cs typeface="Palatino Linotype"/>
              </a:rPr>
              <a:t>температури </a:t>
            </a:r>
            <a:r>
              <a:rPr dirty="0" sz="1800">
                <a:latin typeface="Palatino Linotype"/>
                <a:cs typeface="Palatino Linotype"/>
              </a:rPr>
              <a:t>в реакторі </a:t>
            </a:r>
            <a:r>
              <a:rPr dirty="0" sz="1800" spc="-5">
                <a:latin typeface="Palatino Linotype"/>
                <a:cs typeface="Palatino Linotype"/>
              </a:rPr>
              <a:t>1; </a:t>
            </a:r>
            <a:r>
              <a:rPr dirty="0" sz="1800" spc="40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8</a:t>
            </a:r>
            <a:endParaRPr sz="1800">
              <a:latin typeface="Palatino Linotype"/>
              <a:cs typeface="Palatino Linotype"/>
            </a:endParaRPr>
          </a:p>
          <a:p>
            <a:pPr algn="just" marL="12700" marR="5080">
              <a:lnSpc>
                <a:spcPct val="105000"/>
              </a:lnSpc>
            </a:pPr>
            <a:r>
              <a:rPr dirty="0" sz="1800">
                <a:latin typeface="Palatino Linotype"/>
                <a:cs typeface="Palatino Linotype"/>
              </a:rPr>
              <a:t>– піщана </a:t>
            </a:r>
            <a:r>
              <a:rPr dirty="0" sz="1800" spc="-5">
                <a:latin typeface="Palatino Linotype"/>
                <a:cs typeface="Palatino Linotype"/>
              </a:rPr>
              <a:t>баня; </a:t>
            </a:r>
            <a:r>
              <a:rPr dirty="0" sz="1800">
                <a:latin typeface="Palatino Linotype"/>
                <a:cs typeface="Palatino Linotype"/>
              </a:rPr>
              <a:t>9 – електронагрівач; 10 – алонж; 11 – </a:t>
            </a:r>
            <a:r>
              <a:rPr dirty="0" sz="1800" spc="-5">
                <a:latin typeface="Palatino Linotype"/>
                <a:cs typeface="Palatino Linotype"/>
              </a:rPr>
              <a:t>приймач; </a:t>
            </a:r>
            <a:r>
              <a:rPr dirty="0" sz="1800">
                <a:latin typeface="Palatino Linotype"/>
                <a:cs typeface="Palatino Linotype"/>
              </a:rPr>
              <a:t>12 –  електричне</a:t>
            </a:r>
            <a:r>
              <a:rPr dirty="0" sz="1800" spc="-9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реле.</a:t>
            </a:r>
            <a:endParaRPr sz="1800">
              <a:latin typeface="Palatino Linotype"/>
              <a:cs typeface="Palatino Linotype"/>
            </a:endParaRPr>
          </a:p>
          <a:p>
            <a:pPr algn="r" marR="47625">
              <a:lnSpc>
                <a:spcPct val="100000"/>
              </a:lnSpc>
              <a:spcBef>
                <a:spcPts val="905"/>
              </a:spcBef>
            </a:pPr>
            <a:r>
              <a:rPr dirty="0" sz="1200" spc="-5">
                <a:solidFill>
                  <a:srgbClr val="585858"/>
                </a:solidFill>
                <a:latin typeface="Century Gothic"/>
                <a:cs typeface="Century Gothic"/>
              </a:rPr>
              <a:t>12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91639" y="1147699"/>
            <a:ext cx="6120638" cy="35774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02436" y="124968"/>
            <a:ext cx="7150608" cy="789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41348" y="551687"/>
            <a:ext cx="5015484" cy="789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87440" y="551687"/>
            <a:ext cx="588263" cy="7894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306311" y="551687"/>
            <a:ext cx="1517904" cy="7894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354823" y="551687"/>
            <a:ext cx="557783" cy="7894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3133" rIns="0" bIns="0" rtlCol="0" vert="horz">
            <a:spAutoFit/>
          </a:bodyPr>
          <a:lstStyle/>
          <a:p>
            <a:pPr algn="ctr" marL="295910">
              <a:lnSpc>
                <a:spcPct val="100000"/>
              </a:lnSpc>
            </a:pPr>
            <a:r>
              <a:rPr dirty="0" sz="2800" spc="-5">
                <a:solidFill>
                  <a:srgbClr val="62881F"/>
                </a:solidFill>
              </a:rPr>
              <a:t>Лабораторна установка </a:t>
            </a:r>
            <a:r>
              <a:rPr dirty="0" sz="2800">
                <a:solidFill>
                  <a:srgbClr val="62881F"/>
                </a:solidFill>
              </a:rPr>
              <a:t>для</a:t>
            </a:r>
            <a:r>
              <a:rPr dirty="0" sz="2800" spc="30">
                <a:solidFill>
                  <a:srgbClr val="62881F"/>
                </a:solidFill>
              </a:rPr>
              <a:t> </a:t>
            </a:r>
            <a:r>
              <a:rPr dirty="0" sz="2800" spc="-5">
                <a:solidFill>
                  <a:srgbClr val="62881F"/>
                </a:solidFill>
              </a:rPr>
              <a:t>фракційної</a:t>
            </a:r>
            <a:endParaRPr sz="2800"/>
          </a:p>
          <a:p>
            <a:pPr algn="ctr" marL="297180">
              <a:lnSpc>
                <a:spcPct val="100000"/>
              </a:lnSpc>
            </a:pPr>
            <a:r>
              <a:rPr dirty="0" sz="2800" spc="-5">
                <a:solidFill>
                  <a:srgbClr val="62881F"/>
                </a:solidFill>
              </a:rPr>
              <a:t>розгонки отриманої</a:t>
            </a:r>
            <a:r>
              <a:rPr dirty="0" sz="2800" spc="25">
                <a:solidFill>
                  <a:srgbClr val="62881F"/>
                </a:solidFill>
              </a:rPr>
              <a:t> </a:t>
            </a:r>
            <a:r>
              <a:rPr dirty="0" sz="2800" spc="-5">
                <a:solidFill>
                  <a:srgbClr val="62881F"/>
                </a:solidFill>
              </a:rPr>
              <a:t>синтез-нафти</a:t>
            </a:r>
            <a:endParaRPr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84903" y="0"/>
            <a:ext cx="999744" cy="1191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0708" y="637031"/>
            <a:ext cx="8625840" cy="7010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73836" y="1002791"/>
            <a:ext cx="7267956" cy="7010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815071" y="1002791"/>
            <a:ext cx="502920" cy="7010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815590">
              <a:lnSpc>
                <a:spcPct val="100000"/>
              </a:lnSpc>
            </a:pPr>
            <a:r>
              <a:rPr dirty="0" sz="4000" spc="-5">
                <a:solidFill>
                  <a:srgbClr val="000000"/>
                </a:solidFill>
              </a:rPr>
              <a:t>Вихідні</a:t>
            </a:r>
            <a:r>
              <a:rPr dirty="0" sz="4000" spc="-45">
                <a:solidFill>
                  <a:srgbClr val="000000"/>
                </a:solidFill>
              </a:rPr>
              <a:t> </a:t>
            </a:r>
            <a:r>
              <a:rPr dirty="0" sz="4000" spc="-5">
                <a:solidFill>
                  <a:srgbClr val="000000"/>
                </a:solidFill>
              </a:rPr>
              <a:t>дані:</a:t>
            </a:r>
            <a:endParaRPr sz="4000"/>
          </a:p>
          <a:p>
            <a:pPr marL="724535" marR="5080" indent="-643255">
              <a:lnSpc>
                <a:spcPct val="100000"/>
              </a:lnSpc>
              <a:spcBef>
                <a:spcPts val="625"/>
              </a:spcBef>
            </a:pPr>
            <a:r>
              <a:rPr dirty="0" sz="2400" spc="-5"/>
              <a:t>Результати </a:t>
            </a:r>
            <a:r>
              <a:rPr dirty="0" sz="2400"/>
              <a:t>фракційної перегонки </a:t>
            </a:r>
            <a:r>
              <a:rPr dirty="0" sz="2400" spc="-5"/>
              <a:t>органічної</a:t>
            </a:r>
            <a:r>
              <a:rPr dirty="0" sz="2400" spc="-30"/>
              <a:t> </a:t>
            </a:r>
            <a:r>
              <a:rPr dirty="0" sz="2400"/>
              <a:t>полімерної  </a:t>
            </a:r>
            <a:r>
              <a:rPr dirty="0" sz="2400" spc="-5"/>
              <a:t>сировини </a:t>
            </a:r>
            <a:r>
              <a:rPr dirty="0" sz="2400"/>
              <a:t>при </a:t>
            </a:r>
            <a:r>
              <a:rPr dirty="0" sz="2400" spc="-5"/>
              <a:t>низькотемпературній</a:t>
            </a:r>
            <a:r>
              <a:rPr dirty="0" sz="2400" spc="40"/>
              <a:t> </a:t>
            </a:r>
            <a:r>
              <a:rPr dirty="0" sz="2400" spc="-5"/>
              <a:t>деструкції.</a:t>
            </a:r>
            <a:endParaRPr sz="2400"/>
          </a:p>
        </p:txBody>
      </p:sp>
      <p:sp>
        <p:nvSpPr>
          <p:cNvPr id="7" name="object 7"/>
          <p:cNvSpPr/>
          <p:nvPr/>
        </p:nvSpPr>
        <p:spPr>
          <a:xfrm>
            <a:off x="15929" y="1844763"/>
            <a:ext cx="9111361" cy="43925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13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9927" y="163068"/>
            <a:ext cx="5743956" cy="1712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426708" y="163068"/>
            <a:ext cx="1217676" cy="1712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2994" rIns="0" bIns="0" rtlCol="0" vert="horz">
            <a:spAutoFit/>
          </a:bodyPr>
          <a:lstStyle/>
          <a:p>
            <a:pPr marL="1761489">
              <a:lnSpc>
                <a:spcPct val="100000"/>
              </a:lnSpc>
            </a:pPr>
            <a:r>
              <a:rPr dirty="0" sz="6000"/>
              <a:t>ВИСНОВКИ:</a:t>
            </a:r>
            <a:endParaRPr sz="6000"/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</a:pPr>
            <a:r>
              <a:rPr dirty="0"/>
              <a:t>Проведені </a:t>
            </a:r>
            <a:r>
              <a:rPr dirty="0" spc="-5"/>
              <a:t>попередні </a:t>
            </a:r>
            <a:r>
              <a:rPr dirty="0"/>
              <a:t>дослідження дають </a:t>
            </a:r>
            <a:r>
              <a:rPr dirty="0" spc="-5"/>
              <a:t>змогу зробити </a:t>
            </a:r>
            <a:r>
              <a:rPr dirty="0"/>
              <a:t>наступні</a:t>
            </a:r>
            <a:r>
              <a:rPr dirty="0" spc="50"/>
              <a:t> </a:t>
            </a:r>
            <a:r>
              <a:rPr dirty="0"/>
              <a:t>висновки:</a:t>
            </a:r>
          </a:p>
          <a:p>
            <a:pPr algn="just" marL="12700" marR="5080">
              <a:lnSpc>
                <a:spcPct val="80000"/>
              </a:lnSpc>
              <a:spcBef>
                <a:spcPts val="430"/>
              </a:spcBef>
            </a:pPr>
            <a:r>
              <a:rPr dirty="0"/>
              <a:t>1. Проведено системний </a:t>
            </a:r>
            <a:r>
              <a:rPr dirty="0" spc="-5"/>
              <a:t>аналіз </a:t>
            </a:r>
            <a:r>
              <a:rPr dirty="0"/>
              <a:t>стосовно збору, зберігання та переробки  полімерних відходів, </a:t>
            </a:r>
            <a:r>
              <a:rPr dirty="0" spc="-5"/>
              <a:t>як складової </a:t>
            </a:r>
            <a:r>
              <a:rPr dirty="0"/>
              <a:t>загальних побутових відходів в Україні.  Показано, що лише </a:t>
            </a:r>
            <a:r>
              <a:rPr dirty="0" spc="-5"/>
              <a:t>один </a:t>
            </a:r>
            <a:r>
              <a:rPr dirty="0"/>
              <a:t>діючий </a:t>
            </a:r>
            <a:r>
              <a:rPr dirty="0" spc="-5"/>
              <a:t>сміттєспалювальний </a:t>
            </a:r>
            <a:r>
              <a:rPr dirty="0"/>
              <a:t>завод (м. Київ) </a:t>
            </a:r>
            <a:r>
              <a:rPr dirty="0" spc="-15"/>
              <a:t>не  </a:t>
            </a:r>
            <a:r>
              <a:rPr dirty="0" spc="-5"/>
              <a:t>забезпечує вирішення цієї </a:t>
            </a:r>
            <a:r>
              <a:rPr dirty="0"/>
              <a:t>важливої </a:t>
            </a:r>
            <a:r>
              <a:rPr dirty="0" spc="-5"/>
              <a:t>екологічної </a:t>
            </a:r>
            <a:r>
              <a:rPr dirty="0"/>
              <a:t>проблеми навіть в місті  Києві та </a:t>
            </a:r>
            <a:r>
              <a:rPr dirty="0" spc="-5"/>
              <a:t>Київській </a:t>
            </a:r>
            <a:r>
              <a:rPr dirty="0"/>
              <a:t>області. Крім того необхідно </a:t>
            </a:r>
            <a:r>
              <a:rPr dirty="0" spc="-5"/>
              <a:t>відмітити відсутність  </a:t>
            </a:r>
            <a:r>
              <a:rPr dirty="0"/>
              <a:t>державної політики </a:t>
            </a:r>
            <a:r>
              <a:rPr dirty="0" spc="-5"/>
              <a:t>щодо </a:t>
            </a:r>
            <a:r>
              <a:rPr dirty="0"/>
              <a:t>поводження та </a:t>
            </a:r>
            <a:r>
              <a:rPr dirty="0" spc="-5"/>
              <a:t>використання </a:t>
            </a:r>
            <a:r>
              <a:rPr dirty="0"/>
              <a:t>вторинної  </a:t>
            </a:r>
            <a:r>
              <a:rPr dirty="0" spc="-5"/>
              <a:t>полімерної </a:t>
            </a:r>
            <a:r>
              <a:rPr dirty="0"/>
              <a:t>сировини, як важливої складової</a:t>
            </a:r>
            <a:r>
              <a:rPr dirty="0" spc="-5"/>
              <a:t> </a:t>
            </a:r>
            <a:r>
              <a:rPr dirty="0"/>
              <a:t>ТПВ.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02437" y="3188842"/>
            <a:ext cx="8341359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2.	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Аналіз 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кількісного 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і  якісного 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складу  ТПВ  показує,  що  він  різниться</a:t>
            </a:r>
            <a:r>
              <a:rPr dirty="0" sz="1800" spc="40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в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437" y="3408298"/>
            <a:ext cx="1626870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залежності</a:t>
            </a:r>
            <a:r>
              <a:rPr dirty="0" sz="1800" spc="-2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від: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0305" y="3682619"/>
            <a:ext cx="7874000" cy="145796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algn="just" marL="12700" marR="5080">
              <a:lnSpc>
                <a:spcPct val="80000"/>
              </a:lnSpc>
              <a:spcBef>
                <a:spcPts val="430"/>
              </a:spcBef>
              <a:buFont typeface="Arial"/>
              <a:buChar char="•"/>
              <a:tabLst>
                <a:tab pos="470534" algn="l"/>
              </a:tabLst>
            </a:pP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пори року. В літній період в полімерних відходах складова </a:t>
            </a:r>
            <a:r>
              <a:rPr dirty="0" sz="1800" spc="-10">
                <a:solidFill>
                  <a:srgbClr val="7E7E7E"/>
                </a:solidFill>
                <a:latin typeface="Palatino Linotype"/>
                <a:cs typeface="Palatino Linotype"/>
              </a:rPr>
              <a:t>ПЕТФ 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(ПЕТ–пляшки)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суттєво збільшується в 1,2–1,5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рази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у порівнянні із  зимовим періодом</a:t>
            </a:r>
            <a:r>
              <a:rPr dirty="0" sz="1800" spc="-6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року;</a:t>
            </a:r>
            <a:endParaRPr sz="1800">
              <a:latin typeface="Palatino Linotype"/>
              <a:cs typeface="Palatino Linotype"/>
            </a:endParaRPr>
          </a:p>
          <a:p>
            <a:pPr algn="just" marL="12700" marR="6350">
              <a:lnSpc>
                <a:spcPts val="1730"/>
              </a:lnSpc>
              <a:spcBef>
                <a:spcPts val="415"/>
              </a:spcBef>
              <a:buFont typeface="Arial"/>
              <a:buChar char="•"/>
              <a:tabLst>
                <a:tab pos="470534" algn="l"/>
              </a:tabLst>
            </a:pP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регіонів України.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Південні регіони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та міста-курорти,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які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знаходяться  на Чорному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та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Азовському морях містять полімерних відходів, ніж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міста 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та північні регіони</a:t>
            </a:r>
            <a:r>
              <a:rPr dirty="0" sz="1800" spc="-8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України;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0305" y="5109336"/>
            <a:ext cx="787336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70534" algn="l"/>
              </a:tabLst>
            </a:pP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великих  мегаполісів 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України.  Міста 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міліонним 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населенням  </a:t>
            </a:r>
            <a:r>
              <a:rPr dirty="0" sz="1800" spc="1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(Київ,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0305" y="5328792"/>
            <a:ext cx="7872730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Харків, Дніпропетровськ,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Донецьк, Одеса)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містять в полімерних</a:t>
            </a:r>
            <a:r>
              <a:rPr dirty="0" sz="1800" spc="31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відходах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0305" y="5603443"/>
            <a:ext cx="7873365" cy="689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80000"/>
              </a:lnSpc>
            </a:pP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велику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складову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до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30%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мас полімерних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відходів, які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припадають на ПЕ,  ПП та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ПС.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Це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можна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пояснити широким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використанням вказаних  полімерів, </a:t>
            </a:r>
            <a:r>
              <a:rPr dirty="0" sz="1800">
                <a:solidFill>
                  <a:srgbClr val="7E7E7E"/>
                </a:solidFill>
                <a:latin typeface="Palatino Linotype"/>
                <a:cs typeface="Palatino Linotype"/>
              </a:rPr>
              <a:t>як пакувальний матеріал продуктів</a:t>
            </a:r>
            <a:r>
              <a:rPr dirty="0" sz="1800" spc="4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800" spc="-5">
                <a:solidFill>
                  <a:srgbClr val="7E7E7E"/>
                </a:solidFill>
                <a:latin typeface="Palatino Linotype"/>
                <a:cs typeface="Palatino Linotype"/>
              </a:rPr>
              <a:t>харчування.</a:t>
            </a:r>
            <a:endParaRPr sz="1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84248" y="173736"/>
            <a:ext cx="5173980" cy="15438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231635" y="173736"/>
            <a:ext cx="1098804" cy="1543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22707" rIns="0" bIns="0" rtlCol="0" vert="horz">
            <a:spAutoFit/>
          </a:bodyPr>
          <a:lstStyle/>
          <a:p>
            <a:pPr marL="1986280">
              <a:lnSpc>
                <a:spcPct val="100000"/>
              </a:lnSpc>
            </a:pPr>
            <a:r>
              <a:rPr dirty="0" spc="-5"/>
              <a:t>ВИСНОВКИ: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02437" y="1520855"/>
            <a:ext cx="8411845" cy="7727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457200">
              <a:lnSpc>
                <a:spcPct val="99400"/>
              </a:lnSpc>
            </a:pPr>
            <a:r>
              <a:rPr dirty="0" sz="1700">
                <a:solidFill>
                  <a:srgbClr val="7E7E7E"/>
                </a:solidFill>
                <a:latin typeface="Century Gothic"/>
                <a:cs typeface="Century Gothic"/>
              </a:rPr>
              <a:t>3.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Наведені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фізико-хімічні характеристики найбільш поширених полімерів 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та 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промислових виробів із них (вторинна сировина), які дають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змогу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визначати 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вихідні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технологічні параметри їх переробки та можливий якісний склад   </a:t>
            </a:r>
            <a:r>
              <a:rPr dirty="0" sz="1700" spc="10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газової,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32914" y="2293492"/>
            <a:ext cx="7081520" cy="2895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006475" algn="l"/>
                <a:tab pos="2228850" algn="l"/>
                <a:tab pos="4676775" algn="l"/>
                <a:tab pos="5975350" algn="l"/>
              </a:tabLst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т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в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ер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д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ї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с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к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л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адов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ї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ни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з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ьк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т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е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м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ературн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ї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і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р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л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ізн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ї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 spc="-20">
                <a:solidFill>
                  <a:srgbClr val="7E7E7E"/>
                </a:solidFill>
                <a:latin typeface="Palatino Linotype"/>
                <a:cs typeface="Palatino Linotype"/>
              </a:rPr>
              <a:t>е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ре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р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об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ки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437" y="2293492"/>
            <a:ext cx="1230630" cy="807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tabLst>
                <a:tab pos="876300" algn="l"/>
              </a:tabLst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рідкої	та  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л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і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м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е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р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них 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переробки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34439" y="2552953"/>
            <a:ext cx="7080250" cy="548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88060" algn="l"/>
              </a:tabLst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відходів.	Наведено 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схему 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лабораторної  установки  для  </a:t>
            </a:r>
            <a:r>
              <a:rPr dirty="0" sz="1700" spc="350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фракційної</a:t>
            </a:r>
            <a:endParaRPr sz="1700">
              <a:latin typeface="Palatino Linotype"/>
              <a:cs typeface="Palatino Linotype"/>
            </a:endParaRPr>
          </a:p>
          <a:p>
            <a:pPr marL="17145">
              <a:lnSpc>
                <a:spcPct val="100000"/>
              </a:lnSpc>
              <a:tabLst>
                <a:tab pos="1678305" algn="l"/>
                <a:tab pos="2984500" algn="l"/>
                <a:tab pos="3629660" algn="l"/>
                <a:tab pos="6271260" algn="l"/>
              </a:tabLst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синтез-нафти,	отриманої	при	низькотемпературному	піролізі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2437" y="3071114"/>
            <a:ext cx="8413115" cy="1118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полімерних</a:t>
            </a:r>
            <a:r>
              <a:rPr dirty="0" sz="1700" spc="-25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відходів.</a:t>
            </a:r>
            <a:endParaRPr sz="1700">
              <a:latin typeface="Palatino Linotype"/>
              <a:cs typeface="Palatino Linotype"/>
            </a:endParaRPr>
          </a:p>
          <a:p>
            <a:pPr algn="just" marL="12700" marR="5080" indent="457200">
              <a:lnSpc>
                <a:spcPct val="100000"/>
              </a:lnSpc>
              <a:spcBef>
                <a:spcPts val="405"/>
              </a:spcBef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4.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Досліджено низькотемпературний піроліз полімерних відходів та  обґрунтована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його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екологічна безпечність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у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порівнянні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з існуючими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термічними  методами знешкодження. Установлені оптимальні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умови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переробки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в </a:t>
            </a:r>
            <a:r>
              <a:rPr dirty="0" sz="1700" spc="415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залежності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2437" y="4159504"/>
            <a:ext cx="4784090" cy="600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від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складу полімерних відходів: 2-3-5</a:t>
            </a:r>
            <a:r>
              <a:rPr dirty="0" sz="1700" spc="25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годин;</a:t>
            </a:r>
            <a:endParaRPr sz="1700">
              <a:latin typeface="Palatino Linotype"/>
              <a:cs typeface="Palatino Linotype"/>
            </a:endParaRPr>
          </a:p>
          <a:p>
            <a:pPr marL="469900">
              <a:lnSpc>
                <a:spcPct val="100000"/>
              </a:lnSpc>
              <a:spcBef>
                <a:spcPts val="405"/>
              </a:spcBef>
              <a:tabLst>
                <a:tab pos="855344" algn="l"/>
                <a:tab pos="2664460" algn="l"/>
                <a:tab pos="4193540" algn="l"/>
              </a:tabLst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5.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За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р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п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н</a:t>
            </a:r>
            <a:r>
              <a:rPr dirty="0" sz="1700" spc="-2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вано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т</a:t>
            </a:r>
            <a:r>
              <a:rPr dirty="0" sz="1700" spc="-15">
                <a:solidFill>
                  <a:srgbClr val="7E7E7E"/>
                </a:solidFill>
                <a:latin typeface="Palatino Linotype"/>
                <a:cs typeface="Palatino Linotype"/>
              </a:rPr>
              <a:t>е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х</a:t>
            </a:r>
            <a:r>
              <a:rPr dirty="0" sz="1700" spc="5">
                <a:solidFill>
                  <a:srgbClr val="7E7E7E"/>
                </a:solidFill>
                <a:latin typeface="Palatino Linotype"/>
                <a:cs typeface="Palatino Linotype"/>
              </a:rPr>
              <a:t>н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л</a:t>
            </a:r>
            <a:r>
              <a:rPr dirty="0" sz="1700" spc="-20">
                <a:solidFill>
                  <a:srgbClr val="7E7E7E"/>
                </a:solidFill>
                <a:latin typeface="Palatino Linotype"/>
                <a:cs typeface="Palatino Linotype"/>
              </a:rPr>
              <a:t>о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гічну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	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с</a:t>
            </a:r>
            <a:r>
              <a:rPr dirty="0" sz="1700" spc="-10">
                <a:solidFill>
                  <a:srgbClr val="7E7E7E"/>
                </a:solidFill>
                <a:latin typeface="Palatino Linotype"/>
                <a:cs typeface="Palatino Linotype"/>
              </a:rPr>
              <a:t>х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ему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83529" y="4159504"/>
            <a:ext cx="3429000" cy="600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0504">
              <a:lnSpc>
                <a:spcPct val="100000"/>
              </a:lnSpc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t =</a:t>
            </a:r>
            <a:r>
              <a:rPr dirty="0" sz="1700" spc="-85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410-490°C.</a:t>
            </a:r>
            <a:endParaRPr sz="17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2569845" algn="l"/>
              </a:tabLst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низькотемпературного	піролізу</a:t>
            </a:r>
            <a:endParaRPr sz="17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2437" y="4729479"/>
            <a:ext cx="8413115" cy="19094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715">
              <a:lnSpc>
                <a:spcPct val="100000"/>
              </a:lnSpc>
            </a:pP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полімерних відходів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з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використанням реактора періодично-непреривної дії та  герметичною шнековою подачею вихідної сировини та вигрузкою кінцевих 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кінцевих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продуктів</a:t>
            </a:r>
            <a:r>
              <a:rPr dirty="0" sz="1700" spc="-45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деструкції.</a:t>
            </a:r>
            <a:endParaRPr sz="1700">
              <a:latin typeface="Palatino Linotype"/>
              <a:cs typeface="Palatino Linotype"/>
            </a:endParaRPr>
          </a:p>
          <a:p>
            <a:pPr algn="just" marL="12700" marR="5080" indent="457200">
              <a:lnSpc>
                <a:spcPct val="100000"/>
              </a:lnSpc>
              <a:spcBef>
                <a:spcPts val="405"/>
              </a:spcBef>
            </a:pP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6.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Досліджено можливе використання бензинової фракції </a:t>
            </a:r>
            <a:r>
              <a:rPr dirty="0" sz="1700" spc="5">
                <a:solidFill>
                  <a:srgbClr val="7E7E7E"/>
                </a:solidFill>
                <a:latin typeface="Palatino Linotype"/>
                <a:cs typeface="Palatino Linotype"/>
              </a:rPr>
              <a:t>(t</a:t>
            </a:r>
            <a:r>
              <a:rPr dirty="0" baseline="-20202" sz="1650" spc="7">
                <a:solidFill>
                  <a:srgbClr val="7E7E7E"/>
                </a:solidFill>
                <a:latin typeface="Palatino Linotype"/>
                <a:cs typeface="Palatino Linotype"/>
              </a:rPr>
              <a:t>вик</a:t>
            </a:r>
            <a:r>
              <a:rPr dirty="0" baseline="-20202" sz="1650" spc="427">
                <a:solidFill>
                  <a:srgbClr val="7E7E7E"/>
                </a:solidFill>
                <a:latin typeface="Palatino Linotype"/>
                <a:cs typeface="Palatino Linotype"/>
              </a:rPr>
              <a:t>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=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44-188°C)  після ректифікації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в </a:t>
            </a:r>
            <a:r>
              <a:rPr dirty="0" sz="1700" spc="-5">
                <a:solidFill>
                  <a:srgbClr val="7E7E7E"/>
                </a:solidFill>
                <a:latin typeface="Palatino Linotype"/>
                <a:cs typeface="Palatino Linotype"/>
              </a:rPr>
              <a:t>якості пального для двигунів внутрішнього згорання (ОЧ </a:t>
            </a:r>
            <a:r>
              <a:rPr dirty="0" sz="1700">
                <a:solidFill>
                  <a:srgbClr val="7E7E7E"/>
                </a:solidFill>
                <a:latin typeface="Palatino Linotype"/>
                <a:cs typeface="Palatino Linotype"/>
              </a:rPr>
              <a:t>=  78,1-79,1).</a:t>
            </a:r>
            <a:endParaRPr sz="1700">
              <a:latin typeface="Palatino Linotype"/>
              <a:cs typeface="Palatino Linotype"/>
            </a:endParaRPr>
          </a:p>
          <a:p>
            <a:pPr algn="r" marR="67310">
              <a:lnSpc>
                <a:spcPct val="100000"/>
              </a:lnSpc>
              <a:spcBef>
                <a:spcPts val="865"/>
              </a:spcBef>
            </a:pPr>
            <a:r>
              <a:rPr dirty="0" sz="1200" spc="-5">
                <a:solidFill>
                  <a:srgbClr val="585858"/>
                </a:solidFill>
                <a:latin typeface="Century Gothic"/>
                <a:cs typeface="Century Gothic"/>
              </a:rPr>
              <a:t>15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704" y="370459"/>
            <a:ext cx="2746375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65630" algn="l"/>
              </a:tabLst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Ро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б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та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була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9055">
              <a:lnSpc>
                <a:spcPts val="2135"/>
              </a:lnSpc>
            </a:pPr>
            <a:fld id="{81D60167-4931-47E6-BA6A-407CBD079E47}" type="slidenum">
              <a:rPr dirty="0"/>
              <a:t>17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4067683" y="370459"/>
            <a:ext cx="4819015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279015" algn="l"/>
                <a:tab pos="3291204" algn="l"/>
              </a:tabLst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вик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на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ук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вій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797178"/>
            <a:ext cx="8554085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лабораторно-дослідній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установці</a:t>
            </a:r>
            <a:r>
              <a:rPr dirty="0" sz="2800" spc="57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Подільського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0200" y="1224153"/>
            <a:ext cx="1644014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науково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до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с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л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д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18105" y="1224153"/>
            <a:ext cx="4923790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312670" algn="l"/>
                <a:tab pos="3890010" algn="l"/>
              </a:tabLst>
            </a:pP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дослідного	центру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ВНТУ</a:t>
            </a:r>
            <a:endParaRPr sz="2800">
              <a:latin typeface="Century Gothic"/>
              <a:cs typeface="Century Gothic"/>
            </a:endParaRPr>
          </a:p>
          <a:p>
            <a:pPr marL="65405">
              <a:lnSpc>
                <a:spcPct val="100000"/>
              </a:lnSpc>
              <a:tabLst>
                <a:tab pos="2529205" algn="l"/>
              </a:tabLst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лаб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рат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р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я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т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е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х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нол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г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чних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4418" y="1224153"/>
            <a:ext cx="1732280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(науково-</a:t>
            </a:r>
            <a:endParaRPr sz="2800">
              <a:latin typeface="Century Gothic"/>
              <a:cs typeface="Century Gothic"/>
            </a:endParaRPr>
          </a:p>
          <a:p>
            <a:pPr algn="ctr" marL="86360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п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р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оцес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79160" y="2077592"/>
            <a:ext cx="1737995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каф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е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дри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0200" y="2077592"/>
            <a:ext cx="4893310" cy="859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71195" algn="l"/>
                <a:tab pos="2324735" algn="l"/>
              </a:tabLst>
            </a:pP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т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с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и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т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езу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а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п</a:t>
            </a:r>
            <a:r>
              <a:rPr dirty="0" sz="2800" spc="10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впроду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к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т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сприянням: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45402" y="2077592"/>
            <a:ext cx="2242820" cy="12865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827405">
              <a:lnSpc>
                <a:spcPct val="100000"/>
              </a:lnSpc>
              <a:tabLst>
                <a:tab pos="1835150" algn="l"/>
              </a:tabLst>
            </a:pP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Х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Х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Т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)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за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18515" algn="l"/>
              </a:tabLst>
            </a:pP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(м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В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і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нн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и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ця,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3404" y="2931414"/>
            <a:ext cx="5735320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buFont typeface="Arial"/>
              <a:buChar char="•"/>
              <a:tabLst>
                <a:tab pos="568325" algn="l"/>
                <a:tab pos="568960" algn="l"/>
                <a:tab pos="1266825" algn="l"/>
                <a:tab pos="2007870" algn="l"/>
                <a:tab pos="3549650" algn="l"/>
              </a:tabLst>
            </a:pP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Ч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П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20">
                <a:solidFill>
                  <a:srgbClr val="404040"/>
                </a:solidFill>
                <a:latin typeface="Century Gothic"/>
                <a:cs typeface="Century Gothic"/>
              </a:rPr>
              <a:t>«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С</a:t>
            </a:r>
            <a:r>
              <a:rPr dirty="0" sz="2800" spc="5">
                <a:solidFill>
                  <a:srgbClr val="404040"/>
                </a:solidFill>
                <a:latin typeface="Century Gothic"/>
                <a:cs typeface="Century Gothic"/>
              </a:rPr>
              <a:t>и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Э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м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Джи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К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о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нсалтин</a:t>
            </a:r>
            <a:r>
              <a:rPr dirty="0" sz="2800" spc="0">
                <a:solidFill>
                  <a:srgbClr val="404040"/>
                </a:solidFill>
                <a:latin typeface="Century Gothic"/>
                <a:cs typeface="Century Gothic"/>
              </a:rPr>
              <a:t>г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» 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директор	Буговський І. М.</a:t>
            </a:r>
            <a:r>
              <a:rPr dirty="0" sz="2800" spc="-1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)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3404" y="3785107"/>
            <a:ext cx="8214995" cy="1712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buFont typeface="Arial"/>
              <a:buChar char="•"/>
              <a:tabLst>
                <a:tab pos="469900" algn="l"/>
              </a:tabLst>
            </a:pP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Інститут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біоорганічної хімії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та нафтохімії  НАН України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(м.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Київ,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лабораторія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цеолітних 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каталізаторів,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сорбентів, зав. </a:t>
            </a:r>
            <a:r>
              <a:rPr dirty="0" sz="2800">
                <a:solidFill>
                  <a:srgbClr val="404040"/>
                </a:solidFill>
                <a:latin typeface="Century Gothic"/>
                <a:cs typeface="Century Gothic"/>
              </a:rPr>
              <a:t>лабораторією, 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к.х.н. </a:t>
            </a:r>
            <a:r>
              <a:rPr dirty="0" sz="2800" spc="-5">
                <a:solidFill>
                  <a:srgbClr val="404040"/>
                </a:solidFill>
                <a:latin typeface="Century Gothic"/>
                <a:cs typeface="Century Gothic"/>
              </a:rPr>
              <a:t>Бортишевський В.</a:t>
            </a:r>
            <a:r>
              <a:rPr dirty="0" sz="2800" spc="50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404040"/>
                </a:solidFill>
                <a:latin typeface="Century Gothic"/>
                <a:cs typeface="Century Gothic"/>
              </a:rPr>
              <a:t>А.)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1308" y="0"/>
            <a:ext cx="4521708" cy="14706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815840" y="0"/>
            <a:ext cx="2874264" cy="1470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662928" y="0"/>
            <a:ext cx="1217676" cy="14706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22195" y="0"/>
            <a:ext cx="5367655" cy="9880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0"/>
              <a:t>Дякую за</a:t>
            </a:r>
            <a:r>
              <a:rPr dirty="0" sz="6000" spc="-100"/>
              <a:t> </a:t>
            </a:r>
            <a:r>
              <a:rPr dirty="0" sz="6000" spc="-5"/>
              <a:t>увагу</a:t>
            </a:r>
            <a:endParaRPr sz="6000"/>
          </a:p>
        </p:txBody>
      </p:sp>
      <p:sp>
        <p:nvSpPr>
          <p:cNvPr id="6" name="object 6"/>
          <p:cNvSpPr/>
          <p:nvPr/>
        </p:nvSpPr>
        <p:spPr>
          <a:xfrm>
            <a:off x="539546" y="1052791"/>
            <a:ext cx="8064881" cy="53765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9055">
              <a:lnSpc>
                <a:spcPts val="2135"/>
              </a:lnSpc>
            </a:pPr>
            <a:fld id="{81D60167-4931-47E6-BA6A-407CBD079E47}" type="slidenum">
              <a:rPr dirty="0"/>
              <a:t>17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8180" y="504444"/>
            <a:ext cx="7786116" cy="15438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537704" y="504444"/>
            <a:ext cx="1098803" cy="1543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54050" rIns="0" bIns="0" rtlCol="0" vert="horz">
            <a:spAutoFit/>
          </a:bodyPr>
          <a:lstStyle/>
          <a:p>
            <a:pPr marL="680085">
              <a:lnSpc>
                <a:spcPct val="100000"/>
              </a:lnSpc>
            </a:pPr>
            <a:r>
              <a:rPr dirty="0"/>
              <a:t>Актуальність</a:t>
            </a:r>
            <a:r>
              <a:rPr dirty="0" spc="-55"/>
              <a:t> </a:t>
            </a:r>
            <a:r>
              <a:rPr dirty="0"/>
              <a:t>роботи: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535940" y="1640459"/>
            <a:ext cx="8080375" cy="3299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Найбільш актуальною екологічною проблемою 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світу 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є 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утилізація </a:t>
            </a:r>
            <a:r>
              <a:rPr dirty="0" sz="2400" spc="-30">
                <a:solidFill>
                  <a:srgbClr val="404040"/>
                </a:solidFill>
                <a:latin typeface="Century Gothic"/>
                <a:cs typeface="Century Gothic"/>
              </a:rPr>
              <a:t>та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переробка твердих побутових  відходів. 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Для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відходів пластичних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мас, </a:t>
            </a:r>
            <a:r>
              <a:rPr dirty="0" sz="2400" spc="-25">
                <a:solidFill>
                  <a:srgbClr val="404040"/>
                </a:solidFill>
                <a:latin typeface="Century Gothic"/>
                <a:cs typeface="Century Gothic"/>
              </a:rPr>
              <a:t>як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складової 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ТПВ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відсутня надійна технологія переробки.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Між тим 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політичний </a:t>
            </a:r>
            <a:r>
              <a:rPr dirty="0" sz="2400" spc="-5">
                <a:solidFill>
                  <a:srgbClr val="404040"/>
                </a:solidFill>
                <a:latin typeface="Century Gothic"/>
                <a:cs typeface="Century Gothic"/>
              </a:rPr>
              <a:t>і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економічний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стан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України вимагає  нагального 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пошуку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нових 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джерел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енергетичного  забезпечення країни. </a:t>
            </a:r>
            <a:r>
              <a:rPr dirty="0" sz="2400" spc="-40">
                <a:solidFill>
                  <a:srgbClr val="404040"/>
                </a:solidFill>
                <a:latin typeface="Century Gothic"/>
                <a:cs typeface="Century Gothic"/>
              </a:rPr>
              <a:t>Нами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проведені 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перші  </a:t>
            </a:r>
            <a:r>
              <a:rPr dirty="0" sz="2400" spc="-50">
                <a:solidFill>
                  <a:srgbClr val="404040"/>
                </a:solidFill>
                <a:latin typeface="Century Gothic"/>
                <a:cs typeface="Century Gothic"/>
              </a:rPr>
              <a:t>дослідження каталітичного </a:t>
            </a:r>
            <a:r>
              <a:rPr dirty="0" sz="2400" spc="-55">
                <a:solidFill>
                  <a:srgbClr val="404040"/>
                </a:solidFill>
                <a:latin typeface="Century Gothic"/>
                <a:cs typeface="Century Gothic"/>
              </a:rPr>
              <a:t>низькотемпературного  </a:t>
            </a:r>
            <a:r>
              <a:rPr dirty="0" sz="2400" spc="-45">
                <a:solidFill>
                  <a:srgbClr val="404040"/>
                </a:solidFill>
                <a:latin typeface="Century Gothic"/>
                <a:cs typeface="Century Gothic"/>
              </a:rPr>
              <a:t>піролізу непридатних</a:t>
            </a:r>
            <a:r>
              <a:rPr dirty="0" sz="2400" spc="-295">
                <a:solidFill>
                  <a:srgbClr val="404040"/>
                </a:solidFill>
                <a:latin typeface="Century Gothic"/>
                <a:cs typeface="Century Gothic"/>
              </a:rPr>
              <a:t> </a:t>
            </a:r>
            <a:r>
              <a:rPr dirty="0" sz="2400" spc="-35">
                <a:solidFill>
                  <a:srgbClr val="404040"/>
                </a:solidFill>
                <a:latin typeface="Century Gothic"/>
                <a:cs typeface="Century Gothic"/>
              </a:rPr>
              <a:t>ПМ.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0660" y="504444"/>
            <a:ext cx="6199632" cy="15438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743700" y="504444"/>
            <a:ext cx="1098803" cy="1543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922145" y="687070"/>
            <a:ext cx="5297805" cy="89090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МЕТА</a:t>
            </a:r>
            <a:r>
              <a:rPr dirty="0" spc="-80"/>
              <a:t> </a:t>
            </a:r>
            <a:r>
              <a:rPr dirty="0"/>
              <a:t>РОБОТИ: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535940" y="1635886"/>
            <a:ext cx="3759835" cy="1649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Обґр</a:t>
            </a:r>
            <a:r>
              <a:rPr dirty="0" sz="3600" spc="-15">
                <a:solidFill>
                  <a:srgbClr val="7E7E7E"/>
                </a:solidFill>
                <a:latin typeface="Century Gothic"/>
                <a:cs typeface="Century Gothic"/>
              </a:rPr>
              <a:t>у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нтув</a:t>
            </a:r>
            <a:r>
              <a:rPr dirty="0" sz="3600" spc="-15">
                <a:solidFill>
                  <a:srgbClr val="7E7E7E"/>
                </a:solidFill>
                <a:latin typeface="Century Gothic"/>
                <a:cs typeface="Century Gothic"/>
              </a:rPr>
              <a:t>а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н</a:t>
            </a:r>
            <a:r>
              <a:rPr dirty="0" sz="3600" spc="-15">
                <a:solidFill>
                  <a:srgbClr val="7E7E7E"/>
                </a:solidFill>
                <a:latin typeface="Century Gothic"/>
                <a:cs typeface="Century Gothic"/>
              </a:rPr>
              <a:t>н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я  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екологічно  технологічного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65928" y="1635886"/>
            <a:ext cx="3906520" cy="1649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98219" algn="l"/>
              </a:tabLst>
            </a:pP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та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досліджен</a:t>
            </a:r>
            <a:r>
              <a:rPr dirty="0" sz="3600" spc="-15">
                <a:solidFill>
                  <a:srgbClr val="7E7E7E"/>
                </a:solidFill>
                <a:latin typeface="Century Gothic"/>
                <a:cs typeface="Century Gothic"/>
              </a:rPr>
              <a:t>н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я</a:t>
            </a:r>
            <a:endParaRPr sz="3600">
              <a:latin typeface="Century Gothic"/>
              <a:cs typeface="Century Gothic"/>
            </a:endParaRPr>
          </a:p>
          <a:p>
            <a:pPr marL="1277620">
              <a:lnSpc>
                <a:spcPct val="100000"/>
              </a:lnSpc>
            </a:pP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безпечного</a:t>
            </a:r>
            <a:endParaRPr sz="3600">
              <a:latin typeface="Century Gothic"/>
              <a:cs typeface="Century Gothic"/>
            </a:endParaRPr>
          </a:p>
          <a:p>
            <a:pPr marL="1871980">
              <a:lnSpc>
                <a:spcPct val="100000"/>
              </a:lnSpc>
            </a:pPr>
            <a:r>
              <a:rPr dirty="0" sz="3600" spc="-5">
                <a:solidFill>
                  <a:srgbClr val="7E7E7E"/>
                </a:solidFill>
                <a:latin typeface="Century Gothic"/>
                <a:cs typeface="Century Gothic"/>
              </a:rPr>
              <a:t>процесу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3282060"/>
            <a:ext cx="5659120" cy="552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941955" algn="l"/>
              </a:tabLst>
            </a:pPr>
            <a:r>
              <a:rPr dirty="0" sz="3600" spc="-5">
                <a:solidFill>
                  <a:srgbClr val="7E7E7E"/>
                </a:solidFill>
                <a:latin typeface="Century Gothic"/>
                <a:cs typeface="Century Gothic"/>
              </a:rPr>
              <a:t>переробки	полімерних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32854" y="3282060"/>
            <a:ext cx="1835150" cy="552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відходів,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39" y="3830701"/>
            <a:ext cx="7791450" cy="1101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tabLst>
                <a:tab pos="1114425" algn="l"/>
                <a:tab pos="4057650" algn="l"/>
                <a:tab pos="5626735" algn="l"/>
              </a:tabLst>
            </a:pPr>
            <a:r>
              <a:rPr dirty="0" sz="3600" spc="-10">
                <a:solidFill>
                  <a:srgbClr val="7E7E7E"/>
                </a:solidFill>
                <a:latin typeface="Century Gothic"/>
                <a:cs typeface="Century Gothic"/>
              </a:rPr>
              <a:t>я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к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	склад</a:t>
            </a:r>
            <a:r>
              <a:rPr dirty="0" sz="3600" spc="10">
                <a:solidFill>
                  <a:srgbClr val="7E7E7E"/>
                </a:solidFill>
                <a:latin typeface="Century Gothic"/>
                <a:cs typeface="Century Gothic"/>
              </a:rPr>
              <a:t>о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вої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3600" spc="10">
                <a:solidFill>
                  <a:srgbClr val="7E7E7E"/>
                </a:solidFill>
                <a:latin typeface="Century Gothic"/>
                <a:cs typeface="Century Gothic"/>
              </a:rPr>
              <a:t>Т</a:t>
            </a:r>
            <a:r>
              <a:rPr dirty="0" sz="3600" spc="-5">
                <a:solidFill>
                  <a:srgbClr val="7E7E7E"/>
                </a:solidFill>
                <a:latin typeface="Century Gothic"/>
                <a:cs typeface="Century Gothic"/>
              </a:rPr>
              <a:t>ПВ,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3600">
                <a:solidFill>
                  <a:srgbClr val="7E7E7E"/>
                </a:solidFill>
                <a:latin typeface="Century Gothic"/>
                <a:cs typeface="Century Gothic"/>
              </a:rPr>
              <a:t>методом  </a:t>
            </a:r>
            <a:r>
              <a:rPr dirty="0" sz="3600" spc="-5">
                <a:solidFill>
                  <a:srgbClr val="7E7E7E"/>
                </a:solidFill>
                <a:latin typeface="Century Gothic"/>
                <a:cs typeface="Century Gothic"/>
              </a:rPr>
              <a:t>низькотемпературного</a:t>
            </a:r>
            <a:r>
              <a:rPr dirty="0" sz="3600" spc="2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3600" spc="-5">
                <a:solidFill>
                  <a:srgbClr val="7E7E7E"/>
                </a:solidFill>
                <a:latin typeface="Century Gothic"/>
                <a:cs typeface="Century Gothic"/>
              </a:rPr>
              <a:t>піролізу.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1708" y="202692"/>
            <a:ext cx="7740396" cy="12649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90104" y="202692"/>
            <a:ext cx="902207" cy="12649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20166" rIns="0" bIns="0" rtlCol="0" vert="horz">
            <a:spAutoFit/>
          </a:bodyPr>
          <a:lstStyle/>
          <a:p>
            <a:pPr marL="631190">
              <a:lnSpc>
                <a:spcPct val="100000"/>
              </a:lnSpc>
            </a:pPr>
            <a:r>
              <a:rPr dirty="0" sz="4400"/>
              <a:t>ЗАДАЧІ</a:t>
            </a:r>
            <a:r>
              <a:rPr dirty="0" sz="4400" spc="-65"/>
              <a:t> </a:t>
            </a:r>
            <a:r>
              <a:rPr dirty="0" sz="4400" spc="5"/>
              <a:t>ДОСЛІДЖЕННЯ:</a:t>
            </a:r>
            <a:endParaRPr sz="440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535940" y="1641094"/>
            <a:ext cx="8005445" cy="3910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253365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Проаналізувати кількісний та якісний склад побутових відходів в Україні, в  залежності від географічного положення окремих регіонів, та</a:t>
            </a:r>
            <a:r>
              <a:rPr dirty="0" sz="1600" spc="11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світі.</a:t>
            </a:r>
            <a:endParaRPr sz="1600">
              <a:latin typeface="Century Gothic"/>
              <a:cs typeface="Century Gothic"/>
            </a:endParaRPr>
          </a:p>
          <a:p>
            <a:pPr marL="355600" marR="546735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Провести аналіз стосовно збору, зберігання та переробки побутових  відходів в</a:t>
            </a:r>
            <a:r>
              <a:rPr dirty="0" sz="1600" spc="-4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Україні.</a:t>
            </a:r>
            <a:endParaRPr sz="1600">
              <a:latin typeface="Century Gothic"/>
              <a:cs typeface="Century Gothic"/>
            </a:endParaRPr>
          </a:p>
          <a:p>
            <a:pPr marL="355600" marR="76835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Обґрунтувати можливість екологічно безпечної переробки полімерних  відходів методом низькотемпературного піролізу у порівнянні з існуючими  на сьогодні методами</a:t>
            </a:r>
            <a:r>
              <a:rPr dirty="0" sz="1600" spc="-1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переробки.</a:t>
            </a:r>
            <a:endParaRPr sz="16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Запропонувати технологічну схему низькотемпературного піролізу та в  першому приближенні дослідити </a:t>
            </a:r>
            <a:r>
              <a:rPr dirty="0" sz="1600" spc="5">
                <a:solidFill>
                  <a:srgbClr val="7E7E7E"/>
                </a:solidFill>
                <a:latin typeface="Century Gothic"/>
                <a:cs typeface="Century Gothic"/>
              </a:rPr>
              <a:t>її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для переробки полімерних</a:t>
            </a:r>
            <a:r>
              <a:rPr dirty="0" sz="1600" spc="11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матеріалів.</a:t>
            </a:r>
            <a:endParaRPr sz="1600">
              <a:latin typeface="Century Gothic"/>
              <a:cs typeface="Century Gothic"/>
            </a:endParaRPr>
          </a:p>
          <a:p>
            <a:pPr marL="355600" marR="672465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Одержати технологічні параметри переробки полімерних відходів  низькотемпературним піролізом та шляхи використання отриманих  продуктів</a:t>
            </a:r>
            <a:r>
              <a:rPr dirty="0" sz="1600" spc="-5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процесу.</a:t>
            </a:r>
            <a:endParaRPr sz="1600">
              <a:latin typeface="Century Gothic"/>
              <a:cs typeface="Century Gothic"/>
            </a:endParaRPr>
          </a:p>
          <a:p>
            <a:pPr marL="355600" marR="553720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Розробити рекомендації </a:t>
            </a:r>
            <a:r>
              <a:rPr dirty="0" sz="1600">
                <a:solidFill>
                  <a:srgbClr val="7E7E7E"/>
                </a:solidFill>
                <a:latin typeface="Century Gothic"/>
                <a:cs typeface="Century Gothic"/>
              </a:rPr>
              <a:t>по </a:t>
            </a:r>
            <a:r>
              <a:rPr dirty="0" sz="1600" spc="-5">
                <a:solidFill>
                  <a:srgbClr val="7E7E7E"/>
                </a:solidFill>
                <a:latin typeface="Century Gothic"/>
                <a:cs typeface="Century Gothic"/>
              </a:rPr>
              <a:t>переробці полімерних відходів методом  низькотемпературного піролізу, що забезпечують суттєво зменшить  екологічне навантаження на довкілля.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1236853"/>
            <a:ext cx="386524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  <a:tab pos="1652270" algn="l"/>
                <a:tab pos="3699510" algn="l"/>
              </a:tabLst>
            </a:pPr>
            <a:r>
              <a:rPr dirty="0" sz="2400" spc="-605" u="heavy">
                <a:solidFill>
                  <a:srgbClr val="496717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 u="heavy">
                <a:solidFill>
                  <a:srgbClr val="496717"/>
                </a:solidFill>
                <a:latin typeface="Century Gothic"/>
                <a:cs typeface="Century Gothic"/>
              </a:rPr>
              <a:t>Об</a:t>
            </a:r>
            <a:r>
              <a:rPr dirty="0" sz="2400" spc="-5" b="1" u="heavy">
                <a:solidFill>
                  <a:srgbClr val="496717"/>
                </a:solidFill>
                <a:latin typeface="Century Gothic"/>
                <a:cs typeface="Century Gothic"/>
              </a:rPr>
              <a:t>’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єк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т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	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д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ослі</a:t>
            </a:r>
            <a:r>
              <a:rPr dirty="0" sz="2400" spc="-10" b="1" u="heavy">
                <a:solidFill>
                  <a:srgbClr val="496717"/>
                </a:solidFill>
                <a:latin typeface="Century Gothic"/>
                <a:cs typeface="Century Gothic"/>
              </a:rPr>
              <a:t>д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жен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ь</a:t>
            </a:r>
            <a:r>
              <a:rPr dirty="0" sz="2400" b="1">
                <a:solidFill>
                  <a:srgbClr val="496717"/>
                </a:solidFill>
                <a:latin typeface="Century Gothic"/>
                <a:cs typeface="Century Gothic"/>
              </a:rPr>
              <a:t>	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–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4626609" y="1236853"/>
            <a:ext cx="199390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раціональна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33996" y="1236853"/>
            <a:ext cx="178498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переробка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20736" y="1602613"/>
            <a:ext cx="119634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методів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9203" y="1602613"/>
            <a:ext cx="6375400" cy="738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tabLst>
                <a:tab pos="1879600" algn="l"/>
                <a:tab pos="3435985" algn="l"/>
                <a:tab pos="4009390" algn="l"/>
                <a:tab pos="5172075" algn="l"/>
              </a:tabLst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природних</a:t>
            </a: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	ре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с</a:t>
            </a: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ур</a:t>
            </a:r>
            <a:r>
              <a:rPr dirty="0" sz="2400" spc="-20">
                <a:solidFill>
                  <a:srgbClr val="7E7E7E"/>
                </a:solidFill>
                <a:latin typeface="Century Gothic"/>
                <a:cs typeface="Century Gothic"/>
              </a:rPr>
              <a:t>с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і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в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на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ос</a:t>
            </a:r>
            <a:r>
              <a:rPr dirty="0" sz="2400" spc="-15">
                <a:solidFill>
                  <a:srgbClr val="7E7E7E"/>
                </a:solidFill>
                <a:latin typeface="Century Gothic"/>
                <a:cs typeface="Century Gothic"/>
              </a:rPr>
              <a:t>н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ові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2400" spc="-15">
                <a:solidFill>
                  <a:srgbClr val="7E7E7E"/>
                </a:solidFill>
                <a:latin typeface="Century Gothic"/>
                <a:cs typeface="Century Gothic"/>
              </a:rPr>
              <a:t>х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і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м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і</a:t>
            </a: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ч</a:t>
            </a:r>
            <a:r>
              <a:rPr dirty="0" sz="2400" spc="-20">
                <a:solidFill>
                  <a:srgbClr val="7E7E7E"/>
                </a:solidFill>
                <a:latin typeface="Century Gothic"/>
                <a:cs typeface="Century Gothic"/>
              </a:rPr>
              <a:t>н</a:t>
            </a: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их  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переробки твердих побутових</a:t>
            </a:r>
            <a:r>
              <a:rPr dirty="0" sz="2400" spc="-90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відходів</a:t>
            </a:r>
            <a:r>
              <a:rPr dirty="0" sz="2400">
                <a:solidFill>
                  <a:srgbClr val="404040"/>
                </a:solidFill>
                <a:latin typeface="Century Gothic"/>
                <a:cs typeface="Century Gothic"/>
              </a:rPr>
              <a:t>.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6303" y="3285490"/>
            <a:ext cx="429069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  <a:tab pos="2036445" algn="l"/>
                <a:tab pos="4124325" algn="l"/>
              </a:tabLst>
            </a:pPr>
            <a:r>
              <a:rPr dirty="0" sz="2400" spc="-600" u="heavy">
                <a:solidFill>
                  <a:srgbClr val="496717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 u="heavy">
                <a:solidFill>
                  <a:srgbClr val="496717"/>
                </a:solidFill>
                <a:latin typeface="Century Gothic"/>
                <a:cs typeface="Century Gothic"/>
              </a:rPr>
              <a:t>Предме</a:t>
            </a:r>
            <a:r>
              <a:rPr dirty="0" sz="2400" spc="-5" b="1" u="heavy">
                <a:solidFill>
                  <a:srgbClr val="496717"/>
                </a:solidFill>
                <a:latin typeface="Century Gothic"/>
                <a:cs typeface="Century Gothic"/>
              </a:rPr>
              <a:t>т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	дослід</a:t>
            </a:r>
            <a:r>
              <a:rPr dirty="0" sz="2400" spc="0" b="1" u="heavy">
                <a:solidFill>
                  <a:srgbClr val="496717"/>
                </a:solidFill>
                <a:latin typeface="Century Gothic"/>
                <a:cs typeface="Century Gothic"/>
              </a:rPr>
              <a:t>ж</a:t>
            </a:r>
            <a:r>
              <a:rPr dirty="0" sz="2400" spc="-5" b="1" u="heavy">
                <a:solidFill>
                  <a:srgbClr val="496717"/>
                </a:solidFill>
                <a:latin typeface="Century Gothic"/>
                <a:cs typeface="Century Gothic"/>
              </a:rPr>
              <a:t>ен</a:t>
            </a:r>
            <a:r>
              <a:rPr dirty="0" sz="2400" b="1" u="heavy">
                <a:solidFill>
                  <a:srgbClr val="496717"/>
                </a:solidFill>
                <a:latin typeface="Century Gothic"/>
                <a:cs typeface="Century Gothic"/>
              </a:rPr>
              <a:t>ь</a:t>
            </a:r>
            <a:r>
              <a:rPr dirty="0" sz="2400" b="1">
                <a:solidFill>
                  <a:srgbClr val="496717"/>
                </a:solidFill>
                <a:latin typeface="Century Gothic"/>
                <a:cs typeface="Century Gothic"/>
              </a:rPr>
              <a:t>	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–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91810" y="3285490"/>
            <a:ext cx="163893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екологічно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84872" y="3285490"/>
            <a:ext cx="163512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7E7E7E"/>
                </a:solidFill>
                <a:latin typeface="Century Gothic"/>
                <a:cs typeface="Century Gothic"/>
              </a:rPr>
              <a:t>безпечний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9203" y="3651504"/>
            <a:ext cx="7731125" cy="738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631314" algn="l"/>
                <a:tab pos="5621655" algn="l"/>
                <a:tab pos="7228205" algn="l"/>
              </a:tabLst>
            </a:pP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процес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низьк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о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т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емперат</a:t>
            </a:r>
            <a:r>
              <a:rPr dirty="0" sz="2400" spc="5">
                <a:solidFill>
                  <a:srgbClr val="7E7E7E"/>
                </a:solidFill>
                <a:latin typeface="Century Gothic"/>
                <a:cs typeface="Century Gothic"/>
              </a:rPr>
              <a:t>у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рно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г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о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п</a:t>
            </a:r>
            <a:r>
              <a:rPr dirty="0" sz="2400" spc="10">
                <a:solidFill>
                  <a:srgbClr val="7E7E7E"/>
                </a:solidFill>
                <a:latin typeface="Century Gothic"/>
                <a:cs typeface="Century Gothic"/>
              </a:rPr>
              <a:t>і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р</a:t>
            </a:r>
            <a:r>
              <a:rPr dirty="0" sz="2400" spc="-10">
                <a:solidFill>
                  <a:srgbClr val="7E7E7E"/>
                </a:solidFill>
                <a:latin typeface="Century Gothic"/>
                <a:cs typeface="Century Gothic"/>
              </a:rPr>
              <a:t>о</a:t>
            </a:r>
            <a:r>
              <a:rPr dirty="0" sz="2400" spc="-25">
                <a:solidFill>
                  <a:srgbClr val="7E7E7E"/>
                </a:solidFill>
                <a:latin typeface="Century Gothic"/>
                <a:cs typeface="Century Gothic"/>
              </a:rPr>
              <a:t>л</a:t>
            </a:r>
            <a:r>
              <a:rPr dirty="0" sz="2400" spc="5">
                <a:solidFill>
                  <a:srgbClr val="7E7E7E"/>
                </a:solidFill>
                <a:latin typeface="Century Gothic"/>
                <a:cs typeface="Century Gothic"/>
              </a:rPr>
              <a:t>і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зу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	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для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переробки вторинних полімерних</a:t>
            </a:r>
            <a:r>
              <a:rPr dirty="0" sz="2400" spc="-85">
                <a:solidFill>
                  <a:srgbClr val="7E7E7E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7E7E7E"/>
                </a:solidFill>
                <a:latin typeface="Century Gothic"/>
                <a:cs typeface="Century Gothic"/>
              </a:rPr>
              <a:t>відходів.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181355"/>
            <a:ext cx="8200644" cy="813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87523" y="917447"/>
            <a:ext cx="4567428" cy="8138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361176" y="917447"/>
            <a:ext cx="582168" cy="8138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50214" y="279019"/>
            <a:ext cx="7641590" cy="1204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5">
                <a:solidFill>
                  <a:srgbClr val="496717"/>
                </a:solidFill>
                <a:latin typeface="Palatino Linotype"/>
                <a:cs typeface="Palatino Linotype"/>
              </a:rPr>
              <a:t>Середньостатистичний морфологічний</a:t>
            </a:r>
            <a:r>
              <a:rPr dirty="0" sz="2800" spc="100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800" spc="-5">
                <a:solidFill>
                  <a:srgbClr val="496717"/>
                </a:solidFill>
                <a:latin typeface="Palatino Linotype"/>
                <a:cs typeface="Palatino Linotype"/>
              </a:rPr>
              <a:t>склад</a:t>
            </a:r>
            <a:endParaRPr sz="2800">
              <a:latin typeface="Palatino Linotype"/>
              <a:cs typeface="Palatino Linotype"/>
            </a:endParaRPr>
          </a:p>
          <a:p>
            <a:pPr algn="ctr" marL="2540">
              <a:lnSpc>
                <a:spcPct val="100000"/>
              </a:lnSpc>
              <a:spcBef>
                <a:spcPts val="2435"/>
              </a:spcBef>
            </a:pPr>
            <a:r>
              <a:rPr dirty="0" sz="2800" spc="-5">
                <a:solidFill>
                  <a:srgbClr val="496717"/>
                </a:solidFill>
                <a:latin typeface="Palatino Linotype"/>
                <a:cs typeface="Palatino Linotype"/>
              </a:rPr>
              <a:t>ТПВ малих міст</a:t>
            </a:r>
            <a:r>
              <a:rPr dirty="0" sz="2800" spc="-25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800" spc="-5">
                <a:solidFill>
                  <a:srgbClr val="496717"/>
                </a:solidFill>
                <a:latin typeface="Palatino Linotype"/>
                <a:cs typeface="Palatino Linotype"/>
              </a:rPr>
              <a:t>України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9794" y="1916836"/>
            <a:ext cx="9023096" cy="398716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59545" y="6445910"/>
            <a:ext cx="109855" cy="193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585858"/>
                </a:solidFill>
                <a:latin typeface="Century Gothic"/>
                <a:cs typeface="Century Gothic"/>
              </a:rPr>
              <a:t>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9514" y="147535"/>
            <a:ext cx="8845677" cy="5873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49908" y="0"/>
            <a:ext cx="3313176" cy="12694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18788" y="0"/>
            <a:ext cx="1051560" cy="1269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26052" y="0"/>
            <a:ext cx="3525011" cy="12694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56615" y="601980"/>
            <a:ext cx="8427720" cy="14036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940040" y="601980"/>
            <a:ext cx="999744" cy="14036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66978" y="30607"/>
            <a:ext cx="7608570" cy="15455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ts val="5840"/>
              </a:lnSpc>
            </a:pPr>
            <a:r>
              <a:rPr dirty="0" sz="4900" spc="-5">
                <a:solidFill>
                  <a:srgbClr val="496717"/>
                </a:solidFill>
                <a:latin typeface="Palatino Linotype"/>
                <a:cs typeface="Palatino Linotype"/>
              </a:rPr>
              <a:t>Науково-дослідна</a:t>
            </a:r>
            <a:endParaRPr sz="4900">
              <a:latin typeface="Palatino Linotype"/>
              <a:cs typeface="Palatino Linotype"/>
            </a:endParaRPr>
          </a:p>
          <a:p>
            <a:pPr algn="ctr">
              <a:lnSpc>
                <a:spcPts val="5840"/>
              </a:lnSpc>
            </a:pPr>
            <a:r>
              <a:rPr dirty="0" sz="4900" spc="-5">
                <a:solidFill>
                  <a:srgbClr val="496717"/>
                </a:solidFill>
                <a:latin typeface="Palatino Linotype"/>
                <a:cs typeface="Palatino Linotype"/>
              </a:rPr>
              <a:t>установка переробки</a:t>
            </a:r>
            <a:r>
              <a:rPr dirty="0" sz="4900" spc="-15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4900" spc="-5">
                <a:solidFill>
                  <a:srgbClr val="496717"/>
                </a:solidFill>
                <a:latin typeface="Palatino Linotype"/>
                <a:cs typeface="Palatino Linotype"/>
              </a:rPr>
              <a:t>ТПВ</a:t>
            </a:r>
            <a:endParaRPr sz="49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99591" y="1628851"/>
            <a:ext cx="7344790" cy="48964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8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4818" y="224116"/>
            <a:ext cx="4104766" cy="61572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788027" y="224116"/>
            <a:ext cx="4104766" cy="61572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935"/>
              </a:lnSpc>
            </a:pPr>
            <a:fld id="{81D60167-4931-47E6-BA6A-407CBD079E47}" type="slidenum">
              <a:rPr dirty="0"/>
              <a:t>8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T@R@$</dc:creator>
  <dc:title>ЕКОЛОГІЧНО БЕЗПЕЧНІ ТЕХНОЛОГІЇ ПІРОЛІЗНОЇ ПЕРЕРОБКИ ХАРЧОВИХ ПОБУТОВИХ ВІДХОДІВ</dc:title>
  <dcterms:created xsi:type="dcterms:W3CDTF">2016-06-19T20:04:35Z</dcterms:created>
  <dcterms:modified xsi:type="dcterms:W3CDTF">2016-06-19T20:04:35Z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2016-06-19T00:00:00Z</vt:filetime>
  </property>
</Properties>
</file>