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7" r:id="rId17"/>
    <p:sldId id="278" r:id="rId18"/>
    <p:sldId id="279" r:id="rId19"/>
    <p:sldId id="270" r:id="rId20"/>
    <p:sldId id="271" r:id="rId21"/>
    <p:sldId id="272" r:id="rId22"/>
    <p:sldId id="273" r:id="rId23"/>
    <p:sldId id="281" r:id="rId24"/>
    <p:sldId id="282" r:id="rId25"/>
    <p:sldId id="274" r:id="rId26"/>
    <p:sldId id="275" r:id="rId27"/>
    <p:sldId id="280" r:id="rId2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plotArea>
      <c:layout>
        <c:manualLayout>
          <c:layoutTarget val="inner"/>
          <c:xMode val="edge"/>
          <c:yMode val="edge"/>
          <c:x val="6.6700622456128941E-2"/>
          <c:y val="6.2373124196969693E-2"/>
          <c:w val="0.89528795811518502"/>
          <c:h val="0.6688393892240076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Усього</c:v>
                </c:pt>
              </c:strCache>
            </c:strRef>
          </c:tx>
          <c:spPr>
            <a:solidFill>
              <a:srgbClr val="9999FF"/>
            </a:solidFill>
            <a:ln w="12638">
              <a:solidFill>
                <a:srgbClr val="000000"/>
              </a:solidFill>
              <a:prstDash val="solid"/>
            </a:ln>
          </c:spPr>
          <c:dLbls>
            <c:dLbl>
              <c:idx val="3"/>
              <c:layout>
                <c:manualLayout>
                  <c:x val="2.2935779816514205E-3"/>
                  <c:y val="6.4935064935065573E-3"/>
                </c:manualLayout>
              </c:layout>
              <c:dLblPos val="outEnd"/>
              <c:showVal val="1"/>
            </c:dLbl>
            <c:dLbl>
              <c:idx val="4"/>
              <c:layout>
                <c:manualLayout>
                  <c:x val="7.2836451636207099E-3"/>
                  <c:y val="1.6384088352592363E-2"/>
                </c:manualLayout>
              </c:layout>
              <c:dLblPos val="outEnd"/>
              <c:showVal val="1"/>
            </c:dLbl>
            <c:spPr>
              <a:noFill/>
              <a:ln w="25275">
                <a:noFill/>
              </a:ln>
            </c:spPr>
            <c:txPr>
              <a:bodyPr/>
              <a:lstStyle/>
              <a:p>
                <a:pPr>
                  <a:defRPr sz="798" b="0" i="0" u="none" strike="noStrike" baseline="0">
                    <a:solidFill>
                      <a:srgbClr val="000000"/>
                    </a:solidFill>
                    <a:latin typeface="Times New Roman" pitchFamily="18" charset="0"/>
                    <a:ea typeface="Arial"/>
                    <a:cs typeface="Times New Roman" pitchFamily="18" charset="0"/>
                  </a:defRPr>
                </a:pPr>
                <a:endParaRPr lang="uk-UA"/>
              </a:p>
            </c:txPr>
            <c:showVal val="1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18977</c:v>
                </c:pt>
                <c:pt idx="1">
                  <c:v>18261</c:v>
                </c:pt>
                <c:pt idx="2">
                  <c:v>16654</c:v>
                </c:pt>
                <c:pt idx="3">
                  <c:v>16109</c:v>
                </c:pt>
                <c:pt idx="4">
                  <c:v>16380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у т.ч. тимчасово припинені  об'єкти</c:v>
                </c:pt>
              </c:strCache>
            </c:strRef>
          </c:tx>
          <c:spPr>
            <a:solidFill>
              <a:srgbClr val="993366"/>
            </a:solidFill>
            <a:ln w="12638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147186303546927E-2"/>
                  <c:y val="1.4492279374169161E-2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1.2718341399985605E-2"/>
                  <c:y val="2.1469986706207211E-2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1.4165101495340669E-2"/>
                  <c:y val="2.2808569383372602E-2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6.7855594885503209E-3"/>
                  <c:y val="2.2211882605583662E-2"/>
                </c:manualLayout>
              </c:layout>
              <c:dLblPos val="outEnd"/>
              <c:showVal val="1"/>
            </c:dLbl>
            <c:dLbl>
              <c:idx val="4"/>
              <c:layout>
                <c:manualLayout>
                  <c:x val="1.4912591201329243E-2"/>
                  <c:y val="2.0317346695299596E-2"/>
                </c:manualLayout>
              </c:layout>
              <c:dLblPos val="outEnd"/>
              <c:showVal val="1"/>
            </c:dLbl>
            <c:spPr>
              <a:noFill/>
              <a:ln w="25275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Times New Roman" pitchFamily="18" charset="0"/>
                    <a:ea typeface="Arial"/>
                    <a:cs typeface="Times New Roman" pitchFamily="18" charset="0"/>
                  </a:defRPr>
                </a:pPr>
                <a:endParaRPr lang="uk-UA"/>
              </a:p>
            </c:txPr>
            <c:showVal val="1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11598</c:v>
                </c:pt>
                <c:pt idx="1">
                  <c:v>11311</c:v>
                </c:pt>
                <c:pt idx="2">
                  <c:v>10071</c:v>
                </c:pt>
                <c:pt idx="3">
                  <c:v>9662</c:v>
                </c:pt>
                <c:pt idx="4">
                  <c:v>9665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законсервовані об'єкти</c:v>
                </c:pt>
              </c:strCache>
            </c:strRef>
          </c:tx>
          <c:dLbls>
            <c:spPr>
              <a:noFill/>
              <a:ln w="25348">
                <a:noFill/>
              </a:ln>
            </c:spPr>
            <c:txPr>
              <a:bodyPr/>
              <a:lstStyle/>
              <a:p>
                <a:pPr>
                  <a:defRPr sz="798" b="0" i="0" u="none" strike="noStrike" baseline="0">
                    <a:solidFill>
                      <a:srgbClr val="000000"/>
                    </a:solidFill>
                    <a:latin typeface="Times New Roman" pitchFamily="18" charset="0"/>
                    <a:ea typeface="Arial"/>
                    <a:cs typeface="Times New Roman" pitchFamily="18" charset="0"/>
                  </a:defRPr>
                </a:pPr>
                <a:endParaRPr lang="uk-UA"/>
              </a:p>
            </c:txPr>
            <c:showVal val="1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Sheet1!$B$4:$F$4</c:f>
              <c:numCache>
                <c:formatCode>General</c:formatCode>
                <c:ptCount val="5"/>
                <c:pt idx="0">
                  <c:v>518</c:v>
                </c:pt>
                <c:pt idx="1">
                  <c:v>484</c:v>
                </c:pt>
                <c:pt idx="2">
                  <c:v>443</c:v>
                </c:pt>
                <c:pt idx="3">
                  <c:v>439</c:v>
                </c:pt>
                <c:pt idx="4">
                  <c:v>413</c:v>
                </c:pt>
              </c:numCache>
            </c:numRef>
          </c:val>
        </c:ser>
        <c:axId val="70415488"/>
        <c:axId val="70417024"/>
      </c:barChart>
      <c:catAx>
        <c:axId val="70415488"/>
        <c:scaling>
          <c:orientation val="minMax"/>
        </c:scaling>
        <c:axPos val="b"/>
        <c:numFmt formatCode="General" sourceLinked="1"/>
        <c:tickLblPos val="nextTo"/>
        <c:spPr>
          <a:ln w="316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98" b="0" i="0" u="none" strike="noStrike" baseline="0">
                <a:solidFill>
                  <a:srgbClr val="000000"/>
                </a:solidFill>
                <a:latin typeface="Times New Roman" pitchFamily="18" charset="0"/>
                <a:ea typeface="Arial Cyr"/>
                <a:cs typeface="Times New Roman" pitchFamily="18" charset="0"/>
              </a:defRPr>
            </a:pPr>
            <a:endParaRPr lang="uk-UA"/>
          </a:p>
        </c:txPr>
        <c:crossAx val="70417024"/>
        <c:crosses val="autoZero"/>
        <c:auto val="1"/>
        <c:lblAlgn val="ctr"/>
        <c:lblOffset val="100"/>
        <c:tickLblSkip val="1"/>
        <c:tickMarkSkip val="1"/>
      </c:catAx>
      <c:valAx>
        <c:axId val="70417024"/>
        <c:scaling>
          <c:orientation val="minMax"/>
          <c:max val="25000"/>
          <c:min val="0"/>
        </c:scaling>
        <c:axPos val="l"/>
        <c:numFmt formatCode="General" sourceLinked="1"/>
        <c:tickLblPos val="nextTo"/>
        <c:spPr>
          <a:ln w="316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Times New Roman" pitchFamily="18" charset="0"/>
                <a:ea typeface="Arial Cyr"/>
                <a:cs typeface="Times New Roman" pitchFamily="18" charset="0"/>
              </a:defRPr>
            </a:pPr>
            <a:endParaRPr lang="uk-UA"/>
          </a:p>
        </c:txPr>
        <c:crossAx val="70415488"/>
        <c:crosses val="autoZero"/>
        <c:crossBetween val="between"/>
        <c:majorUnit val="5000"/>
        <c:minorUnit val="400"/>
      </c:valAx>
      <c:spPr>
        <a:noFill/>
        <a:ln w="25348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uk-UA"/>
          </a:p>
        </c:txPr>
      </c:legendEntry>
      <c:legendEntry>
        <c:idx val="2"/>
        <c:txPr>
          <a:bodyPr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9.6492838463777528E-2"/>
          <c:y val="0.82961364194219223"/>
          <c:w val="0.73589444100731605"/>
          <c:h val="0.13361643237543844"/>
        </c:manualLayout>
      </c:layout>
      <c:spPr>
        <a:noFill/>
        <a:ln w="3160">
          <a:solidFill>
            <a:srgbClr val="000000"/>
          </a:solidFill>
          <a:prstDash val="solid"/>
        </a:ln>
      </c:spPr>
      <c:txPr>
        <a:bodyPr/>
        <a:lstStyle/>
        <a:p>
          <a:pPr>
            <a:defRPr sz="733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uk-UA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48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uk-UA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9037" cap="sq">
              <a:solidFill>
                <a:schemeClr val="tx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tx1"/>
              </a:solidFill>
              <a:ln w="9519">
                <a:solidFill>
                  <a:schemeClr val="tx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3962264150943396E-3"/>
                  <c:y val="-1.3859205099362691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3.3962264150943782E-3"/>
                  <c:y val="-4.5605236845394484E-2"/>
                </c:manualLayout>
              </c:layout>
              <c:dLblPos val="r"/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uk-UA"/>
              </a:p>
            </c:txPr>
            <c:dLblPos val="t"/>
            <c:showVal val="1"/>
          </c:dLbls>
          <c:cat>
            <c:strRef>
              <c:f>Лист1!$A$2:$A$11</c:f>
              <c:strCache>
                <c:ptCount val="10"/>
                <c:pt idx="0">
                  <c:v>до 2000</c:v>
                </c:pt>
                <c:pt idx="1">
                  <c:v>2000-2005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7340</c:v>
                </c:pt>
                <c:pt idx="1">
                  <c:v>1954</c:v>
                </c:pt>
                <c:pt idx="2">
                  <c:v>540</c:v>
                </c:pt>
                <c:pt idx="3">
                  <c:v>928</c:v>
                </c:pt>
                <c:pt idx="4">
                  <c:v>934</c:v>
                </c:pt>
                <c:pt idx="5">
                  <c:v>579</c:v>
                </c:pt>
                <c:pt idx="6">
                  <c:v>599</c:v>
                </c:pt>
                <c:pt idx="7">
                  <c:v>816</c:v>
                </c:pt>
                <c:pt idx="8">
                  <c:v>1104</c:v>
                </c:pt>
                <c:pt idx="9">
                  <c:v>1586</c:v>
                </c:pt>
              </c:numCache>
            </c:numRef>
          </c:val>
        </c:ser>
        <c:marker val="1"/>
        <c:axId val="73576832"/>
        <c:axId val="73578368"/>
      </c:lineChart>
      <c:catAx>
        <c:axId val="73576832"/>
        <c:scaling>
          <c:orientation val="minMax"/>
        </c:scaling>
        <c:axPos val="b"/>
        <c:numFmt formatCode="General" sourceLinked="1"/>
        <c:majorTickMark val="cross"/>
        <c:tickLblPos val="nextTo"/>
        <c:spPr>
          <a:noFill/>
          <a:ln w="9519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 w="9525" cap="sq">
                  <a:solidFill>
                    <a:schemeClr val="tx1">
                      <a:alpha val="19000"/>
                    </a:schemeClr>
                  </a:solidFill>
                  <a:miter lim="800000"/>
                </a:ln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uk-UA"/>
          </a:p>
        </c:txPr>
        <c:crossAx val="73578368"/>
        <c:crossesAt val="0"/>
        <c:lblAlgn val="ctr"/>
        <c:lblOffset val="100"/>
      </c:catAx>
      <c:valAx>
        <c:axId val="73578368"/>
        <c:scaling>
          <c:orientation val="minMax"/>
          <c:min val="0"/>
        </c:scaling>
        <c:axPos val="l"/>
        <c:numFmt formatCode="General" sourceLinked="0"/>
        <c:majorTickMark val="cross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99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uk-UA"/>
          </a:p>
        </c:txPr>
        <c:crossAx val="73576832"/>
        <c:crosses val="autoZero"/>
        <c:crossBetween val="midCat"/>
        <c:majorUnit val="2000"/>
      </c:valAx>
      <c:spPr>
        <a:noFill/>
        <a:ln w="25383">
          <a:noFill/>
        </a:ln>
      </c:spPr>
    </c:plotArea>
    <c:plotVisOnly val="1"/>
    <c:dispBlanksAs val="gap"/>
  </c:chart>
  <c:spPr>
    <a:solidFill>
      <a:schemeClr val="bg1"/>
    </a:solidFill>
    <a:ln w="9519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uk-UA"/>
    </a:p>
  </c:tx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017A0-7DCC-40A2-B913-E523BC2FCC4A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2DC50-7510-4ED5-9E0F-B1D5DA30983C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32161-3BA1-4354-A4B0-36A531A36756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AAB81-A6E7-4508-B6C4-93FC3BA77319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1AAB81-A6E7-4508-B6C4-93FC3BA77319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D4DFB-60CE-4270-942B-1D91FE8102A1}" type="datetimeFigureOut">
              <a:rPr lang="uk-UA" smtClean="0"/>
              <a:pPr/>
              <a:t>18.11.2015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F8FBE-4758-4089-A2D5-C3AEE445D1EE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00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426170"/>
          </a:xfrm>
        </p:spPr>
        <p:txBody>
          <a:bodyPr>
            <a:norm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  <a:br>
              <a:rPr lang="uk-UA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Факультет будівництва, теплоенергетики та газопостачання</a:t>
            </a:r>
            <a:br>
              <a:rPr lang="uk-UA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Кафедра МБЦО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Магістерська кваліфікаційна робота на тему:</a:t>
            </a:r>
          </a:p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ДОСЛІДЖЕННЯ ІНСТРУМЕНТІВ </a:t>
            </a:r>
          </a:p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СТРАХОВОГО РИНКУ ЯК ЗАСОБІВ ПОКРИТТЯ РИЗИКІВ ІНВЕСТИЦІЙНО-БУДІВЕЛЬНИХ ПРОЕКТІВ</a:t>
            </a:r>
          </a:p>
          <a:p>
            <a:pPr algn="r">
              <a:buNone/>
            </a:pPr>
            <a:endParaRPr lang="uk-UA" sz="26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uk-UA" sz="2600" b="1" u="sng" dirty="0" smtClean="0">
                <a:latin typeface="Times New Roman" pitchFamily="18" charset="0"/>
                <a:cs typeface="Times New Roman" pitchFamily="18" charset="0"/>
              </a:rPr>
              <a:t>Виконала: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студентка групи МОБ-14м</a:t>
            </a:r>
          </a:p>
          <a:p>
            <a:pPr algn="r">
              <a:buNone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Гоцуляк М.О.</a:t>
            </a:r>
          </a:p>
          <a:p>
            <a:pPr algn="r">
              <a:buNone/>
            </a:pPr>
            <a:r>
              <a:rPr lang="uk-UA" sz="2600" b="1" u="sng" dirty="0" smtClean="0">
                <a:latin typeface="Times New Roman" pitchFamily="18" charset="0"/>
                <a:cs typeface="Times New Roman" pitchFamily="18" charset="0"/>
              </a:rPr>
              <a:t>Керівник: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д.т.н., професор кафедри МБЦО</a:t>
            </a:r>
          </a:p>
          <a:p>
            <a:pPr algn="r">
              <a:buNone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Сердюк В.Р.</a:t>
            </a:r>
          </a:p>
          <a:p>
            <a:pPr algn="ctr">
              <a:buNone/>
            </a:pPr>
            <a:endParaRPr lang="uk-UA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19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Вінниця 2015</a:t>
            </a:r>
            <a:endParaRPr lang="uk-UA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91872" y="116632"/>
            <a:ext cx="104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1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chemeClr val="accent2">
                <a:lumMod val="40000"/>
                <a:lumOff val="60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Основні етапи будівельного процесу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Mary\Desktop\ДИПЛОМ\слайди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5329476" cy="54745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740352" y="11663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10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chemeClr val="accent6">
                <a:lumMod val="75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uk-UA" sz="3800" b="1" dirty="0">
                <a:latin typeface="Times New Roman" pitchFamily="18" charset="0"/>
                <a:cs typeface="Times New Roman" pitchFamily="18" charset="0"/>
              </a:rPr>
              <a:t>Правове регулювання забезпечення громадян житлом у будинках ЖБК проводилось низкою нормативно-правових актів колишнього СРСР та </a:t>
            </a:r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УРСР</a:t>
            </a:r>
            <a:r>
              <a:rPr lang="uk-UA" sz="38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uk-UA" sz="38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uk-UA" sz="3800" b="1" u="sng" dirty="0">
                <a:latin typeface="Times New Roman" pitchFamily="18" charset="0"/>
                <a:cs typeface="Times New Roman" pitchFamily="18" charset="0"/>
              </a:rPr>
              <a:t>До таких актів слід віднести</a:t>
            </a:r>
            <a:r>
              <a:rPr lang="uk-UA" sz="38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uk-UA" sz="3800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800" b="1" dirty="0">
                <a:latin typeface="Times New Roman" pitchFamily="18" charset="0"/>
                <a:cs typeface="Times New Roman" pitchFamily="18" charset="0"/>
              </a:rPr>
              <a:t>- Основи житлового законодавства Союзу РСР та </a:t>
            </a:r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союзних республік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3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800" b="1" dirty="0">
                <a:latin typeface="Times New Roman" pitchFamily="18" charset="0"/>
                <a:cs typeface="Times New Roman" pitchFamily="18" charset="0"/>
              </a:rPr>
              <a:t>- Житловий кодекс УРСР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3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800" b="1" dirty="0">
                <a:latin typeface="Times New Roman" pitchFamily="18" charset="0"/>
                <a:cs typeface="Times New Roman" pitchFamily="18" charset="0"/>
              </a:rPr>
              <a:t>Постанову Ради Міністрів СРСР від 19 серпня 1982 р. </a:t>
            </a:r>
            <a:r>
              <a:rPr lang="uk-UA" sz="3800" b="1" dirty="0" err="1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800" b="1" dirty="0" err="1">
                <a:latin typeface="Times New Roman" pitchFamily="18" charset="0"/>
                <a:cs typeface="Times New Roman" pitchFamily="18" charset="0"/>
              </a:rPr>
              <a:t>житлово</a:t>
            </a:r>
            <a:r>
              <a:rPr lang="uk-UA" sz="3800" b="1" dirty="0">
                <a:latin typeface="Times New Roman" pitchFamily="18" charset="0"/>
                <a:cs typeface="Times New Roman" pitchFamily="18" charset="0"/>
              </a:rPr>
              <a:t> - будівельну </a:t>
            </a:r>
            <a:r>
              <a:rPr lang="uk-UA" sz="3800" b="1" dirty="0" err="1" smtClean="0">
                <a:latin typeface="Times New Roman" pitchFamily="18" charset="0"/>
                <a:cs typeface="Times New Roman" pitchFamily="18" charset="0"/>
              </a:rPr>
              <a:t>кооперацію”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- Постанову Ради Міністрів УРСР від 28 жовтня 1982р. </a:t>
            </a:r>
            <a:r>
              <a:rPr lang="uk-UA" sz="3800" b="1" dirty="0" err="1" smtClean="0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800" b="1" dirty="0" err="1" smtClean="0">
                <a:latin typeface="Times New Roman" pitchFamily="18" charset="0"/>
                <a:cs typeface="Times New Roman" pitchFamily="18" charset="0"/>
              </a:rPr>
              <a:t>житлово</a:t>
            </a:r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 - будівельну </a:t>
            </a:r>
            <a:r>
              <a:rPr lang="uk-UA" sz="3800" b="1" dirty="0" err="1" smtClean="0">
                <a:latin typeface="Times New Roman" pitchFamily="18" charset="0"/>
                <a:cs typeface="Times New Roman" pitchFamily="18" charset="0"/>
              </a:rPr>
              <a:t>кооперацію”</a:t>
            </a:r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uk-UA" sz="3800" b="1" dirty="0" err="1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3800" b="1" dirty="0" err="1">
                <a:latin typeface="Times New Roman" pitchFamily="18" charset="0"/>
                <a:cs typeface="Times New Roman" pitchFamily="18" charset="0"/>
              </a:rPr>
              <a:t>Типовий</a:t>
            </a:r>
            <a:r>
              <a:rPr lang="uk-UA" sz="3800" b="1" dirty="0">
                <a:latin typeface="Times New Roman" pitchFamily="18" charset="0"/>
                <a:cs typeface="Times New Roman" pitchFamily="18" charset="0"/>
              </a:rPr>
              <a:t> статут </a:t>
            </a:r>
            <a:r>
              <a:rPr lang="uk-UA" sz="3800" b="1" dirty="0" err="1">
                <a:latin typeface="Times New Roman" pitchFamily="18" charset="0"/>
                <a:cs typeface="Times New Roman" pitchFamily="18" charset="0"/>
              </a:rPr>
              <a:t>житлово</a:t>
            </a:r>
            <a:r>
              <a:rPr lang="uk-UA" sz="3800" b="1" dirty="0">
                <a:latin typeface="Times New Roman" pitchFamily="18" charset="0"/>
                <a:cs typeface="Times New Roman" pitchFamily="18" charset="0"/>
              </a:rPr>
              <a:t> - будівельного </a:t>
            </a:r>
            <a:r>
              <a:rPr lang="uk-UA" sz="3800" b="1" dirty="0" err="1">
                <a:latin typeface="Times New Roman" pitchFamily="18" charset="0"/>
                <a:cs typeface="Times New Roman" pitchFamily="18" charset="0"/>
              </a:rPr>
              <a:t>кооперативу”</a:t>
            </a:r>
            <a:r>
              <a:rPr lang="uk-UA" sz="3800" b="1" dirty="0">
                <a:latin typeface="Times New Roman" pitchFamily="18" charset="0"/>
                <a:cs typeface="Times New Roman" pitchFamily="18" charset="0"/>
              </a:rPr>
              <a:t>, затверджений постановою Ради Міністрів УРСР від 30 квітня 1985 р. </a:t>
            </a:r>
          </a:p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7884368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11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7000">
              <a:schemeClr val="accent5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Mary\Desktop\ДИПЛОМ\слайди\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4459" cy="4581128"/>
          </a:xfrm>
          <a:prstGeom prst="rect">
            <a:avLst/>
          </a:prstGeom>
          <a:noFill/>
        </p:spPr>
      </p:pic>
      <p:pic>
        <p:nvPicPr>
          <p:cNvPr id="19459" name="Picture 3" descr="C:\Users\Mary\Desktop\ДИПЛОМ\слайди\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249488"/>
            <a:ext cx="4716016" cy="4608512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899592" y="5373216"/>
            <a:ext cx="2376264" cy="122413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Динаміка кількості страхових компаній в Україні</a:t>
            </a:r>
            <a:endParaRPr lang="uk-UA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1835696" y="4653136"/>
            <a:ext cx="504056" cy="64807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24128" y="332656"/>
            <a:ext cx="2376264" cy="115212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Структура страхових премій та виплат станом на 2012-2014 роки</a:t>
            </a:r>
            <a:endParaRPr lang="uk-UA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660232" y="1556792"/>
            <a:ext cx="576064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7991872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12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2627784" y="2204864"/>
            <a:ext cx="3672408" cy="259228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Класифікація ризиків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0" y="116632"/>
            <a:ext cx="1619672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Промис-лові</a:t>
            </a:r>
            <a:endParaRPr lang="uk-UA" dirty="0"/>
          </a:p>
        </p:txBody>
      </p:sp>
      <p:sp>
        <p:nvSpPr>
          <p:cNvPr id="7" name="Овал 6"/>
          <p:cNvSpPr/>
          <p:nvPr/>
        </p:nvSpPr>
        <p:spPr>
          <a:xfrm>
            <a:off x="2123728" y="116632"/>
            <a:ext cx="1656184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Екологічні</a:t>
            </a:r>
            <a:endParaRPr lang="uk-UA" dirty="0"/>
          </a:p>
        </p:txBody>
      </p:sp>
      <p:sp>
        <p:nvSpPr>
          <p:cNvPr id="8" name="Овал 7"/>
          <p:cNvSpPr/>
          <p:nvPr/>
        </p:nvSpPr>
        <p:spPr>
          <a:xfrm>
            <a:off x="4716016" y="188640"/>
            <a:ext cx="1728192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Підприєм-ницькі</a:t>
            </a:r>
            <a:endParaRPr lang="uk-UA" dirty="0"/>
          </a:p>
        </p:txBody>
      </p:sp>
      <p:sp>
        <p:nvSpPr>
          <p:cNvPr id="9" name="Овал 8"/>
          <p:cNvSpPr/>
          <p:nvPr/>
        </p:nvSpPr>
        <p:spPr>
          <a:xfrm>
            <a:off x="7380312" y="260648"/>
            <a:ext cx="1763688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Страхові</a:t>
            </a:r>
            <a:endParaRPr lang="uk-UA" dirty="0"/>
          </a:p>
        </p:txBody>
      </p:sp>
      <p:sp>
        <p:nvSpPr>
          <p:cNvPr id="10" name="Овал 9"/>
          <p:cNvSpPr/>
          <p:nvPr/>
        </p:nvSpPr>
        <p:spPr>
          <a:xfrm>
            <a:off x="179512" y="2636912"/>
            <a:ext cx="1584176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Комерцій-ні</a:t>
            </a:r>
            <a:endParaRPr lang="uk-UA" dirty="0"/>
          </a:p>
        </p:txBody>
      </p:sp>
      <p:sp>
        <p:nvSpPr>
          <p:cNvPr id="11" name="Овал 10"/>
          <p:cNvSpPr/>
          <p:nvPr/>
        </p:nvSpPr>
        <p:spPr>
          <a:xfrm>
            <a:off x="6948264" y="2636912"/>
            <a:ext cx="1728192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Політичні</a:t>
            </a:r>
            <a:endParaRPr lang="uk-UA" dirty="0"/>
          </a:p>
        </p:txBody>
      </p:sp>
      <p:sp>
        <p:nvSpPr>
          <p:cNvPr id="12" name="Овал 11"/>
          <p:cNvSpPr/>
          <p:nvPr/>
        </p:nvSpPr>
        <p:spPr>
          <a:xfrm>
            <a:off x="0" y="4941168"/>
            <a:ext cx="154766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Фінансо-ві</a:t>
            </a:r>
            <a:endParaRPr lang="uk-UA" dirty="0"/>
          </a:p>
        </p:txBody>
      </p:sp>
      <p:sp>
        <p:nvSpPr>
          <p:cNvPr id="13" name="Овал 12"/>
          <p:cNvSpPr/>
          <p:nvPr/>
        </p:nvSpPr>
        <p:spPr>
          <a:xfrm>
            <a:off x="2627784" y="5013176"/>
            <a:ext cx="1728192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Інвестицій-ні</a:t>
            </a:r>
            <a:endParaRPr lang="uk-UA" dirty="0"/>
          </a:p>
        </p:txBody>
      </p:sp>
      <p:sp>
        <p:nvSpPr>
          <p:cNvPr id="14" name="Овал 13"/>
          <p:cNvSpPr/>
          <p:nvPr/>
        </p:nvSpPr>
        <p:spPr>
          <a:xfrm>
            <a:off x="5148064" y="5013176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Інвестиці-йні</a:t>
            </a:r>
            <a:endParaRPr lang="uk-UA" dirty="0"/>
          </a:p>
        </p:txBody>
      </p:sp>
      <p:sp>
        <p:nvSpPr>
          <p:cNvPr id="15" name="Овал 14"/>
          <p:cNvSpPr/>
          <p:nvPr/>
        </p:nvSpPr>
        <p:spPr>
          <a:xfrm>
            <a:off x="7668344" y="4941168"/>
            <a:ext cx="1475656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Кредит-ні</a:t>
            </a:r>
            <a:endParaRPr lang="uk-UA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3275856" y="1916832"/>
            <a:ext cx="28803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3"/>
            <a:endCxn id="8" idx="3"/>
          </p:cNvCxnSpPr>
          <p:nvPr/>
        </p:nvCxnSpPr>
        <p:spPr>
          <a:xfrm flipV="1">
            <a:off x="4463988" y="1725207"/>
            <a:ext cx="505116" cy="6278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6012160" y="1628800"/>
            <a:ext cx="144016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4" idx="0"/>
            <a:endCxn id="11" idx="2"/>
          </p:cNvCxnSpPr>
          <p:nvPr/>
        </p:nvCxnSpPr>
        <p:spPr>
          <a:xfrm>
            <a:off x="6297132" y="3501008"/>
            <a:ext cx="651132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012160" y="3933056"/>
            <a:ext cx="1728192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292080" y="4437112"/>
            <a:ext cx="21602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3491880" y="4653136"/>
            <a:ext cx="36004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1259632" y="4221088"/>
            <a:ext cx="158417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1763688" y="3212976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1475656" y="1556792"/>
            <a:ext cx="151216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884368" y="21328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13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rgbClr val="FF0000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Удосконалена класифікація ризиків за певними ознаками</a:t>
            </a:r>
          </a:p>
        </p:txBody>
      </p:sp>
      <p:pic>
        <p:nvPicPr>
          <p:cNvPr id="20482" name="Picture 2" descr="C:\Users\Mary\Desktop\ДИПЛОМ\слайди\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389153" cy="5105348"/>
          </a:xfrm>
          <a:prstGeom prst="rect">
            <a:avLst/>
          </a:prstGeom>
          <a:noFill/>
        </p:spPr>
      </p:pic>
      <p:pic>
        <p:nvPicPr>
          <p:cNvPr id="20483" name="Picture 3" descr="C:\Users\Mary\Desktop\ДИПЛОМ\слайди\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2738" y="2492896"/>
            <a:ext cx="4771262" cy="28803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84368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14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Страхування будівельних ризиків</a:t>
            </a:r>
          </a:p>
          <a:p>
            <a:pPr algn="ctr">
              <a:buNone/>
            </a:pPr>
            <a:endParaRPr lang="uk-UA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AutoNum type="arabicParenR"/>
            </a:pPr>
            <a:r>
              <a:rPr lang="uk-UA" dirty="0" smtClean="0"/>
              <a:t>Страхування </a:t>
            </a:r>
            <a:r>
              <a:rPr lang="uk-UA" dirty="0"/>
              <a:t>будівельного підприємця від усіх ризиків </a:t>
            </a:r>
            <a:r>
              <a:rPr lang="uk-UA" dirty="0" smtClean="0"/>
              <a:t>-</a:t>
            </a:r>
            <a:r>
              <a:rPr lang="uk-UA" b="1" dirty="0" smtClean="0"/>
              <a:t>страхування</a:t>
            </a:r>
            <a:r>
              <a:rPr lang="uk-UA" b="1" dirty="0"/>
              <a:t> </a:t>
            </a:r>
            <a:r>
              <a:rPr lang="en-US" b="1" dirty="0" smtClean="0"/>
              <a:t>CAR</a:t>
            </a:r>
            <a:endParaRPr lang="ru-RU" b="1" dirty="0"/>
          </a:p>
          <a:p>
            <a:pPr marL="514350" indent="-514350" algn="ctr">
              <a:buNone/>
            </a:pPr>
            <a:r>
              <a:rPr lang="uk-UA" dirty="0" smtClean="0"/>
              <a:t>(</a:t>
            </a:r>
            <a:r>
              <a:rPr lang="en-US" dirty="0"/>
              <a:t>Contractor</a:t>
            </a:r>
            <a:r>
              <a:rPr lang="uk-UA" dirty="0"/>
              <a:t>'</a:t>
            </a:r>
            <a:r>
              <a:rPr lang="en-US" dirty="0"/>
              <a:t>s All Risks</a:t>
            </a:r>
            <a:r>
              <a:rPr lang="uk-UA" dirty="0" smtClean="0"/>
              <a:t>)</a:t>
            </a:r>
            <a:r>
              <a:rPr lang="en-US" dirty="0" smtClean="0"/>
              <a:t>;</a:t>
            </a:r>
            <a:endParaRPr lang="ru-RU" dirty="0" smtClean="0"/>
          </a:p>
          <a:p>
            <a:pPr marL="514350" indent="-514350">
              <a:buNone/>
            </a:pPr>
            <a:endParaRPr lang="uk-UA" dirty="0" smtClean="0"/>
          </a:p>
          <a:p>
            <a:pPr marL="514350" indent="-514350" algn="ctr">
              <a:buNone/>
            </a:pPr>
            <a:r>
              <a:rPr lang="uk-UA" dirty="0" smtClean="0"/>
              <a:t>2) Страхування </a:t>
            </a:r>
            <a:r>
              <a:rPr lang="uk-UA" dirty="0"/>
              <a:t>всіх монтажних ризиків – </a:t>
            </a:r>
            <a:r>
              <a:rPr lang="uk-UA" b="1" dirty="0"/>
              <a:t>страхування </a:t>
            </a:r>
            <a:r>
              <a:rPr lang="en-US" b="1" dirty="0"/>
              <a:t>EAR </a:t>
            </a:r>
            <a:r>
              <a:rPr lang="uk-UA" dirty="0"/>
              <a:t>  </a:t>
            </a:r>
            <a:endParaRPr lang="uk-UA" dirty="0" smtClean="0"/>
          </a:p>
          <a:p>
            <a:pPr marL="514350" indent="-514350" algn="ctr">
              <a:buNone/>
            </a:pPr>
            <a:r>
              <a:rPr lang="uk-UA" dirty="0" smtClean="0"/>
              <a:t>(</a:t>
            </a:r>
            <a:r>
              <a:rPr lang="en-US" dirty="0"/>
              <a:t>Engineering All Risk</a:t>
            </a:r>
            <a:r>
              <a:rPr lang="uk-UA" dirty="0"/>
              <a:t>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84368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15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rgbClr val="FF00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Динаміка страхових премій на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ПрАТ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СК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Уніка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за 2012 – 2014 рр.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Mary\Desktop\Новая папка (2)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8409077" cy="41044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84368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16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ry\Desktop\Новая папка (2)\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48955" cy="3334216"/>
          </a:xfrm>
          <a:prstGeom prst="rect">
            <a:avLst/>
          </a:prstGeom>
          <a:noFill/>
        </p:spPr>
      </p:pic>
      <p:pic>
        <p:nvPicPr>
          <p:cNvPr id="2051" name="Picture 3" descr="C:\Users\Mary\Desktop\Новая папка (2)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6085" y="3284984"/>
            <a:ext cx="5207915" cy="3678986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395536" y="4509120"/>
            <a:ext cx="3096344" cy="208823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Структура </a:t>
            </a:r>
            <a:r>
              <a:rPr lang="ru-RU" dirty="0" err="1" smtClean="0"/>
              <a:t>валових</a:t>
            </a:r>
            <a:r>
              <a:rPr lang="ru-RU" dirty="0" smtClean="0"/>
              <a:t> </a:t>
            </a:r>
            <a:r>
              <a:rPr lang="ru-RU" dirty="0" err="1" smtClean="0"/>
              <a:t>страхових</a:t>
            </a:r>
            <a:r>
              <a:rPr lang="ru-RU" dirty="0" smtClean="0"/>
              <a:t> </a:t>
            </a:r>
            <a:r>
              <a:rPr lang="ru-RU" dirty="0" err="1" smtClean="0"/>
              <a:t>премій</a:t>
            </a:r>
            <a:r>
              <a:rPr lang="ru-RU" dirty="0" smtClean="0"/>
              <a:t> на ПрАТ СК Уніка (2013-2014 </a:t>
            </a:r>
            <a:r>
              <a:rPr lang="ru-RU" dirty="0" err="1" smtClean="0"/>
              <a:t>рр</a:t>
            </a:r>
            <a:r>
              <a:rPr lang="ru-RU" dirty="0" smtClean="0"/>
              <a:t>.)</a:t>
            </a:r>
            <a:endParaRPr lang="uk-UA" dirty="0"/>
          </a:p>
        </p:txBody>
      </p:sp>
      <p:sp>
        <p:nvSpPr>
          <p:cNvPr id="8" name="Овал 7"/>
          <p:cNvSpPr/>
          <p:nvPr/>
        </p:nvSpPr>
        <p:spPr>
          <a:xfrm>
            <a:off x="5508104" y="116632"/>
            <a:ext cx="3096344" cy="208823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Структура </a:t>
            </a:r>
            <a:r>
              <a:rPr lang="ru-RU" dirty="0" err="1" smtClean="0"/>
              <a:t>чистих</a:t>
            </a:r>
            <a:r>
              <a:rPr lang="ru-RU" dirty="0" smtClean="0"/>
              <a:t> </a:t>
            </a:r>
            <a:r>
              <a:rPr lang="ru-RU" dirty="0" err="1" smtClean="0"/>
              <a:t>страхових</a:t>
            </a:r>
            <a:r>
              <a:rPr lang="ru-RU" dirty="0" smtClean="0"/>
              <a:t> </a:t>
            </a:r>
            <a:r>
              <a:rPr lang="ru-RU" dirty="0" err="1" smtClean="0"/>
              <a:t>премій</a:t>
            </a:r>
            <a:r>
              <a:rPr lang="ru-RU" dirty="0" smtClean="0"/>
              <a:t> на ПрАТ СК Уніка (2013-2014 </a:t>
            </a:r>
            <a:r>
              <a:rPr lang="ru-RU" dirty="0" err="1" smtClean="0"/>
              <a:t>рр</a:t>
            </a:r>
            <a:r>
              <a:rPr lang="ru-RU" dirty="0" smtClean="0"/>
              <a:t>.) </a:t>
            </a:r>
            <a:endParaRPr lang="uk-UA" dirty="0"/>
          </a:p>
        </p:txBody>
      </p:sp>
      <p:sp>
        <p:nvSpPr>
          <p:cNvPr id="9" name="Стрелка вниз 8"/>
          <p:cNvSpPr/>
          <p:nvPr/>
        </p:nvSpPr>
        <p:spPr>
          <a:xfrm>
            <a:off x="6732240" y="2348880"/>
            <a:ext cx="720080" cy="72008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Стрелка вверх 9"/>
          <p:cNvSpPr/>
          <p:nvPr/>
        </p:nvSpPr>
        <p:spPr>
          <a:xfrm>
            <a:off x="1619672" y="3573016"/>
            <a:ext cx="720080" cy="720080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7991872" y="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17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accent2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Структура чистих страхових премій за видами страхування станом на 31.12.2014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на ПрАТ СК “Уніка”</a:t>
            </a:r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 (млн. грн.)</a:t>
            </a:r>
            <a:endParaRPr lang="uk-UA" sz="3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Mary\Desktop\ДИПЛОМ\Безымянный1234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738170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991872" y="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18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000">
              <a:srgbClr val="C00000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Динаміка </a:t>
            </a:r>
            <a:r>
              <a:rPr lang="uk-UA" sz="3100" b="1" dirty="0">
                <a:latin typeface="Times New Roman" pitchFamily="18" charset="0"/>
                <a:cs typeface="Times New Roman" pitchFamily="18" charset="0"/>
              </a:rPr>
              <a:t>страхових </a:t>
            </a:r>
            <a:r>
              <a:rPr lang="uk-UA" sz="3100" b="1" dirty="0" smtClean="0">
                <a:latin typeface="Times New Roman" pitchFamily="18" charset="0"/>
                <a:cs typeface="Times New Roman" pitchFamily="18" charset="0"/>
              </a:rPr>
              <a:t>виплат </a:t>
            </a:r>
            <a:r>
              <a:rPr lang="uk-UA" sz="31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sz="3100" b="1" dirty="0" err="1">
                <a:latin typeface="Times New Roman" pitchFamily="18" charset="0"/>
                <a:cs typeface="Times New Roman" pitchFamily="18" charset="0"/>
              </a:rPr>
              <a:t>ПрАТ</a:t>
            </a:r>
            <a:r>
              <a:rPr lang="uk-UA" sz="3100" b="1" dirty="0">
                <a:latin typeface="Times New Roman" pitchFamily="18" charset="0"/>
                <a:cs typeface="Times New Roman" pitchFamily="18" charset="0"/>
              </a:rPr>
              <a:t> СК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3100" b="1" dirty="0">
                <a:latin typeface="Times New Roman" pitchFamily="18" charset="0"/>
                <a:cs typeface="Times New Roman" pitchFamily="18" charset="0"/>
              </a:rPr>
              <a:t>Уніка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>
                <a:latin typeface="Times New Roman" pitchFamily="18" charset="0"/>
                <a:cs typeface="Times New Roman" pitchFamily="18" charset="0"/>
              </a:rPr>
              <a:t>за 2012 – 2014 рр.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8" name="Содержимое 7" descr="C:\Users\Mary\Desktop\ДИПЛОМ\Безымянный12345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52690"/>
            <a:ext cx="8229600" cy="442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884368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19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sz="6300" b="1" dirty="0" smtClean="0">
                <a:latin typeface="Times New Roman" pitchFamily="18" charset="0"/>
                <a:cs typeface="Times New Roman" pitchFamily="18" charset="0"/>
              </a:rPr>
              <a:t>  Метою </a:t>
            </a:r>
            <a:r>
              <a:rPr lang="uk-UA" sz="6300" b="1" dirty="0">
                <a:latin typeface="Times New Roman" pitchFamily="18" charset="0"/>
                <a:cs typeface="Times New Roman" pitchFamily="18" charset="0"/>
              </a:rPr>
              <a:t>роботи </a:t>
            </a:r>
            <a:r>
              <a:rPr lang="uk-UA" sz="6300" b="1" dirty="0" smtClean="0">
                <a:latin typeface="Times New Roman" pitchFamily="18" charset="0"/>
                <a:cs typeface="Times New Roman" pitchFamily="18" charset="0"/>
              </a:rPr>
              <a:t>є: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дослідження основних тенденцій, проблем розвитку будівельної галузі в Україні на сучасному етапі та висунення пропозицій та рекомендацій для покращення та збільшення кількості страхування будівельних об’єктів, напрямків скорочення термінів реалізації інвестиційно-будівельних проектів та мінімізацію ризиків на будівництві. </a:t>
            </a:r>
          </a:p>
          <a:p>
            <a:pPr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45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5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4500" i="1" u="sng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uk-UA" sz="4500" i="1" u="sng" dirty="0">
                <a:latin typeface="Times New Roman" pitchFamily="18" charset="0"/>
                <a:cs typeface="Times New Roman" pitchFamily="18" charset="0"/>
              </a:rPr>
              <a:t>досягнення поставленої </a:t>
            </a:r>
            <a:r>
              <a:rPr lang="uk-UA" sz="4500" i="1" u="sng" dirty="0" smtClean="0">
                <a:latin typeface="Times New Roman" pitchFamily="18" charset="0"/>
                <a:cs typeface="Times New Roman" pitchFamily="18" charset="0"/>
              </a:rPr>
              <a:t>мети, </a:t>
            </a:r>
            <a:r>
              <a:rPr lang="uk-UA" sz="4500" i="1" u="sng" dirty="0">
                <a:latin typeface="Times New Roman" pitchFamily="18" charset="0"/>
                <a:cs typeface="Times New Roman" pitchFamily="18" charset="0"/>
              </a:rPr>
              <a:t>необхідно розв’язати такі задачі:</a:t>
            </a: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ровести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аналіз страхового портфелю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ПрАТ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СК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Уніка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”;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Проаналізувати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основні фінансово-економічні показники показники діяльності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ПрАТ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СК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Уніка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”;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Оцінити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систему стратегічного планування та управління;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Оцінити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ефективність системи менеджменту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Обґрунтувати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доцільність зниження тарифної ставки страхування будівельно-монтажних ризиків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Розробити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бізнес-пропозицію розвитку страхування будівельних ризиків на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ПрАТ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СК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Уніка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”;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Розробити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напрямки скорочення термінів реалізації інвестиційно-будівельних проектів та мінімізації ризиків на будівництві.</a:t>
            </a:r>
          </a:p>
          <a:p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7991872" y="116632"/>
            <a:ext cx="104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2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51520" y="4293096"/>
            <a:ext cx="3528392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Структура </a:t>
            </a:r>
            <a:r>
              <a:rPr lang="ru-RU" dirty="0" err="1" smtClean="0"/>
              <a:t>валових</a:t>
            </a:r>
            <a:r>
              <a:rPr lang="ru-RU" dirty="0" smtClean="0"/>
              <a:t> </a:t>
            </a:r>
            <a:r>
              <a:rPr lang="ru-RU" dirty="0" err="1" smtClean="0"/>
              <a:t>страхових</a:t>
            </a:r>
            <a:r>
              <a:rPr lang="ru-RU" dirty="0" smtClean="0"/>
              <a:t> </a:t>
            </a:r>
            <a:r>
              <a:rPr lang="ru-RU" dirty="0" err="1" smtClean="0"/>
              <a:t>виплат</a:t>
            </a:r>
            <a:r>
              <a:rPr lang="ru-RU" dirty="0" smtClean="0"/>
              <a:t> на ПрАТ СК Уніка (2013-2014 </a:t>
            </a:r>
            <a:r>
              <a:rPr lang="ru-RU" dirty="0" err="1" smtClean="0"/>
              <a:t>рр</a:t>
            </a:r>
            <a:r>
              <a:rPr lang="ru-RU" dirty="0" smtClean="0"/>
              <a:t>.)</a:t>
            </a:r>
            <a:endParaRPr lang="uk-UA" dirty="0"/>
          </a:p>
        </p:txBody>
      </p:sp>
      <p:sp>
        <p:nvSpPr>
          <p:cNvPr id="7" name="Овал 6"/>
          <p:cNvSpPr/>
          <p:nvPr/>
        </p:nvSpPr>
        <p:spPr>
          <a:xfrm>
            <a:off x="5508104" y="260648"/>
            <a:ext cx="3528392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Структура </a:t>
            </a:r>
            <a:r>
              <a:rPr lang="ru-RU" dirty="0" err="1" smtClean="0"/>
              <a:t>чистих</a:t>
            </a:r>
            <a:r>
              <a:rPr lang="ru-RU" dirty="0" smtClean="0"/>
              <a:t> </a:t>
            </a:r>
            <a:r>
              <a:rPr lang="ru-RU" dirty="0" err="1" smtClean="0"/>
              <a:t>страхових</a:t>
            </a:r>
            <a:r>
              <a:rPr lang="ru-RU" dirty="0" smtClean="0"/>
              <a:t> </a:t>
            </a:r>
            <a:r>
              <a:rPr lang="ru-RU" dirty="0" err="1" smtClean="0"/>
              <a:t>виплат</a:t>
            </a:r>
            <a:r>
              <a:rPr lang="ru-RU" dirty="0" smtClean="0"/>
              <a:t> на ПрАТ СК Уніка (2013-2014 </a:t>
            </a:r>
            <a:r>
              <a:rPr lang="ru-RU" dirty="0" err="1" smtClean="0"/>
              <a:t>рр</a:t>
            </a:r>
            <a:r>
              <a:rPr lang="ru-RU" dirty="0" smtClean="0"/>
              <a:t>.) </a:t>
            </a:r>
            <a:endParaRPr lang="uk-UA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1691680" y="3501008"/>
            <a:ext cx="648072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Стрелка вниз 8"/>
          <p:cNvSpPr/>
          <p:nvPr/>
        </p:nvSpPr>
        <p:spPr>
          <a:xfrm>
            <a:off x="6876256" y="2636912"/>
            <a:ext cx="79208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1" name="Рисунок 10" descr="C:\Users\Mary\Desktop\ДИПЛОМ\Безымянный123456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6003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Mary\Desktop\ДИПЛОМ\Безымянный123456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429000"/>
            <a:ext cx="500404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991872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20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4000">
              <a:schemeClr val="accent2">
                <a:lumMod val="60000"/>
                <a:lumOff val="40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Структура чистих страхових виплат за видами страхування станом на 31.12.2014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на ПрАТ СК “У</a:t>
            </a:r>
            <a:r>
              <a:rPr lang="uk-UA" sz="2400" b="1" dirty="0" err="1">
                <a:latin typeface="Times New Roman" pitchFamily="18" charset="0"/>
                <a:cs typeface="Times New Roman" pitchFamily="18" charset="0"/>
              </a:rPr>
              <a:t>ніка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”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Mary\Desktop\ДИПЛОМ\Безымянный12345678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7724461" cy="469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884368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21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77071"/>
            <a:ext cx="54360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SWOT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аналіз для </a:t>
            </a:r>
            <a:r>
              <a:rPr kumimoji="0" lang="uk-UA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ПрАТ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Страхова компанія «Уніка»</a:t>
            </a:r>
            <a:endParaRPr kumimoji="0" lang="uk-U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275856" y="6068326"/>
            <a:ext cx="575962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PEST - аналіз зовнішнього середовища                            П</a:t>
            </a:r>
            <a:r>
              <a:rPr kumimoji="0" lang="uk-UA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рАТ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Страхова компанія «Уніка»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9" name="Picture 5" descr="C:\Users\Mary\Desktop\ДИПЛОМ\слайди\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266137"/>
            <a:ext cx="5584162" cy="2090635"/>
          </a:xfrm>
          <a:prstGeom prst="rect">
            <a:avLst/>
          </a:prstGeom>
          <a:noFill/>
        </p:spPr>
      </p:pic>
      <p:pic>
        <p:nvPicPr>
          <p:cNvPr id="21510" name="Picture 6" descr="C:\Users\Mary\Desktop\ДИПЛОМ\слайди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5436096" cy="370805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884368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23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>
                <a:alpha val="0"/>
              </a:srgb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772816"/>
            <a:ext cx="3600400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Рекомендації на макрорівні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60648"/>
            <a:ext cx="295232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Шляхи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вдосконалення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інструментів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страхового ринку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260648"/>
            <a:ext cx="295232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Напрямки скорочення термінів реалізації інвестиційно-будівельних проектів та мінімізації ризиків на будівництві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5085184"/>
            <a:ext cx="295232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Захист прав інтересів інвесторів житлового будівництва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1547664" y="1988840"/>
            <a:ext cx="126014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156176" y="1988840"/>
            <a:ext cx="136815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0"/>
            <a:endCxn id="4" idx="4"/>
          </p:cNvCxnSpPr>
          <p:nvPr/>
        </p:nvCxnSpPr>
        <p:spPr>
          <a:xfrm flipH="1" flipV="1">
            <a:off x="4572000" y="4653136"/>
            <a:ext cx="360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884368" y="198884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059832" y="2060848"/>
            <a:ext cx="2736304" cy="20882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Рекомендації на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мікрорівні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39552" y="404664"/>
            <a:ext cx="252028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Рекомендації щодо покращення фінансового стану та страхового портфелю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ПрАТ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СК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“Уніка</a:t>
            </a:r>
            <a:r>
              <a:rPr lang="uk-UA" dirty="0" err="1" smtClean="0"/>
              <a:t>”</a:t>
            </a:r>
            <a:endParaRPr lang="uk-UA" dirty="0"/>
          </a:p>
        </p:txBody>
      </p:sp>
      <p:sp>
        <p:nvSpPr>
          <p:cNvPr id="6" name="Овал 5"/>
          <p:cNvSpPr/>
          <p:nvPr/>
        </p:nvSpPr>
        <p:spPr>
          <a:xfrm>
            <a:off x="6084168" y="404664"/>
            <a:ext cx="252028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Обґрунтування доцільності зниження тарифної ставки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трахування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будівельно-монтажних ризиків на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ПрАТ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СК “Уніка»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11560" y="4509120"/>
            <a:ext cx="252028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Бізнес-пропозиція розвитку страхування будівельних ризиків в СК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“Уніка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84168" y="4437112"/>
            <a:ext cx="252028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Розробка заходів щодо підвищення ефективності системи менеджменту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ПрАТ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СК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“Уніка”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4" idx="7"/>
          </p:cNvCxnSpPr>
          <p:nvPr/>
        </p:nvCxnSpPr>
        <p:spPr>
          <a:xfrm flipV="1">
            <a:off x="5395413" y="2060848"/>
            <a:ext cx="904779" cy="3058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1"/>
            <a:endCxn id="5" idx="5"/>
          </p:cNvCxnSpPr>
          <p:nvPr/>
        </p:nvCxnSpPr>
        <p:spPr>
          <a:xfrm flipH="1" flipV="1">
            <a:off x="2690745" y="2125619"/>
            <a:ext cx="769810" cy="241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3"/>
          </p:cNvCxnSpPr>
          <p:nvPr/>
        </p:nvCxnSpPr>
        <p:spPr>
          <a:xfrm flipH="1">
            <a:off x="2627784" y="3843266"/>
            <a:ext cx="832771" cy="8098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5"/>
            <a:endCxn id="8" idx="1"/>
          </p:cNvCxnSpPr>
          <p:nvPr/>
        </p:nvCxnSpPr>
        <p:spPr>
          <a:xfrm>
            <a:off x="5395413" y="3843266"/>
            <a:ext cx="1057842" cy="889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884368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chemeClr val="accent6">
                <a:lumMod val="7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27984" y="0"/>
            <a:ext cx="3816424" cy="108012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Передумови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розвитку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страхового ринку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34818" name="Picture 2" descr="C:\Users\Mary\Desktop\ДИПЛОМ\слайди\1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1598" y="1124744"/>
            <a:ext cx="5732401" cy="2016224"/>
          </a:xfrm>
          <a:prstGeom prst="rect">
            <a:avLst/>
          </a:prstGeom>
          <a:noFill/>
        </p:spPr>
      </p:pic>
      <p:pic>
        <p:nvPicPr>
          <p:cNvPr id="34819" name="Picture 3" descr="C:\Users\Mary\Desktop\ДИПЛОМ\слайди\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0968"/>
            <a:ext cx="3437643" cy="37170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95936" y="4365104"/>
            <a:ext cx="4248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Етапи реалізації інвестиційного проекту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84368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26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6840760" cy="764704"/>
          </a:xfrm>
        </p:spPr>
        <p:txBody>
          <a:bodyPr>
            <a:normAutofit/>
          </a:bodyPr>
          <a:lstStyle/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Інтегральні показники</a:t>
            </a:r>
            <a:endParaRPr lang="uk-UA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C:\Users\Mary\Desktop\ДИПЛОМ\слайди\1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7452320" cy="2543340"/>
          </a:xfrm>
          <a:prstGeom prst="rect">
            <a:avLst/>
          </a:prstGeom>
          <a:noFill/>
        </p:spPr>
      </p:pic>
      <p:pic>
        <p:nvPicPr>
          <p:cNvPr id="35843" name="Picture 3" descr="C:\Users\Mary\Desktop\ДИПЛОМ\слайди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437112"/>
            <a:ext cx="7488832" cy="2304256"/>
          </a:xfrm>
          <a:prstGeom prst="rect">
            <a:avLst/>
          </a:prstGeom>
          <a:noFill/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72553" y="3468578"/>
            <a:ext cx="859889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реалізації проекту із залучення нових клієнтів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</a:t>
            </a:r>
            <a:r>
              <a:rPr kumimoji="0" lang="uk-UA" sz="28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ПрАТ</a:t>
            </a: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Страхова компанія «Уніка»</a:t>
            </a:r>
            <a:endParaRPr kumimoji="0" lang="uk-UA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84368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27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4000">
              <a:srgbClr val="FFFF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158417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8800" dirty="0" smtClean="0"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uk-UA" sz="8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previews.123rf.com/images/yayayoy/yayayoy1304/yayayoy130400011/19320250-Cute-eyelashes-emoticon-Stock-Vector-smiley-face-emotic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24944"/>
            <a:ext cx="3745828" cy="36737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84368" y="1166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28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20000"/>
          </a:bodyPr>
          <a:lstStyle/>
          <a:p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Об’єкт дослідження -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ПрАТ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СК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“Уніка”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, яка здійснює більше 90 видів страхової діяльності, в число яких входить страхування будівельно-монтажних ризиків.</a:t>
            </a:r>
          </a:p>
          <a:p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Предмет дослідження –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аналіз інструментів страхового ринку та джерел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покритя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ризиків інвестиційно-будівельних проектів.</a:t>
            </a:r>
          </a:p>
          <a:p>
            <a:r>
              <a:rPr lang="uk-UA" sz="3000" b="1" dirty="0" smtClean="0">
                <a:latin typeface="Times New Roman" pitchFamily="18" charset="0"/>
                <a:cs typeface="Times New Roman" pitchFamily="18" charset="0"/>
              </a:rPr>
              <a:t>Наукова новизна одержаних результатів.</a:t>
            </a:r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   1) Вперше розроблено специфічні фактори реалізації інвестиційних проектів будівельної галузі.</a:t>
            </a:r>
          </a:p>
          <a:p>
            <a:pPr lvl="0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   2) Подальшого розвитку та доповнення отримала класифікація О.Л. Устенко.</a:t>
            </a:r>
          </a:p>
          <a:p>
            <a:pPr lvl="0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   3) Розроблена класифікація ризиків, пов’язаних з будівництвом.</a:t>
            </a:r>
          </a:p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7991872" y="116632"/>
            <a:ext cx="104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3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9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03848" y="2276872"/>
            <a:ext cx="2448272" cy="1800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Страховий ринок, ризики, інвестиційно-будівельні проекти</a:t>
            </a:r>
            <a:endParaRPr lang="uk-U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96136" y="548680"/>
            <a:ext cx="2736304" cy="2808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Класифікація ризиків: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промислові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екологічні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технічні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комерційні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фінансові</a:t>
            </a:r>
          </a:p>
          <a:p>
            <a:pPr algn="ctr">
              <a:buFontTx/>
              <a:buChar char="-"/>
            </a:pPr>
            <a:r>
              <a:rPr lang="uk-UA" sz="14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u="sng" dirty="0" smtClean="0">
                <a:latin typeface="Times New Roman" pitchFamily="18" charset="0"/>
                <a:cs typeface="Times New Roman" pitchFamily="18" charset="0"/>
              </a:rPr>
              <a:t>інвестиційні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кредитні</a:t>
            </a:r>
          </a:p>
          <a:p>
            <a:pPr algn="ctr">
              <a:buFontTx/>
              <a:buChar char="-"/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підприємницькі</a:t>
            </a:r>
          </a:p>
          <a:p>
            <a:pPr algn="ctr">
              <a:buFontTx/>
              <a:buChar char="-"/>
            </a:pPr>
            <a:r>
              <a:rPr lang="uk-UA" sz="14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u="sng" dirty="0" smtClean="0">
                <a:latin typeface="Times New Roman" pitchFamily="18" charset="0"/>
                <a:cs typeface="Times New Roman" pitchFamily="18" charset="0"/>
              </a:rPr>
              <a:t>страхові</a:t>
            </a:r>
          </a:p>
          <a:p>
            <a:pPr algn="ctr">
              <a:buFontTx/>
              <a:buChar char="-"/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політичні.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548680"/>
            <a:ext cx="2592288" cy="2808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Станом на 1 квітня 2015 в Україні зареєстровано 385 страхових компаній, з них:</a:t>
            </a:r>
          </a:p>
          <a:p>
            <a:pPr algn="ctr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- 55 страхування життя</a:t>
            </a:r>
          </a:p>
          <a:p>
            <a:pPr algn="ctr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- 330 – інше страхування.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3645024"/>
            <a:ext cx="2520280" cy="2808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У міжнародній практиці існує 2 види страхування, пов'язаних з будівництвом:</a:t>
            </a:r>
          </a:p>
          <a:p>
            <a:pPr marL="342900" indent="-342900">
              <a:buAutoNum type="arabicParenR"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Страхування будівельного підприємця від усіх ризиків – СА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R;</a:t>
            </a:r>
          </a:p>
          <a:p>
            <a:pPr marL="342900" indent="-342900">
              <a:buAutoNum type="arabicParenR"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Страхування всіх монтажних ризиків –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EAR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68144" y="3717032"/>
            <a:ext cx="2592288" cy="2664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Види страхування на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ПрАТ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Ун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іка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FontTx/>
              <a:buChar char="-"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Автострахування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u="sng" dirty="0" smtClean="0">
                <a:latin typeface="Times New Roman" pitchFamily="18" charset="0"/>
                <a:cs typeface="Times New Roman" pitchFamily="18" charset="0"/>
              </a:rPr>
              <a:t>Страхування майна</a:t>
            </a:r>
            <a:r>
              <a:rPr lang="en-US" sz="1400" b="1" u="sng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1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Страхування життя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Страхування екологічних ризиків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Особисте страхування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Медичне страхування.</a:t>
            </a:r>
          </a:p>
          <a:p>
            <a:pPr algn="ctr">
              <a:buFontTx/>
              <a:buChar char="-"/>
            </a:pPr>
            <a:endParaRPr lang="uk-UA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860032" y="1484784"/>
            <a:ext cx="72008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трелка вправо 12"/>
          <p:cNvSpPr/>
          <p:nvPr/>
        </p:nvSpPr>
        <p:spPr>
          <a:xfrm>
            <a:off x="5076056" y="4005064"/>
            <a:ext cx="72008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елка влево 13"/>
          <p:cNvSpPr/>
          <p:nvPr/>
        </p:nvSpPr>
        <p:spPr>
          <a:xfrm>
            <a:off x="3131840" y="1484784"/>
            <a:ext cx="720080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Стрелка влево 14"/>
          <p:cNvSpPr/>
          <p:nvPr/>
        </p:nvSpPr>
        <p:spPr>
          <a:xfrm>
            <a:off x="2987824" y="4005064"/>
            <a:ext cx="720080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TextBox 20"/>
          <p:cNvSpPr txBox="1"/>
          <p:nvPr/>
        </p:nvSpPr>
        <p:spPr>
          <a:xfrm>
            <a:off x="7991872" y="116632"/>
            <a:ext cx="104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4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Специфічні фактори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C:\Users\Mary\Desktop\ДИПЛОМ\слайди\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25352"/>
            <a:ext cx="7156677" cy="58326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991872" y="116632"/>
            <a:ext cx="104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5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Кількість будівель та споруд незавершеного будівництва  на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січня 2014 року (одиниць)</a:t>
            </a:r>
          </a:p>
        </p:txBody>
      </p:sp>
      <p:graphicFrame>
        <p:nvGraphicFramePr>
          <p:cNvPr id="4" name="Объект 1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91872" y="116632"/>
            <a:ext cx="104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6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Кількість незавершених будівель та споруд станом                                  на 1 січня 2014 року, згрупованих за роками початку будівництва, </a:t>
            </a:r>
            <a:r>
              <a:rPr lang="uk-UA" sz="27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одиниць)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600200"/>
          <a:ext cx="8219256" cy="4637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91872" y="116632"/>
            <a:ext cx="104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7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301006"/>
          </a:xfrm>
        </p:spPr>
        <p:txBody>
          <a:bodyPr>
            <a:no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Розподіл будівель та споруд незавершеного будівництва  за станом  будівництва за регіонами на кінець 2014 року (лідери та аутсайдери)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>
                <a:latin typeface="Times New Roman" pitchFamily="18" charset="0"/>
                <a:cs typeface="Times New Roman" pitchFamily="18" charset="0"/>
              </a:rPr>
            </a:b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Mary\Desktop\ДИПЛОМ\слайди\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056553" cy="53285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099376" y="3212976"/>
            <a:ext cx="104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8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2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Фактори виникнення ризиків</a:t>
            </a:r>
            <a:endParaRPr lang="uk-UA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059832" y="2204864"/>
            <a:ext cx="3096344" cy="2808312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Фактори виникнення ризиків у будівництві</a:t>
            </a:r>
            <a:endParaRPr lang="uk-UA" sz="2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5536" y="1412776"/>
            <a:ext cx="3096344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ЕКОНОМІЧНІ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08104" y="1412776"/>
            <a:ext cx="3240360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ЮРИДИЧНІ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79512" y="4725144"/>
            <a:ext cx="3024336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АДМІНІСТРА-ТИВНІ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796136" y="4913784"/>
            <a:ext cx="3096344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АРХІТЕКТУРНО-БУДІВЕЛЬНІ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>
            <a:stCxn id="4" idx="5"/>
          </p:cNvCxnSpPr>
          <p:nvPr/>
        </p:nvCxnSpPr>
        <p:spPr>
          <a:xfrm flipV="1">
            <a:off x="5382090" y="3068960"/>
            <a:ext cx="486054" cy="54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1"/>
          </p:cNvCxnSpPr>
          <p:nvPr/>
        </p:nvCxnSpPr>
        <p:spPr>
          <a:xfrm flipH="1" flipV="1">
            <a:off x="3203848" y="2996952"/>
            <a:ext cx="630070" cy="612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1"/>
          </p:cNvCxnSpPr>
          <p:nvPr/>
        </p:nvCxnSpPr>
        <p:spPr>
          <a:xfrm flipH="1">
            <a:off x="1979712" y="3609020"/>
            <a:ext cx="1854206" cy="11161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5"/>
          </p:cNvCxnSpPr>
          <p:nvPr/>
        </p:nvCxnSpPr>
        <p:spPr>
          <a:xfrm>
            <a:off x="5382090" y="3609020"/>
            <a:ext cx="1782198" cy="1260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991872" y="116632"/>
            <a:ext cx="104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9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778</Words>
  <Application>Microsoft Office PowerPoint</Application>
  <PresentationFormat>Экран (4:3)</PresentationFormat>
  <Paragraphs>157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Вінницький національний технічний університет Факультет будівництва, теплоенергетики та газопостачання Кафедра МБЦО</vt:lpstr>
      <vt:lpstr>Слайд 2</vt:lpstr>
      <vt:lpstr>Слайд 3</vt:lpstr>
      <vt:lpstr>Слайд 4</vt:lpstr>
      <vt:lpstr>Специфічні фактори</vt:lpstr>
      <vt:lpstr>Кількість будівель та споруд незавершеного будівництва  на 1 січня 2014 року (одиниць)</vt:lpstr>
      <vt:lpstr>Кількість незавершених будівель та споруд станом                                  на 1 січня 2014 року, згрупованих за роками початку будівництва, (одиниць)</vt:lpstr>
      <vt:lpstr>Розподіл будівель та споруд незавершеного будівництва  за станом  будівництва за регіонами на кінець 2014 року (лідери та аутсайдери) </vt:lpstr>
      <vt:lpstr>Фактори виникнення ризиків</vt:lpstr>
      <vt:lpstr>Основні етапи будівельного процесу</vt:lpstr>
      <vt:lpstr>Слайд 11</vt:lpstr>
      <vt:lpstr>Слайд 12</vt:lpstr>
      <vt:lpstr>Слайд 13</vt:lpstr>
      <vt:lpstr>Удосконалена класифікація ризиків за певними ознаками</vt:lpstr>
      <vt:lpstr>Слайд 15</vt:lpstr>
      <vt:lpstr>Динаміка страхових премій на ПрАТ СК “Уніка” за 2012 – 2014 рр.</vt:lpstr>
      <vt:lpstr>Слайд 17</vt:lpstr>
      <vt:lpstr>Структура чистих страхових премій за видами страхування станом на 31.12.2014 на ПрАТ СК “Уніка” (млн. грн.)</vt:lpstr>
      <vt:lpstr> Динаміка страхових виплат на ПрАТ СК “Уніка” за 2012 – 2014 рр. </vt:lpstr>
      <vt:lpstr>Слайд 20</vt:lpstr>
      <vt:lpstr>Структура чистих страхових виплат за видами страхування станом на 31.12.2014 на ПрАТ СК “Уніка”</vt:lpstr>
      <vt:lpstr>Слайд 22</vt:lpstr>
      <vt:lpstr>Слайд 23</vt:lpstr>
      <vt:lpstr>Слайд 24</vt:lpstr>
      <vt:lpstr> Передумови  розвитку страхового ринку </vt:lpstr>
      <vt:lpstr>Інтегральні показники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Вінницький національний технічний університет Факультет будівництва, теплоенергетики та газопостачання Кафедра МБЦО</dc:title>
  <dc:creator>Mary</dc:creator>
  <cp:lastModifiedBy>Mary</cp:lastModifiedBy>
  <cp:revision>23</cp:revision>
  <dcterms:created xsi:type="dcterms:W3CDTF">2015-11-17T00:42:43Z</dcterms:created>
  <dcterms:modified xsi:type="dcterms:W3CDTF">2015-11-18T20:39:54Z</dcterms:modified>
</cp:coreProperties>
</file>