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4" r:id="rId2"/>
    <p:sldId id="276" r:id="rId3"/>
    <p:sldId id="283" r:id="rId4"/>
    <p:sldId id="282" r:id="rId5"/>
    <p:sldId id="257" r:id="rId6"/>
    <p:sldId id="258" r:id="rId7"/>
    <p:sldId id="259" r:id="rId8"/>
    <p:sldId id="260" r:id="rId9"/>
    <p:sldId id="262" r:id="rId10"/>
    <p:sldId id="265" r:id="rId11"/>
    <p:sldId id="263" r:id="rId12"/>
    <p:sldId id="277" r:id="rId13"/>
    <p:sldId id="278" r:id="rId14"/>
    <p:sldId id="279" r:id="rId15"/>
    <p:sldId id="280" r:id="rId16"/>
    <p:sldId id="264" r:id="rId17"/>
    <p:sldId id="281" r:id="rId18"/>
    <p:sldId id="267" r:id="rId19"/>
    <p:sldId id="269" r:id="rId20"/>
    <p:sldId id="271" r:id="rId21"/>
    <p:sldId id="272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3956043956044133E-2"/>
          <c:y val="5.6818181818182024E-2"/>
          <c:w val="0.95604395604395664"/>
          <c:h val="0.70454545454546025"/>
        </c:manualLayout>
      </c:layout>
      <c:lineChart>
        <c:grouping val="standard"/>
        <c:ser>
          <c:idx val="3"/>
          <c:order val="3"/>
          <c:tx>
            <c:strRef>
              <c:f>Sheet1!$A$2</c:f>
            </c:strRef>
          </c:tx>
          <c:spPr>
            <a:ln w="25395">
              <a:pattFill prst="pct75">
                <a:fgClr>
                  <a:srgbClr val="3366FF"/>
                </a:fgClr>
                <a:bgClr>
                  <a:srgbClr val="FFFFFF"/>
                </a:bgClr>
              </a:pattFill>
              <a:prstDash val="solid"/>
            </a:ln>
          </c:spPr>
          <c:cat>
            <c:multiLvlStrRef>
              <c:f>Sheet1!$B$1:$J$1</c:f>
            </c:multiLvlStrRef>
          </c:cat>
          <c:val>
            <c:numRef>
              <c:f>Sheet1!$B$2:$J$2</c:f>
            </c:numRef>
          </c:val>
        </c:ser>
        <c:ser>
          <c:idx val="4"/>
          <c:order val="4"/>
          <c:tx>
            <c:strRef>
              <c:f>Sheet1!$A$3</c:f>
            </c:strRef>
          </c:tx>
          <c:spPr>
            <a:ln w="12697">
              <a:solidFill>
                <a:srgbClr val="008080"/>
              </a:solidFill>
              <a:prstDash val="solid"/>
            </a:ln>
          </c:spPr>
          <c:cat>
            <c:multiLvlStrRef>
              <c:f>Sheet1!$B$1:$J$1</c:f>
            </c:multiLvlStrRef>
          </c:cat>
          <c:val>
            <c:numRef>
              <c:f>Sheet1!$B$3:$J$3</c:f>
            </c:numRef>
          </c:val>
        </c:ser>
        <c:ser>
          <c:idx val="5"/>
          <c:order val="5"/>
          <c:tx>
            <c:strRef>
              <c:f>Sheet1!$A$4</c:f>
            </c:strRef>
          </c:tx>
          <c:spPr>
            <a:ln w="12697">
              <a:solidFill>
                <a:srgbClr val="993300"/>
              </a:solidFill>
              <a:prstDash val="solid"/>
            </a:ln>
          </c:spPr>
          <c:cat>
            <c:multiLvlStrRef>
              <c:f>Sheet1!$B$1:$J$1</c:f>
            </c:multiLvlStrRef>
          </c:cat>
          <c:val>
            <c:numRef>
              <c:f>Sheet1!$B$4:$J$4</c:f>
            </c:numRef>
          </c:val>
        </c:ser>
        <c:ser>
          <c:idx val="0"/>
          <c:order val="0"/>
          <c:tx>
            <c:strRef>
              <c:f>Sheet1!$A$2</c:f>
              <c:strCache>
                <c:ptCount val="1"/>
                <c:pt idx="0">
                  <c:v>Продукція сільського господарства</c:v>
                </c:pt>
              </c:strCache>
            </c:strRef>
          </c:tx>
          <c:spPr>
            <a:ln w="25392">
              <a:pattFill prst="pct75">
                <a:fgClr>
                  <a:srgbClr val="3366FF"/>
                </a:fgClr>
                <a:bgClr>
                  <a:srgbClr val="FFFFFF"/>
                </a:bgClr>
              </a:pattFill>
              <a:prstDash val="solid"/>
            </a:ln>
          </c:spPr>
          <c:marker>
            <c:symbol val="circle"/>
            <c:size val="5"/>
            <c:spPr>
              <a:solidFill>
                <a:srgbClr val="3366FF"/>
              </a:solidFill>
              <a:ln>
                <a:solidFill>
                  <a:srgbClr val="00CC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6.5481546535541515E-2"/>
                  <c:y val="-3.935125319745587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6.4056770236126076E-2"/>
                  <c:y val="-5.1768363082180462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0653971958687134E-2"/>
                  <c:y val="8.6452549369745293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2949760808407676E-2"/>
                  <c:y val="-8.3364679305116263E-2"/>
                </c:manualLayout>
              </c:layout>
              <c:numFmt formatCode="0.0" sourceLinked="0"/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4"/>
              <c:layout>
                <c:manualLayout>
                  <c:x val="-3.3094843221707054E-2"/>
                  <c:y val="5.8265208601124295E-2"/>
                </c:manualLayout>
              </c:layout>
              <c:numFmt formatCode="0.0" sourceLinked="0"/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5"/>
              <c:layout>
                <c:manualLayout>
                  <c:x val="-4.9824688061214433E-3"/>
                  <c:y val="-3.6413711665807397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Mode val="edge"/>
                  <c:yMode val="edge"/>
                  <c:x val="0.90580847723704871"/>
                  <c:y val="3.9772727272727272E-2"/>
                </c:manualLayout>
              </c:layout>
              <c:numFmt formatCode="0.0" sourceLinked="0"/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7"/>
              <c:layout>
                <c:manualLayout>
                  <c:xMode val="edge"/>
                  <c:yMode val="edge"/>
                  <c:x val="0.74411302982731065"/>
                  <c:y val="0.55681818181818177"/>
                </c:manualLayout>
              </c:layout>
              <c:dLblPos val="r"/>
              <c:showVal val="1"/>
            </c:dLbl>
            <c:dLbl>
              <c:idx val="8"/>
              <c:layout>
                <c:manualLayout>
                  <c:xMode val="edge"/>
                  <c:yMode val="edge"/>
                  <c:x val="0.86499215070643642"/>
                  <c:y val="0.31818181818182067"/>
                </c:manualLayout>
              </c:layout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10"/>
              <c:layout>
                <c:manualLayout>
                  <c:xMode val="edge"/>
                  <c:yMode val="edge"/>
                  <c:x val="0.95133437990580849"/>
                  <c:y val="0.32386363636363913"/>
                </c:manualLayout>
              </c:layout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spPr>
              <a:noFill/>
              <a:ln w="25392">
                <a:noFill/>
              </a:ln>
            </c:spPr>
            <c:txPr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numRef>
              <c:f>Sheet1!$B$1:$G$1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Sheet1!$B$2:$G$2</c:f>
              <c:numCache>
                <c:formatCode>0.0</c:formatCode>
                <c:ptCount val="6"/>
                <c:pt idx="0">
                  <c:v>98</c:v>
                </c:pt>
                <c:pt idx="1">
                  <c:v>98.6</c:v>
                </c:pt>
                <c:pt idx="2" formatCode="General">
                  <c:v>120.2</c:v>
                </c:pt>
                <c:pt idx="3" formatCode="General">
                  <c:v>96.1</c:v>
                </c:pt>
                <c:pt idx="4" formatCode="General">
                  <c:v>113.6</c:v>
                </c:pt>
                <c:pt idx="5" formatCode="General">
                  <c:v>102.8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у т.ч. рослинництво</c:v>
                </c:pt>
              </c:strCache>
            </c:strRef>
          </c:tx>
          <c:spPr>
            <a:ln w="12696">
              <a:solidFill>
                <a:srgbClr val="008080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CCFFCC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2.5204682014914652E-2"/>
                  <c:y val="3.3039032694227206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1.2790894726487301E-2"/>
                  <c:y val="1.4413932312713389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2763292681388433E-2"/>
                  <c:y val="8.9691344483700267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6619072767913718E-3"/>
                  <c:y val="-3.0929455848810308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0494587806260885E-2"/>
                  <c:y val="-9.4454982899865675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8.661648241538502E-3"/>
                  <c:y val="-0.1118607269032727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Mode val="edge"/>
                  <c:yMode val="edge"/>
                  <c:x val="0.93406593406593408"/>
                  <c:y val="0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Mode val="edge"/>
                  <c:yMode val="edge"/>
                  <c:x val="0.70957613814756659"/>
                  <c:y val="0.70454545454546025"/>
                </c:manualLayout>
              </c:layout>
              <c:dLblPos val="r"/>
              <c:showVal val="1"/>
            </c:dLbl>
            <c:dLbl>
              <c:idx val="8"/>
              <c:layout>
                <c:manualLayout>
                  <c:xMode val="edge"/>
                  <c:yMode val="edge"/>
                  <c:x val="0.84929356357927865"/>
                  <c:y val="0.15909090909091045"/>
                </c:manualLayout>
              </c:layout>
              <c:dLblPos val="r"/>
              <c:showVal val="1"/>
            </c:dLbl>
            <c:dLbl>
              <c:idx val="9"/>
              <c:layout>
                <c:manualLayout>
                  <c:xMode val="edge"/>
                  <c:yMode val="edge"/>
                  <c:x val="0.93249607535321821"/>
                  <c:y val="0"/>
                </c:manualLayout>
              </c:layout>
              <c:dLblPos val="r"/>
              <c:showVal val="1"/>
            </c:dLbl>
            <c:dLbl>
              <c:idx val="10"/>
              <c:layout>
                <c:manualLayout>
                  <c:xMode val="edge"/>
                  <c:yMode val="edge"/>
                  <c:x val="0.94819466248038475"/>
                  <c:y val="6.25E-2"/>
                </c:manualLayout>
              </c:layout>
              <c:dLblPos val="r"/>
              <c:showVal val="1"/>
            </c:dLbl>
            <c:spPr>
              <a:noFill/>
              <a:ln w="25392">
                <a:noFill/>
              </a:ln>
            </c:spPr>
            <c:txPr>
              <a:bodyPr/>
              <a:lstStyle/>
              <a:p>
                <a:pPr>
                  <a:defRPr sz="800" b="0" i="1" u="none" strike="noStrike" baseline="0">
                    <a:solidFill>
                      <a:srgbClr val="00808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numRef>
              <c:f>Sheet1!$B$1:$G$1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 formatCode="0.0">
                  <c:v>95</c:v>
                </c:pt>
                <c:pt idx="1">
                  <c:v>95.9</c:v>
                </c:pt>
                <c:pt idx="2">
                  <c:v>130.69999999999999</c:v>
                </c:pt>
                <c:pt idx="3">
                  <c:v>92.6</c:v>
                </c:pt>
                <c:pt idx="4" formatCode="0.0">
                  <c:v>118</c:v>
                </c:pt>
                <c:pt idx="5" formatCode="0.0">
                  <c:v>103.1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тваринництво</c:v>
                </c:pt>
              </c:strCache>
            </c:strRef>
          </c:tx>
          <c:spPr>
            <a:ln w="12696">
              <a:solidFill>
                <a:srgbClr val="9933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4.8213100695667047E-2"/>
                  <c:y val="-7.987620040896692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3648606970819175E-2"/>
                  <c:y val="-8.0541463658685267E-2"/>
                </c:manualLayout>
              </c:layout>
              <c:numFmt formatCode="0.0" sourceLinked="0"/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00" b="0" i="1" u="none" strike="noStrike" baseline="0">
                      <a:solidFill>
                        <a:srgbClr val="8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2"/>
              <c:layout>
                <c:manualLayout>
                  <c:x val="-3.9084113245971254E-2"/>
                  <c:y val="-6.8928707958426733E-2"/>
                </c:manualLayout>
              </c:layout>
              <c:numFmt formatCode="0.0" sourceLinked="0"/>
              <c:spPr>
                <a:noFill/>
                <a:ln w="25392">
                  <a:noFill/>
                </a:ln>
              </c:spPr>
              <c:txPr>
                <a:bodyPr/>
                <a:lstStyle/>
                <a:p>
                  <a:pPr>
                    <a:defRPr sz="800" b="0" i="1" u="none" strike="noStrike" baseline="0">
                      <a:solidFill>
                        <a:srgbClr val="8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Val val="1"/>
            </c:dLbl>
            <c:dLbl>
              <c:idx val="3"/>
              <c:layout>
                <c:manualLayout>
                  <c:x val="-3.2949760808407676E-2"/>
                  <c:y val="-6.8512564045330848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1524984508991438E-2"/>
                  <c:y val="7.3006153739580235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9.6920449442691719E-3"/>
                  <c:y val="3.9691100745837649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Mode val="edge"/>
                  <c:yMode val="edge"/>
                  <c:x val="0.91208791208791207"/>
                  <c:y val="0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Mode val="edge"/>
                  <c:yMode val="edge"/>
                  <c:x val="0.73940345368917637"/>
                  <c:y val="0.42045454545454841"/>
                </c:manualLayout>
              </c:layout>
              <c:dLblPos val="r"/>
              <c:showVal val="1"/>
            </c:dLbl>
            <c:dLbl>
              <c:idx val="8"/>
              <c:layout>
                <c:manualLayout>
                  <c:xMode val="edge"/>
                  <c:yMode val="edge"/>
                  <c:x val="0.86185243328101024"/>
                  <c:y val="0.45454545454545453"/>
                </c:manualLayout>
              </c:layout>
              <c:dLblPos val="r"/>
              <c:showVal val="1"/>
            </c:dLbl>
            <c:dLbl>
              <c:idx val="9"/>
              <c:layout>
                <c:manualLayout>
                  <c:xMode val="edge"/>
                  <c:yMode val="edge"/>
                  <c:x val="0.93249607535321821"/>
                  <c:y val="0"/>
                </c:manualLayout>
              </c:layout>
              <c:dLblPos val="r"/>
              <c:showVal val="1"/>
            </c:dLbl>
            <c:dLbl>
              <c:idx val="10"/>
              <c:layout>
                <c:manualLayout>
                  <c:xMode val="edge"/>
                  <c:yMode val="edge"/>
                  <c:x val="0.94662480376766089"/>
                  <c:y val="0.52840909090909094"/>
                </c:manualLayout>
              </c:layout>
              <c:dLblPos val="r"/>
              <c:showVal val="1"/>
            </c:dLbl>
            <c:spPr>
              <a:noFill/>
              <a:ln w="25392">
                <a:noFill/>
              </a:ln>
            </c:spPr>
            <c:txPr>
              <a:bodyPr/>
              <a:lstStyle/>
              <a:p>
                <a:pPr>
                  <a:defRPr sz="800" b="0" i="1" u="none" strike="noStrike" baseline="0">
                    <a:solidFill>
                      <a:srgbClr val="8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numRef>
              <c:f>Sheet1!$B$1:$G$1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 formatCode="0.0">
                  <c:v>104.3</c:v>
                </c:pt>
                <c:pt idx="1">
                  <c:v>103.6</c:v>
                </c:pt>
                <c:pt idx="2">
                  <c:v>101.3</c:v>
                </c:pt>
                <c:pt idx="3">
                  <c:v>104.3</c:v>
                </c:pt>
                <c:pt idx="4">
                  <c:v>104.6</c:v>
                </c:pt>
                <c:pt idx="5" formatCode="0.0">
                  <c:v>102</c:v>
                </c:pt>
              </c:numCache>
            </c:numRef>
          </c:val>
        </c:ser>
        <c:marker val="1"/>
        <c:axId val="127680896"/>
        <c:axId val="127682432"/>
      </c:lineChart>
      <c:catAx>
        <c:axId val="127680896"/>
        <c:scaling>
          <c:orientation val="minMax"/>
        </c:scaling>
        <c:axPos val="b"/>
        <c:numFmt formatCode="General" sourceLinked="1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682432"/>
        <c:crossesAt val="90"/>
        <c:auto val="1"/>
        <c:lblAlgn val="ctr"/>
        <c:lblOffset val="20"/>
        <c:tickLblSkip val="1"/>
        <c:tickMarkSkip val="1"/>
      </c:catAx>
      <c:valAx>
        <c:axId val="127682432"/>
        <c:scaling>
          <c:orientation val="minMax"/>
          <c:max val="131"/>
          <c:min val="90"/>
        </c:scaling>
        <c:axPos val="l"/>
        <c:title>
          <c:tx>
            <c:rich>
              <a:bodyPr rot="0" vert="horz"/>
              <a:lstStyle/>
              <a:p>
                <a:pPr algn="ctr">
                  <a:defRPr sz="8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3.2967032967032975E-2"/>
              <c:y val="0"/>
            </c:manualLayout>
          </c:layout>
          <c:spPr>
            <a:noFill/>
            <a:ln w="25392">
              <a:noFill/>
            </a:ln>
          </c:spPr>
        </c:title>
        <c:numFmt formatCode="0" sourceLinked="0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680896"/>
        <c:crosses val="autoZero"/>
        <c:crossBetween val="between"/>
        <c:majorUnit val="10"/>
        <c:minorUnit val="5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"/>
          <c:y val="0.88636363636363635"/>
          <c:w val="1"/>
          <c:h val="0.11363636363636358"/>
        </c:manualLayout>
      </c:layout>
      <c:spPr>
        <a:noFill/>
        <a:ln w="12696">
          <a:solidFill>
            <a:srgbClr val="C0C0C0"/>
          </a:solidFill>
          <a:prstDash val="solid"/>
        </a:ln>
      </c:spPr>
      <c:txPr>
        <a:bodyPr/>
        <a:lstStyle/>
        <a:p>
          <a:pPr>
            <a:defRPr sz="82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9.4166601046100709E-2"/>
          <c:y val="4.3673695138703138E-2"/>
          <c:w val="0.88618161549008512"/>
          <c:h val="0.82653304862808064"/>
        </c:manualLayout>
      </c:layout>
      <c:bar3DChart>
        <c:barDir val="col"/>
        <c:grouping val="stacked"/>
        <c:ser>
          <c:idx val="1"/>
          <c:order val="1"/>
          <c:tx>
            <c:strRef>
              <c:f>Лист1!$B$1</c:f>
            </c:strRef>
          </c:tx>
          <c:dLbls>
            <c:showVal val="1"/>
          </c:dLbls>
          <c:cat>
            <c:multiLvlStrRef>
              <c:f>Лист1!$A$2:$A$12</c:f>
            </c:multiLvlStrRef>
          </c:cat>
          <c:val>
            <c:numRef>
              <c:f>Лист1!$B$2:$B$12</c:f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фермерських господарств</c:v>
                </c:pt>
              </c:strCache>
            </c:strRef>
          </c:tx>
          <c:dLbls>
            <c:dLbl>
              <c:idx val="0"/>
              <c:layout>
                <c:manualLayout>
                  <c:x val="4.1131771459570624E-3"/>
                  <c:y val="-0.23456793801257741"/>
                </c:manualLayout>
              </c:layout>
              <c:showVal val="1"/>
            </c:dLbl>
            <c:dLbl>
              <c:idx val="1"/>
              <c:layout>
                <c:manualLayout>
                  <c:x val="-4.1131771459570624E-3"/>
                  <c:y val="-0.31023501479082821"/>
                </c:manualLayout>
              </c:layout>
              <c:showVal val="1"/>
            </c:dLbl>
            <c:dLbl>
              <c:idx val="2"/>
              <c:layout>
                <c:manualLayout>
                  <c:x val="4.1131771459570294E-3"/>
                  <c:y val="-0.37455203005234555"/>
                </c:manualLayout>
              </c:layout>
              <c:showVal val="1"/>
            </c:dLbl>
            <c:dLbl>
              <c:idx val="3"/>
              <c:layout>
                <c:manualLayout>
                  <c:x val="4.1131771459570624E-3"/>
                  <c:y val="-0.4086022146025543"/>
                </c:manualLayout>
              </c:layout>
              <c:showVal val="1"/>
            </c:dLbl>
            <c:dLbl>
              <c:idx val="4"/>
              <c:layout>
                <c:manualLayout>
                  <c:x val="4.1131771459570624E-3"/>
                  <c:y val="-0.4086022146025543"/>
                </c:manualLayout>
              </c:layout>
              <c:showVal val="1"/>
            </c:dLbl>
            <c:dLbl>
              <c:idx val="5"/>
              <c:layout>
                <c:manualLayout>
                  <c:x val="4.1131771459570624E-3"/>
                  <c:y val="-0.38590209156908817"/>
                </c:manualLayout>
              </c:layout>
              <c:showVal val="1"/>
            </c:dLbl>
            <c:dLbl>
              <c:idx val="6"/>
              <c:layout>
                <c:manualLayout>
                  <c:x val="1.0282942864892732E-2"/>
                  <c:y val="-0.4086022146025543"/>
                </c:manualLayout>
              </c:layout>
              <c:showVal val="1"/>
            </c:dLbl>
            <c:dLbl>
              <c:idx val="7"/>
              <c:layout>
                <c:manualLayout>
                  <c:x val="1.0282942864892732E-2"/>
                  <c:y val="-0.38590209156908828"/>
                </c:manualLayout>
              </c:layout>
              <c:showVal val="1"/>
            </c:dLbl>
            <c:dLbl>
              <c:idx val="8"/>
              <c:layout>
                <c:manualLayout>
                  <c:x val="1.0282942864892656E-2"/>
                  <c:y val="-0.39725215308582196"/>
                </c:manualLayout>
              </c:layout>
              <c:showVal val="1"/>
            </c:dLbl>
            <c:dLbl>
              <c:idx val="9"/>
              <c:layout>
                <c:manualLayout>
                  <c:x val="2.2622474302763845E-2"/>
                  <c:y val="-0.41616892228037938"/>
                </c:manualLayout>
              </c:layout>
              <c:showVal val="1"/>
            </c:dLbl>
            <c:dLbl>
              <c:idx val="10"/>
              <c:layout>
                <c:manualLayout>
                  <c:x val="3.9075182886592202E-2"/>
                  <c:y val="-0.35185190701887298"/>
                </c:manualLayout>
              </c:layout>
              <c:showVal val="1"/>
            </c:dLbl>
            <c:dLbl>
              <c:idx val="11"/>
              <c:layout>
                <c:manualLayout>
                  <c:x val="2.5522260133459315E-2"/>
                  <c:y val="-0.31188126410142597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39428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numRef>
              <c:f>Лист1!$A$2:$A$13</c:f>
              <c:numCache>
                <c:formatCode>General</c:formatCode>
                <c:ptCount val="12"/>
                <c:pt idx="0">
                  <c:v>1997</c:v>
                </c:pt>
                <c:pt idx="1">
                  <c:v>2001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26980</c:v>
                </c:pt>
                <c:pt idx="1">
                  <c:v>38561</c:v>
                </c:pt>
                <c:pt idx="2">
                  <c:v>47800</c:v>
                </c:pt>
                <c:pt idx="3">
                  <c:v>48918</c:v>
                </c:pt>
                <c:pt idx="4">
                  <c:v>49801</c:v>
                </c:pt>
                <c:pt idx="5">
                  <c:v>50023</c:v>
                </c:pt>
                <c:pt idx="6">
                  <c:v>50126</c:v>
                </c:pt>
                <c:pt idx="7">
                  <c:v>49764</c:v>
                </c:pt>
                <c:pt idx="8">
                  <c:v>49514</c:v>
                </c:pt>
                <c:pt idx="9">
                  <c:v>49014</c:v>
                </c:pt>
                <c:pt idx="10">
                  <c:v>40752</c:v>
                </c:pt>
                <c:pt idx="11">
                  <c:v>39428</c:v>
                </c:pt>
              </c:numCache>
            </c:numRef>
          </c:val>
        </c:ser>
        <c:dLbls>
          <c:showVal val="1"/>
        </c:dLbls>
        <c:gapWidth val="75"/>
        <c:shape val="cylinder"/>
        <c:axId val="132383488"/>
        <c:axId val="132385024"/>
        <c:axId val="0"/>
      </c:bar3DChart>
      <c:catAx>
        <c:axId val="132383488"/>
        <c:scaling>
          <c:orientation val="minMax"/>
        </c:scaling>
        <c:axPos val="b"/>
        <c:numFmt formatCode="General" sourceLinked="1"/>
        <c:majorTickMark val="none"/>
        <c:tickLblPos val="nextTo"/>
        <c:crossAx val="132385024"/>
        <c:crosses val="autoZero"/>
        <c:auto val="1"/>
        <c:lblAlgn val="ctr"/>
        <c:lblOffset val="100"/>
      </c:catAx>
      <c:valAx>
        <c:axId val="132385024"/>
        <c:scaling>
          <c:orientation val="minMax"/>
        </c:scaling>
        <c:axPos val="l"/>
        <c:numFmt formatCode="General" sourceLinked="1"/>
        <c:majorTickMark val="none"/>
        <c:tickLblPos val="nextTo"/>
        <c:crossAx val="13238348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Фермерські господарства</c:v>
                </c:pt>
                <c:pt idx="1">
                  <c:v>Господарські товариства</c:v>
                </c:pt>
                <c:pt idx="2">
                  <c:v>Приватні підприємства</c:v>
                </c:pt>
                <c:pt idx="3">
                  <c:v>Підприємства інших форм</c:v>
                </c:pt>
                <c:pt idx="4">
                  <c:v>Виробничі кооперативи</c:v>
                </c:pt>
                <c:pt idx="5">
                  <c:v>Державні підприємства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0.73900000000000265</c:v>
                </c:pt>
                <c:pt idx="1">
                  <c:v>0.13800000000000001</c:v>
                </c:pt>
                <c:pt idx="2">
                  <c:v>7.3999999999999996E-2</c:v>
                </c:pt>
                <c:pt idx="3">
                  <c:v>2.7000000000000218E-2</c:v>
                </c:pt>
                <c:pt idx="4">
                  <c:v>1.6000000000000021E-2</c:v>
                </c:pt>
                <c:pt idx="5">
                  <c:v>6.0000000000000114E-3</c:v>
                </c:pt>
              </c:numCache>
            </c:numRef>
          </c:val>
        </c:ser>
        <c:dLbls>
          <c:showVal val="1"/>
        </c:dLbls>
        <c:overlap val="-25"/>
        <c:axId val="105442688"/>
        <c:axId val="129500288"/>
      </c:barChart>
      <c:catAx>
        <c:axId val="105442688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29500288"/>
        <c:crosses val="autoZero"/>
        <c:auto val="1"/>
        <c:lblAlgn val="ctr"/>
        <c:lblOffset val="100"/>
      </c:catAx>
      <c:valAx>
        <c:axId val="129500288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10544268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0019469783885398E-2"/>
          <c:y val="5.3455242864752846E-2"/>
          <c:w val="0.31691665722510565"/>
          <c:h val="0.8207328815316816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Lbls>
            <c:showPercent val="1"/>
          </c:dLbls>
          <c:cat>
            <c:strRef>
              <c:f>Лист1!$A$2:$A$6</c:f>
              <c:strCache>
                <c:ptCount val="5"/>
                <c:pt idx="0">
                  <c:v>Придбання техніки та обладнання</c:v>
                </c:pt>
                <c:pt idx="1">
                  <c:v>Поновлення обігових коштів</c:v>
                </c:pt>
                <c:pt idx="2">
                  <c:v>Провадження виробничої діяльності</c:v>
                </c:pt>
                <c:pt idx="3">
                  <c:v>Виробництво, переробка та збут виробленої продукції</c:v>
                </c:pt>
                <c:pt idx="4">
                  <c:v>Інше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54.4</c:v>
                </c:pt>
                <c:pt idx="1">
                  <c:v>19</c:v>
                </c:pt>
                <c:pt idx="2">
                  <c:v>17.7</c:v>
                </c:pt>
                <c:pt idx="3">
                  <c:v>8.4</c:v>
                </c:pt>
                <c:pt idx="4">
                  <c:v>0.5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42394065675870996"/>
          <c:y val="6.5833497132797431E-2"/>
          <c:w val="0.56558195954024859"/>
          <c:h val="0.86833300573440553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Pos val="inEnd"/>
            <c:showVal val="1"/>
          </c:dLbls>
          <c:cat>
            <c:strRef>
              <c:f>Лист1!$A$2:$A$4</c:f>
              <c:strCache>
                <c:ptCount val="3"/>
                <c:pt idx="0">
                  <c:v>Євросоюз</c:v>
                </c:pt>
                <c:pt idx="1">
                  <c:v>Росія</c:v>
                </c:pt>
                <c:pt idx="2">
                  <c:v>Україна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 formatCode="0%">
                  <c:v>0.19</c:v>
                </c:pt>
                <c:pt idx="1">
                  <c:v>0.13500000000000001</c:v>
                </c:pt>
                <c:pt idx="2">
                  <c:v>1.2999999999999998E-2</c:v>
                </c:pt>
              </c:numCache>
            </c:numRef>
          </c:val>
        </c:ser>
        <c:dLbls>
          <c:showVal val="1"/>
        </c:dLbls>
        <c:gapWidth val="75"/>
        <c:overlap val="40"/>
        <c:axId val="132104576"/>
        <c:axId val="132106112"/>
      </c:barChart>
      <c:catAx>
        <c:axId val="132104576"/>
        <c:scaling>
          <c:orientation val="minMax"/>
        </c:scaling>
        <c:axPos val="l"/>
        <c:majorTickMark val="none"/>
        <c:tickLblPos val="nextTo"/>
        <c:crossAx val="132106112"/>
        <c:crosses val="autoZero"/>
        <c:auto val="1"/>
        <c:lblAlgn val="ctr"/>
        <c:lblOffset val="100"/>
      </c:catAx>
      <c:valAx>
        <c:axId val="132106112"/>
        <c:scaling>
          <c:orientation val="minMax"/>
        </c:scaling>
        <c:axPos val="b"/>
        <c:majorGridlines/>
        <c:numFmt formatCode="0%" sourceLinked="1"/>
        <c:majorTickMark val="none"/>
        <c:tickLblPos val="nextTo"/>
        <c:crossAx val="132104576"/>
        <c:crosses val="autoZero"/>
        <c:crossBetween val="between"/>
      </c:valAx>
    </c:plotArea>
    <c:plotVisOnly val="1"/>
  </c:chart>
  <c:spPr>
    <a:noFill/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Дохід, тис.грн</c:v>
                </c:pt>
              </c:strCache>
            </c:strRef>
          </c:tx>
          <c:dLbls>
            <c:dLbl>
              <c:idx val="0"/>
              <c:layout>
                <c:manualLayout>
                  <c:x val="4.6296296296297014E-3"/>
                  <c:y val="-3.968253968253968E-2"/>
                </c:manualLayout>
              </c:layout>
              <c:showVal val="1"/>
            </c:dLbl>
            <c:dLbl>
              <c:idx val="1"/>
              <c:layout>
                <c:manualLayout>
                  <c:x val="4.6296296296297014E-3"/>
                  <c:y val="-3.968253968253968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6841.4</c:v>
                </c:pt>
                <c:pt idx="1">
                  <c:v>3950</c:v>
                </c:pt>
                <c:pt idx="2">
                  <c:v>6064.6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Витрати, грн</c:v>
                </c:pt>
              </c:strCache>
            </c:strRef>
          </c:tx>
          <c:dLbls>
            <c:dLbl>
              <c:idx val="0"/>
              <c:layout>
                <c:manualLayout>
                  <c:x val="4.6296296296297014E-3"/>
                  <c:y val="-7.142857142857148E-2"/>
                </c:manualLayout>
              </c:layout>
              <c:showVal val="1"/>
            </c:dLbl>
            <c:dLbl>
              <c:idx val="1"/>
              <c:layout>
                <c:manualLayout>
                  <c:x val="1.157407407407416E-2"/>
                  <c:y val="-6.3492063492063502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3760</c:v>
                </c:pt>
                <c:pt idx="1">
                  <c:v>3482</c:v>
                </c:pt>
                <c:pt idx="2">
                  <c:v>5038</c:v>
                </c:pt>
              </c:numCache>
            </c:numRef>
          </c:val>
        </c:ser>
        <c:dLbls>
          <c:showVal val="1"/>
        </c:dLbls>
        <c:gapWidth val="75"/>
        <c:shape val="cylinder"/>
        <c:axId val="146290176"/>
        <c:axId val="146291712"/>
        <c:axId val="0"/>
      </c:bar3DChart>
      <c:catAx>
        <c:axId val="146290176"/>
        <c:scaling>
          <c:orientation val="minMax"/>
        </c:scaling>
        <c:axPos val="b"/>
        <c:numFmt formatCode="General" sourceLinked="1"/>
        <c:majorTickMark val="none"/>
        <c:tickLblPos val="nextTo"/>
        <c:crossAx val="146291712"/>
        <c:crosses val="autoZero"/>
        <c:auto val="1"/>
        <c:lblAlgn val="ctr"/>
        <c:lblOffset val="100"/>
      </c:catAx>
      <c:valAx>
        <c:axId val="146291712"/>
        <c:scaling>
          <c:orientation val="minMax"/>
        </c:scaling>
        <c:axPos val="l"/>
        <c:numFmt formatCode="General" sourceLinked="1"/>
        <c:majorTickMark val="none"/>
        <c:tickLblPos val="nextTo"/>
        <c:crossAx val="14629017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Дохід,тис.грн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5.1587301587301577E-2"/>
                </c:manualLayout>
              </c:layout>
              <c:showVal val="1"/>
            </c:dLbl>
            <c:dLbl>
              <c:idx val="1"/>
              <c:layout>
                <c:manualLayout>
                  <c:x val="4.6296296296297014E-3"/>
                  <c:y val="-5.158730158730155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1381.7</c:v>
                </c:pt>
                <c:pt idx="1">
                  <c:v>1295.0999999999999</c:v>
                </c:pt>
                <c:pt idx="2">
                  <c:v>1482.4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Витрати,тис.грн</c:v>
                </c:pt>
              </c:strCache>
            </c:strRef>
          </c:tx>
          <c:dLbls>
            <c:dLbl>
              <c:idx val="0"/>
              <c:layout>
                <c:manualLayout>
                  <c:x val="4.6296296296295903E-3"/>
                  <c:y val="-5.1587301587301577E-2"/>
                </c:manualLayout>
              </c:layout>
              <c:showVal val="1"/>
            </c:dLbl>
            <c:dLbl>
              <c:idx val="1"/>
              <c:layout>
                <c:manualLayout>
                  <c:x val="4.6296296296297014E-3"/>
                  <c:y val="-5.1587301587301577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1212.5999999999999</c:v>
                </c:pt>
                <c:pt idx="1">
                  <c:v>1344.8</c:v>
                </c:pt>
                <c:pt idx="2">
                  <c:v>1687.7</c:v>
                </c:pt>
              </c:numCache>
            </c:numRef>
          </c:val>
        </c:ser>
        <c:dLbls>
          <c:showVal val="1"/>
        </c:dLbls>
        <c:gapWidth val="75"/>
        <c:shape val="cylinder"/>
        <c:axId val="148711680"/>
        <c:axId val="148916480"/>
        <c:axId val="0"/>
      </c:bar3DChart>
      <c:catAx>
        <c:axId val="148711680"/>
        <c:scaling>
          <c:orientation val="minMax"/>
        </c:scaling>
        <c:axPos val="b"/>
        <c:numFmt formatCode="General" sourceLinked="1"/>
        <c:majorTickMark val="none"/>
        <c:tickLblPos val="nextTo"/>
        <c:crossAx val="148916480"/>
        <c:crosses val="autoZero"/>
        <c:auto val="1"/>
        <c:lblAlgn val="ctr"/>
        <c:lblOffset val="100"/>
      </c:catAx>
      <c:valAx>
        <c:axId val="148916480"/>
        <c:scaling>
          <c:orientation val="minMax"/>
        </c:scaling>
        <c:axPos val="l"/>
        <c:numFmt formatCode="General" sourceLinked="1"/>
        <c:majorTickMark val="none"/>
        <c:tickLblPos val="nextTo"/>
        <c:crossAx val="14871168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AD47BD-46B3-481B-B1DE-766E0D63C636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2D2BECC-D0F7-4C58-9FF8-72906EBBCA29}">
      <dgm:prSet phldrT="[Текст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Рекомендац</a:t>
          </a:r>
          <a:r>
            <a:rPr lang="uk-UA" sz="2000" b="1" dirty="0" err="1" smtClean="0">
              <a:latin typeface="Times New Roman" pitchFamily="18" charset="0"/>
              <a:cs typeface="Times New Roman" pitchFamily="18" charset="0"/>
            </a:rPr>
            <a:t>ії</a:t>
          </a:r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 щодо розвитку фермерських господарств в Україні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62F966F7-D945-4865-9252-5C3BD8F3B0FD}" type="parTrans" cxnId="{2145BB5B-7C19-46DD-A048-A3A8E462E525}">
      <dgm:prSet/>
      <dgm:spPr/>
      <dgm:t>
        <a:bodyPr/>
        <a:lstStyle/>
        <a:p>
          <a:endParaRPr lang="ru-RU"/>
        </a:p>
      </dgm:t>
    </dgm:pt>
    <dgm:pt modelId="{72E76B11-0ACA-4E70-9BCD-95C26A32991D}" type="sibTrans" cxnId="{2145BB5B-7C19-46DD-A048-A3A8E462E525}">
      <dgm:prSet/>
      <dgm:spPr/>
      <dgm:t>
        <a:bodyPr/>
        <a:lstStyle/>
        <a:p>
          <a:endParaRPr lang="ru-RU"/>
        </a:p>
      </dgm:t>
    </dgm:pt>
    <dgm:pt modelId="{A2395B22-F5E5-4537-AF42-572EA31B1313}">
      <dgm:prSet phldrT="[Текст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Впровадження досягнень науково-технічного прогресу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442CBD9-4C79-4B1D-BF3E-0EDD8CBC8845}" type="parTrans" cxnId="{0A613919-384E-4FD2-AAFD-966CA7B7565D}">
      <dgm:prSet/>
      <dgm:spPr/>
      <dgm:t>
        <a:bodyPr/>
        <a:lstStyle/>
        <a:p>
          <a:endParaRPr lang="ru-RU"/>
        </a:p>
      </dgm:t>
    </dgm:pt>
    <dgm:pt modelId="{133954FF-E04B-4DD0-B954-A483E579BD30}" type="sibTrans" cxnId="{0A613919-384E-4FD2-AAFD-966CA7B7565D}">
      <dgm:prSet/>
      <dgm:spPr/>
      <dgm:t>
        <a:bodyPr/>
        <a:lstStyle/>
        <a:p>
          <a:endParaRPr lang="ru-RU"/>
        </a:p>
      </dgm:t>
    </dgm:pt>
    <dgm:pt modelId="{64C2A9A3-7989-49E0-AFCB-722D6F88882C}">
      <dgm:prSet phldrT="[Текст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Механізація, хімізація, меліорація земель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559338C-242E-4095-BE0C-505E6D671030}" type="parTrans" cxnId="{ADF72328-0D67-4AAE-AE5A-E7980F138DB5}">
      <dgm:prSet/>
      <dgm:spPr/>
      <dgm:t>
        <a:bodyPr/>
        <a:lstStyle/>
        <a:p>
          <a:endParaRPr lang="ru-RU"/>
        </a:p>
      </dgm:t>
    </dgm:pt>
    <dgm:pt modelId="{ABE68392-EAC0-46F2-93A5-9CAF7E106F19}" type="sibTrans" cxnId="{ADF72328-0D67-4AAE-AE5A-E7980F138DB5}">
      <dgm:prSet/>
      <dgm:spPr/>
      <dgm:t>
        <a:bodyPr/>
        <a:lstStyle/>
        <a:p>
          <a:endParaRPr lang="ru-RU"/>
        </a:p>
      </dgm:t>
    </dgm:pt>
    <dgm:pt modelId="{133B2D3F-7E3C-427C-B27A-4E3859A92CF4}">
      <dgm:prSet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Використання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грунтових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мікроорганізмів для створення стійких до ерозії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грунтів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B05338E-F18C-497E-BE92-B3B53AC2BDA3}" type="parTrans" cxnId="{4803420C-7EE8-4995-A5EE-3FD73945E15F}">
      <dgm:prSet/>
      <dgm:spPr/>
      <dgm:t>
        <a:bodyPr/>
        <a:lstStyle/>
        <a:p>
          <a:endParaRPr lang="ru-RU"/>
        </a:p>
      </dgm:t>
    </dgm:pt>
    <dgm:pt modelId="{FFBE1933-61AA-4E63-8575-818A3E6A05BE}" type="sibTrans" cxnId="{4803420C-7EE8-4995-A5EE-3FD73945E15F}">
      <dgm:prSet/>
      <dgm:spPr/>
      <dgm:t>
        <a:bodyPr/>
        <a:lstStyle/>
        <a:p>
          <a:endParaRPr lang="ru-RU"/>
        </a:p>
      </dgm:t>
    </dgm:pt>
    <dgm:pt modelId="{82580263-FFE3-4FB4-B950-6A252E3989C2}">
      <dgm:prSet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Державна підтримка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148C346-7361-4F5C-870C-8CEC4427B41B}" type="parTrans" cxnId="{75791229-F965-44A3-9F4D-488D21F479C7}">
      <dgm:prSet/>
      <dgm:spPr/>
      <dgm:t>
        <a:bodyPr/>
        <a:lstStyle/>
        <a:p>
          <a:endParaRPr lang="ru-RU"/>
        </a:p>
      </dgm:t>
    </dgm:pt>
    <dgm:pt modelId="{B2E99471-D71D-4B35-83CF-CE197F3E9856}" type="sibTrans" cxnId="{75791229-F965-44A3-9F4D-488D21F479C7}">
      <dgm:prSet/>
      <dgm:spPr/>
      <dgm:t>
        <a:bodyPr/>
        <a:lstStyle/>
        <a:p>
          <a:endParaRPr lang="ru-RU"/>
        </a:p>
      </dgm:t>
    </dgm:pt>
    <dgm:pt modelId="{7CEA3140-2268-4A3E-A9C8-FA87B44A1955}">
      <dgm:prSet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Використання органічних добрив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6E4DF9B-CF39-4DA9-B60F-6831E6515BCB}" type="parTrans" cxnId="{317A5E75-1B97-432A-A1A2-C99FCE2A0767}">
      <dgm:prSet/>
      <dgm:spPr/>
      <dgm:t>
        <a:bodyPr/>
        <a:lstStyle/>
        <a:p>
          <a:endParaRPr lang="ru-RU"/>
        </a:p>
      </dgm:t>
    </dgm:pt>
    <dgm:pt modelId="{4B22E6C3-805B-47E7-AFF6-3A53DC4D8FE9}" type="sibTrans" cxnId="{317A5E75-1B97-432A-A1A2-C99FCE2A0767}">
      <dgm:prSet/>
      <dgm:spPr/>
      <dgm:t>
        <a:bodyPr/>
        <a:lstStyle/>
        <a:p>
          <a:endParaRPr lang="ru-RU"/>
        </a:p>
      </dgm:t>
    </dgm:pt>
    <dgm:pt modelId="{8777FE92-7F70-4AA7-9423-71712A8485DA}" type="pres">
      <dgm:prSet presAssocID="{E1AD47BD-46B3-481B-B1DE-766E0D63C63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583995-1708-4E3C-BE2B-A2132B3A0C24}" type="pres">
      <dgm:prSet presAssocID="{42D2BECC-D0F7-4C58-9FF8-72906EBBCA29}" presName="centerShape" presStyleLbl="node0" presStyleIdx="0" presStyleCnt="1" custScaleX="152919" custScaleY="122570"/>
      <dgm:spPr/>
      <dgm:t>
        <a:bodyPr/>
        <a:lstStyle/>
        <a:p>
          <a:endParaRPr lang="ru-RU"/>
        </a:p>
      </dgm:t>
    </dgm:pt>
    <dgm:pt modelId="{C4E440DE-1FAD-4AC0-B978-72527D4FA758}" type="pres">
      <dgm:prSet presAssocID="{D442CBD9-4C79-4B1D-BF3E-0EDD8CBC8845}" presName="Name9" presStyleLbl="parChTrans1D2" presStyleIdx="0" presStyleCnt="5"/>
      <dgm:spPr/>
      <dgm:t>
        <a:bodyPr/>
        <a:lstStyle/>
        <a:p>
          <a:endParaRPr lang="ru-RU"/>
        </a:p>
      </dgm:t>
    </dgm:pt>
    <dgm:pt modelId="{665C4B4D-35DD-48FB-88C3-8BF6B6B2FC57}" type="pres">
      <dgm:prSet presAssocID="{D442CBD9-4C79-4B1D-BF3E-0EDD8CBC8845}" presName="connTx" presStyleLbl="parChTrans1D2" presStyleIdx="0" presStyleCnt="5"/>
      <dgm:spPr/>
      <dgm:t>
        <a:bodyPr/>
        <a:lstStyle/>
        <a:p>
          <a:endParaRPr lang="ru-RU"/>
        </a:p>
      </dgm:t>
    </dgm:pt>
    <dgm:pt modelId="{83BA0793-9652-49CE-85C1-513BB31E36BA}" type="pres">
      <dgm:prSet presAssocID="{A2395B22-F5E5-4537-AF42-572EA31B131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24DB1-16F4-4897-BAD2-1BA51FB1DD96}" type="pres">
      <dgm:prSet presAssocID="{6559338C-242E-4095-BE0C-505E6D671030}" presName="Name9" presStyleLbl="parChTrans1D2" presStyleIdx="1" presStyleCnt="5"/>
      <dgm:spPr/>
      <dgm:t>
        <a:bodyPr/>
        <a:lstStyle/>
        <a:p>
          <a:endParaRPr lang="ru-RU"/>
        </a:p>
      </dgm:t>
    </dgm:pt>
    <dgm:pt modelId="{7805BF53-A094-4FB6-8BB0-2B365E70C7A8}" type="pres">
      <dgm:prSet presAssocID="{6559338C-242E-4095-BE0C-505E6D671030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B5E8456-90D4-4803-9F84-94E53FC7D7A9}" type="pres">
      <dgm:prSet presAssocID="{64C2A9A3-7989-49E0-AFCB-722D6F88882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616E7-FE5E-48AE-B6B8-D15D893D5C8C}" type="pres">
      <dgm:prSet presAssocID="{FB05338E-F18C-497E-BE92-B3B53AC2BDA3}" presName="Name9" presStyleLbl="parChTrans1D2" presStyleIdx="2" presStyleCnt="5"/>
      <dgm:spPr/>
      <dgm:t>
        <a:bodyPr/>
        <a:lstStyle/>
        <a:p>
          <a:endParaRPr lang="ru-RU"/>
        </a:p>
      </dgm:t>
    </dgm:pt>
    <dgm:pt modelId="{E245C256-CC1D-4175-8A9E-334CCA56F5DB}" type="pres">
      <dgm:prSet presAssocID="{FB05338E-F18C-497E-BE92-B3B53AC2BDA3}" presName="connTx" presStyleLbl="parChTrans1D2" presStyleIdx="2" presStyleCnt="5"/>
      <dgm:spPr/>
      <dgm:t>
        <a:bodyPr/>
        <a:lstStyle/>
        <a:p>
          <a:endParaRPr lang="ru-RU"/>
        </a:p>
      </dgm:t>
    </dgm:pt>
    <dgm:pt modelId="{78D306AF-8395-4376-BA68-9BE1070E935E}" type="pres">
      <dgm:prSet presAssocID="{133B2D3F-7E3C-427C-B27A-4E3859A92CF4}" presName="node" presStyleLbl="node1" presStyleIdx="2" presStyleCnt="5" custScaleX="127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81E4C-F6BB-4C0E-B576-80435AA8341E}" type="pres">
      <dgm:prSet presAssocID="{2148C346-7361-4F5C-870C-8CEC4427B41B}" presName="Name9" presStyleLbl="parChTrans1D2" presStyleIdx="3" presStyleCnt="5"/>
      <dgm:spPr/>
      <dgm:t>
        <a:bodyPr/>
        <a:lstStyle/>
        <a:p>
          <a:endParaRPr lang="ru-RU"/>
        </a:p>
      </dgm:t>
    </dgm:pt>
    <dgm:pt modelId="{DD9DAE08-F204-49B8-96DF-870DC1347D08}" type="pres">
      <dgm:prSet presAssocID="{2148C346-7361-4F5C-870C-8CEC4427B41B}" presName="connTx" presStyleLbl="parChTrans1D2" presStyleIdx="3" presStyleCnt="5"/>
      <dgm:spPr/>
      <dgm:t>
        <a:bodyPr/>
        <a:lstStyle/>
        <a:p>
          <a:endParaRPr lang="ru-RU"/>
        </a:p>
      </dgm:t>
    </dgm:pt>
    <dgm:pt modelId="{724A3536-6D12-431D-B835-FE5D70D9FF7F}" type="pres">
      <dgm:prSet presAssocID="{82580263-FFE3-4FB4-B950-6A252E3989C2}" presName="node" presStyleLbl="node1" presStyleIdx="3" presStyleCnt="5" custScaleX="127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241CA-C24F-42DD-A1AF-F3E5061CC210}" type="pres">
      <dgm:prSet presAssocID="{E6E4DF9B-CF39-4DA9-B60F-6831E6515BCB}" presName="Name9" presStyleLbl="parChTrans1D2" presStyleIdx="4" presStyleCnt="5"/>
      <dgm:spPr/>
      <dgm:t>
        <a:bodyPr/>
        <a:lstStyle/>
        <a:p>
          <a:endParaRPr lang="ru-RU"/>
        </a:p>
      </dgm:t>
    </dgm:pt>
    <dgm:pt modelId="{F852468F-BDD2-4C79-8C50-0F64C2A33D26}" type="pres">
      <dgm:prSet presAssocID="{E6E4DF9B-CF39-4DA9-B60F-6831E6515BCB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0E0C83B-93C7-45CF-8B31-C0CFD8D0E1B3}" type="pres">
      <dgm:prSet presAssocID="{7CEA3140-2268-4A3E-A9C8-FA87B44A1955}" presName="node" presStyleLbl="node1" presStyleIdx="4" presStyleCnt="5" custScaleX="106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45BB5B-7C19-46DD-A048-A3A8E462E525}" srcId="{E1AD47BD-46B3-481B-B1DE-766E0D63C636}" destId="{42D2BECC-D0F7-4C58-9FF8-72906EBBCA29}" srcOrd="0" destOrd="0" parTransId="{62F966F7-D945-4865-9252-5C3BD8F3B0FD}" sibTransId="{72E76B11-0ACA-4E70-9BCD-95C26A32991D}"/>
    <dgm:cxn modelId="{0A613919-384E-4FD2-AAFD-966CA7B7565D}" srcId="{42D2BECC-D0F7-4C58-9FF8-72906EBBCA29}" destId="{A2395B22-F5E5-4537-AF42-572EA31B1313}" srcOrd="0" destOrd="0" parTransId="{D442CBD9-4C79-4B1D-BF3E-0EDD8CBC8845}" sibTransId="{133954FF-E04B-4DD0-B954-A483E579BD30}"/>
    <dgm:cxn modelId="{FA40DAAC-B0FC-4D6F-A36C-42FE63E651C2}" type="presOf" srcId="{FB05338E-F18C-497E-BE92-B3B53AC2BDA3}" destId="{EB7616E7-FE5E-48AE-B6B8-D15D893D5C8C}" srcOrd="0" destOrd="0" presId="urn:microsoft.com/office/officeart/2005/8/layout/radial1"/>
    <dgm:cxn modelId="{50F2554D-5DB3-4353-AC75-1A86211878DE}" type="presOf" srcId="{82580263-FFE3-4FB4-B950-6A252E3989C2}" destId="{724A3536-6D12-431D-B835-FE5D70D9FF7F}" srcOrd="0" destOrd="0" presId="urn:microsoft.com/office/officeart/2005/8/layout/radial1"/>
    <dgm:cxn modelId="{F5642F2E-AA2E-4C5F-90EF-E47E0A6DC70C}" type="presOf" srcId="{64C2A9A3-7989-49E0-AFCB-722D6F88882C}" destId="{CB5E8456-90D4-4803-9F84-94E53FC7D7A9}" srcOrd="0" destOrd="0" presId="urn:microsoft.com/office/officeart/2005/8/layout/radial1"/>
    <dgm:cxn modelId="{389BF13B-0090-4FCB-BDD2-12F9CF70B8E9}" type="presOf" srcId="{42D2BECC-D0F7-4C58-9FF8-72906EBBCA29}" destId="{5F583995-1708-4E3C-BE2B-A2132B3A0C24}" srcOrd="0" destOrd="0" presId="urn:microsoft.com/office/officeart/2005/8/layout/radial1"/>
    <dgm:cxn modelId="{3FE7B529-986D-4F53-AA61-E597F753DEDC}" type="presOf" srcId="{E6E4DF9B-CF39-4DA9-B60F-6831E6515BCB}" destId="{F852468F-BDD2-4C79-8C50-0F64C2A33D26}" srcOrd="1" destOrd="0" presId="urn:microsoft.com/office/officeart/2005/8/layout/radial1"/>
    <dgm:cxn modelId="{75791229-F965-44A3-9F4D-488D21F479C7}" srcId="{42D2BECC-D0F7-4C58-9FF8-72906EBBCA29}" destId="{82580263-FFE3-4FB4-B950-6A252E3989C2}" srcOrd="3" destOrd="0" parTransId="{2148C346-7361-4F5C-870C-8CEC4427B41B}" sibTransId="{B2E99471-D71D-4B35-83CF-CE197F3E9856}"/>
    <dgm:cxn modelId="{7AA9D13A-C902-4ED7-B723-D2396EFC666D}" type="presOf" srcId="{E1AD47BD-46B3-481B-B1DE-766E0D63C636}" destId="{8777FE92-7F70-4AA7-9423-71712A8485DA}" srcOrd="0" destOrd="0" presId="urn:microsoft.com/office/officeart/2005/8/layout/radial1"/>
    <dgm:cxn modelId="{215DF548-EAA4-40F9-BA00-F9412600C0D7}" type="presOf" srcId="{E6E4DF9B-CF39-4DA9-B60F-6831E6515BCB}" destId="{608241CA-C24F-42DD-A1AF-F3E5061CC210}" srcOrd="0" destOrd="0" presId="urn:microsoft.com/office/officeart/2005/8/layout/radial1"/>
    <dgm:cxn modelId="{E4FC78DC-5D78-44F0-974B-91D660736D22}" type="presOf" srcId="{FB05338E-F18C-497E-BE92-B3B53AC2BDA3}" destId="{E245C256-CC1D-4175-8A9E-334CCA56F5DB}" srcOrd="1" destOrd="0" presId="urn:microsoft.com/office/officeart/2005/8/layout/radial1"/>
    <dgm:cxn modelId="{A33FDF41-43AC-4615-866D-7CD3916721B9}" type="presOf" srcId="{A2395B22-F5E5-4537-AF42-572EA31B1313}" destId="{83BA0793-9652-49CE-85C1-513BB31E36BA}" srcOrd="0" destOrd="0" presId="urn:microsoft.com/office/officeart/2005/8/layout/radial1"/>
    <dgm:cxn modelId="{15ABB9F4-BC0B-401D-8DD2-62947AAF5121}" type="presOf" srcId="{133B2D3F-7E3C-427C-B27A-4E3859A92CF4}" destId="{78D306AF-8395-4376-BA68-9BE1070E935E}" srcOrd="0" destOrd="0" presId="urn:microsoft.com/office/officeart/2005/8/layout/radial1"/>
    <dgm:cxn modelId="{ADF72328-0D67-4AAE-AE5A-E7980F138DB5}" srcId="{42D2BECC-D0F7-4C58-9FF8-72906EBBCA29}" destId="{64C2A9A3-7989-49E0-AFCB-722D6F88882C}" srcOrd="1" destOrd="0" parTransId="{6559338C-242E-4095-BE0C-505E6D671030}" sibTransId="{ABE68392-EAC0-46F2-93A5-9CAF7E106F19}"/>
    <dgm:cxn modelId="{317A5E75-1B97-432A-A1A2-C99FCE2A0767}" srcId="{42D2BECC-D0F7-4C58-9FF8-72906EBBCA29}" destId="{7CEA3140-2268-4A3E-A9C8-FA87B44A1955}" srcOrd="4" destOrd="0" parTransId="{E6E4DF9B-CF39-4DA9-B60F-6831E6515BCB}" sibTransId="{4B22E6C3-805B-47E7-AFF6-3A53DC4D8FE9}"/>
    <dgm:cxn modelId="{3305C3EF-7FA8-4D02-A044-1379F4F659F3}" type="presOf" srcId="{6559338C-242E-4095-BE0C-505E6D671030}" destId="{7805BF53-A094-4FB6-8BB0-2B365E70C7A8}" srcOrd="1" destOrd="0" presId="urn:microsoft.com/office/officeart/2005/8/layout/radial1"/>
    <dgm:cxn modelId="{E1D59EBF-93A6-4BFE-A6B7-64C2CEC96B68}" type="presOf" srcId="{6559338C-242E-4095-BE0C-505E6D671030}" destId="{0CA24DB1-16F4-4897-BAD2-1BA51FB1DD96}" srcOrd="0" destOrd="0" presId="urn:microsoft.com/office/officeart/2005/8/layout/radial1"/>
    <dgm:cxn modelId="{3EB7E985-A265-4731-B350-5EAEF8F41750}" type="presOf" srcId="{7CEA3140-2268-4A3E-A9C8-FA87B44A1955}" destId="{A0E0C83B-93C7-45CF-8B31-C0CFD8D0E1B3}" srcOrd="0" destOrd="0" presId="urn:microsoft.com/office/officeart/2005/8/layout/radial1"/>
    <dgm:cxn modelId="{23597B26-FA8B-4F12-A389-5351917AEA52}" type="presOf" srcId="{2148C346-7361-4F5C-870C-8CEC4427B41B}" destId="{1C381E4C-F6BB-4C0E-B576-80435AA8341E}" srcOrd="0" destOrd="0" presId="urn:microsoft.com/office/officeart/2005/8/layout/radial1"/>
    <dgm:cxn modelId="{879D97B0-0C24-4278-9487-0721DE4AC766}" type="presOf" srcId="{D442CBD9-4C79-4B1D-BF3E-0EDD8CBC8845}" destId="{665C4B4D-35DD-48FB-88C3-8BF6B6B2FC57}" srcOrd="1" destOrd="0" presId="urn:microsoft.com/office/officeart/2005/8/layout/radial1"/>
    <dgm:cxn modelId="{1B382541-6D5C-4738-BB10-39C00CB698A3}" type="presOf" srcId="{2148C346-7361-4F5C-870C-8CEC4427B41B}" destId="{DD9DAE08-F204-49B8-96DF-870DC1347D08}" srcOrd="1" destOrd="0" presId="urn:microsoft.com/office/officeart/2005/8/layout/radial1"/>
    <dgm:cxn modelId="{4803420C-7EE8-4995-A5EE-3FD73945E15F}" srcId="{42D2BECC-D0F7-4C58-9FF8-72906EBBCA29}" destId="{133B2D3F-7E3C-427C-B27A-4E3859A92CF4}" srcOrd="2" destOrd="0" parTransId="{FB05338E-F18C-497E-BE92-B3B53AC2BDA3}" sibTransId="{FFBE1933-61AA-4E63-8575-818A3E6A05BE}"/>
    <dgm:cxn modelId="{4CDEC1C1-362D-4717-9C51-182A3078AEBD}" type="presOf" srcId="{D442CBD9-4C79-4B1D-BF3E-0EDD8CBC8845}" destId="{C4E440DE-1FAD-4AC0-B978-72527D4FA758}" srcOrd="0" destOrd="0" presId="urn:microsoft.com/office/officeart/2005/8/layout/radial1"/>
    <dgm:cxn modelId="{00DD269D-A0DF-4878-8447-8DDBF49D0A9B}" type="presParOf" srcId="{8777FE92-7F70-4AA7-9423-71712A8485DA}" destId="{5F583995-1708-4E3C-BE2B-A2132B3A0C24}" srcOrd="0" destOrd="0" presId="urn:microsoft.com/office/officeart/2005/8/layout/radial1"/>
    <dgm:cxn modelId="{019D26BC-B390-4754-B460-015FE58B9E27}" type="presParOf" srcId="{8777FE92-7F70-4AA7-9423-71712A8485DA}" destId="{C4E440DE-1FAD-4AC0-B978-72527D4FA758}" srcOrd="1" destOrd="0" presId="urn:microsoft.com/office/officeart/2005/8/layout/radial1"/>
    <dgm:cxn modelId="{49F43D83-C4DE-4E10-97B8-30E672B05228}" type="presParOf" srcId="{C4E440DE-1FAD-4AC0-B978-72527D4FA758}" destId="{665C4B4D-35DD-48FB-88C3-8BF6B6B2FC57}" srcOrd="0" destOrd="0" presId="urn:microsoft.com/office/officeart/2005/8/layout/radial1"/>
    <dgm:cxn modelId="{C07B44BE-2A68-4314-839E-AF282E026EBC}" type="presParOf" srcId="{8777FE92-7F70-4AA7-9423-71712A8485DA}" destId="{83BA0793-9652-49CE-85C1-513BB31E36BA}" srcOrd="2" destOrd="0" presId="urn:microsoft.com/office/officeart/2005/8/layout/radial1"/>
    <dgm:cxn modelId="{19C635B7-D46E-45BF-A333-C65E1193F620}" type="presParOf" srcId="{8777FE92-7F70-4AA7-9423-71712A8485DA}" destId="{0CA24DB1-16F4-4897-BAD2-1BA51FB1DD96}" srcOrd="3" destOrd="0" presId="urn:microsoft.com/office/officeart/2005/8/layout/radial1"/>
    <dgm:cxn modelId="{4D9439E1-54B7-4293-A1AE-7EFA0A4D50C6}" type="presParOf" srcId="{0CA24DB1-16F4-4897-BAD2-1BA51FB1DD96}" destId="{7805BF53-A094-4FB6-8BB0-2B365E70C7A8}" srcOrd="0" destOrd="0" presId="urn:microsoft.com/office/officeart/2005/8/layout/radial1"/>
    <dgm:cxn modelId="{A7D9500E-91CB-4116-8AC5-C20BDE3E01F6}" type="presParOf" srcId="{8777FE92-7F70-4AA7-9423-71712A8485DA}" destId="{CB5E8456-90D4-4803-9F84-94E53FC7D7A9}" srcOrd="4" destOrd="0" presId="urn:microsoft.com/office/officeart/2005/8/layout/radial1"/>
    <dgm:cxn modelId="{BA018F81-4547-487E-93BD-CE961FFDF53D}" type="presParOf" srcId="{8777FE92-7F70-4AA7-9423-71712A8485DA}" destId="{EB7616E7-FE5E-48AE-B6B8-D15D893D5C8C}" srcOrd="5" destOrd="0" presId="urn:microsoft.com/office/officeart/2005/8/layout/radial1"/>
    <dgm:cxn modelId="{9F17E708-8602-4F7A-9EA9-632D1DC80EE8}" type="presParOf" srcId="{EB7616E7-FE5E-48AE-B6B8-D15D893D5C8C}" destId="{E245C256-CC1D-4175-8A9E-334CCA56F5DB}" srcOrd="0" destOrd="0" presId="urn:microsoft.com/office/officeart/2005/8/layout/radial1"/>
    <dgm:cxn modelId="{C1E2463D-47FD-4232-A28E-6A967E8FBC16}" type="presParOf" srcId="{8777FE92-7F70-4AA7-9423-71712A8485DA}" destId="{78D306AF-8395-4376-BA68-9BE1070E935E}" srcOrd="6" destOrd="0" presId="urn:microsoft.com/office/officeart/2005/8/layout/radial1"/>
    <dgm:cxn modelId="{6250F769-0766-4B56-B00F-C62EC1970EEE}" type="presParOf" srcId="{8777FE92-7F70-4AA7-9423-71712A8485DA}" destId="{1C381E4C-F6BB-4C0E-B576-80435AA8341E}" srcOrd="7" destOrd="0" presId="urn:microsoft.com/office/officeart/2005/8/layout/radial1"/>
    <dgm:cxn modelId="{53A3FE59-651C-44B7-9F95-98E4AE3EA0FD}" type="presParOf" srcId="{1C381E4C-F6BB-4C0E-B576-80435AA8341E}" destId="{DD9DAE08-F204-49B8-96DF-870DC1347D08}" srcOrd="0" destOrd="0" presId="urn:microsoft.com/office/officeart/2005/8/layout/radial1"/>
    <dgm:cxn modelId="{11F8E52C-D21D-40C9-9DFD-945CCE3DAF6B}" type="presParOf" srcId="{8777FE92-7F70-4AA7-9423-71712A8485DA}" destId="{724A3536-6D12-431D-B835-FE5D70D9FF7F}" srcOrd="8" destOrd="0" presId="urn:microsoft.com/office/officeart/2005/8/layout/radial1"/>
    <dgm:cxn modelId="{3697AE4A-D0E1-49B8-9B90-F2AB8E383952}" type="presParOf" srcId="{8777FE92-7F70-4AA7-9423-71712A8485DA}" destId="{608241CA-C24F-42DD-A1AF-F3E5061CC210}" srcOrd="9" destOrd="0" presId="urn:microsoft.com/office/officeart/2005/8/layout/radial1"/>
    <dgm:cxn modelId="{9E018261-3C07-4BEF-977C-942314A2A7CE}" type="presParOf" srcId="{608241CA-C24F-42DD-A1AF-F3E5061CC210}" destId="{F852468F-BDD2-4C79-8C50-0F64C2A33D26}" srcOrd="0" destOrd="0" presId="urn:microsoft.com/office/officeart/2005/8/layout/radial1"/>
    <dgm:cxn modelId="{1A63B47B-5BFC-4273-BF84-08B150FCDECC}" type="presParOf" srcId="{8777FE92-7F70-4AA7-9423-71712A8485DA}" destId="{A0E0C83B-93C7-45CF-8B31-C0CFD8D0E1B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5BF24B-379B-4178-8A9F-EBB8649632A6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3FE90F6-9A9A-4877-8346-EC0E730D9103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Рекомендації щодо підвищення прибутковості СФГ </a:t>
          </a:r>
          <a:r>
            <a:rPr lang="uk-UA" sz="1800" dirty="0" err="1" smtClean="0">
              <a:latin typeface="Times New Roman" pitchFamily="18" charset="0"/>
              <a:cs typeface="Times New Roman" pitchFamily="18" charset="0"/>
            </a:rPr>
            <a:t>“Ранок”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03CBB8C-C6E5-4A0E-857D-98B8BE8394E4}" type="parTrans" cxnId="{5F4E0CBC-DB4F-49F9-ABA0-81AB5135A62C}">
      <dgm:prSet/>
      <dgm:spPr/>
      <dgm:t>
        <a:bodyPr/>
        <a:lstStyle/>
        <a:p>
          <a:endParaRPr lang="ru-RU" sz="2800"/>
        </a:p>
      </dgm:t>
    </dgm:pt>
    <dgm:pt modelId="{AD58BF06-4A39-49B0-9FC0-8D9BA508BB68}" type="sibTrans" cxnId="{5F4E0CBC-DB4F-49F9-ABA0-81AB5135A62C}">
      <dgm:prSet/>
      <dgm:spPr/>
      <dgm:t>
        <a:bodyPr/>
        <a:lstStyle/>
        <a:p>
          <a:endParaRPr lang="ru-RU" sz="2800"/>
        </a:p>
      </dgm:t>
    </dgm:pt>
    <dgm:pt modelId="{002D63A0-B8A4-40D2-9BA7-A1FA417ECC29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Бізнес-пропозиція виробництва меду.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Мета:</a:t>
          </a:r>
          <a:r>
            <a:rPr lang="uk-UA" sz="1200" b="0" dirty="0" smtClean="0">
              <a:latin typeface="Times New Roman" pitchFamily="18" charset="0"/>
              <a:cs typeface="Times New Roman" pitchFamily="18" charset="0"/>
            </a:rPr>
            <a:t> Відкриття пасіки</a:t>
          </a:r>
          <a:br>
            <a:rPr lang="uk-UA" sz="1200" b="0" dirty="0" smtClean="0">
              <a:latin typeface="Times New Roman" pitchFamily="18" charset="0"/>
              <a:cs typeface="Times New Roman" pitchFamily="18" charset="0"/>
            </a:rPr>
          </a:b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Інвестиції:</a:t>
          </a:r>
          <a:r>
            <a:rPr lang="uk-UA" sz="1200" b="0" dirty="0" smtClean="0">
              <a:latin typeface="Times New Roman" pitchFamily="18" charset="0"/>
              <a:cs typeface="Times New Roman" pitchFamily="18" charset="0"/>
            </a:rPr>
            <a:t> 90 000 </a:t>
          </a:r>
          <a:r>
            <a:rPr lang="uk-UA" sz="1200" b="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b="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Чиста поточна вартість (</a:t>
          </a:r>
          <a:r>
            <a:rPr lang="en-US" sz="1200" b="1" dirty="0" smtClean="0">
              <a:latin typeface="Times New Roman" pitchFamily="18" charset="0"/>
              <a:cs typeface="Times New Roman" pitchFamily="18" charset="0"/>
            </a:rPr>
            <a:t>NPV</a:t>
          </a: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)</a:t>
          </a:r>
          <a:r>
            <a:rPr lang="uk-UA" sz="1200" b="0" dirty="0" smtClean="0">
              <a:latin typeface="Times New Roman" pitchFamily="18" charset="0"/>
              <a:cs typeface="Times New Roman" pitchFamily="18" charset="0"/>
            </a:rPr>
            <a:t> – 266 245 </a:t>
          </a:r>
          <a:r>
            <a:rPr lang="uk-UA" sz="1200" b="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b="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Період окупності</a:t>
          </a:r>
          <a:r>
            <a:rPr lang="uk-UA" sz="1200" b="0" dirty="0" smtClean="0">
              <a:latin typeface="Times New Roman" pitchFamily="18" charset="0"/>
              <a:cs typeface="Times New Roman" pitchFamily="18" charset="0"/>
            </a:rPr>
            <a:t>: 14 місяців</a:t>
          </a:r>
          <a:endParaRPr lang="ru-RU" sz="1200" b="0" dirty="0">
            <a:latin typeface="Times New Roman" pitchFamily="18" charset="0"/>
            <a:cs typeface="Times New Roman" pitchFamily="18" charset="0"/>
          </a:endParaRPr>
        </a:p>
      </dgm:t>
    </dgm:pt>
    <dgm:pt modelId="{2AC832DF-3621-47A4-B5C4-F353DB0076DD}" type="parTrans" cxnId="{859EEBB6-672A-4FB5-B894-686EB281AC64}">
      <dgm:prSet custT="1"/>
      <dgm:spPr/>
      <dgm:t>
        <a:bodyPr/>
        <a:lstStyle/>
        <a:p>
          <a:endParaRPr lang="ru-RU" sz="3200"/>
        </a:p>
      </dgm:t>
    </dgm:pt>
    <dgm:pt modelId="{E96C228F-9817-4224-BECD-2A43600E162D}" type="sibTrans" cxnId="{859EEBB6-672A-4FB5-B894-686EB281AC64}">
      <dgm:prSet/>
      <dgm:spPr/>
      <dgm:t>
        <a:bodyPr/>
        <a:lstStyle/>
        <a:p>
          <a:endParaRPr lang="ru-RU" sz="2800"/>
        </a:p>
      </dgm:t>
    </dgm:pt>
    <dgm:pt modelId="{709F7793-5D57-43C9-B404-02703F0BC145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Зменшення </a:t>
          </a:r>
          <a:r>
            <a:rPr lang="uk-UA" sz="1200" b="1" dirty="0" err="1" smtClean="0">
              <a:latin typeface="Times New Roman" pitchFamily="18" charset="0"/>
              <a:cs typeface="Times New Roman" pitchFamily="18" charset="0"/>
            </a:rPr>
            <a:t>“мертвих</a:t>
          </a: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200" b="1" dirty="0" err="1" smtClean="0">
              <a:latin typeface="Times New Roman" pitchFamily="18" charset="0"/>
              <a:cs typeface="Times New Roman" pitchFamily="18" charset="0"/>
            </a:rPr>
            <a:t>відходів”</a:t>
          </a:r>
          <a:endParaRPr lang="uk-UA" sz="12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Економічні витрати</a:t>
          </a:r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 – 20 000 </a:t>
          </a:r>
          <a:r>
            <a:rPr lang="uk-UA" sz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Економічна вигода </a:t>
          </a:r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– 400 000 </a:t>
          </a:r>
          <a:r>
            <a:rPr lang="uk-UA" sz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C8047B6A-DC4E-4B6E-B17B-FC68E10074F7}" type="parTrans" cxnId="{D02A7886-7968-42EA-8042-5F993C3883D2}">
      <dgm:prSet custT="1"/>
      <dgm:spPr/>
      <dgm:t>
        <a:bodyPr/>
        <a:lstStyle/>
        <a:p>
          <a:endParaRPr lang="ru-RU" sz="3200"/>
        </a:p>
      </dgm:t>
    </dgm:pt>
    <dgm:pt modelId="{F871286A-F15B-48D7-965D-052CE3C7B70F}" type="sibTrans" cxnId="{D02A7886-7968-42EA-8042-5F993C3883D2}">
      <dgm:prSet/>
      <dgm:spPr/>
      <dgm:t>
        <a:bodyPr/>
        <a:lstStyle/>
        <a:p>
          <a:endParaRPr lang="ru-RU" sz="2800"/>
        </a:p>
      </dgm:t>
    </dgm:pt>
    <dgm:pt modelId="{C5E8C304-B348-43B8-8F25-DDA3A5FDCFB5}">
      <dgm:prSet phldrT="[Текст]"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Впровадження 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високовражайних</a:t>
          </a:r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 сортів зерна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5C2E5DB-1680-4098-B710-14307F462BB3}" type="parTrans" cxnId="{F12B0F3E-A1E9-49BC-9E7B-F56662DF33B6}">
      <dgm:prSet custT="1"/>
      <dgm:spPr/>
      <dgm:t>
        <a:bodyPr/>
        <a:lstStyle/>
        <a:p>
          <a:endParaRPr lang="ru-RU" sz="3200"/>
        </a:p>
      </dgm:t>
    </dgm:pt>
    <dgm:pt modelId="{0A18FE50-AAF4-4B20-933E-CC8F9AB7D562}" type="sibTrans" cxnId="{F12B0F3E-A1E9-49BC-9E7B-F56662DF33B6}">
      <dgm:prSet/>
      <dgm:spPr/>
      <dgm:t>
        <a:bodyPr/>
        <a:lstStyle/>
        <a:p>
          <a:endParaRPr lang="ru-RU" sz="2800"/>
        </a:p>
      </dgm:t>
    </dgm:pt>
    <dgm:pt modelId="{D05F1E27-C429-46A0-AA9D-5FC9DCFB0F7E}">
      <dgm:prSet phldrT="[Текст]"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Підвищення родючості 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грунтів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5E5D657-0A43-44ED-BD4B-16B405680839}" type="parTrans" cxnId="{30FE8443-A0CE-43C9-B957-59FA0B8286A8}">
      <dgm:prSet custT="1"/>
      <dgm:spPr/>
      <dgm:t>
        <a:bodyPr/>
        <a:lstStyle/>
        <a:p>
          <a:endParaRPr lang="ru-RU" sz="3200"/>
        </a:p>
      </dgm:t>
    </dgm:pt>
    <dgm:pt modelId="{B5E82A54-5EAC-42CF-96BC-82153C01F6D9}" type="sibTrans" cxnId="{30FE8443-A0CE-43C9-B957-59FA0B8286A8}">
      <dgm:prSet/>
      <dgm:spPr/>
      <dgm:t>
        <a:bodyPr/>
        <a:lstStyle/>
        <a:p>
          <a:endParaRPr lang="ru-RU" sz="2800"/>
        </a:p>
      </dgm:t>
    </dgm:pt>
    <dgm:pt modelId="{50C87BBA-4885-4F0F-9183-AAFD1AF07CAF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Використання спеціальних фрез для виймання кормів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Необхідні інвестиції: </a:t>
          </a:r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50 000 – 70 000 </a:t>
          </a:r>
          <a:r>
            <a:rPr lang="uk-UA" sz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Економічний результат</a:t>
          </a:r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: 80 000 </a:t>
          </a:r>
          <a:r>
            <a:rPr lang="uk-UA" sz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1200" b="1" dirty="0" smtClean="0">
              <a:latin typeface="Times New Roman" pitchFamily="18" charset="0"/>
              <a:cs typeface="Times New Roman" pitchFamily="18" charset="0"/>
            </a:rPr>
            <a:t>Термін окупності:</a:t>
          </a:r>
          <a:r>
            <a:rPr lang="uk-UA" sz="1200" dirty="0" smtClean="0">
              <a:latin typeface="Times New Roman" pitchFamily="18" charset="0"/>
              <a:cs typeface="Times New Roman" pitchFamily="18" charset="0"/>
            </a:rPr>
            <a:t> 1 рік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A5F6ED4-F22F-4F6A-8DC9-B59418A3B556}" type="parTrans" cxnId="{50B8BAF3-17B2-441A-978F-4D687174C7A6}">
      <dgm:prSet custT="1"/>
      <dgm:spPr/>
      <dgm:t>
        <a:bodyPr/>
        <a:lstStyle/>
        <a:p>
          <a:endParaRPr lang="ru-RU" sz="3200"/>
        </a:p>
      </dgm:t>
    </dgm:pt>
    <dgm:pt modelId="{EFFDDB85-16EC-4296-BD6F-24C2F7168D6F}" type="sibTrans" cxnId="{50B8BAF3-17B2-441A-978F-4D687174C7A6}">
      <dgm:prSet/>
      <dgm:spPr/>
      <dgm:t>
        <a:bodyPr/>
        <a:lstStyle/>
        <a:p>
          <a:endParaRPr lang="ru-RU" sz="2800"/>
        </a:p>
      </dgm:t>
    </dgm:pt>
    <dgm:pt modelId="{352963BE-BC5F-4324-9D2C-15DE723D2C8F}">
      <dgm:prSet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Проектування сівозміни для СФГ 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“Ранок”</a:t>
          </a:r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 на найближчий рік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B17889C-4563-4FBE-ACC9-70B87BB87C50}" type="parTrans" cxnId="{E382D8B1-6171-4F3C-9AB1-E463E9F8CD6E}">
      <dgm:prSet/>
      <dgm:spPr/>
      <dgm:t>
        <a:bodyPr/>
        <a:lstStyle/>
        <a:p>
          <a:endParaRPr lang="ru-RU"/>
        </a:p>
      </dgm:t>
    </dgm:pt>
    <dgm:pt modelId="{2CEF80E8-59DA-48D7-BC66-C3354916C829}" type="sibTrans" cxnId="{E382D8B1-6171-4F3C-9AB1-E463E9F8CD6E}">
      <dgm:prSet/>
      <dgm:spPr/>
    </dgm:pt>
    <dgm:pt modelId="{0405F1EB-E43B-4837-802A-B40188EBEED2}" type="pres">
      <dgm:prSet presAssocID="{A95BF24B-379B-4178-8A9F-EBB8649632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B0BD22-7B66-4D52-8DE1-16B1E878A844}" type="pres">
      <dgm:prSet presAssocID="{83FE90F6-9A9A-4877-8346-EC0E730D9103}" presName="root1" presStyleCnt="0"/>
      <dgm:spPr/>
    </dgm:pt>
    <dgm:pt modelId="{800B73AF-532C-4AB1-A40E-77076F3F895B}" type="pres">
      <dgm:prSet presAssocID="{83FE90F6-9A9A-4877-8346-EC0E730D9103}" presName="LevelOneTextNode" presStyleLbl="node0" presStyleIdx="0" presStyleCnt="1" custScaleX="103755" custScaleY="158217" custLinFactNeighborX="-87394" custLinFactNeighborY="-19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9F6AE7-D967-4F4B-AD2C-835ABB3DF842}" type="pres">
      <dgm:prSet presAssocID="{83FE90F6-9A9A-4877-8346-EC0E730D9103}" presName="level2hierChild" presStyleCnt="0"/>
      <dgm:spPr/>
    </dgm:pt>
    <dgm:pt modelId="{D4EC3CA1-F343-49B4-951E-CEA7545D7C03}" type="pres">
      <dgm:prSet presAssocID="{2AC832DF-3621-47A4-B5C4-F353DB0076DD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329AD1D9-E750-4ED3-92D4-EE9CEC60553F}" type="pres">
      <dgm:prSet presAssocID="{2AC832DF-3621-47A4-B5C4-F353DB0076DD}" presName="connTx" presStyleLbl="parChTrans1D2" presStyleIdx="0" presStyleCnt="6"/>
      <dgm:spPr/>
      <dgm:t>
        <a:bodyPr/>
        <a:lstStyle/>
        <a:p>
          <a:endParaRPr lang="ru-RU"/>
        </a:p>
      </dgm:t>
    </dgm:pt>
    <dgm:pt modelId="{6DD3C0CE-A413-4E06-B9D2-511DA615925B}" type="pres">
      <dgm:prSet presAssocID="{002D63A0-B8A4-40D2-9BA7-A1FA417ECC29}" presName="root2" presStyleCnt="0"/>
      <dgm:spPr/>
    </dgm:pt>
    <dgm:pt modelId="{0468B74B-7075-4088-BAA2-D337E3982134}" type="pres">
      <dgm:prSet presAssocID="{002D63A0-B8A4-40D2-9BA7-A1FA417ECC29}" presName="LevelTwoTextNode" presStyleLbl="node2" presStyleIdx="0" presStyleCnt="6" custScaleX="197173" custScaleY="101959" custLinFactNeighborX="-17434" custLinFactNeighborY="46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BBA55C-C36A-428A-ABA2-88B3158D3904}" type="pres">
      <dgm:prSet presAssocID="{002D63A0-B8A4-40D2-9BA7-A1FA417ECC29}" presName="level3hierChild" presStyleCnt="0"/>
      <dgm:spPr/>
    </dgm:pt>
    <dgm:pt modelId="{8B2DD1DF-348B-46D5-A224-D23F35E5B828}" type="pres">
      <dgm:prSet presAssocID="{C8047B6A-DC4E-4B6E-B17B-FC68E10074F7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21DD8D27-9CDD-408B-9E67-B28577915DFC}" type="pres">
      <dgm:prSet presAssocID="{C8047B6A-DC4E-4B6E-B17B-FC68E10074F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E2A099CA-AD83-46A1-93EA-E8692AA26602}" type="pres">
      <dgm:prSet presAssocID="{709F7793-5D57-43C9-B404-02703F0BC145}" presName="root2" presStyleCnt="0"/>
      <dgm:spPr/>
    </dgm:pt>
    <dgm:pt modelId="{94F87955-9B26-45E1-9CB8-8D5C4A28BA73}" type="pres">
      <dgm:prSet presAssocID="{709F7793-5D57-43C9-B404-02703F0BC145}" presName="LevelTwoTextNode" presStyleLbl="node2" presStyleIdx="1" presStyleCnt="6" custScaleX="189300" custScaleY="58447" custLinFactNeighborX="-2440" custLinFactNeighborY="562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ADB426-17ED-4C9E-A29F-B26BA18DCA0E}" type="pres">
      <dgm:prSet presAssocID="{709F7793-5D57-43C9-B404-02703F0BC145}" presName="level3hierChild" presStyleCnt="0"/>
      <dgm:spPr/>
    </dgm:pt>
    <dgm:pt modelId="{634A6B48-ADE5-4F48-B831-A348BE457D3A}" type="pres">
      <dgm:prSet presAssocID="{4A5F6ED4-F22F-4F6A-8DC9-B59418A3B556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7FA38639-40DC-430C-A180-23DD33C92E63}" type="pres">
      <dgm:prSet presAssocID="{4A5F6ED4-F22F-4F6A-8DC9-B59418A3B55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476023E2-9028-4BCF-A3DE-7701B0BEBA70}" type="pres">
      <dgm:prSet presAssocID="{50C87BBA-4885-4F0F-9183-AAFD1AF07CAF}" presName="root2" presStyleCnt="0"/>
      <dgm:spPr/>
    </dgm:pt>
    <dgm:pt modelId="{9B5F86BC-BBC0-4E9F-BB45-847B61AD8A6A}" type="pres">
      <dgm:prSet presAssocID="{50C87BBA-4885-4F0F-9183-AAFD1AF07CAF}" presName="LevelTwoTextNode" presStyleLbl="node2" presStyleIdx="2" presStyleCnt="6" custScaleX="189475" custScaleY="74110" custLinFactNeighborX="3399" custLinFactNeighborY="52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7B84F9-8749-4B90-9653-8CF2EF69AF91}" type="pres">
      <dgm:prSet presAssocID="{50C87BBA-4885-4F0F-9183-AAFD1AF07CAF}" presName="level3hierChild" presStyleCnt="0"/>
      <dgm:spPr/>
    </dgm:pt>
    <dgm:pt modelId="{54093D33-56FD-4810-88C4-265BECB06A8B}" type="pres">
      <dgm:prSet presAssocID="{85C2E5DB-1680-4098-B710-14307F462BB3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EED0369D-ECA9-4869-B092-A74FFF72F117}" type="pres">
      <dgm:prSet presAssocID="{85C2E5DB-1680-4098-B710-14307F462BB3}" presName="connTx" presStyleLbl="parChTrans1D2" presStyleIdx="3" presStyleCnt="6"/>
      <dgm:spPr/>
      <dgm:t>
        <a:bodyPr/>
        <a:lstStyle/>
        <a:p>
          <a:endParaRPr lang="ru-RU"/>
        </a:p>
      </dgm:t>
    </dgm:pt>
    <dgm:pt modelId="{16720A70-D43D-4B11-B0E5-4127507C3D69}" type="pres">
      <dgm:prSet presAssocID="{C5E8C304-B348-43B8-8F25-DDA3A5FDCFB5}" presName="root2" presStyleCnt="0"/>
      <dgm:spPr/>
    </dgm:pt>
    <dgm:pt modelId="{7D16842D-996A-4764-A179-7A6963018071}" type="pres">
      <dgm:prSet presAssocID="{C5E8C304-B348-43B8-8F25-DDA3A5FDCFB5}" presName="LevelTwoTextNode" presStyleLbl="node2" presStyleIdx="3" presStyleCnt="6" custScaleX="175552" custScaleY="43473" custLinFactNeighborX="6319" custLinFactNeighborY="571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4F059A-7843-4A9E-827E-38FCFED14ADC}" type="pres">
      <dgm:prSet presAssocID="{C5E8C304-B348-43B8-8F25-DDA3A5FDCFB5}" presName="level3hierChild" presStyleCnt="0"/>
      <dgm:spPr/>
    </dgm:pt>
    <dgm:pt modelId="{45B1EC58-E52A-4A95-923D-50A686115F18}" type="pres">
      <dgm:prSet presAssocID="{75E5D657-0A43-44ED-BD4B-16B405680839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62AB82B8-ADE8-4C7B-84B0-2F3B8DD9471D}" type="pres">
      <dgm:prSet presAssocID="{75E5D657-0A43-44ED-BD4B-16B405680839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3754F60-8353-4DB4-9569-C92C1DEE570D}" type="pres">
      <dgm:prSet presAssocID="{D05F1E27-C429-46A0-AA9D-5FC9DCFB0F7E}" presName="root2" presStyleCnt="0"/>
      <dgm:spPr/>
    </dgm:pt>
    <dgm:pt modelId="{930DF338-D830-4DEF-BB90-86E1B00E2212}" type="pres">
      <dgm:prSet presAssocID="{D05F1E27-C429-46A0-AA9D-5FC9DCFB0F7E}" presName="LevelTwoTextNode" presStyleLbl="node2" presStyleIdx="4" presStyleCnt="6" custScaleX="161829" custScaleY="45937" custLinFactNeighborX="6319" custLinFactNeighborY="570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965AE5-6B1E-4426-8294-82DD4586551A}" type="pres">
      <dgm:prSet presAssocID="{D05F1E27-C429-46A0-AA9D-5FC9DCFB0F7E}" presName="level3hierChild" presStyleCnt="0"/>
      <dgm:spPr/>
    </dgm:pt>
    <dgm:pt modelId="{A9C83960-A1F9-4436-A038-D7A94EC23E1E}" type="pres">
      <dgm:prSet presAssocID="{6B17889C-4563-4FBE-ACC9-70B87BB87C50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346AE908-3177-4C5C-9990-C57D7E5555E3}" type="pres">
      <dgm:prSet presAssocID="{6B17889C-4563-4FBE-ACC9-70B87BB87C5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686DC07E-2923-4BB0-B696-BD8F684EC377}" type="pres">
      <dgm:prSet presAssocID="{352963BE-BC5F-4324-9D2C-15DE723D2C8F}" presName="root2" presStyleCnt="0"/>
      <dgm:spPr/>
    </dgm:pt>
    <dgm:pt modelId="{92D62BF9-A631-48AD-8AE0-2517230461A7}" type="pres">
      <dgm:prSet presAssocID="{352963BE-BC5F-4324-9D2C-15DE723D2C8F}" presName="LevelTwoTextNode" presStyleLbl="node2" presStyleIdx="5" presStyleCnt="6" custScaleX="180103" custScaleY="46306" custLinFactY="-100000" custLinFactNeighborX="-2440" custLinFactNeighborY="-178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AD907A-B228-4493-8121-6BBEBCCD7085}" type="pres">
      <dgm:prSet presAssocID="{352963BE-BC5F-4324-9D2C-15DE723D2C8F}" presName="level3hierChild" presStyleCnt="0"/>
      <dgm:spPr/>
    </dgm:pt>
  </dgm:ptLst>
  <dgm:cxnLst>
    <dgm:cxn modelId="{9844FA7B-2DB7-4750-B11E-0129FD83FEBC}" type="presOf" srcId="{85C2E5DB-1680-4098-B710-14307F462BB3}" destId="{EED0369D-ECA9-4869-B092-A74FFF72F117}" srcOrd="1" destOrd="0" presId="urn:microsoft.com/office/officeart/2005/8/layout/hierarchy2"/>
    <dgm:cxn modelId="{7C412883-EA9D-45A8-B7F9-E82DC19838AE}" type="presOf" srcId="{6B17889C-4563-4FBE-ACC9-70B87BB87C50}" destId="{A9C83960-A1F9-4436-A038-D7A94EC23E1E}" srcOrd="0" destOrd="0" presId="urn:microsoft.com/office/officeart/2005/8/layout/hierarchy2"/>
    <dgm:cxn modelId="{53867264-EFEA-45DE-BAAC-C20DCF737114}" type="presOf" srcId="{50C87BBA-4885-4F0F-9183-AAFD1AF07CAF}" destId="{9B5F86BC-BBC0-4E9F-BB45-847B61AD8A6A}" srcOrd="0" destOrd="0" presId="urn:microsoft.com/office/officeart/2005/8/layout/hierarchy2"/>
    <dgm:cxn modelId="{D02A7886-7968-42EA-8042-5F993C3883D2}" srcId="{83FE90F6-9A9A-4877-8346-EC0E730D9103}" destId="{709F7793-5D57-43C9-B404-02703F0BC145}" srcOrd="1" destOrd="0" parTransId="{C8047B6A-DC4E-4B6E-B17B-FC68E10074F7}" sibTransId="{F871286A-F15B-48D7-965D-052CE3C7B70F}"/>
    <dgm:cxn modelId="{90103D1E-3281-490E-B83A-5CAB04DD4F21}" type="presOf" srcId="{C5E8C304-B348-43B8-8F25-DDA3A5FDCFB5}" destId="{7D16842D-996A-4764-A179-7A6963018071}" srcOrd="0" destOrd="0" presId="urn:microsoft.com/office/officeart/2005/8/layout/hierarchy2"/>
    <dgm:cxn modelId="{50B8BAF3-17B2-441A-978F-4D687174C7A6}" srcId="{83FE90F6-9A9A-4877-8346-EC0E730D9103}" destId="{50C87BBA-4885-4F0F-9183-AAFD1AF07CAF}" srcOrd="2" destOrd="0" parTransId="{4A5F6ED4-F22F-4F6A-8DC9-B59418A3B556}" sibTransId="{EFFDDB85-16EC-4296-BD6F-24C2F7168D6F}"/>
    <dgm:cxn modelId="{2BE2525F-5228-414A-A028-8080F1B5765E}" type="presOf" srcId="{83FE90F6-9A9A-4877-8346-EC0E730D9103}" destId="{800B73AF-532C-4AB1-A40E-77076F3F895B}" srcOrd="0" destOrd="0" presId="urn:microsoft.com/office/officeart/2005/8/layout/hierarchy2"/>
    <dgm:cxn modelId="{928E7583-2D42-4680-93C9-3060661E97F1}" type="presOf" srcId="{C8047B6A-DC4E-4B6E-B17B-FC68E10074F7}" destId="{8B2DD1DF-348B-46D5-A224-D23F35E5B828}" srcOrd="0" destOrd="0" presId="urn:microsoft.com/office/officeart/2005/8/layout/hierarchy2"/>
    <dgm:cxn modelId="{08C612B0-83E2-45FC-A2E6-C84443D5C7C8}" type="presOf" srcId="{4A5F6ED4-F22F-4F6A-8DC9-B59418A3B556}" destId="{7FA38639-40DC-430C-A180-23DD33C92E63}" srcOrd="1" destOrd="0" presId="urn:microsoft.com/office/officeart/2005/8/layout/hierarchy2"/>
    <dgm:cxn modelId="{7D6C224F-00E7-4567-BD11-7BD73081F743}" type="presOf" srcId="{4A5F6ED4-F22F-4F6A-8DC9-B59418A3B556}" destId="{634A6B48-ADE5-4F48-B831-A348BE457D3A}" srcOrd="0" destOrd="0" presId="urn:microsoft.com/office/officeart/2005/8/layout/hierarchy2"/>
    <dgm:cxn modelId="{E382D8B1-6171-4F3C-9AB1-E463E9F8CD6E}" srcId="{83FE90F6-9A9A-4877-8346-EC0E730D9103}" destId="{352963BE-BC5F-4324-9D2C-15DE723D2C8F}" srcOrd="5" destOrd="0" parTransId="{6B17889C-4563-4FBE-ACC9-70B87BB87C50}" sibTransId="{2CEF80E8-59DA-48D7-BC66-C3354916C829}"/>
    <dgm:cxn modelId="{042F7A39-363B-4EC1-9EA9-A60A429D0270}" type="presOf" srcId="{A95BF24B-379B-4178-8A9F-EBB8649632A6}" destId="{0405F1EB-E43B-4837-802A-B40188EBEED2}" srcOrd="0" destOrd="0" presId="urn:microsoft.com/office/officeart/2005/8/layout/hierarchy2"/>
    <dgm:cxn modelId="{30FE8443-A0CE-43C9-B957-59FA0B8286A8}" srcId="{83FE90F6-9A9A-4877-8346-EC0E730D9103}" destId="{D05F1E27-C429-46A0-AA9D-5FC9DCFB0F7E}" srcOrd="4" destOrd="0" parTransId="{75E5D657-0A43-44ED-BD4B-16B405680839}" sibTransId="{B5E82A54-5EAC-42CF-96BC-82153C01F6D9}"/>
    <dgm:cxn modelId="{142BC3E6-33B0-476D-AF40-999B5670118E}" type="presOf" srcId="{75E5D657-0A43-44ED-BD4B-16B405680839}" destId="{45B1EC58-E52A-4A95-923D-50A686115F18}" srcOrd="0" destOrd="0" presId="urn:microsoft.com/office/officeart/2005/8/layout/hierarchy2"/>
    <dgm:cxn modelId="{14D86235-BFA0-4DC3-8807-B87DEAD481F6}" type="presOf" srcId="{6B17889C-4563-4FBE-ACC9-70B87BB87C50}" destId="{346AE908-3177-4C5C-9990-C57D7E5555E3}" srcOrd="1" destOrd="0" presId="urn:microsoft.com/office/officeart/2005/8/layout/hierarchy2"/>
    <dgm:cxn modelId="{5F4E0CBC-DB4F-49F9-ABA0-81AB5135A62C}" srcId="{A95BF24B-379B-4178-8A9F-EBB8649632A6}" destId="{83FE90F6-9A9A-4877-8346-EC0E730D9103}" srcOrd="0" destOrd="0" parTransId="{303CBB8C-C6E5-4A0E-857D-98B8BE8394E4}" sibTransId="{AD58BF06-4A39-49B0-9FC0-8D9BA508BB68}"/>
    <dgm:cxn modelId="{F9414476-BEAC-481A-8683-1FACFD9E10C4}" type="presOf" srcId="{85C2E5DB-1680-4098-B710-14307F462BB3}" destId="{54093D33-56FD-4810-88C4-265BECB06A8B}" srcOrd="0" destOrd="0" presId="urn:microsoft.com/office/officeart/2005/8/layout/hierarchy2"/>
    <dgm:cxn modelId="{D68CCBD0-781E-4345-A253-193067777AD2}" type="presOf" srcId="{352963BE-BC5F-4324-9D2C-15DE723D2C8F}" destId="{92D62BF9-A631-48AD-8AE0-2517230461A7}" srcOrd="0" destOrd="0" presId="urn:microsoft.com/office/officeart/2005/8/layout/hierarchy2"/>
    <dgm:cxn modelId="{00DF9541-EA76-47F8-BCB7-ECC904A25D00}" type="presOf" srcId="{2AC832DF-3621-47A4-B5C4-F353DB0076DD}" destId="{329AD1D9-E750-4ED3-92D4-EE9CEC60553F}" srcOrd="1" destOrd="0" presId="urn:microsoft.com/office/officeart/2005/8/layout/hierarchy2"/>
    <dgm:cxn modelId="{323FA4B8-C909-4C82-951E-870E7F8D6678}" type="presOf" srcId="{709F7793-5D57-43C9-B404-02703F0BC145}" destId="{94F87955-9B26-45E1-9CB8-8D5C4A28BA73}" srcOrd="0" destOrd="0" presId="urn:microsoft.com/office/officeart/2005/8/layout/hierarchy2"/>
    <dgm:cxn modelId="{F12B0F3E-A1E9-49BC-9E7B-F56662DF33B6}" srcId="{83FE90F6-9A9A-4877-8346-EC0E730D9103}" destId="{C5E8C304-B348-43B8-8F25-DDA3A5FDCFB5}" srcOrd="3" destOrd="0" parTransId="{85C2E5DB-1680-4098-B710-14307F462BB3}" sibTransId="{0A18FE50-AAF4-4B20-933E-CC8F9AB7D562}"/>
    <dgm:cxn modelId="{EB443B49-295C-438A-ABDE-80E62FE04940}" type="presOf" srcId="{002D63A0-B8A4-40D2-9BA7-A1FA417ECC29}" destId="{0468B74B-7075-4088-BAA2-D337E3982134}" srcOrd="0" destOrd="0" presId="urn:microsoft.com/office/officeart/2005/8/layout/hierarchy2"/>
    <dgm:cxn modelId="{859EEBB6-672A-4FB5-B894-686EB281AC64}" srcId="{83FE90F6-9A9A-4877-8346-EC0E730D9103}" destId="{002D63A0-B8A4-40D2-9BA7-A1FA417ECC29}" srcOrd="0" destOrd="0" parTransId="{2AC832DF-3621-47A4-B5C4-F353DB0076DD}" sibTransId="{E96C228F-9817-4224-BECD-2A43600E162D}"/>
    <dgm:cxn modelId="{155CF224-9E19-4608-ADD5-3A431045B184}" type="presOf" srcId="{2AC832DF-3621-47A4-B5C4-F353DB0076DD}" destId="{D4EC3CA1-F343-49B4-951E-CEA7545D7C03}" srcOrd="0" destOrd="0" presId="urn:microsoft.com/office/officeart/2005/8/layout/hierarchy2"/>
    <dgm:cxn modelId="{DFA63E43-DE47-4523-BF02-5F951C0251F9}" type="presOf" srcId="{C8047B6A-DC4E-4B6E-B17B-FC68E10074F7}" destId="{21DD8D27-9CDD-408B-9E67-B28577915DFC}" srcOrd="1" destOrd="0" presId="urn:microsoft.com/office/officeart/2005/8/layout/hierarchy2"/>
    <dgm:cxn modelId="{6B4A7EEC-334C-475D-81CB-041AAA23A883}" type="presOf" srcId="{75E5D657-0A43-44ED-BD4B-16B405680839}" destId="{62AB82B8-ADE8-4C7B-84B0-2F3B8DD9471D}" srcOrd="1" destOrd="0" presId="urn:microsoft.com/office/officeart/2005/8/layout/hierarchy2"/>
    <dgm:cxn modelId="{A6036238-1A6A-4561-8FC1-DE6E631F9A89}" type="presOf" srcId="{D05F1E27-C429-46A0-AA9D-5FC9DCFB0F7E}" destId="{930DF338-D830-4DEF-BB90-86E1B00E2212}" srcOrd="0" destOrd="0" presId="urn:microsoft.com/office/officeart/2005/8/layout/hierarchy2"/>
    <dgm:cxn modelId="{0987BC2A-8D69-4AD0-B994-A86EDC3C8641}" type="presParOf" srcId="{0405F1EB-E43B-4837-802A-B40188EBEED2}" destId="{E5B0BD22-7B66-4D52-8DE1-16B1E878A844}" srcOrd="0" destOrd="0" presId="urn:microsoft.com/office/officeart/2005/8/layout/hierarchy2"/>
    <dgm:cxn modelId="{91EAE524-5946-49A9-AE91-AE5F21B2A5AB}" type="presParOf" srcId="{E5B0BD22-7B66-4D52-8DE1-16B1E878A844}" destId="{800B73AF-532C-4AB1-A40E-77076F3F895B}" srcOrd="0" destOrd="0" presId="urn:microsoft.com/office/officeart/2005/8/layout/hierarchy2"/>
    <dgm:cxn modelId="{B83A424B-07AF-4693-A230-FE7B3F80941A}" type="presParOf" srcId="{E5B0BD22-7B66-4D52-8DE1-16B1E878A844}" destId="{699F6AE7-D967-4F4B-AD2C-835ABB3DF842}" srcOrd="1" destOrd="0" presId="urn:microsoft.com/office/officeart/2005/8/layout/hierarchy2"/>
    <dgm:cxn modelId="{B7B8B33A-6A93-4E80-A5E2-8B6AF7F69EB2}" type="presParOf" srcId="{699F6AE7-D967-4F4B-AD2C-835ABB3DF842}" destId="{D4EC3CA1-F343-49B4-951E-CEA7545D7C03}" srcOrd="0" destOrd="0" presId="urn:microsoft.com/office/officeart/2005/8/layout/hierarchy2"/>
    <dgm:cxn modelId="{D7FB1890-1E8C-40EA-BBF0-34DC57DA94A4}" type="presParOf" srcId="{D4EC3CA1-F343-49B4-951E-CEA7545D7C03}" destId="{329AD1D9-E750-4ED3-92D4-EE9CEC60553F}" srcOrd="0" destOrd="0" presId="urn:microsoft.com/office/officeart/2005/8/layout/hierarchy2"/>
    <dgm:cxn modelId="{1308E691-7723-4B4A-977D-8EA5A5B03100}" type="presParOf" srcId="{699F6AE7-D967-4F4B-AD2C-835ABB3DF842}" destId="{6DD3C0CE-A413-4E06-B9D2-511DA615925B}" srcOrd="1" destOrd="0" presId="urn:microsoft.com/office/officeart/2005/8/layout/hierarchy2"/>
    <dgm:cxn modelId="{4476659E-C280-42A3-928F-B1AB6BD1EDB9}" type="presParOf" srcId="{6DD3C0CE-A413-4E06-B9D2-511DA615925B}" destId="{0468B74B-7075-4088-BAA2-D337E3982134}" srcOrd="0" destOrd="0" presId="urn:microsoft.com/office/officeart/2005/8/layout/hierarchy2"/>
    <dgm:cxn modelId="{A7EA6B1A-A0C4-4677-B14E-BA120C931879}" type="presParOf" srcId="{6DD3C0CE-A413-4E06-B9D2-511DA615925B}" destId="{DCBBA55C-C36A-428A-ABA2-88B3158D3904}" srcOrd="1" destOrd="0" presId="urn:microsoft.com/office/officeart/2005/8/layout/hierarchy2"/>
    <dgm:cxn modelId="{EBC537AD-0747-4D56-A782-2A7A9F138651}" type="presParOf" srcId="{699F6AE7-D967-4F4B-AD2C-835ABB3DF842}" destId="{8B2DD1DF-348B-46D5-A224-D23F35E5B828}" srcOrd="2" destOrd="0" presId="urn:microsoft.com/office/officeart/2005/8/layout/hierarchy2"/>
    <dgm:cxn modelId="{7687FC7A-E52C-4063-A16D-27F5B51C2BB8}" type="presParOf" srcId="{8B2DD1DF-348B-46D5-A224-D23F35E5B828}" destId="{21DD8D27-9CDD-408B-9E67-B28577915DFC}" srcOrd="0" destOrd="0" presId="urn:microsoft.com/office/officeart/2005/8/layout/hierarchy2"/>
    <dgm:cxn modelId="{BEC567ED-FCFB-48D9-97D6-9EA67EFFBF40}" type="presParOf" srcId="{699F6AE7-D967-4F4B-AD2C-835ABB3DF842}" destId="{E2A099CA-AD83-46A1-93EA-E8692AA26602}" srcOrd="3" destOrd="0" presId="urn:microsoft.com/office/officeart/2005/8/layout/hierarchy2"/>
    <dgm:cxn modelId="{E3CE4993-3C1B-470D-B8E5-0FE2B033796F}" type="presParOf" srcId="{E2A099CA-AD83-46A1-93EA-E8692AA26602}" destId="{94F87955-9B26-45E1-9CB8-8D5C4A28BA73}" srcOrd="0" destOrd="0" presId="urn:microsoft.com/office/officeart/2005/8/layout/hierarchy2"/>
    <dgm:cxn modelId="{2A3B900C-65CC-493E-B334-F37814DB3E4D}" type="presParOf" srcId="{E2A099CA-AD83-46A1-93EA-E8692AA26602}" destId="{5EADB426-17ED-4C9E-A29F-B26BA18DCA0E}" srcOrd="1" destOrd="0" presId="urn:microsoft.com/office/officeart/2005/8/layout/hierarchy2"/>
    <dgm:cxn modelId="{5436492B-1DCE-42EC-8327-94AA8340A5B3}" type="presParOf" srcId="{699F6AE7-D967-4F4B-AD2C-835ABB3DF842}" destId="{634A6B48-ADE5-4F48-B831-A348BE457D3A}" srcOrd="4" destOrd="0" presId="urn:microsoft.com/office/officeart/2005/8/layout/hierarchy2"/>
    <dgm:cxn modelId="{32024C4F-03AE-4F9E-A6A9-185DA8AB51B5}" type="presParOf" srcId="{634A6B48-ADE5-4F48-B831-A348BE457D3A}" destId="{7FA38639-40DC-430C-A180-23DD33C92E63}" srcOrd="0" destOrd="0" presId="urn:microsoft.com/office/officeart/2005/8/layout/hierarchy2"/>
    <dgm:cxn modelId="{5EF87786-685F-4956-A7B3-B6EB943C4CB8}" type="presParOf" srcId="{699F6AE7-D967-4F4B-AD2C-835ABB3DF842}" destId="{476023E2-9028-4BCF-A3DE-7701B0BEBA70}" srcOrd="5" destOrd="0" presId="urn:microsoft.com/office/officeart/2005/8/layout/hierarchy2"/>
    <dgm:cxn modelId="{5C4EAB33-FB5D-4BDC-8B04-AF8619B5372B}" type="presParOf" srcId="{476023E2-9028-4BCF-A3DE-7701B0BEBA70}" destId="{9B5F86BC-BBC0-4E9F-BB45-847B61AD8A6A}" srcOrd="0" destOrd="0" presId="urn:microsoft.com/office/officeart/2005/8/layout/hierarchy2"/>
    <dgm:cxn modelId="{47684C80-C900-49ED-B8D3-9BA15E39771B}" type="presParOf" srcId="{476023E2-9028-4BCF-A3DE-7701B0BEBA70}" destId="{337B84F9-8749-4B90-9653-8CF2EF69AF91}" srcOrd="1" destOrd="0" presId="urn:microsoft.com/office/officeart/2005/8/layout/hierarchy2"/>
    <dgm:cxn modelId="{D3FE0AE6-1DD5-4CAE-B527-C7389E2749D6}" type="presParOf" srcId="{699F6AE7-D967-4F4B-AD2C-835ABB3DF842}" destId="{54093D33-56FD-4810-88C4-265BECB06A8B}" srcOrd="6" destOrd="0" presId="urn:microsoft.com/office/officeart/2005/8/layout/hierarchy2"/>
    <dgm:cxn modelId="{864B6283-0987-48C9-ACAC-BB3E520E231E}" type="presParOf" srcId="{54093D33-56FD-4810-88C4-265BECB06A8B}" destId="{EED0369D-ECA9-4869-B092-A74FFF72F117}" srcOrd="0" destOrd="0" presId="urn:microsoft.com/office/officeart/2005/8/layout/hierarchy2"/>
    <dgm:cxn modelId="{E9FB6B5E-87C9-4998-9BFF-42C95E0C808A}" type="presParOf" srcId="{699F6AE7-D967-4F4B-AD2C-835ABB3DF842}" destId="{16720A70-D43D-4B11-B0E5-4127507C3D69}" srcOrd="7" destOrd="0" presId="urn:microsoft.com/office/officeart/2005/8/layout/hierarchy2"/>
    <dgm:cxn modelId="{34197471-174C-43B0-AF15-1192D99DBA8B}" type="presParOf" srcId="{16720A70-D43D-4B11-B0E5-4127507C3D69}" destId="{7D16842D-996A-4764-A179-7A6963018071}" srcOrd="0" destOrd="0" presId="urn:microsoft.com/office/officeart/2005/8/layout/hierarchy2"/>
    <dgm:cxn modelId="{B63B11F2-130B-4F3C-BB3D-12D806BE054B}" type="presParOf" srcId="{16720A70-D43D-4B11-B0E5-4127507C3D69}" destId="{DC4F059A-7843-4A9E-827E-38FCFED14ADC}" srcOrd="1" destOrd="0" presId="urn:microsoft.com/office/officeart/2005/8/layout/hierarchy2"/>
    <dgm:cxn modelId="{2FE29941-CFD3-4159-AFC2-7D11EB148EC8}" type="presParOf" srcId="{699F6AE7-D967-4F4B-AD2C-835ABB3DF842}" destId="{45B1EC58-E52A-4A95-923D-50A686115F18}" srcOrd="8" destOrd="0" presId="urn:microsoft.com/office/officeart/2005/8/layout/hierarchy2"/>
    <dgm:cxn modelId="{E656D681-1AF3-4CC6-9EFE-37981166BCA5}" type="presParOf" srcId="{45B1EC58-E52A-4A95-923D-50A686115F18}" destId="{62AB82B8-ADE8-4C7B-84B0-2F3B8DD9471D}" srcOrd="0" destOrd="0" presId="urn:microsoft.com/office/officeart/2005/8/layout/hierarchy2"/>
    <dgm:cxn modelId="{8D1584D8-D3C0-48FA-92E0-AEDA1E543DF5}" type="presParOf" srcId="{699F6AE7-D967-4F4B-AD2C-835ABB3DF842}" destId="{A3754F60-8353-4DB4-9569-C92C1DEE570D}" srcOrd="9" destOrd="0" presId="urn:microsoft.com/office/officeart/2005/8/layout/hierarchy2"/>
    <dgm:cxn modelId="{EE63F7A8-E515-446E-AE7E-E4AFC0180198}" type="presParOf" srcId="{A3754F60-8353-4DB4-9569-C92C1DEE570D}" destId="{930DF338-D830-4DEF-BB90-86E1B00E2212}" srcOrd="0" destOrd="0" presId="urn:microsoft.com/office/officeart/2005/8/layout/hierarchy2"/>
    <dgm:cxn modelId="{C6E02295-419F-4BE9-A31C-BAAF44FF71C0}" type="presParOf" srcId="{A3754F60-8353-4DB4-9569-C92C1DEE570D}" destId="{62965AE5-6B1E-4426-8294-82DD4586551A}" srcOrd="1" destOrd="0" presId="urn:microsoft.com/office/officeart/2005/8/layout/hierarchy2"/>
    <dgm:cxn modelId="{867CDBF4-92F8-4D67-A836-9A14121EC57B}" type="presParOf" srcId="{699F6AE7-D967-4F4B-AD2C-835ABB3DF842}" destId="{A9C83960-A1F9-4436-A038-D7A94EC23E1E}" srcOrd="10" destOrd="0" presId="urn:microsoft.com/office/officeart/2005/8/layout/hierarchy2"/>
    <dgm:cxn modelId="{F2F419D1-B932-4D63-90E1-96BF840190FF}" type="presParOf" srcId="{A9C83960-A1F9-4436-A038-D7A94EC23E1E}" destId="{346AE908-3177-4C5C-9990-C57D7E5555E3}" srcOrd="0" destOrd="0" presId="urn:microsoft.com/office/officeart/2005/8/layout/hierarchy2"/>
    <dgm:cxn modelId="{80023499-F98B-45C7-B5B8-812AD6B59A7B}" type="presParOf" srcId="{699F6AE7-D967-4F4B-AD2C-835ABB3DF842}" destId="{686DC07E-2923-4BB0-B696-BD8F684EC377}" srcOrd="11" destOrd="0" presId="urn:microsoft.com/office/officeart/2005/8/layout/hierarchy2"/>
    <dgm:cxn modelId="{197EB182-6C24-4531-9806-4A841281D07E}" type="presParOf" srcId="{686DC07E-2923-4BB0-B696-BD8F684EC377}" destId="{92D62BF9-A631-48AD-8AE0-2517230461A7}" srcOrd="0" destOrd="0" presId="urn:microsoft.com/office/officeart/2005/8/layout/hierarchy2"/>
    <dgm:cxn modelId="{2D5096F4-BE07-4C9D-A095-A0B9C2E0986E}" type="presParOf" srcId="{686DC07E-2923-4BB0-B696-BD8F684EC377}" destId="{97AD907A-B228-4493-8121-6BBEBCCD708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583995-1708-4E3C-BE2B-A2132B3A0C24}">
      <dsp:nvSpPr>
        <dsp:cNvPr id="0" name=""/>
        <dsp:cNvSpPr/>
      </dsp:nvSpPr>
      <dsp:spPr>
        <a:xfrm>
          <a:off x="2988836" y="2016226"/>
          <a:ext cx="2591279" cy="2077002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Рекомендац</a:t>
          </a:r>
          <a:r>
            <a:rPr lang="uk-UA" sz="2000" b="1" kern="1200" dirty="0" err="1" smtClean="0">
              <a:latin typeface="Times New Roman" pitchFamily="18" charset="0"/>
              <a:cs typeface="Times New Roman" pitchFamily="18" charset="0"/>
            </a:rPr>
            <a:t>ії</a:t>
          </a:r>
          <a:r>
            <a:rPr lang="uk-UA" sz="2000" b="1" kern="1200" dirty="0" smtClean="0">
              <a:latin typeface="Times New Roman" pitchFamily="18" charset="0"/>
              <a:cs typeface="Times New Roman" pitchFamily="18" charset="0"/>
            </a:rPr>
            <a:t> щодо піднесення фермерських господарств в Україні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88836" y="2016226"/>
        <a:ext cx="2591279" cy="2077002"/>
      </dsp:txXfrm>
    </dsp:sp>
    <dsp:sp modelId="{C4E440DE-1FAD-4AC0-B978-72527D4FA758}">
      <dsp:nvSpPr>
        <dsp:cNvPr id="0" name=""/>
        <dsp:cNvSpPr/>
      </dsp:nvSpPr>
      <dsp:spPr>
        <a:xfrm rot="16200000">
          <a:off x="4125631" y="1839584"/>
          <a:ext cx="317689" cy="35595"/>
        </a:xfrm>
        <a:custGeom>
          <a:avLst/>
          <a:gdLst/>
          <a:ahLst/>
          <a:cxnLst/>
          <a:rect l="0" t="0" r="0" b="0"/>
          <a:pathLst>
            <a:path>
              <a:moveTo>
                <a:pt x="0" y="17797"/>
              </a:moveTo>
              <a:lnTo>
                <a:pt x="317689" y="177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276533" y="1849440"/>
        <a:ext cx="15884" cy="15884"/>
      </dsp:txXfrm>
    </dsp:sp>
    <dsp:sp modelId="{83BA0793-9652-49CE-85C1-513BB31E36BA}">
      <dsp:nvSpPr>
        <dsp:cNvPr id="0" name=""/>
        <dsp:cNvSpPr/>
      </dsp:nvSpPr>
      <dsp:spPr>
        <a:xfrm>
          <a:off x="3437204" y="3994"/>
          <a:ext cx="1694543" cy="1694543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Впровадження досягнень науково-технічного прогресу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37204" y="3994"/>
        <a:ext cx="1694543" cy="1694543"/>
      </dsp:txXfrm>
    </dsp:sp>
    <dsp:sp modelId="{0CA24DB1-16F4-4897-BAD2-1BA51FB1DD96}">
      <dsp:nvSpPr>
        <dsp:cNvPr id="0" name=""/>
        <dsp:cNvSpPr/>
      </dsp:nvSpPr>
      <dsp:spPr>
        <a:xfrm rot="20520000">
          <a:off x="5482918" y="2632316"/>
          <a:ext cx="93663" cy="35595"/>
        </a:xfrm>
        <a:custGeom>
          <a:avLst/>
          <a:gdLst/>
          <a:ahLst/>
          <a:cxnLst/>
          <a:rect l="0" t="0" r="0" b="0"/>
          <a:pathLst>
            <a:path>
              <a:moveTo>
                <a:pt x="0" y="17797"/>
              </a:moveTo>
              <a:lnTo>
                <a:pt x="93663" y="177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520000">
        <a:off x="5527408" y="2647772"/>
        <a:ext cx="4683" cy="4683"/>
      </dsp:txXfrm>
    </dsp:sp>
    <dsp:sp modelId="{CB5E8456-90D4-4803-9F84-94E53FC7D7A9}">
      <dsp:nvSpPr>
        <dsp:cNvPr id="0" name=""/>
        <dsp:cNvSpPr/>
      </dsp:nvSpPr>
      <dsp:spPr>
        <a:xfrm>
          <a:off x="5532821" y="1526548"/>
          <a:ext cx="1694543" cy="1694543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Механізація, хімізація, меліорація земель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32821" y="1526548"/>
        <a:ext cx="1694543" cy="1694543"/>
      </dsp:txXfrm>
    </dsp:sp>
    <dsp:sp modelId="{EB7616E7-FE5E-48AE-B6B8-D15D893D5C8C}">
      <dsp:nvSpPr>
        <dsp:cNvPr id="0" name=""/>
        <dsp:cNvSpPr/>
      </dsp:nvSpPr>
      <dsp:spPr>
        <a:xfrm rot="3240000">
          <a:off x="4898523" y="4008860"/>
          <a:ext cx="184202" cy="35595"/>
        </a:xfrm>
        <a:custGeom>
          <a:avLst/>
          <a:gdLst/>
          <a:ahLst/>
          <a:cxnLst/>
          <a:rect l="0" t="0" r="0" b="0"/>
          <a:pathLst>
            <a:path>
              <a:moveTo>
                <a:pt x="0" y="17797"/>
              </a:moveTo>
              <a:lnTo>
                <a:pt x="184202" y="177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240000">
        <a:off x="4986020" y="4022053"/>
        <a:ext cx="9210" cy="9210"/>
      </dsp:txXfrm>
    </dsp:sp>
    <dsp:sp modelId="{78D306AF-8395-4376-BA68-9BE1070E935E}">
      <dsp:nvSpPr>
        <dsp:cNvPr id="0" name=""/>
        <dsp:cNvSpPr/>
      </dsp:nvSpPr>
      <dsp:spPr>
        <a:xfrm>
          <a:off x="4499044" y="3990094"/>
          <a:ext cx="2161187" cy="1694543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Використання </a:t>
          </a:r>
          <a:r>
            <a:rPr lang="uk-UA" sz="1600" kern="1200" dirty="0" err="1" smtClean="0">
              <a:latin typeface="Times New Roman" pitchFamily="18" charset="0"/>
              <a:cs typeface="Times New Roman" pitchFamily="18" charset="0"/>
            </a:rPr>
            <a:t>грунтових</a:t>
          </a: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 мікроорганізмів для створення стійких до ерозії </a:t>
          </a:r>
          <a:r>
            <a:rPr lang="uk-UA" sz="1600" kern="1200" dirty="0" err="1" smtClean="0">
              <a:latin typeface="Times New Roman" pitchFamily="18" charset="0"/>
              <a:cs typeface="Times New Roman" pitchFamily="18" charset="0"/>
            </a:rPr>
            <a:t>грунтів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9044" y="3990094"/>
        <a:ext cx="2161187" cy="1694543"/>
      </dsp:txXfrm>
    </dsp:sp>
    <dsp:sp modelId="{1C381E4C-F6BB-4C0E-B576-80435AA8341E}">
      <dsp:nvSpPr>
        <dsp:cNvPr id="0" name=""/>
        <dsp:cNvSpPr/>
      </dsp:nvSpPr>
      <dsp:spPr>
        <a:xfrm rot="7560000">
          <a:off x="3486391" y="4008776"/>
          <a:ext cx="183993" cy="35595"/>
        </a:xfrm>
        <a:custGeom>
          <a:avLst/>
          <a:gdLst/>
          <a:ahLst/>
          <a:cxnLst/>
          <a:rect l="0" t="0" r="0" b="0"/>
          <a:pathLst>
            <a:path>
              <a:moveTo>
                <a:pt x="0" y="17797"/>
              </a:moveTo>
              <a:lnTo>
                <a:pt x="183993" y="177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7560000">
        <a:off x="3573788" y="4021974"/>
        <a:ext cx="9199" cy="9199"/>
      </dsp:txXfrm>
    </dsp:sp>
    <dsp:sp modelId="{724A3536-6D12-431D-B835-FE5D70D9FF7F}">
      <dsp:nvSpPr>
        <dsp:cNvPr id="0" name=""/>
        <dsp:cNvSpPr/>
      </dsp:nvSpPr>
      <dsp:spPr>
        <a:xfrm>
          <a:off x="1907703" y="3990094"/>
          <a:ext cx="2163220" cy="1694543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Державна підтримка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07703" y="3990094"/>
        <a:ext cx="2163220" cy="1694543"/>
      </dsp:txXfrm>
    </dsp:sp>
    <dsp:sp modelId="{608241CA-C24F-42DD-A1AF-F3E5061CC210}">
      <dsp:nvSpPr>
        <dsp:cNvPr id="0" name=""/>
        <dsp:cNvSpPr/>
      </dsp:nvSpPr>
      <dsp:spPr>
        <a:xfrm rot="11880000">
          <a:off x="2992370" y="2632316"/>
          <a:ext cx="93663" cy="35595"/>
        </a:xfrm>
        <a:custGeom>
          <a:avLst/>
          <a:gdLst/>
          <a:ahLst/>
          <a:cxnLst/>
          <a:rect l="0" t="0" r="0" b="0"/>
          <a:pathLst>
            <a:path>
              <a:moveTo>
                <a:pt x="0" y="17797"/>
              </a:moveTo>
              <a:lnTo>
                <a:pt x="93663" y="177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880000">
        <a:off x="3036860" y="2647772"/>
        <a:ext cx="4683" cy="4683"/>
      </dsp:txXfrm>
    </dsp:sp>
    <dsp:sp modelId="{A0E0C83B-93C7-45CF-8B31-C0CFD8D0E1B3}">
      <dsp:nvSpPr>
        <dsp:cNvPr id="0" name=""/>
        <dsp:cNvSpPr/>
      </dsp:nvSpPr>
      <dsp:spPr>
        <a:xfrm>
          <a:off x="1341587" y="1526548"/>
          <a:ext cx="1694543" cy="1694543"/>
        </a:xfrm>
        <a:prstGeom prst="ellips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Використання органічних добрив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41587" y="1526548"/>
        <a:ext cx="1694543" cy="16945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0B73AF-532C-4AB1-A40E-77076F3F895B}">
      <dsp:nvSpPr>
        <dsp:cNvPr id="0" name=""/>
        <dsp:cNvSpPr/>
      </dsp:nvSpPr>
      <dsp:spPr>
        <a:xfrm>
          <a:off x="0" y="1714430"/>
          <a:ext cx="2538744" cy="193567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Рекомендації щодо підвищення прибутковості СФГ 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“Ранок”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14430"/>
        <a:ext cx="2538744" cy="1935677"/>
      </dsp:txXfrm>
    </dsp:sp>
    <dsp:sp modelId="{D4EC3CA1-F343-49B4-951E-CEA7545D7C03}">
      <dsp:nvSpPr>
        <dsp:cNvPr id="0" name=""/>
        <dsp:cNvSpPr/>
      </dsp:nvSpPr>
      <dsp:spPr>
        <a:xfrm rot="17475087">
          <a:off x="2048359" y="1946511"/>
          <a:ext cx="1538369" cy="37756"/>
        </a:xfrm>
        <a:custGeom>
          <a:avLst/>
          <a:gdLst/>
          <a:ahLst/>
          <a:cxnLst/>
          <a:rect l="0" t="0" r="0" b="0"/>
          <a:pathLst>
            <a:path>
              <a:moveTo>
                <a:pt x="0" y="18878"/>
              </a:moveTo>
              <a:lnTo>
                <a:pt x="1538369" y="1887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17475087">
        <a:off x="2779085" y="1926930"/>
        <a:ext cx="76918" cy="76918"/>
      </dsp:txXfrm>
    </dsp:sp>
    <dsp:sp modelId="{0468B74B-7075-4088-BAA2-D337E3982134}">
      <dsp:nvSpPr>
        <dsp:cNvPr id="0" name=""/>
        <dsp:cNvSpPr/>
      </dsp:nvSpPr>
      <dsp:spPr>
        <a:xfrm>
          <a:off x="3096344" y="624810"/>
          <a:ext cx="4824556" cy="12473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Бізнес-пропозиція виробництва меду.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Мета:</a:t>
          </a:r>
          <a:r>
            <a:rPr lang="uk-UA" sz="1200" b="0" kern="1200" dirty="0" smtClean="0">
              <a:latin typeface="Times New Roman" pitchFamily="18" charset="0"/>
              <a:cs typeface="Times New Roman" pitchFamily="18" charset="0"/>
            </a:rPr>
            <a:t> Відкриття пасіки</a:t>
          </a:r>
          <a:br>
            <a:rPr lang="uk-UA" sz="12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Інвестиції:</a:t>
          </a:r>
          <a:r>
            <a:rPr lang="uk-UA" sz="1200" b="0" kern="1200" dirty="0" smtClean="0">
              <a:latin typeface="Times New Roman" pitchFamily="18" charset="0"/>
              <a:cs typeface="Times New Roman" pitchFamily="18" charset="0"/>
            </a:rPr>
            <a:t> 90 000 </a:t>
          </a:r>
          <a:r>
            <a:rPr lang="uk-UA" sz="1200" b="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Чиста поточна вартість (</a:t>
          </a:r>
          <a:r>
            <a:rPr lang="en-US" sz="1200" b="1" kern="1200" dirty="0" smtClean="0">
              <a:latin typeface="Times New Roman" pitchFamily="18" charset="0"/>
              <a:cs typeface="Times New Roman" pitchFamily="18" charset="0"/>
            </a:rPr>
            <a:t>NPV</a:t>
          </a: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)</a:t>
          </a:r>
          <a:r>
            <a:rPr lang="uk-UA" sz="1200" b="0" kern="1200" dirty="0" smtClean="0">
              <a:latin typeface="Times New Roman" pitchFamily="18" charset="0"/>
              <a:cs typeface="Times New Roman" pitchFamily="18" charset="0"/>
            </a:rPr>
            <a:t> – 266 245 </a:t>
          </a:r>
          <a:r>
            <a:rPr lang="uk-UA" sz="1200" b="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Період окупності</a:t>
          </a:r>
          <a:r>
            <a:rPr lang="uk-UA" sz="1200" b="0" kern="1200" dirty="0" smtClean="0">
              <a:latin typeface="Times New Roman" pitchFamily="18" charset="0"/>
              <a:cs typeface="Times New Roman" pitchFamily="18" charset="0"/>
            </a:rPr>
            <a:t>: 14 місяців</a:t>
          </a:r>
          <a:endParaRPr lang="ru-RU" sz="12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6344" y="624810"/>
        <a:ext cx="4824556" cy="1247399"/>
      </dsp:txXfrm>
    </dsp:sp>
    <dsp:sp modelId="{8B2DD1DF-348B-46D5-A224-D23F35E5B828}">
      <dsp:nvSpPr>
        <dsp:cNvPr id="0" name=""/>
        <dsp:cNvSpPr/>
      </dsp:nvSpPr>
      <dsp:spPr>
        <a:xfrm rot="20477381">
          <a:off x="2521179" y="2556772"/>
          <a:ext cx="664741" cy="37756"/>
        </a:xfrm>
        <a:custGeom>
          <a:avLst/>
          <a:gdLst/>
          <a:ahLst/>
          <a:cxnLst/>
          <a:rect l="0" t="0" r="0" b="0"/>
          <a:pathLst>
            <a:path>
              <a:moveTo>
                <a:pt x="0" y="18878"/>
              </a:moveTo>
              <a:lnTo>
                <a:pt x="664741" y="1887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20477381">
        <a:off x="2836931" y="2559031"/>
        <a:ext cx="33237" cy="33237"/>
      </dsp:txXfrm>
    </dsp:sp>
    <dsp:sp modelId="{94F87955-9B26-45E1-9CB8-8D5C4A28BA73}">
      <dsp:nvSpPr>
        <dsp:cNvPr id="0" name=""/>
        <dsp:cNvSpPr/>
      </dsp:nvSpPr>
      <dsp:spPr>
        <a:xfrm>
          <a:off x="3168355" y="2111501"/>
          <a:ext cx="4631914" cy="7150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Зменшення </a:t>
          </a:r>
          <a:r>
            <a:rPr lang="uk-UA" sz="1200" b="1" kern="1200" dirty="0" err="1" smtClean="0">
              <a:latin typeface="Times New Roman" pitchFamily="18" charset="0"/>
              <a:cs typeface="Times New Roman" pitchFamily="18" charset="0"/>
            </a:rPr>
            <a:t>“мертвих</a:t>
          </a: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200" b="1" kern="1200" dirty="0" err="1" smtClean="0">
              <a:latin typeface="Times New Roman" pitchFamily="18" charset="0"/>
              <a:cs typeface="Times New Roman" pitchFamily="18" charset="0"/>
            </a:rPr>
            <a:t>відходів”</a:t>
          </a:r>
          <a:endParaRPr lang="uk-UA" sz="1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Економічні витрати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 – 20 000 </a:t>
          </a:r>
          <a:r>
            <a:rPr lang="uk-UA" sz="120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Економічна вигода 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– 400 000 </a:t>
          </a:r>
          <a:r>
            <a:rPr lang="uk-UA" sz="120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8355" y="2111501"/>
        <a:ext cx="4631914" cy="715059"/>
      </dsp:txXfrm>
    </dsp:sp>
    <dsp:sp modelId="{634A6B48-ADE5-4F48-B831-A348BE457D3A}">
      <dsp:nvSpPr>
        <dsp:cNvPr id="0" name=""/>
        <dsp:cNvSpPr/>
      </dsp:nvSpPr>
      <dsp:spPr>
        <a:xfrm rot="2806899">
          <a:off x="2377258" y="3036727"/>
          <a:ext cx="1024594" cy="37756"/>
        </a:xfrm>
        <a:custGeom>
          <a:avLst/>
          <a:gdLst/>
          <a:ahLst/>
          <a:cxnLst/>
          <a:rect l="0" t="0" r="0" b="0"/>
          <a:pathLst>
            <a:path>
              <a:moveTo>
                <a:pt x="0" y="18878"/>
              </a:moveTo>
              <a:lnTo>
                <a:pt x="1024594" y="1887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2806899">
        <a:off x="2863940" y="3029990"/>
        <a:ext cx="51229" cy="51229"/>
      </dsp:txXfrm>
    </dsp:sp>
    <dsp:sp modelId="{9B5F86BC-BBC0-4E9F-BB45-847B61AD8A6A}">
      <dsp:nvSpPr>
        <dsp:cNvPr id="0" name=""/>
        <dsp:cNvSpPr/>
      </dsp:nvSpPr>
      <dsp:spPr>
        <a:xfrm>
          <a:off x="3240366" y="2975599"/>
          <a:ext cx="4636196" cy="9066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Використання спеціальних фрез для виймання кормів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Необхідні інвестиції: 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50 000 – 70 000 </a:t>
          </a:r>
          <a:r>
            <a:rPr lang="uk-UA" sz="120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Економічний результат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: 80 000 </a:t>
          </a:r>
          <a:r>
            <a:rPr lang="uk-UA" sz="1200" kern="1200" dirty="0" err="1" smtClean="0">
              <a:latin typeface="Times New Roman" pitchFamily="18" charset="0"/>
              <a:cs typeface="Times New Roman" pitchFamily="18" charset="0"/>
            </a:rPr>
            <a:t>грн</a:t>
          </a:r>
          <a:endParaRPr lang="uk-UA" sz="12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1200" b="1" kern="1200" dirty="0" smtClean="0">
              <a:latin typeface="Times New Roman" pitchFamily="18" charset="0"/>
              <a:cs typeface="Times New Roman" pitchFamily="18" charset="0"/>
            </a:rPr>
            <a:t>Термін окупності: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 1 рік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0366" y="2975599"/>
        <a:ext cx="4636196" cy="906685"/>
      </dsp:txXfrm>
    </dsp:sp>
    <dsp:sp modelId="{54093D33-56FD-4810-88C4-265BECB06A8B}">
      <dsp:nvSpPr>
        <dsp:cNvPr id="0" name=""/>
        <dsp:cNvSpPr/>
      </dsp:nvSpPr>
      <dsp:spPr>
        <a:xfrm rot="3711433">
          <a:off x="2069187" y="3447075"/>
          <a:ext cx="1777516" cy="37756"/>
        </a:xfrm>
        <a:custGeom>
          <a:avLst/>
          <a:gdLst/>
          <a:ahLst/>
          <a:cxnLst/>
          <a:rect l="0" t="0" r="0" b="0"/>
          <a:pathLst>
            <a:path>
              <a:moveTo>
                <a:pt x="0" y="18878"/>
              </a:moveTo>
              <a:lnTo>
                <a:pt x="1777516" y="1887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3711433">
        <a:off x="2913507" y="3421516"/>
        <a:ext cx="88875" cy="88875"/>
      </dsp:txXfrm>
    </dsp:sp>
    <dsp:sp modelId="{7D16842D-996A-4764-A179-7A6963018071}">
      <dsp:nvSpPr>
        <dsp:cNvPr id="0" name=""/>
        <dsp:cNvSpPr/>
      </dsp:nvSpPr>
      <dsp:spPr>
        <a:xfrm>
          <a:off x="3377146" y="3983707"/>
          <a:ext cx="4295519" cy="5318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Впровадження </a:t>
          </a:r>
          <a:r>
            <a:rPr lang="uk-UA" sz="1400" kern="1200" dirty="0" err="1" smtClean="0">
              <a:latin typeface="Times New Roman" pitchFamily="18" charset="0"/>
              <a:cs typeface="Times New Roman" pitchFamily="18" charset="0"/>
            </a:rPr>
            <a:t>високовражайних</a:t>
          </a: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 сортів зерна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77146" y="3983707"/>
        <a:ext cx="4295519" cy="531862"/>
      </dsp:txXfrm>
    </dsp:sp>
    <dsp:sp modelId="{45B1EC58-E52A-4A95-923D-50A686115F18}">
      <dsp:nvSpPr>
        <dsp:cNvPr id="0" name=""/>
        <dsp:cNvSpPr/>
      </dsp:nvSpPr>
      <dsp:spPr>
        <a:xfrm rot="4487785">
          <a:off x="1653144" y="3821782"/>
          <a:ext cx="2400811" cy="37756"/>
        </a:xfrm>
        <a:custGeom>
          <a:avLst/>
          <a:gdLst/>
          <a:ahLst/>
          <a:cxnLst/>
          <a:rect l="0" t="0" r="0" b="0"/>
          <a:pathLst>
            <a:path>
              <a:moveTo>
                <a:pt x="0" y="18878"/>
              </a:moveTo>
              <a:lnTo>
                <a:pt x="2400811" y="1887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4487785">
        <a:off x="2793529" y="3780640"/>
        <a:ext cx="120040" cy="120040"/>
      </dsp:txXfrm>
    </dsp:sp>
    <dsp:sp modelId="{930DF338-D830-4DEF-BB90-86E1B00E2212}">
      <dsp:nvSpPr>
        <dsp:cNvPr id="0" name=""/>
        <dsp:cNvSpPr/>
      </dsp:nvSpPr>
      <dsp:spPr>
        <a:xfrm>
          <a:off x="3168355" y="4718048"/>
          <a:ext cx="3959736" cy="5620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Підвищення родючості </a:t>
          </a:r>
          <a:r>
            <a:rPr lang="uk-UA" sz="1400" kern="1200" dirty="0" err="1" smtClean="0">
              <a:latin typeface="Times New Roman" pitchFamily="18" charset="0"/>
              <a:cs typeface="Times New Roman" pitchFamily="18" charset="0"/>
            </a:rPr>
            <a:t>грунтів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8355" y="4718048"/>
        <a:ext cx="3959736" cy="562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A1D20-9788-4767-AB3E-DC319BDCB63A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7626-5F2C-4DF9-A677-6AD8F6286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7626-5F2C-4DF9-A677-6AD8F6286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7626-5F2C-4DF9-A677-6AD8F6286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7626-5F2C-4DF9-A677-6AD8F6286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7626-5F2C-4DF9-A677-6AD8F62868F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7626-5F2C-4DF9-A677-6AD8F62868F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Факультет будівництва, теплоенергетики та газопостачання</a:t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Кафедра МБЦО</a:t>
            </a:r>
            <a:r>
              <a:rPr lang="uk-UA" sz="2400" dirty="0" smtClean="0"/>
              <a:t/>
            </a:r>
            <a:br>
              <a:rPr lang="uk-UA" sz="2400" dirty="0" smtClean="0"/>
            </a:br>
            <a:endParaRPr lang="uk-UA" sz="24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1484784"/>
            <a:ext cx="8784976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Магістерська кваліфікаційна робота на тему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Особливості у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правління прибутком фермерських господарств в сучасних економічних умовах</a:t>
            </a:r>
            <a:endParaRPr kumimoji="0" lang="uk-U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uk-U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Виконала: </a:t>
            </a: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ст. гр. МОБ-14м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Калюжко Л.В.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Керівник: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п</a:t>
            </a:r>
            <a:r>
              <a:rPr kumimoji="0" lang="uk-U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рофесор</a:t>
            </a: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кафедри МБЦО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Сердюк В.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Вінниця 2015</a:t>
            </a:r>
            <a:endParaRPr kumimoji="0" lang="uk-UA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68344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</a:t>
            </a:r>
            <a:r>
              <a:rPr lang="ru-RU" sz="20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10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2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214422"/>
          <a:ext cx="8001057" cy="5353668"/>
        </p:xfrm>
        <a:graphic>
          <a:graphicData uri="http://schemas.openxmlformats.org/drawingml/2006/table">
            <a:tbl>
              <a:tblPr/>
              <a:tblGrid>
                <a:gridCol w="3140602"/>
                <a:gridCol w="1046867"/>
                <a:gridCol w="972091"/>
                <a:gridCol w="897315"/>
                <a:gridCol w="1057229"/>
                <a:gridCol w="886953"/>
              </a:tblGrid>
              <a:tr h="234886">
                <a:tc rowSpan="2"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Кількість фермерських господарств,одиниць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49764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49514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49014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40752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39428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541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Площа сільськогосподарських угідь у користуванні фермерських господарств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4328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4299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4290,8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4451,7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4707,7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Капітальні інвестиції, млн..грн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696,1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1096,5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496,5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662,2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745,6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Зокрема, на одне господарство, тис..грн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13,98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22,15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16,25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657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Обсяг інвестицій на 1 га сільськогосподарських угідь, тис.грн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160,83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255,05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115,71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148,75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158,38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Капітальні інвестиції в сільське господарство, </a:t>
                      </a: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млн.грн</a:t>
                      </a: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Частка інвестицій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 фермерські господарства в загальному обсязі інвестицій у сільське господарство,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11311</a:t>
                      </a:r>
                    </a:p>
                    <a:p>
                      <a:pPr indent="279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279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279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6,15 %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16703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6,56 %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19086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2,6 %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18640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3, 55 %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16780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4,44 %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14" marR="57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71538" y="357166"/>
            <a:ext cx="7143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Показники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інвестиційної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активності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діяльності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фермерських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господарств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20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-201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14348" y="5429264"/>
            <a:ext cx="800105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68344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11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71600" y="908720"/>
          <a:ext cx="727280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03648" y="332656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підтримк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 2014 році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500166" y="4214818"/>
          <a:ext cx="6131832" cy="225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71538" y="3714752"/>
            <a:ext cx="7046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Обсяг підтримки від внутрішнього виробництва агарної продукції у 2014 році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214422"/>
          <a:ext cx="8072495" cy="3686762"/>
        </p:xfrm>
        <a:graphic>
          <a:graphicData uri="http://schemas.openxmlformats.org/drawingml/2006/table">
            <a:tbl>
              <a:tblPr/>
              <a:tblGrid>
                <a:gridCol w="1643074"/>
                <a:gridCol w="928694"/>
                <a:gridCol w="1000132"/>
                <a:gridCol w="1000132"/>
                <a:gridCol w="857256"/>
                <a:gridCol w="928694"/>
                <a:gridCol w="928694"/>
                <a:gridCol w="785819"/>
              </a:tblGrid>
              <a:tr h="614460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0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691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Чистий дохід, млн.грн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6618,4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8096,9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10585,8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13644.3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17611,2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15344,3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23905,7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8921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Фінансовий результат, млн.грн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1307,6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1567,5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2588,8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3415,9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6548,6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5678,3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5569,4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460"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Рентабельність,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19,76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19,36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24,46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25,04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37,18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37,01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23,29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28" marR="66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-13956" y="357166"/>
            <a:ext cx="91579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 діяльності фермерських господарств за 2008-2014 рр.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42952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12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500034" y="428604"/>
            <a:ext cx="8245505" cy="5857916"/>
            <a:chOff x="966" y="784"/>
            <a:chExt cx="10445" cy="9934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4047" y="784"/>
              <a:ext cx="3937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Система управління прибутком підприємства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48" name="AutoShape 4"/>
            <p:cNvCxnSpPr>
              <a:cxnSpLocks noChangeShapeType="1"/>
            </p:cNvCxnSpPr>
            <p:nvPr/>
          </p:nvCxnSpPr>
          <p:spPr bwMode="auto">
            <a:xfrm rot="10800000" flipV="1">
              <a:off x="2351" y="1221"/>
              <a:ext cx="1696" cy="1021"/>
            </a:xfrm>
            <a:prstGeom prst="bentConnector3">
              <a:avLst>
                <a:gd name="adj1" fmla="val 10270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1622" y="2242"/>
              <a:ext cx="213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Формування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4671" y="2333"/>
              <a:ext cx="2989" cy="11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Організаційно – методична система управління прибутком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/>
          </p:nvSpPr>
          <p:spPr bwMode="auto">
            <a:xfrm>
              <a:off x="8640" y="2333"/>
              <a:ext cx="2297" cy="5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Розподіл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52" name="AutoShape 8"/>
            <p:cNvCxnSpPr>
              <a:cxnSpLocks noChangeShapeType="1"/>
            </p:cNvCxnSpPr>
            <p:nvPr/>
          </p:nvCxnSpPr>
          <p:spPr bwMode="auto">
            <a:xfrm>
              <a:off x="7984" y="1221"/>
              <a:ext cx="1859" cy="1148"/>
            </a:xfrm>
            <a:prstGeom prst="bentConnector3">
              <a:avLst>
                <a:gd name="adj1" fmla="val 10096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3" name="AutoShape 9"/>
            <p:cNvCxnSpPr>
              <a:cxnSpLocks noChangeShapeType="1"/>
            </p:cNvCxnSpPr>
            <p:nvPr/>
          </p:nvCxnSpPr>
          <p:spPr bwMode="auto">
            <a:xfrm>
              <a:off x="7601" y="2589"/>
              <a:ext cx="103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54" name="AutoShape 10"/>
            <p:cNvCxnSpPr>
              <a:cxnSpLocks noChangeShapeType="1"/>
            </p:cNvCxnSpPr>
            <p:nvPr/>
          </p:nvCxnSpPr>
          <p:spPr bwMode="auto">
            <a:xfrm flipH="1">
              <a:off x="3755" y="2698"/>
              <a:ext cx="8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55" name="AutoShape 11"/>
            <p:cNvCxnSpPr>
              <a:cxnSpLocks noChangeShapeType="1"/>
            </p:cNvCxnSpPr>
            <p:nvPr/>
          </p:nvCxnSpPr>
          <p:spPr bwMode="auto">
            <a:xfrm rot="5400000">
              <a:off x="-1384" y="5195"/>
              <a:ext cx="5213" cy="1"/>
            </a:xfrm>
            <a:prstGeom prst="bentConnector3">
              <a:avLst>
                <a:gd name="adj1" fmla="val 4999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1756" name="AutoShape 12"/>
            <p:cNvCxnSpPr>
              <a:cxnSpLocks noChangeShapeType="1"/>
            </p:cNvCxnSpPr>
            <p:nvPr/>
          </p:nvCxnSpPr>
          <p:spPr bwMode="auto">
            <a:xfrm>
              <a:off x="1221" y="2589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57" name="AutoShape 13"/>
            <p:cNvCxnSpPr>
              <a:cxnSpLocks noChangeShapeType="1"/>
            </p:cNvCxnSpPr>
            <p:nvPr/>
          </p:nvCxnSpPr>
          <p:spPr bwMode="auto">
            <a:xfrm>
              <a:off x="1221" y="4284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758" name="Rectangle 14"/>
            <p:cNvSpPr>
              <a:spLocks noChangeArrowheads="1"/>
            </p:cNvSpPr>
            <p:nvPr/>
          </p:nvSpPr>
          <p:spPr bwMode="auto">
            <a:xfrm>
              <a:off x="1622" y="3773"/>
              <a:ext cx="2133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Формування прибутку в процесі операційної діяльності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59" name="AutoShape 15"/>
            <p:cNvCxnSpPr>
              <a:cxnSpLocks noChangeShapeType="1"/>
            </p:cNvCxnSpPr>
            <p:nvPr/>
          </p:nvCxnSpPr>
          <p:spPr bwMode="auto">
            <a:xfrm>
              <a:off x="1221" y="5961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760" name="Rectangle 16"/>
            <p:cNvSpPr>
              <a:spLocks noChangeArrowheads="1"/>
            </p:cNvSpPr>
            <p:nvPr/>
          </p:nvSpPr>
          <p:spPr bwMode="auto">
            <a:xfrm>
              <a:off x="1622" y="5395"/>
              <a:ext cx="2133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Формування прибутку в процесі інвестиційної діяльності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61" name="AutoShape 17"/>
            <p:cNvCxnSpPr>
              <a:cxnSpLocks noChangeShapeType="1"/>
            </p:cNvCxnSpPr>
            <p:nvPr/>
          </p:nvCxnSpPr>
          <p:spPr bwMode="auto">
            <a:xfrm>
              <a:off x="1221" y="7802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762" name="Rectangle 18"/>
            <p:cNvSpPr>
              <a:spLocks noChangeArrowheads="1"/>
            </p:cNvSpPr>
            <p:nvPr/>
          </p:nvSpPr>
          <p:spPr bwMode="auto">
            <a:xfrm>
              <a:off x="1622" y="7072"/>
              <a:ext cx="2133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Формування прибутку в процесі фінансової діяльності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63" name="AutoShape 19"/>
            <p:cNvCxnSpPr>
              <a:cxnSpLocks noChangeShapeType="1"/>
            </p:cNvCxnSpPr>
            <p:nvPr/>
          </p:nvCxnSpPr>
          <p:spPr bwMode="auto">
            <a:xfrm>
              <a:off x="4138" y="4156"/>
              <a:ext cx="36" cy="50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64" name="AutoShape 20"/>
            <p:cNvCxnSpPr>
              <a:cxnSpLocks noChangeShapeType="1"/>
            </p:cNvCxnSpPr>
            <p:nvPr/>
          </p:nvCxnSpPr>
          <p:spPr bwMode="auto">
            <a:xfrm flipH="1">
              <a:off x="3755" y="6070"/>
              <a:ext cx="419" cy="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65" name="AutoShape 21"/>
            <p:cNvCxnSpPr>
              <a:cxnSpLocks noChangeShapeType="1"/>
            </p:cNvCxnSpPr>
            <p:nvPr/>
          </p:nvCxnSpPr>
          <p:spPr bwMode="auto">
            <a:xfrm flipH="1">
              <a:off x="3755" y="7601"/>
              <a:ext cx="419" cy="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66" name="AutoShape 22"/>
            <p:cNvCxnSpPr>
              <a:cxnSpLocks noChangeShapeType="1"/>
            </p:cNvCxnSpPr>
            <p:nvPr/>
          </p:nvCxnSpPr>
          <p:spPr bwMode="auto">
            <a:xfrm>
              <a:off x="3755" y="4156"/>
              <a:ext cx="38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1767" name="Rectangle 23"/>
            <p:cNvSpPr>
              <a:spLocks noChangeArrowheads="1"/>
            </p:cNvSpPr>
            <p:nvPr/>
          </p:nvSpPr>
          <p:spPr bwMode="auto">
            <a:xfrm>
              <a:off x="966" y="8767"/>
              <a:ext cx="2789" cy="19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Управління: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Доходами;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Витратами;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Податковими платежами;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Пільгами;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Ризиками.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68" name="AutoShape 24"/>
            <p:cNvCxnSpPr>
              <a:cxnSpLocks noChangeShapeType="1"/>
            </p:cNvCxnSpPr>
            <p:nvPr/>
          </p:nvCxnSpPr>
          <p:spPr bwMode="auto">
            <a:xfrm rot="5400000">
              <a:off x="1049" y="6516"/>
              <a:ext cx="6763" cy="1"/>
            </a:xfrm>
            <a:prstGeom prst="bentConnector3">
              <a:avLst>
                <a:gd name="adj1" fmla="val 4999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1769" name="AutoShape 25"/>
            <p:cNvCxnSpPr>
              <a:cxnSpLocks noChangeShapeType="1"/>
            </p:cNvCxnSpPr>
            <p:nvPr/>
          </p:nvCxnSpPr>
          <p:spPr bwMode="auto">
            <a:xfrm>
              <a:off x="4431" y="4524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770" name="Rectangle 26"/>
            <p:cNvSpPr>
              <a:spLocks noChangeArrowheads="1"/>
            </p:cNvSpPr>
            <p:nvPr/>
          </p:nvSpPr>
          <p:spPr bwMode="auto">
            <a:xfrm>
              <a:off x="4832" y="3974"/>
              <a:ext cx="213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Організаційне забезпечення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71" name="Rectangle 27"/>
            <p:cNvSpPr>
              <a:spLocks noChangeArrowheads="1"/>
            </p:cNvSpPr>
            <p:nvPr/>
          </p:nvSpPr>
          <p:spPr bwMode="auto">
            <a:xfrm>
              <a:off x="4832" y="5195"/>
              <a:ext cx="213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Інформаційне забезпечення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4832" y="6362"/>
              <a:ext cx="213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Системи і методи аналізу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73" name="Rectangle 29"/>
            <p:cNvSpPr>
              <a:spLocks noChangeArrowheads="1"/>
            </p:cNvSpPr>
            <p:nvPr/>
          </p:nvSpPr>
          <p:spPr bwMode="auto">
            <a:xfrm>
              <a:off x="4832" y="7619"/>
              <a:ext cx="2133" cy="1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Системи і методи планування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74" name="Rectangle 30"/>
            <p:cNvSpPr>
              <a:spLocks noChangeArrowheads="1"/>
            </p:cNvSpPr>
            <p:nvPr/>
          </p:nvSpPr>
          <p:spPr bwMode="auto">
            <a:xfrm>
              <a:off x="4832" y="9391"/>
              <a:ext cx="213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Системи і методи контролю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75" name="AutoShape 31"/>
            <p:cNvCxnSpPr>
              <a:cxnSpLocks noChangeShapeType="1"/>
            </p:cNvCxnSpPr>
            <p:nvPr/>
          </p:nvCxnSpPr>
          <p:spPr bwMode="auto">
            <a:xfrm>
              <a:off x="4451" y="5651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76" name="AutoShape 32"/>
            <p:cNvCxnSpPr>
              <a:cxnSpLocks noChangeShapeType="1"/>
            </p:cNvCxnSpPr>
            <p:nvPr/>
          </p:nvCxnSpPr>
          <p:spPr bwMode="auto">
            <a:xfrm>
              <a:off x="4451" y="6872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77" name="AutoShape 33"/>
            <p:cNvCxnSpPr>
              <a:cxnSpLocks noChangeShapeType="1"/>
            </p:cNvCxnSpPr>
            <p:nvPr/>
          </p:nvCxnSpPr>
          <p:spPr bwMode="auto">
            <a:xfrm>
              <a:off x="4431" y="8166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78" name="AutoShape 34"/>
            <p:cNvCxnSpPr>
              <a:cxnSpLocks noChangeShapeType="1"/>
            </p:cNvCxnSpPr>
            <p:nvPr/>
          </p:nvCxnSpPr>
          <p:spPr bwMode="auto">
            <a:xfrm>
              <a:off x="4451" y="9898"/>
              <a:ext cx="4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779" name="Rectangle 35"/>
            <p:cNvSpPr>
              <a:spLocks noChangeArrowheads="1"/>
            </p:cNvSpPr>
            <p:nvPr/>
          </p:nvSpPr>
          <p:spPr bwMode="auto">
            <a:xfrm>
              <a:off x="8640" y="3773"/>
              <a:ext cx="2297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Управління сплатою податкових зобов’язань з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80" name="Rectangle 36"/>
            <p:cNvSpPr>
              <a:spLocks noChangeArrowheads="1"/>
            </p:cNvSpPr>
            <p:nvPr/>
          </p:nvSpPr>
          <p:spPr bwMode="auto">
            <a:xfrm>
              <a:off x="8640" y="5651"/>
              <a:ext cx="2297" cy="10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Оптимізація пропорцій розподілу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81" name="Rectangle 37"/>
            <p:cNvSpPr>
              <a:spLocks noChangeArrowheads="1"/>
            </p:cNvSpPr>
            <p:nvPr/>
          </p:nvSpPr>
          <p:spPr bwMode="auto">
            <a:xfrm>
              <a:off x="8640" y="7255"/>
              <a:ext cx="2297" cy="18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Управління: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-частиною</a:t>
              </a:r>
              <a:r>
                <a:rPr kumimoji="0" 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прибутку, що капіталізується;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 використанням прибутку,що споживається.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82" name="AutoShape 38"/>
            <p:cNvCxnSpPr>
              <a:cxnSpLocks noChangeShapeType="1"/>
            </p:cNvCxnSpPr>
            <p:nvPr/>
          </p:nvCxnSpPr>
          <p:spPr bwMode="auto">
            <a:xfrm>
              <a:off x="7984" y="4429"/>
              <a:ext cx="0" cy="40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83" name="AutoShape 39"/>
            <p:cNvCxnSpPr>
              <a:cxnSpLocks noChangeShapeType="1"/>
            </p:cNvCxnSpPr>
            <p:nvPr/>
          </p:nvCxnSpPr>
          <p:spPr bwMode="auto">
            <a:xfrm>
              <a:off x="7984" y="4429"/>
              <a:ext cx="65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84" name="AutoShape 40"/>
            <p:cNvCxnSpPr>
              <a:cxnSpLocks noChangeShapeType="1"/>
            </p:cNvCxnSpPr>
            <p:nvPr/>
          </p:nvCxnSpPr>
          <p:spPr bwMode="auto">
            <a:xfrm flipV="1">
              <a:off x="7984" y="6179"/>
              <a:ext cx="656" cy="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85" name="AutoShape 41"/>
            <p:cNvCxnSpPr>
              <a:cxnSpLocks noChangeShapeType="1"/>
            </p:cNvCxnSpPr>
            <p:nvPr/>
          </p:nvCxnSpPr>
          <p:spPr bwMode="auto">
            <a:xfrm>
              <a:off x="7984" y="8494"/>
              <a:ext cx="65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86" name="AutoShape 42"/>
            <p:cNvCxnSpPr>
              <a:cxnSpLocks noChangeShapeType="1"/>
            </p:cNvCxnSpPr>
            <p:nvPr/>
          </p:nvCxnSpPr>
          <p:spPr bwMode="auto">
            <a:xfrm flipH="1">
              <a:off x="11392" y="2590"/>
              <a:ext cx="19" cy="3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787" name="AutoShape 43"/>
            <p:cNvCxnSpPr>
              <a:cxnSpLocks noChangeShapeType="1"/>
            </p:cNvCxnSpPr>
            <p:nvPr/>
          </p:nvCxnSpPr>
          <p:spPr bwMode="auto">
            <a:xfrm flipH="1">
              <a:off x="10937" y="2589"/>
              <a:ext cx="4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88" name="AutoShape 44"/>
            <p:cNvCxnSpPr>
              <a:cxnSpLocks noChangeShapeType="1"/>
            </p:cNvCxnSpPr>
            <p:nvPr/>
          </p:nvCxnSpPr>
          <p:spPr bwMode="auto">
            <a:xfrm flipH="1">
              <a:off x="10937" y="4429"/>
              <a:ext cx="47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789" name="AutoShape 45"/>
            <p:cNvCxnSpPr>
              <a:cxnSpLocks noChangeShapeType="1"/>
            </p:cNvCxnSpPr>
            <p:nvPr/>
          </p:nvCxnSpPr>
          <p:spPr bwMode="auto">
            <a:xfrm flipH="1">
              <a:off x="10937" y="6070"/>
              <a:ext cx="4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49" name="Прямая со стрелкой 48"/>
          <p:cNvCxnSpPr/>
          <p:nvPr/>
        </p:nvCxnSpPr>
        <p:spPr>
          <a:xfrm rot="10800000">
            <a:off x="2714612" y="542926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643834" y="1428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Слайд 13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3214678" y="1785926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1000100" y="285728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Організаційно-економічний механізм управління прибутком сільськогосподарських підприємств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58148" y="0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Слайд 14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68" name="Group 44"/>
          <p:cNvGrpSpPr>
            <a:grpSpLocks/>
          </p:cNvGrpSpPr>
          <p:nvPr/>
        </p:nvGrpSpPr>
        <p:grpSpPr bwMode="auto">
          <a:xfrm>
            <a:off x="428596" y="1142984"/>
            <a:ext cx="8358246" cy="5072098"/>
            <a:chOff x="875" y="839"/>
            <a:chExt cx="14440" cy="9113"/>
          </a:xfrm>
        </p:grpSpPr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13072" y="3065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Гнучка оргструктура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70" name="AutoShape 46"/>
            <p:cNvCxnSpPr>
              <a:cxnSpLocks noChangeShapeType="1"/>
            </p:cNvCxnSpPr>
            <p:nvPr/>
          </p:nvCxnSpPr>
          <p:spPr bwMode="auto">
            <a:xfrm>
              <a:off x="12851" y="1933"/>
              <a:ext cx="2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71" name="AutoShape 47"/>
            <p:cNvCxnSpPr>
              <a:cxnSpLocks noChangeShapeType="1"/>
            </p:cNvCxnSpPr>
            <p:nvPr/>
          </p:nvCxnSpPr>
          <p:spPr bwMode="auto">
            <a:xfrm>
              <a:off x="12851" y="6343"/>
              <a:ext cx="2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72" name="Oval 48"/>
            <p:cNvSpPr>
              <a:spLocks noChangeArrowheads="1"/>
            </p:cNvSpPr>
            <p:nvPr/>
          </p:nvSpPr>
          <p:spPr bwMode="auto">
            <a:xfrm>
              <a:off x="6872" y="4157"/>
              <a:ext cx="2607" cy="174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Зростання чистого прибутку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10171" y="4521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Управлінський аспект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7130" y="2607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Ринковий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аспект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3961" y="4375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Фінансовий аспект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7130" y="6727"/>
              <a:ext cx="2243" cy="8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Галузевий аспект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77" name="AutoShape 53"/>
            <p:cNvCxnSpPr>
              <a:cxnSpLocks noChangeShapeType="1"/>
            </p:cNvCxnSpPr>
            <p:nvPr/>
          </p:nvCxnSpPr>
          <p:spPr bwMode="auto">
            <a:xfrm>
              <a:off x="8239" y="3631"/>
              <a:ext cx="0" cy="5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78" name="AutoShape 54"/>
            <p:cNvCxnSpPr>
              <a:cxnSpLocks noChangeShapeType="1"/>
            </p:cNvCxnSpPr>
            <p:nvPr/>
          </p:nvCxnSpPr>
          <p:spPr bwMode="auto">
            <a:xfrm flipH="1">
              <a:off x="9479" y="4995"/>
              <a:ext cx="69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79" name="AutoShape 55"/>
            <p:cNvCxnSpPr>
              <a:cxnSpLocks noChangeShapeType="1"/>
            </p:cNvCxnSpPr>
            <p:nvPr/>
          </p:nvCxnSpPr>
          <p:spPr bwMode="auto">
            <a:xfrm>
              <a:off x="6183" y="4995"/>
              <a:ext cx="68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80" name="AutoShape 56"/>
            <p:cNvCxnSpPr>
              <a:cxnSpLocks noChangeShapeType="1"/>
            </p:cNvCxnSpPr>
            <p:nvPr/>
          </p:nvCxnSpPr>
          <p:spPr bwMode="auto">
            <a:xfrm flipV="1">
              <a:off x="8221" y="5906"/>
              <a:ext cx="18" cy="8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81" name="AutoShape 57"/>
            <p:cNvCxnSpPr>
              <a:cxnSpLocks noChangeShapeType="1"/>
            </p:cNvCxnSpPr>
            <p:nvPr/>
          </p:nvCxnSpPr>
          <p:spPr bwMode="auto">
            <a:xfrm>
              <a:off x="12414" y="4886"/>
              <a:ext cx="437" cy="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82" name="AutoShape 58"/>
            <p:cNvCxnSpPr>
              <a:cxnSpLocks noChangeShapeType="1"/>
            </p:cNvCxnSpPr>
            <p:nvPr/>
          </p:nvCxnSpPr>
          <p:spPr bwMode="auto">
            <a:xfrm>
              <a:off x="12851" y="1933"/>
              <a:ext cx="0" cy="55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13072" y="4157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Управління витратами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13072" y="5505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Кваліфікація та гнучкість кадрів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13072" y="1224"/>
              <a:ext cx="2243" cy="12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Ефективне </a:t>
              </a:r>
              <a:r>
                <a:rPr kumimoji="0" lang="uk-UA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внутрішньофірмове</a:t>
              </a: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планування прибутку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13072" y="6873"/>
              <a:ext cx="2243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Мотивація працівників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87" name="AutoShape 63"/>
            <p:cNvCxnSpPr>
              <a:cxnSpLocks noChangeShapeType="1"/>
            </p:cNvCxnSpPr>
            <p:nvPr/>
          </p:nvCxnSpPr>
          <p:spPr bwMode="auto">
            <a:xfrm>
              <a:off x="12851" y="3318"/>
              <a:ext cx="2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88" name="AutoShape 64"/>
            <p:cNvCxnSpPr>
              <a:cxnSpLocks noChangeShapeType="1"/>
            </p:cNvCxnSpPr>
            <p:nvPr/>
          </p:nvCxnSpPr>
          <p:spPr bwMode="auto">
            <a:xfrm>
              <a:off x="12851" y="4740"/>
              <a:ext cx="2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5143" y="948"/>
              <a:ext cx="2130" cy="9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Розширення асортименту продукції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9096" y="839"/>
              <a:ext cx="1914" cy="10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Ефективна маркетингова політика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1" name="AutoShape 67"/>
            <p:cNvCxnSpPr>
              <a:cxnSpLocks noChangeShapeType="1"/>
            </p:cNvCxnSpPr>
            <p:nvPr/>
          </p:nvCxnSpPr>
          <p:spPr bwMode="auto">
            <a:xfrm>
              <a:off x="6981" y="1933"/>
              <a:ext cx="1241" cy="6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92" name="AutoShape 68"/>
            <p:cNvCxnSpPr>
              <a:cxnSpLocks noChangeShapeType="1"/>
            </p:cNvCxnSpPr>
            <p:nvPr/>
          </p:nvCxnSpPr>
          <p:spPr bwMode="auto">
            <a:xfrm flipV="1">
              <a:off x="8221" y="1933"/>
              <a:ext cx="1258" cy="6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875" y="1609"/>
              <a:ext cx="2188" cy="17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Пільгове кредитування сільськогосподарських підприємств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1058" y="4157"/>
              <a:ext cx="2005" cy="13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Податкове навантаження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1058" y="5906"/>
              <a:ext cx="2005" cy="71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Дотації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6" name="AutoShape 72"/>
            <p:cNvCxnSpPr>
              <a:cxnSpLocks noChangeShapeType="1"/>
            </p:cNvCxnSpPr>
            <p:nvPr/>
          </p:nvCxnSpPr>
          <p:spPr bwMode="auto">
            <a:xfrm>
              <a:off x="3518" y="2206"/>
              <a:ext cx="0" cy="39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97" name="AutoShape 73"/>
            <p:cNvCxnSpPr>
              <a:cxnSpLocks noChangeShapeType="1"/>
            </p:cNvCxnSpPr>
            <p:nvPr/>
          </p:nvCxnSpPr>
          <p:spPr bwMode="auto">
            <a:xfrm flipH="1">
              <a:off x="3063" y="2206"/>
              <a:ext cx="4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98" name="AutoShape 74"/>
            <p:cNvCxnSpPr>
              <a:cxnSpLocks noChangeShapeType="1"/>
            </p:cNvCxnSpPr>
            <p:nvPr/>
          </p:nvCxnSpPr>
          <p:spPr bwMode="auto">
            <a:xfrm>
              <a:off x="3063" y="4740"/>
              <a:ext cx="4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99" name="AutoShape 75"/>
            <p:cNvCxnSpPr>
              <a:cxnSpLocks noChangeShapeType="1"/>
            </p:cNvCxnSpPr>
            <p:nvPr/>
          </p:nvCxnSpPr>
          <p:spPr bwMode="auto">
            <a:xfrm>
              <a:off x="3518" y="4740"/>
              <a:ext cx="44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4320" y="7255"/>
              <a:ext cx="2224" cy="71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Підвищення родючості ґрунтів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9005" y="8714"/>
              <a:ext cx="2237" cy="12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Збільшення  частки посівів високоврожайних культур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10171" y="7037"/>
              <a:ext cx="2060" cy="10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Здійснення агротехнічних заходів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>
              <a:off x="5556" y="8714"/>
              <a:ext cx="2005" cy="10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Впровадження інноваційних технологій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04" name="AutoShape 80"/>
            <p:cNvCxnSpPr>
              <a:cxnSpLocks noChangeShapeType="1"/>
            </p:cNvCxnSpPr>
            <p:nvPr/>
          </p:nvCxnSpPr>
          <p:spPr bwMode="auto">
            <a:xfrm flipH="1">
              <a:off x="6544" y="7128"/>
              <a:ext cx="586" cy="3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5" name="AutoShape 81"/>
            <p:cNvCxnSpPr>
              <a:cxnSpLocks noChangeShapeType="1"/>
            </p:cNvCxnSpPr>
            <p:nvPr/>
          </p:nvCxnSpPr>
          <p:spPr bwMode="auto">
            <a:xfrm flipH="1">
              <a:off x="6744" y="7620"/>
              <a:ext cx="656" cy="10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6" name="AutoShape 82"/>
            <p:cNvCxnSpPr>
              <a:cxnSpLocks noChangeShapeType="1"/>
            </p:cNvCxnSpPr>
            <p:nvPr/>
          </p:nvCxnSpPr>
          <p:spPr bwMode="auto">
            <a:xfrm>
              <a:off x="9373" y="7128"/>
              <a:ext cx="798" cy="3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7" name="AutoShape 83"/>
            <p:cNvCxnSpPr>
              <a:cxnSpLocks noChangeShapeType="1"/>
            </p:cNvCxnSpPr>
            <p:nvPr/>
          </p:nvCxnSpPr>
          <p:spPr bwMode="auto">
            <a:xfrm>
              <a:off x="9168" y="7636"/>
              <a:ext cx="730" cy="10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472" y="500042"/>
            <a:ext cx="79296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Можна виділити такі особливості управління прибутком сільськогосподарських підприємств, які випливають із особливостей їх діяльності:  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вища ймовірність неотримання при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обставин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залежать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підприємства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епідемія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навала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сарани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посуха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ураган);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прибутку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спрямовують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придбання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утримання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дорогих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засобів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формування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прибутку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відбувається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періоду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закінчення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виробничого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оскільки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збігається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календарним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роком;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частиною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продукції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формуються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фінансові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надходить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внутрішнього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обороту,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тобто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спрямовується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внутрішньогосподарське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споживання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застосовується різний порядок формування і розподілу прибутку, тому що передбачено особливі організаційно-правові форми аграрних підприємств;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значний вплив на процес формування прибутку мають природно-кліматичні фактори (сезонність виробництва)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8148" y="142852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Слайд 15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16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39014" y="232574"/>
            <a:ext cx="5625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8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 фінансових результаті </a:t>
            </a: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 СФГ </a:t>
            </a:r>
            <a:r>
              <a:rPr lang="uk-UA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“Ранок”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857232"/>
          <a:ext cx="7858180" cy="4786344"/>
        </p:xfrm>
        <a:graphic>
          <a:graphicData uri="http://schemas.openxmlformats.org/drawingml/2006/table">
            <a:tbl>
              <a:tblPr/>
              <a:tblGrid>
                <a:gridCol w="1941684"/>
                <a:gridCol w="852196"/>
                <a:gridCol w="782035"/>
                <a:gridCol w="898708"/>
                <a:gridCol w="804897"/>
                <a:gridCol w="876634"/>
                <a:gridCol w="876634"/>
                <a:gridCol w="825392"/>
              </a:tblGrid>
              <a:tr h="227921">
                <a:tc rowSpan="3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Показники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Відхилення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9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абсолютне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відносне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 до 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 до 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 до 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 до 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3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Дохід (виручка) від реалізації (товарів, робіт, послуг)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7775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6675,7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7608,8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-1081,3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933,1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-14,13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13,98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43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Податок на додану вартість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1294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1118,3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1521,7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-175,7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-8,55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06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Чистий дохід (виручка) від реалізації продукції (товарів, робіт, послуг)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6481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5557,4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6087,1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-923,6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2051,4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-14,25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36,91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168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Собівартість реалізованої продукції (товарів, робіт, послуг)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5032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5253,4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5489,7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221,4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236,3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4,49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21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Валовий прибуток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1449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304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2119,1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-1145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1640,8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-79,02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539,7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21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Чистий прибуток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1723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287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1944,8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-1436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1657,8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-83,36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577,6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857232"/>
          <a:ext cx="8072495" cy="2954565"/>
        </p:xfrm>
        <a:graphic>
          <a:graphicData uri="http://schemas.openxmlformats.org/drawingml/2006/table">
            <a:tbl>
              <a:tblPr/>
              <a:tblGrid>
                <a:gridCol w="1077192"/>
                <a:gridCol w="538217"/>
                <a:gridCol w="538217"/>
                <a:gridCol w="538217"/>
                <a:gridCol w="538217"/>
                <a:gridCol w="538217"/>
                <a:gridCol w="538217"/>
                <a:gridCol w="538217"/>
                <a:gridCol w="753048"/>
                <a:gridCol w="753048"/>
                <a:gridCol w="645254"/>
                <a:gridCol w="538217"/>
                <a:gridCol w="538217"/>
              </a:tblGrid>
              <a:tr h="331357">
                <a:tc rowSpan="2">
                  <a:txBody>
                    <a:bodyPr/>
                    <a:lstStyle/>
                    <a:p>
                      <a:pPr indent="412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Продукція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Зібрана площа, га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Питома вага,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Виробнича собівартість, тис.грн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Питома вага, 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1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Пшениця озима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288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26,46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32,07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22,57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1065,2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733,1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1312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33,22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18,76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30,52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Пшениця яра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2,4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1,87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Гречка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124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14,92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1,11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2,26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243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16,6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81,8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7,58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0,42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1,9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Кукурудза на зерно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370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24,06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41,3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16,93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1090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2280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738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33,99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58,35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17,17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Ячмінь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3,61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3,34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5,19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102,8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94,2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147,3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2,41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3,43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Соняшник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130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14,67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704,6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16,39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Соя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267,3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340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32,15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22,27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38,37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646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783,7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1315,7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20,15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20,06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30,6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Всього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831,3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898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886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3206,8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3907,6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4299,4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04" marR="57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4286256"/>
          <a:ext cx="8143931" cy="2300418"/>
        </p:xfrm>
        <a:graphic>
          <a:graphicData uri="http://schemas.openxmlformats.org/drawingml/2006/table">
            <a:tbl>
              <a:tblPr/>
              <a:tblGrid>
                <a:gridCol w="1131390"/>
                <a:gridCol w="678993"/>
                <a:gridCol w="791494"/>
                <a:gridCol w="791494"/>
                <a:gridCol w="791494"/>
                <a:gridCol w="791494"/>
                <a:gridCol w="791494"/>
                <a:gridCol w="792292"/>
                <a:gridCol w="792292"/>
                <a:gridCol w="791494"/>
              </a:tblGrid>
              <a:tr h="186419">
                <a:tc rowSpan="2">
                  <a:txBody>
                    <a:bodyPr/>
                    <a:lstStyle/>
                    <a:p>
                      <a:pPr indent="412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Продукція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Вироблено продукції, ц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Реалізовано у фіз.масі, ц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Абсолютне відхилення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Пшениця озима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11742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10786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10786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10786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733,1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1312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-956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-10052,9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-9474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Пшениця яра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522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Гречка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986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1516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1516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1516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81,8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-1499,4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-1434,2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Кукурудза на зерно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16455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10454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10454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10454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2280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738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-6001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-8174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-9671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Ячмінь ярий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1646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94,2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147,3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-713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-838,8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-785,7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Соняшник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704,6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704,6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Соя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4495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3539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3539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3539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783,7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1315,7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-956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-2755,3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-2223,3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Всього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35846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27228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27228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27228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3907,6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4299,4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-8618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-23380,4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-22928,6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2910" y="35716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Зібрана площа та виробнича собівартість продукції рослинництва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857628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Виробництво та реалізації продукції рослинництва</a:t>
            </a:r>
            <a:endParaRPr lang="ru-RU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786182" y="0"/>
            <a:ext cx="1571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17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18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714356"/>
          <a:ext cx="8215370" cy="2453640"/>
        </p:xfrm>
        <a:graphic>
          <a:graphicData uri="http://schemas.openxmlformats.org/drawingml/2006/table">
            <a:tbl>
              <a:tblPr/>
              <a:tblGrid>
                <a:gridCol w="2110066"/>
                <a:gridCol w="1055034"/>
                <a:gridCol w="1055034"/>
                <a:gridCol w="1055034"/>
                <a:gridCol w="1055034"/>
                <a:gridCol w="942584"/>
                <a:gridCol w="942584"/>
              </a:tblGrid>
              <a:tr h="237210">
                <a:tc rowSpan="2">
                  <a:txBody>
                    <a:bodyPr/>
                    <a:lstStyle/>
                    <a:p>
                      <a:pPr indent="412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Продукція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Чистий дохід, тис.грн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Урожайність, т/га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Пшениця озима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3751,9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682,5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1437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Пшениця яра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Гречка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559,3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373,8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Кукурудза на зерно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1310,5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1734,9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2494,6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10,0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Ячмінь ярий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148,4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101,8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Соняшник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Соя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1071,3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1430,8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1758,7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Всього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6841,4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3950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6064,6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14546" y="357166"/>
            <a:ext cx="48604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Фінансові результати від реалізації продукції рослинництва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57356" y="3429000"/>
            <a:ext cx="53555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Виробництво та реалізація продукції тваринництва за 2012-2014 рр.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48" y="3857628"/>
          <a:ext cx="7715302" cy="2652197"/>
        </p:xfrm>
        <a:graphic>
          <a:graphicData uri="http://schemas.openxmlformats.org/drawingml/2006/table">
            <a:tbl>
              <a:tblPr/>
              <a:tblGrid>
                <a:gridCol w="1179064"/>
                <a:gridCol w="643195"/>
                <a:gridCol w="749762"/>
                <a:gridCol w="749762"/>
                <a:gridCol w="643195"/>
                <a:gridCol w="749762"/>
                <a:gridCol w="749762"/>
                <a:gridCol w="750519"/>
                <a:gridCol w="750519"/>
                <a:gridCol w="749762"/>
              </a:tblGrid>
              <a:tr h="39723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Продукція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Вироблено, ц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Реалізовано у фізичні масі, ц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Чистий дохід,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Вирощування в живій масі великої рогатої худоби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431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341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309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424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361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356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459,7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334,9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493,8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Вирощування овець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77,8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Молоко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2738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3624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3640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3015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3122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3002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824,4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954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982,4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Інше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2138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511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360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869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272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272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19,8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18,2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8,6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Всього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5313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4476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4309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4363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3755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3630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1381,7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1307,1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1484,8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39552" y="271101"/>
            <a:ext cx="763284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Дохід та витрати продукції рослинництва за 2012-2014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рр.,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тис.грн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19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48294" y="3624118"/>
            <a:ext cx="6279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Дохід та витрати від реалізації продукції тваринництва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2012-2014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рр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тис.грн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428728" y="1142984"/>
          <a:ext cx="6215106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071670" y="4429132"/>
          <a:ext cx="5072098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606190" cy="538122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4500" b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дипломної роботи є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узагальнення теоретичних засад і розробка практичних рекомендацій щодо удосконалення процесу формування та розподілу прибутку фермерських господарств.</a:t>
            </a:r>
          </a:p>
          <a:p>
            <a:pPr>
              <a:buNone/>
            </a:pP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дослідити сучасні тенденції розвитку сільськогосподарського виробництва в Україні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дослідити основні показники розвитку фермерських господарств;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проаналізувати державну підтримку сільськогосподарських підприємств;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уточнити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pPr lvl="0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дослідити особливості управління прибутком сільськогосподарських підприємств;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удосконалити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алгоритм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специфіки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аграрної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здійснити аналіз процесу управління прибутком на обраному підприємстві;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прибутк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метою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ефективної діяльності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аграрних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4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8148" y="14285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Слайд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</a:t>
            </a:r>
            <a:r>
              <a:rPr lang="ru-RU" sz="2000" dirty="0" smtClean="0">
                <a:latin typeface="Times New Roman" pitchFamily="18" charset="0"/>
                <a:ea typeface="+mj-ea"/>
                <a:cs typeface="Times New Roman" pitchFamily="18" charset="0"/>
              </a:rPr>
              <a:t>20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332656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188640"/>
          <a:ext cx="835292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7549480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21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143000"/>
          </a:xfrm>
        </p:spPr>
        <p:txBody>
          <a:bodyPr>
            <a:noAutofit/>
          </a:bodyPr>
          <a:lstStyle/>
          <a:p>
            <a:r>
              <a:rPr lang="uk-UA" sz="7200" dirty="0" smtClean="0"/>
              <a:t>Дякую за увагу!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57150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Об’єктом дослідження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роботі є прибуток СФГ «Ранок-В».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засади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розподілу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аграрних підприємствах.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Наукова новизна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одержаних результатів полягає в обґрунтуванні теоретичних положень і розробці пропозицій з удосконалення процесу формування і розподілу прибутку сільськогосподарських підприємств, а саме: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Створено організаційно-економічний механізм управління прибутком сільськогосподарських підприємств, який включає в себе управлінські, фінансові, ринкові та галузеві фактори.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Д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істали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уточнення поняття «прибуток»;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Розроблено методичні засади оцінки ефективності проведення сівозмін та їх проектування на майбутні роки (досліджувані показники, процедура налізу, критерії прийняття рішень).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14285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Слайд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357554" y="2285992"/>
            <a:ext cx="2143140" cy="192882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Сільське господарство України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428604"/>
            <a:ext cx="3429024" cy="18573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Природно-кліматичні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сприятливі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вирощування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практично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культур через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достатність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сонячного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світла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усього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вегетаційного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60%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покривають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чорноземи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запасу)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верхнього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шару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ґрунту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Органічна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речовина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3-6%.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000504"/>
            <a:ext cx="2714644" cy="19288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Експорт: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Зерно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32,4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млн.т</a:t>
            </a:r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Соняшникова олія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857628"/>
            <a:ext cx="3000396" cy="207170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Фінансування аграрної галузі характеризується хронічним недофінансуванням та зменшенням обсягів прямої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бюджетної підтримки.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видатки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бюджету на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аграрну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загальних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видатках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стрімко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скорочуються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2009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них припадало 2,32%, то у 2014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1,56%.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rafik_03_NEW_new"/>
          <p:cNvPicPr>
            <a:picLocks noChangeAspect="1" noChangeArrowheads="1"/>
          </p:cNvPicPr>
          <p:nvPr/>
        </p:nvPicPr>
        <p:blipFill>
          <a:blip r:embed="rId2"/>
          <a:srcRect l="6421" r="4240" b="6456"/>
          <a:stretch>
            <a:fillRect/>
          </a:stretch>
        </p:blipFill>
        <p:spPr bwMode="auto">
          <a:xfrm>
            <a:off x="357158" y="428604"/>
            <a:ext cx="3224370" cy="1961140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rot="10800000">
            <a:off x="3571868" y="1785926"/>
            <a:ext cx="571504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714876" y="1785926"/>
            <a:ext cx="714380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3214678" y="4143380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000628" y="4071942"/>
            <a:ext cx="785818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929586" y="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Слайд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80312" y="0"/>
            <a:ext cx="1869976" cy="50648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Слайд 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7544" y="332656"/>
            <a:ext cx="813690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Динаміка ефективності використання сільськогосподарських угідь в Україні, млн.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5" y="1397000"/>
          <a:ext cx="7643868" cy="4265698"/>
        </p:xfrm>
        <a:graphic>
          <a:graphicData uri="http://schemas.openxmlformats.org/drawingml/2006/table">
            <a:tbl>
              <a:tblPr/>
              <a:tblGrid>
                <a:gridCol w="1617655"/>
                <a:gridCol w="986206"/>
                <a:gridCol w="1095183"/>
                <a:gridCol w="986206"/>
                <a:gridCol w="986206"/>
                <a:gridCol w="986206"/>
                <a:gridCol w="986206"/>
              </a:tblGrid>
              <a:tr h="176696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Показник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2000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2005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2010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96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478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Валова продукція сільського господарства,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млн.грн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151022,2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179605,8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194886,5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223254,8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253732,7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252000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087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у т.ч. рослинництва, млн.грн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92838,9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114479,9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124554,1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149233,4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176181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177400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Тваринництва, млн.грн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58183,3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65125,9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70332,4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74021,4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77551,7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74600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174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Валова продукція на 100 га сільськогосподарських угідь, млн.грн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370,7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471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523,7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601,5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683,6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688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087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У т.ч. рослинництва, млн.грн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227,9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300,2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334,7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402,1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474,7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522,1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91"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Тваринництва, млн.грн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142,8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170,8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189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199,4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208,9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165,9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0"/>
            <a:ext cx="1594520" cy="49006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Слайд 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1"/>
          <p:cNvGraphicFramePr>
            <a:graphicFrameLocks noChangeAspect="1"/>
          </p:cNvGraphicFramePr>
          <p:nvPr/>
        </p:nvGraphicFramePr>
        <p:xfrm>
          <a:off x="539552" y="1340768"/>
          <a:ext cx="819668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971600" y="-1254190"/>
            <a:ext cx="7175298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Індекс обсягу сільськогосподарського виробництва, % до попереднього року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7549480" y="0"/>
            <a:ext cx="1594520" cy="49006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Слайд 7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40626" y="85855"/>
            <a:ext cx="67854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Рівень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рентабельності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продукції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сільського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господарства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сільськогосподарських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підприємствах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відсотках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4143380"/>
            <a:ext cx="90447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Економічні результати сільськогосподарського виробництва за 2008-2014 рр.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785795"/>
          <a:ext cx="8215371" cy="3265558"/>
        </p:xfrm>
        <a:graphic>
          <a:graphicData uri="http://schemas.openxmlformats.org/drawingml/2006/table">
            <a:tbl>
              <a:tblPr/>
              <a:tblGrid>
                <a:gridCol w="1430412"/>
                <a:gridCol w="717315"/>
                <a:gridCol w="837150"/>
                <a:gridCol w="837992"/>
                <a:gridCol w="962047"/>
                <a:gridCol w="962047"/>
                <a:gridCol w="881876"/>
                <a:gridCol w="793266"/>
                <a:gridCol w="793266"/>
              </a:tblGrid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Види продукції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2006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2007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2008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2009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36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Зернові культури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28,7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16,4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15,2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1,7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25,8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Цукрові буряки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11,1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-11,1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7,1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37,0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15,9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18,3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836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Картопля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17,8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56,2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24,7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7,9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12,9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21,4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22,2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9,2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295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Молоко і молочні продукти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12,2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-3,7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13,8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17,9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13,4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11,2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  <a:tr h="565727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Велика рогата худоба і м'ясо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-25,0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-38,4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-41,0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-24,1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-32,9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-29,5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-43,2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-35,6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Свині та м'ясо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14,9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-9,2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-27,6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12,1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6,0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Вівці та м'ясо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-32,1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-34,3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-46,4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-38,6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-31,8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-29,5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-13,2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-43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  <a:tr h="282863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Птиця та м'ясо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24,9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12,1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-19,0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-11,3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-22,5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-7,2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-9,9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  <a:tr h="175836"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Яйця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23,5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-6,8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9,1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13,0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13,1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indent="285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52,6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47,6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54,9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7" y="4539829"/>
          <a:ext cx="8358247" cy="1921424"/>
        </p:xfrm>
        <a:graphic>
          <a:graphicData uri="http://schemas.openxmlformats.org/drawingml/2006/table">
            <a:tbl>
              <a:tblPr/>
              <a:tblGrid>
                <a:gridCol w="2071259"/>
                <a:gridCol w="816000"/>
                <a:gridCol w="816822"/>
                <a:gridCol w="937743"/>
                <a:gridCol w="937743"/>
                <a:gridCol w="937743"/>
                <a:gridCol w="937743"/>
                <a:gridCol w="903194"/>
              </a:tblGrid>
              <a:tr h="20201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Рік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Чистий дохід, </a:t>
                      </a:r>
                      <a:r>
                        <a:rPr lang="uk-UA" sz="13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млн.грн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49947,4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63283,2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75103,4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100681,2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128452,6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121268,4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165645,4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Фінансовий результат, млн.грн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6304,1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7986,3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12807,3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21530.2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22297,1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12497,8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34484,8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Індекс фінансового результату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0,56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2,76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Рентабельність, 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17,05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21,38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17,36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10,3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20,8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94" marR="647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775848" y="0"/>
            <a:ext cx="1368152" cy="3326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8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83568" y="692696"/>
          <a:ext cx="80648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064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Кількість фермерських господарств у ЄДРПОУ  станом на початок 2014 року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50100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Розподіл суб’єктів сільськогосподарського підприємництва</a:t>
            </a:r>
            <a:b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 формами господарювання у 2014 році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928794" y="4357694"/>
          <a:ext cx="5572164" cy="2111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668344" y="0"/>
            <a:ext cx="159452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Слайд 9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99592" y="188640"/>
            <a:ext cx="71925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8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Динаміка розвитку фермерських господарств у 2008 – 2013 рр.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857232"/>
          <a:ext cx="8001054" cy="4175459"/>
        </p:xfrm>
        <a:graphic>
          <a:graphicData uri="http://schemas.openxmlformats.org/drawingml/2006/table">
            <a:tbl>
              <a:tblPr/>
              <a:tblGrid>
                <a:gridCol w="1495382"/>
                <a:gridCol w="924977"/>
                <a:gridCol w="1035324"/>
                <a:gridCol w="924977"/>
                <a:gridCol w="924977"/>
                <a:gridCol w="924977"/>
                <a:gridCol w="804893"/>
                <a:gridCol w="965547"/>
              </a:tblGrid>
              <a:tr h="119529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88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Кількість фермерських господарств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50023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50126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49764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49514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49014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40752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39428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88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Валова продукція, млн. грн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3477,2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3477,2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5921,4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5074,9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5012,9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3730,5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spc="-50">
                          <a:latin typeface="Times New Roman"/>
                          <a:ea typeface="Calibri"/>
                          <a:cs typeface="Times New Roman"/>
                        </a:rPr>
                        <a:t>19188,8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235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Площа сільськогосподарських угідь у користуванні фермерських господарств, тис.. га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3873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4199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4328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4299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4290,8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4451,7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4707,7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Валова продукція в розрахунку на 1 господарство, млн..грн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0,0694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0,0693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0,1189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0,1025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0,1023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0,0915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0,4866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Валова продукція в розрахунку на 1 га сільгоспугідь, млн.грн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0,893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0,828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1,368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1,181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1,168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0,838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4,076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ндекс виробництва валової продукції</a:t>
                      </a: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 (до попереднього року)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0,86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0,99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0,74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Times New Roman"/>
                          <a:cs typeface="Times New Roman"/>
                        </a:rPr>
                        <a:t>5,14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666</TotalTime>
  <Words>1923</Words>
  <Application>Microsoft Office PowerPoint</Application>
  <PresentationFormat>Экран (4:3)</PresentationFormat>
  <Paragraphs>989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Вінницький національний технічний університет Факультет будівництва, теплоенергетики та газопостачання Кафедра МБЦО </vt:lpstr>
      <vt:lpstr>Слайд 2</vt:lpstr>
      <vt:lpstr>Слайд 3</vt:lpstr>
      <vt:lpstr>Слайд 4</vt:lpstr>
      <vt:lpstr>Слайд 5</vt:lpstr>
      <vt:lpstr>Слайд 6</vt:lpstr>
      <vt:lpstr>Слайд 7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Лиличка</dc:creator>
  <cp:lastModifiedBy>Лиличка</cp:lastModifiedBy>
  <cp:revision>87</cp:revision>
  <dcterms:created xsi:type="dcterms:W3CDTF">2014-06-10T09:47:15Z</dcterms:created>
  <dcterms:modified xsi:type="dcterms:W3CDTF">2015-11-17T15:07:14Z</dcterms:modified>
</cp:coreProperties>
</file>