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8" r:id="rId1"/>
  </p:sldMasterIdLst>
  <p:notesMasterIdLst>
    <p:notesMasterId r:id="rId39"/>
  </p:notesMasterIdLst>
  <p:sldIdLst>
    <p:sldId id="256" r:id="rId2"/>
    <p:sldId id="301" r:id="rId3"/>
    <p:sldId id="257" r:id="rId4"/>
    <p:sldId id="302" r:id="rId5"/>
    <p:sldId id="303" r:id="rId6"/>
    <p:sldId id="258" r:id="rId7"/>
    <p:sldId id="271" r:id="rId8"/>
    <p:sldId id="264" r:id="rId9"/>
    <p:sldId id="287" r:id="rId10"/>
    <p:sldId id="297" r:id="rId11"/>
    <p:sldId id="295" r:id="rId12"/>
    <p:sldId id="289" r:id="rId13"/>
    <p:sldId id="291" r:id="rId14"/>
    <p:sldId id="274" r:id="rId15"/>
    <p:sldId id="275" r:id="rId16"/>
    <p:sldId id="276" r:id="rId17"/>
    <p:sldId id="277" r:id="rId18"/>
    <p:sldId id="278" r:id="rId19"/>
    <p:sldId id="279" r:id="rId20"/>
    <p:sldId id="281" r:id="rId21"/>
    <p:sldId id="259" r:id="rId22"/>
    <p:sldId id="260" r:id="rId23"/>
    <p:sldId id="265" r:id="rId24"/>
    <p:sldId id="266" r:id="rId25"/>
    <p:sldId id="273" r:id="rId26"/>
    <p:sldId id="282" r:id="rId27"/>
    <p:sldId id="280" r:id="rId28"/>
    <p:sldId id="293" r:id="rId29"/>
    <p:sldId id="299" r:id="rId30"/>
    <p:sldId id="300" r:id="rId31"/>
    <p:sldId id="285" r:id="rId32"/>
    <p:sldId id="296" r:id="rId33"/>
    <p:sldId id="286" r:id="rId34"/>
    <p:sldId id="298" r:id="rId35"/>
    <p:sldId id="290" r:id="rId36"/>
    <p:sldId id="294" r:id="rId37"/>
    <p:sldId id="288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0" autoAdjust="0"/>
    <p:restoredTop sz="86477" autoAdjust="0"/>
  </p:normalViewPr>
  <p:slideViewPr>
    <p:cSldViewPr>
      <p:cViewPr varScale="1">
        <p:scale>
          <a:sx n="74" d="100"/>
          <a:sy n="74" d="100"/>
        </p:scale>
        <p:origin x="-18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4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30EAEC3-FC79-4A69-9181-8DEFC6279571}" type="datetimeFigureOut">
              <a:rPr lang="uk-UA"/>
              <a:pPr>
                <a:defRPr/>
              </a:pPr>
              <a:t>17.11.2015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uk-UA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FCB03E9-CD12-4CD5-B63F-D8C98872BADF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29180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B1BFAF8-BBD6-42E4-A9CB-80B23421CEFE}" type="slidenum">
              <a:rPr lang="uk-U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uk-UA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07804-49DC-45D1-AE3C-240F05C4586A}" type="datetime1">
              <a:rPr lang="en-US"/>
              <a:pPr>
                <a:defRPr/>
              </a:pPr>
              <a:t>11/17/2015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1C2AC-2D90-4F85-9C80-1A34B528FDE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3C3C7-46A5-4510-A21B-5463EDAC4EC0}" type="datetime1">
              <a:rPr lang="en-US"/>
              <a:pPr>
                <a:defRPr/>
              </a:pPr>
              <a:t>11/17/2015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DAF02-9559-4606-83D9-24FC74081F8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243B7-87D3-412D-80AF-341ED8A663D8}" type="datetime1">
              <a:rPr lang="en-US"/>
              <a:pPr>
                <a:defRPr/>
              </a:pPr>
              <a:t>11/17/2015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83BCA-C4A8-44F8-86E4-72F4B62B0F9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78016-870C-420B-AB1E-EAF31C4CB185}" type="datetime1">
              <a:rPr lang="en-US"/>
              <a:pPr>
                <a:defRPr/>
              </a:pPr>
              <a:t>11/17/2015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EA9EF-8974-4297-9AE4-A878D3DAA24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9D08C-03C3-4A70-ADF4-DA85A2ADB0B8}" type="datetime1">
              <a:rPr lang="en-US"/>
              <a:pPr>
                <a:defRPr/>
              </a:pPr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D0288-2CFF-449F-9B5D-08AE23B004E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F7FB8-45BE-4720-9449-45FF26572848}" type="datetime1">
              <a:rPr lang="en-US"/>
              <a:pPr>
                <a:defRPr/>
              </a:pPr>
              <a:t>11/17/2015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F51F2-8E71-458C-A323-A71AB694F17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ABB72-C09B-49D3-ADEC-9BB656A9DA06}" type="datetime1">
              <a:rPr lang="en-US"/>
              <a:pPr>
                <a:defRPr/>
              </a:pPr>
              <a:t>11/17/2015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592FA-841D-4068-850A-888935622ED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722E8-EDF1-40E7-A471-07E27E238E25}" type="datetime1">
              <a:rPr lang="en-US"/>
              <a:pPr>
                <a:defRPr/>
              </a:pPr>
              <a:t>11/17/2015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8EA2C-298C-4CC1-8E2A-6F79CB1A0CB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5D5EF-B719-4E24-9D01-470FF756C055}" type="datetime1">
              <a:rPr lang="en-US"/>
              <a:pPr>
                <a:defRPr/>
              </a:pPr>
              <a:t>11/17/2015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308AC-727B-4708-BBEF-322F178121C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BE19A-6270-4945-9205-92EA9C3DE753}" type="datetime1">
              <a:rPr lang="en-US"/>
              <a:pPr>
                <a:defRPr/>
              </a:pPr>
              <a:t>11/17/2015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96CCE-56EE-44C0-B487-EA899182B99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uk-UA" noProof="0" smtClean="0"/>
              <a:t>Клацніть піктограму, щоб додати зображення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FCB92-4174-4BB8-8375-CDEF3F28EC0E}" type="datetime1">
              <a:rPr lang="en-US"/>
              <a:pPr>
                <a:defRPr/>
              </a:pPr>
              <a:t>11/17/2015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C85AB-0073-42D7-B113-F420FE5F777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8D402C-AAA4-47D8-8434-CFB707B0C4FF}" type="datetime1">
              <a:rPr lang="en-US"/>
              <a:pPr>
                <a:defRPr/>
              </a:pPr>
              <a:t>11/17/2015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34578E-D2B8-4405-90DA-092DA194DDA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892" r:id="rId2"/>
    <p:sldLayoutId id="2147483901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902" r:id="rId9"/>
    <p:sldLayoutId id="2147483898" r:id="rId10"/>
    <p:sldLayoutId id="2147483899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76200" y="1433732"/>
            <a:ext cx="9220200" cy="1981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Утилізація теплоти на </a:t>
            </a:r>
            <a:br>
              <a:rPr lang="uk-UA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міні – ТЕЦ ТОВ “</a:t>
            </a:r>
            <a:r>
              <a:rPr lang="uk-UA" sz="4800" dirty="0" err="1" smtClean="0">
                <a:latin typeface="Times New Roman" pitchFamily="18" charset="0"/>
                <a:cs typeface="Times New Roman" pitchFamily="18" charset="0"/>
              </a:rPr>
              <a:t>Черкасихліб</a:t>
            </a: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 ЛТД”</a:t>
            </a:r>
            <a:endParaRPr lang="uk-UA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2090737"/>
          </a:xfrm>
        </p:spPr>
        <p:txBody>
          <a:bodyPr>
            <a:normAutofit/>
          </a:bodyPr>
          <a:lstStyle/>
          <a:p>
            <a:pPr marR="0" algn="l"/>
            <a:r>
              <a:rPr lang="uk-UA" dirty="0" smtClean="0"/>
              <a:t>                                                                   </a:t>
            </a:r>
            <a:r>
              <a:rPr lang="uk-UA" sz="2000" dirty="0" err="1" smtClean="0">
                <a:solidFill>
                  <a:srgbClr val="FEB80A"/>
                </a:solidFill>
              </a:rPr>
              <a:t>Возіян</a:t>
            </a:r>
            <a:r>
              <a:rPr lang="uk-UA" sz="2000" dirty="0" smtClean="0">
                <a:solidFill>
                  <a:srgbClr val="FEB80A"/>
                </a:solidFill>
              </a:rPr>
              <a:t> Ю.К.</a:t>
            </a:r>
          </a:p>
          <a:p>
            <a:pPr marR="0" algn="l"/>
            <a:r>
              <a:rPr lang="uk-UA" sz="2000" dirty="0" smtClean="0">
                <a:solidFill>
                  <a:srgbClr val="FEB80A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Студентка групи ТЕ-14м</a:t>
            </a:r>
          </a:p>
          <a:p>
            <a:pPr marR="0" algn="l"/>
            <a:r>
              <a:rPr lang="uk-UA" sz="2000" dirty="0" smtClean="0">
                <a:solidFill>
                  <a:srgbClr val="FEB80A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Науковий керівник:</a:t>
            </a:r>
          </a:p>
          <a:p>
            <a:pPr marR="0"/>
            <a:r>
              <a:rPr lang="uk-UA" sz="2000" dirty="0" err="1" smtClean="0">
                <a:solidFill>
                  <a:srgbClr val="FEB80A"/>
                </a:solidFill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sz="2000" dirty="0" smtClean="0">
                <a:solidFill>
                  <a:srgbClr val="FEB80A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000" dirty="0" err="1" smtClean="0">
                <a:solidFill>
                  <a:srgbClr val="FEB80A"/>
                </a:solidFill>
                <a:latin typeface="Times New Roman" pitchFamily="18" charset="0"/>
                <a:cs typeface="Times New Roman" pitchFamily="18" charset="0"/>
              </a:rPr>
              <a:t>доц</a:t>
            </a:r>
            <a:r>
              <a:rPr lang="uk-UA" sz="2000" dirty="0" smtClean="0">
                <a:solidFill>
                  <a:srgbClr val="FEB80A"/>
                </a:solidFill>
                <a:latin typeface="Times New Roman" pitchFamily="18" charset="0"/>
                <a:cs typeface="Times New Roman" pitchFamily="18" charset="0"/>
              </a:rPr>
              <a:t>, Резидент Н. В.</a:t>
            </a:r>
          </a:p>
          <a:p>
            <a:pPr marR="0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marR="0"/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marR="0"/>
            <a:endParaRPr lang="uk-UA" sz="1600" dirty="0" smtClean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8347072" y="0"/>
            <a:ext cx="762000" cy="365125"/>
          </a:xfrm>
        </p:spPr>
        <p:txBody>
          <a:bodyPr/>
          <a:lstStyle/>
          <a:p>
            <a:pPr>
              <a:defRPr/>
            </a:pPr>
            <a:fld id="{918308AC-727B-4708-BBEF-322F178121C6}" type="slidenum">
              <a:rPr lang="en-US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10</a:t>
            </a:fld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429540"/>
              </p:ext>
            </p:extLst>
          </p:nvPr>
        </p:nvGraphicFramePr>
        <p:xfrm>
          <a:off x="899592" y="1556792"/>
          <a:ext cx="7488831" cy="509403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733618"/>
                <a:gridCol w="1225177"/>
                <a:gridCol w="1009757"/>
                <a:gridCol w="1296144"/>
                <a:gridCol w="1224135"/>
              </a:tblGrid>
              <a:tr h="7878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Річні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показники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роботи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котельні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Існуюча котельня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ГТУ–ТЕЦ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Котельн</a:t>
                      </a: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на мазуті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Міні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–ТЕЦ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752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Витрата пал</a:t>
                      </a: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тис.м</a:t>
                      </a:r>
                      <a:r>
                        <a:rPr lang="ru-RU" sz="1400" b="0" baseline="30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/рік;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5650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6356,25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4779,06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5155,75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501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Витрата на паливо, млн.грн./рік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51,89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58,38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43,9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47,35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/>
                    </a:solidFill>
                  </a:tcPr>
                </a:tc>
              </a:tr>
              <a:tr h="6752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Віппущена </a:t>
                      </a: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електроенергі</a:t>
                      </a: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</a:t>
                      </a: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МВт·год/рік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2645,15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2740,45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878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Прибуток за електроенергію</a:t>
                      </a: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млн.грн./рік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0,001317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0,00137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/>
                    </a:solidFill>
                  </a:tcPr>
                </a:tc>
              </a:tr>
              <a:tr h="337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Споживання електроенергії, МВтгод/рік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620,32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620,32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37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Витрати на електроенергію,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млн.грн./рік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0,000927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0,000927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1458" marR="31458" marT="0" marB="0" anchor="ctr">
                    <a:solidFill>
                      <a:schemeClr val="bg2"/>
                    </a:solidFill>
                  </a:tcPr>
                </a:tc>
              </a:tr>
              <a:tr h="337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Приведені витрати на виробництво теплової енергії,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млн.грн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41,4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39,287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38,183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7554" y="548680"/>
            <a:ext cx="90829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Порівняння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енергетичної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ефективності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варіантами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реконструкції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теплової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схеми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котельні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12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8362950" y="0"/>
            <a:ext cx="762000" cy="365125"/>
          </a:xfrm>
        </p:spPr>
        <p:txBody>
          <a:bodyPr/>
          <a:lstStyle/>
          <a:p>
            <a:pPr>
              <a:defRPr/>
            </a:pPr>
            <a:fld id="{57E0EDB4-37AE-4CC5-BFAB-2F06004FF547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11</a:t>
            </a:fld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304800" y="652463"/>
            <a:ext cx="8991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План міні – ТЕЦ ТОВ “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Черкасихліб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ЛТД” </a:t>
            </a:r>
          </a:p>
        </p:txBody>
      </p:sp>
      <p:pic>
        <p:nvPicPr>
          <p:cNvPr id="3074" name="Picture 2" descr="C:\Users\User\Desktop\Юлина учеба\МАГІСТЕРСЬКА РОБОТА\креслення\В презинтацію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0052"/>
            <a:ext cx="8991599" cy="527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457200" y="115888"/>
            <a:ext cx="8575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400">
                <a:latin typeface="Times New Roman" pitchFamily="18" charset="0"/>
                <a:cs typeface="Times New Roman" pitchFamily="18" charset="0"/>
              </a:rPr>
              <a:t>Принципова теплова схема міні – ТЕЦ ТОВ “Черкасихліб ЛТД”</a:t>
            </a: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8353425" y="14288"/>
            <a:ext cx="762000" cy="365125"/>
          </a:xfrm>
        </p:spPr>
        <p:txBody>
          <a:bodyPr/>
          <a:lstStyle/>
          <a:p>
            <a:pPr>
              <a:defRPr/>
            </a:pPr>
            <a:fld id="{5027D6E7-8BC0-49C7-8111-26087DCFB47B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12</a:t>
            </a:fld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User\Desktop\Юлина учеба\МАГІСТЕРСЬКА РОБОТА\креслення\В презинтацію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28" y="725017"/>
            <a:ext cx="8296275" cy="610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793943" y="130233"/>
            <a:ext cx="78220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Розрахунки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теплової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схеми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ТЕЦ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опалювальний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та</a:t>
            </a:r>
          </a:p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міжопалювальний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/>
        </p:nvGraphicFramePr>
        <p:xfrm>
          <a:off x="808148" y="1219200"/>
          <a:ext cx="7726252" cy="55446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72167"/>
                <a:gridCol w="934685"/>
                <a:gridCol w="1447800"/>
                <a:gridCol w="1371600"/>
              </a:tblGrid>
              <a:tr h="42672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Найменування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Позначення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vert="vert27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Показники роботи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міні–ТЕЦ «Черкасихліб ЛТД»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06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Опалювальний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vert="vert27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uk-UA" sz="14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міжопалювальний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vert="vert27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307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162" marR="53162" marT="0" marB="0">
                    <a:blipFill rotWithShape="1">
                      <a:blip r:embed="rId2"/>
                      <a:stretch>
                        <a:fillRect l="-154" t="-640741" r="-94624" b="-92777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162" marR="53162" marT="0" marB="0" anchor="ctr">
                    <a:blipFill rotWithShape="1">
                      <a:blip r:embed="rId2"/>
                      <a:stretch>
                        <a:fillRect l="-423377" t="-640741" r="-300000" b="-92777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4,51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4,51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572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162" marR="53162" marT="0" marB="0">
                    <a:blipFill rotWithShape="1">
                      <a:blip r:embed="rId2"/>
                      <a:stretch>
                        <a:fillRect l="-154" t="-952381" r="-94624" b="-109285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162" marR="53162" marT="0" marB="0" anchor="ctr">
                    <a:blipFill rotWithShape="1">
                      <a:blip r:embed="rId2"/>
                      <a:stretch>
                        <a:fillRect l="-423377" t="-952381" r="-300000" b="-109285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/>
                    </a:solidFill>
                  </a:tcPr>
                </a:tc>
              </a:tr>
              <a:tr h="25050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162" marR="53162" marT="0" marB="0">
                    <a:blipFill rotWithShape="1">
                      <a:blip r:embed="rId2"/>
                      <a:stretch>
                        <a:fillRect l="-154" t="-1078049" r="-94624" b="-101951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162" marR="53162" marT="0" marB="0" anchor="ctr">
                    <a:blipFill rotWithShape="1">
                      <a:blip r:embed="rId2"/>
                      <a:stretch>
                        <a:fillRect l="-423377" t="-1078049" r="-300000" b="-101951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5,51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4,91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Витрата робочого палива, м</a:t>
                      </a:r>
                      <a:r>
                        <a:rPr lang="uk-UA" sz="1400" b="0" baseline="30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/с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uk-UA" sz="1400" b="0" baseline="-25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0,183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0,1635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/>
                    </a:solidFill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Витрата умовного палива,кг/с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uk-UA" sz="1400" b="0" baseline="-25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0,206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0,184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13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162" marR="53162" marT="0" marB="0">
                    <a:blipFill rotWithShape="1">
                      <a:blip r:embed="rId2"/>
                      <a:stretch>
                        <a:fillRect l="-154" t="-1580000" r="-94624" b="-894286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162" marR="53162" marT="0" marB="0" anchor="ctr">
                    <a:blipFill rotWithShape="1">
                      <a:blip r:embed="rId2"/>
                      <a:stretch>
                        <a:fillRect l="-423377" t="-1580000" r="-300000" b="-894286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0,06981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0,0690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Вироблена електрична потужність 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міні –ТЕЦ, МВт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162" marR="53162" marT="0" marB="0" anchor="ctr">
                    <a:blipFill rotWithShape="1">
                      <a:blip r:embed="rId2"/>
                      <a:stretch>
                        <a:fillRect l="-423377" t="-840000" r="-300000" b="-347143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0,4249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0,3748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Споживана електроенергія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/>
                    </a:solidFill>
                  </a:tcPr>
                </a:tc>
              </a:tr>
              <a:tr h="3307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162" marR="53162" marT="0" marB="0">
                    <a:blipFill rotWithShape="1">
                      <a:blip r:embed="rId2"/>
                      <a:stretch>
                        <a:fillRect l="-154" t="-1283333" r="-94624" b="-28518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162" marR="53162" marT="0" marB="0" anchor="ctr">
                    <a:blipFill rotWithShape="1">
                      <a:blip r:embed="rId2"/>
                      <a:stretch>
                        <a:fillRect l="-423377" t="-1283333" r="-300000" b="-28518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0,35544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0,305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258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Відпущена електроенергія 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162" marR="53162" marT="0" marB="0" anchor="ctr">
                    <a:blipFill rotWithShape="1">
                      <a:blip r:embed="rId2"/>
                      <a:stretch>
                        <a:fillRect l="-423377" t="-2018919" r="-300000" b="-316216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1739,94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1000,51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/>
                    </a:solidFill>
                  </a:tcPr>
                </a:tc>
              </a:tr>
              <a:tr h="3307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Питома витрата умовного палива, кг/ГДж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162" marR="53162" marT="0" marB="0" anchor="ctr">
                    <a:blipFill rotWithShape="1">
                      <a:blip r:embed="rId2"/>
                      <a:stretch>
                        <a:fillRect l="-423377" t="-1425455" r="-300000" b="-11272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37,386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37,55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307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використання теплоти палива 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lang="uk-UA" sz="14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913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908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2" marR="53162" marT="0" marB="0"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8239125" y="0"/>
            <a:ext cx="762000" cy="365125"/>
          </a:xfrm>
        </p:spPr>
        <p:txBody>
          <a:bodyPr/>
          <a:lstStyle/>
          <a:p>
            <a:pPr>
              <a:defRPr/>
            </a:pPr>
            <a:fld id="{F7D021CF-37F4-4B07-92FC-480B095A7D36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13</a:t>
            </a:fld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692150" y="117475"/>
            <a:ext cx="765414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утилізації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теплоти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відхідних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газів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котлів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утилізаторах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контактного типу</a:t>
            </a:r>
          </a:p>
        </p:txBody>
      </p:sp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269901" y="954175"/>
            <a:ext cx="866134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=[(0,0343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·α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вг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+0,00782)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вг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exp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(0,4324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·α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вг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-0,3746)]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uk-UA" sz="1600" baseline="30000" dirty="0">
                <a:latin typeface="Times New Roman" pitchFamily="18" charset="0"/>
                <a:cs typeface="Times New Roman" pitchFamily="18" charset="0"/>
              </a:rPr>
              <a:t>0,33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                                     (1)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 α</a:t>
            </a:r>
            <a:r>
              <a:rPr lang="ru-RU" sz="1600" baseline="-25000" dirty="0" err="1">
                <a:latin typeface="Times New Roman" pitchFamily="18" charset="0"/>
                <a:cs typeface="Times New Roman" pitchFamily="18" charset="0"/>
              </a:rPr>
              <a:t>вг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коефіцієнт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надлишку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повітря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відхідних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газах; θ=[293/(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1600" baseline="-25000" dirty="0">
                <a:latin typeface="Times New Roman" pitchFamily="18" charset="0"/>
                <a:cs typeface="Times New Roman" pitchFamily="18" charset="0"/>
              </a:rPr>
              <a:t>хп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+375)]; 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1600" baseline="-25000" dirty="0" err="1">
                <a:latin typeface="Times New Roman" pitchFamily="18" charset="0"/>
                <a:cs typeface="Times New Roman" pitchFamily="18" charset="0"/>
              </a:rPr>
              <a:t>хп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– температура холодного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повітря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2784614" y="2031393"/>
            <a:ext cx="36108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Залежності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q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=f(α</a:t>
            </a:r>
            <a:r>
              <a:rPr lang="ru-RU" sz="2000" baseline="-25000" dirty="0" err="1">
                <a:latin typeface="Times New Roman" pitchFamily="18" charset="0"/>
                <a:cs typeface="Times New Roman" pitchFamily="18" charset="0"/>
              </a:rPr>
              <a:t>вг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baseline="-25000" dirty="0" err="1">
                <a:latin typeface="Times New Roman" pitchFamily="18" charset="0"/>
                <a:cs typeface="Times New Roman" pitchFamily="18" charset="0"/>
              </a:rPr>
              <a:t>вг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θ=1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752" y="2431503"/>
            <a:ext cx="4896544" cy="405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2578070" y="6519863"/>
            <a:ext cx="4292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Значення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: 1-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вг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=1,2; 2-1,3; 3-1,4; 4-1,5; 5-1,6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Місце для номера слайда 7"/>
          <p:cNvSpPr>
            <a:spLocks noGrp="1"/>
          </p:cNvSpPr>
          <p:nvPr>
            <p:ph type="sldNum" sz="quarter" idx="12"/>
          </p:nvPr>
        </p:nvSpPr>
        <p:spPr>
          <a:xfrm>
            <a:off x="8181975" y="1588"/>
            <a:ext cx="762000" cy="365125"/>
          </a:xfrm>
        </p:spPr>
        <p:txBody>
          <a:bodyPr/>
          <a:lstStyle/>
          <a:p>
            <a:pPr>
              <a:defRPr/>
            </a:pPr>
            <a:fld id="{58C8CA22-4FEA-4129-8760-B178549B8EF8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14</a:t>
            </a:fld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4293" y="748339"/>
            <a:ext cx="5938068" cy="4399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1885450" y="5148056"/>
            <a:ext cx="56850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Значення коефіцієнта утилізації теплоти за рахунок</a:t>
            </a: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ʺсухогоʺ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 теплообміну: 1-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вг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=120</a:t>
            </a:r>
            <a:r>
              <a:rPr lang="uk-UA" sz="16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aseline="30000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; 2-130; 3-140; 4-150; 5-160.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8305800" y="38100"/>
            <a:ext cx="762000" cy="365125"/>
          </a:xfrm>
        </p:spPr>
        <p:txBody>
          <a:bodyPr/>
          <a:lstStyle/>
          <a:p>
            <a:pPr>
              <a:defRPr/>
            </a:pPr>
            <a:fld id="{36272B3C-05EC-4932-9420-7D76F080DF88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15</a:t>
            </a:fld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3608" y="159063"/>
            <a:ext cx="6935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Закономірності зміни коефіцієнта утилізації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5930924"/>
            <a:ext cx="693671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9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ru-RU" baseline="-25000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=1-(0,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0152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,75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·10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·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aseline="-25000" dirty="0" err="1">
                <a:latin typeface="Times New Roman" pitchFamily="18" charset="0"/>
                <a:cs typeface="Times New Roman" pitchFamily="18" charset="0"/>
              </a:rPr>
              <a:t>вг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)·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(2)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166688" y="203453"/>
            <a:ext cx="845820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     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     Розрахункові значення питомої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утилізаційної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потужності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2400" baseline="-250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 рахунок ʺсухогоʺ теплообміну в контактному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утилізаторі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Constantia" pitchFamily="18" charset="0"/>
            </a:endParaRPr>
          </a:p>
        </p:txBody>
      </p:sp>
      <p:pic>
        <p:nvPicPr>
          <p:cNvPr id="27650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3212" y="1368609"/>
            <a:ext cx="6055501" cy="432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637607" y="5995441"/>
            <a:ext cx="7986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Залежності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 для ʺсухогоʺ теплообміну: 1-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=0,88;   2-0,9; 3-0,92;4-0,94; 5-0,96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8243888" y="17463"/>
            <a:ext cx="762000" cy="365125"/>
          </a:xfrm>
        </p:spPr>
        <p:txBody>
          <a:bodyPr/>
          <a:lstStyle/>
          <a:p>
            <a:pPr>
              <a:defRPr/>
            </a:pPr>
            <a:fld id="{94F9FF3E-AF38-4B47-8C00-9826527D7051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16</a:t>
            </a:fld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152400" y="838200"/>
            <a:ext cx="9134475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Теплова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потужність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яка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утилізується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контактному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утилізаторі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конденсації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водяної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пари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продуктів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згорання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палива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складає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                                  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кн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600" baseline="-250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30000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30000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кн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600" baseline="-250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·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30000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30000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30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-1)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кн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пал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30000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-1)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кн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                        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(3)</a:t>
            </a:r>
            <a:endParaRPr lang="uk-UA" sz="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             де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30000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– вища теплота згорання робочого палива, яка перевищує нижчу теплоту </a:t>
            </a: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згорання      на теплоту конденсації водяної пари;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кн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baseline="-25000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ку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)/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baseline="-25000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– конденсаційний </a:t>
            </a: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коефіцієнт утилізації теплоти;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30000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30000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30000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Температура точки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роси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1600" baseline="-250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визначена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baseline="-25000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=117,5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·α</a:t>
            </a:r>
            <a:r>
              <a:rPr lang="ru-RU" sz="1600" baseline="-25000" dirty="0">
                <a:latin typeface="Times New Roman" pitchFamily="18" charset="0"/>
                <a:cs typeface="Times New Roman" pitchFamily="18" charset="0"/>
              </a:rPr>
              <a:t>ог</a:t>
            </a:r>
            <a:r>
              <a:rPr lang="ru-RU" sz="1600" baseline="30000" dirty="0">
                <a:latin typeface="Times New Roman" pitchFamily="18" charset="0"/>
                <a:cs typeface="Times New Roman" pitchFamily="18" charset="0"/>
              </a:rPr>
              <a:t>-0,155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-57,09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            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Відношення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600" baseline="30000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газоподібних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палив за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даними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складає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1,111-1,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124.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В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контактних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утилізаторах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температура точки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роси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збільшується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збільшення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об’ємної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частки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водяної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пари у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відхідних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газах.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Крім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того,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вологовмісту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дозволяє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отримати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додатковий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ефект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зменшення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викидів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оксидів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азоту в атмосферу.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Constantia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>
          <a:xfrm>
            <a:off x="8305800" y="76200"/>
            <a:ext cx="762000" cy="365125"/>
          </a:xfrm>
        </p:spPr>
        <p:txBody>
          <a:bodyPr/>
          <a:lstStyle/>
          <a:p>
            <a:pPr>
              <a:defRPr/>
            </a:pPr>
            <a:fld id="{CB94D451-8E06-4799-9506-5CBF37DF1499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17</a:t>
            </a:fld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7038" y="1752600"/>
            <a:ext cx="5978525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Box 2"/>
          <p:cNvSpPr txBox="1">
            <a:spLocks noChangeArrowheads="1"/>
          </p:cNvSpPr>
          <p:nvPr/>
        </p:nvSpPr>
        <p:spPr bwMode="auto">
          <a:xfrm>
            <a:off x="1066800" y="5907088"/>
            <a:ext cx="77724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=55</a:t>
            </a:r>
            <a:r>
              <a:rPr lang="uk-UA" sz="1600" baseline="30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С;  2-60; 3-65; 4-70.</a:t>
            </a:r>
            <a:endParaRPr lang="uk-UA" sz="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ru-RU" sz="1600" baseline="-25000" dirty="0" err="1">
                <a:latin typeface="Times New Roman" pitchFamily="18" charset="0"/>
                <a:cs typeface="Times New Roman" pitchFamily="18" charset="0"/>
              </a:rPr>
              <a:t>кн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=1-(0,02656-1,554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·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1600" baseline="30000" dirty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· t</a:t>
            </a:r>
            <a:r>
              <a:rPr lang="ru-RU" sz="1600" baseline="-250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1600" baseline="-25000" dirty="0">
                <a:latin typeface="Times New Roman" pitchFamily="18" charset="0"/>
                <a:cs typeface="Times New Roman" pitchFamily="18" charset="0"/>
              </a:rPr>
              <a:t>ку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Прямокутник 3"/>
          <p:cNvSpPr>
            <a:spLocks noChangeArrowheads="1"/>
          </p:cNvSpPr>
          <p:nvPr/>
        </p:nvSpPr>
        <p:spPr bwMode="auto">
          <a:xfrm>
            <a:off x="1066800" y="685800"/>
            <a:ext cx="7239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>
                <a:latin typeface="Verdana" pitchFamily="34" charset="0"/>
              </a:rPr>
              <a:t>ЗАКОНОМІРНОСТІ ЗМІНИ КОЕФІЦІЄНТІВ </a:t>
            </a:r>
          </a:p>
          <a:p>
            <a:pPr algn="ctr"/>
            <a:r>
              <a:rPr lang="uk-UA">
                <a:latin typeface="Verdana" pitchFamily="34" charset="0"/>
              </a:rPr>
              <a:t>КОНДЕНСАЦІЙНОЇ СКЛАДОВОЇ </a:t>
            </a:r>
          </a:p>
          <a:p>
            <a:pPr algn="ctr"/>
            <a:r>
              <a:rPr lang="uk-UA">
                <a:latin typeface="Verdana" pitchFamily="34" charset="0"/>
              </a:rPr>
              <a:t>УТИЛІЗАЦІЇ ТЕПЛОТИ У ВІДХІДНИХ ГАЗАХ</a:t>
            </a: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8305800" y="76200"/>
            <a:ext cx="762000" cy="365125"/>
          </a:xfrm>
        </p:spPr>
        <p:txBody>
          <a:bodyPr/>
          <a:lstStyle/>
          <a:p>
            <a:pPr>
              <a:defRPr/>
            </a:pPr>
            <a:fld id="{FB9F85EC-9F1D-4914-A9C8-93A344BA5BB0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18</a:t>
            </a:fld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1"/>
          <p:cNvSpPr txBox="1">
            <a:spLocks noChangeArrowheads="1"/>
          </p:cNvSpPr>
          <p:nvPr/>
        </p:nvSpPr>
        <p:spPr bwMode="auto">
          <a:xfrm>
            <a:off x="-4054" y="568628"/>
            <a:ext cx="933909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Розрахункові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значення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питомої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потужності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конденсаційної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складової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теплообміну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відхідних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газах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400" baseline="-25000" dirty="0" err="1">
                <a:latin typeface="Times New Roman" pitchFamily="18" charset="0"/>
                <a:cs typeface="Times New Roman" pitchFamily="18" charset="0"/>
              </a:rPr>
              <a:t>кн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Constantia" pitchFamily="18" charset="0"/>
            </a:endParaRPr>
          </a:p>
        </p:txBody>
      </p:sp>
      <p:pic>
        <p:nvPicPr>
          <p:cNvPr id="30722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1484783"/>
            <a:ext cx="7467352" cy="4131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Box 3"/>
          <p:cNvSpPr txBox="1">
            <a:spLocks noChangeArrowheads="1"/>
          </p:cNvSpPr>
          <p:nvPr/>
        </p:nvSpPr>
        <p:spPr bwMode="auto">
          <a:xfrm>
            <a:off x="-12236" y="5778787"/>
            <a:ext cx="9448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Залежності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питомої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потужності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конденсаційного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теплообміну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відхідних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газах: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30000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=1,111; 2-1,118; 3-1,124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8382000" y="76200"/>
            <a:ext cx="762000" cy="365125"/>
          </a:xfrm>
        </p:spPr>
        <p:txBody>
          <a:bodyPr/>
          <a:lstStyle/>
          <a:p>
            <a:pPr>
              <a:defRPr/>
            </a:pPr>
            <a:fld id="{9A5C0C1C-B9D3-4C44-9AF5-E56C0C02CF1C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19</a:t>
            </a:fld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308AC-727B-4708-BBEF-322F178121C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404664"/>
            <a:ext cx="9404306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Актуальність роботи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Розробка ефективних теплових схем комбінованих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систем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енергопостачання, які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забезпечують виробництво теплової енергії на базі існуючих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промислових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підприємств, для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вирішення проблем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енергозбереження 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поліпшення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екологічної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обстановки у світі нових тенденцій розвитку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енергетики.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Використання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скидного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потенціалу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 технологічних лініях газів і пари для екологічно чистого виробництва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лектроенергії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також одним з пріоритетних напрямків енергозбереження, що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відображені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законі України.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Використання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перепадів тиску в лініях системи газопостачання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здійснюється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допомогою детандер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генераторних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агрегатів (ДГА). Використання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перепадів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тиску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 технологічних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лініях пари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здійснюється за допомогою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протитискових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турбін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малої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потужності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замість редукційно–охолоджувальних установок.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Зв’язок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програмами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планами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Робота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виконана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відповідно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законів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“Про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енергозбереження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” (20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); “Про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теплопостачання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” (20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);  “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комбіноване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виробництво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теплової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електричної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енергії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когенерацію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скидного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потенціалу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” (20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), 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пріоритетного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напрямку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ровитку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науки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техніки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“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Екологічно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чиста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енергетика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енергозберігаючі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технології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46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я 1"/>
          <p:cNvGraphicFramePr>
            <a:graphicFrameLocks noGrp="1"/>
          </p:cNvGraphicFramePr>
          <p:nvPr/>
        </p:nvGraphicFramePr>
        <p:xfrm>
          <a:off x="0" y="157163"/>
          <a:ext cx="9093200" cy="6700139"/>
        </p:xfrm>
        <a:graphic>
          <a:graphicData uri="http://schemas.openxmlformats.org/drawingml/2006/table">
            <a:tbl>
              <a:tblPr/>
              <a:tblGrid>
                <a:gridCol w="4749800"/>
                <a:gridCol w="1371600"/>
                <a:gridCol w="990600"/>
                <a:gridCol w="990600"/>
                <a:gridCol w="990600"/>
              </a:tblGrid>
              <a:tr h="30163">
                <a:tc rowSpan="2"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Показники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Тип котла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Тип котла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ДКВР-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0-13-250</a:t>
                      </a:r>
                    </a:p>
                  </a:txBody>
                  <a:tcPr marL="29923" marR="29923" marT="0" marB="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БГ-35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КОЛВІ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10000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ПТВМ-30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</a:tr>
              <a:tr h="106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Теплова потужність котла, МВт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7,56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26,25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34,86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106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Температура відхідних газів,</a:t>
                      </a:r>
                      <a:r>
                        <a:rPr kumimoji="0" lang="ru-RU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Втрати теплоти з відхідними газами,%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5,88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5,92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6,71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7,27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Втрати теплоти в навколишнє середовище,%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1,55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0,95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Втрати теплоти від хімічного недопалу,%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0,022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0,025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106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корисної дії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0,91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0,9295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0,9171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0,9176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106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Витрата робочого палива,м</a:t>
                      </a:r>
                      <a:r>
                        <a:rPr kumimoji="0" lang="ru-RU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/с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0,8455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0,3264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1,1374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Теплова потужність спаленного палива, МВт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8,226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28,2397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10,9017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37,9891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утилізації для ʺсухогоʺ  теплообміну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0,692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0,724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0,7419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Питома потужність ʺсухогоʺ  теплообміну, МВт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0,0612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0,04878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0,0600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0,06113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утилізації конденсаційного теплообміну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0,3103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0,3103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0,3103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0,3103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Питома потужність конденсаційного теплообміну,МВт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0,0372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0,0372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0,0372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0,0372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Потужність утилізована в контактному утилізаторі, МВт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2,428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1,0596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3,735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10636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Економія робочого палива: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kumimoji="0" lang="ru-RU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1063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510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0,0782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0,0339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0,1194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1063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9,25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10,386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13,01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Річна економія робочого палива,тис·м</a:t>
                      </a:r>
                      <a:r>
                        <a:rPr kumimoji="0" lang="ru-RU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2195,85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951,91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3352,75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Зменшення потужностей приводу тягодутьових устан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вок,кВт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9,72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4,48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12,25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Річна економія електроенергії,МВт·год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,84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75,816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34,944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95,55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171450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Річне зменшеня шкідливих викидів в атмосферу,тонн: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оксид вуглецю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оксидів азоту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парникового газу (СО</a:t>
                      </a:r>
                      <a:r>
                        <a:rPr kumimoji="0" lang="ru-RU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9923" marR="29923" marT="0" marB="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1063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8,935</a:t>
                      </a:r>
                    </a:p>
                  </a:txBody>
                  <a:tcPr marL="29923" marR="29923" marT="0" marB="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14,720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6,291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21,727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1063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264,14</a:t>
                      </a:r>
                    </a:p>
                  </a:txBody>
                  <a:tcPr marL="29923" marR="29923" marT="0" marB="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414,53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185,99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664,54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1492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1805,74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2923,34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1273,23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4432,89</a:t>
                      </a:r>
                    </a:p>
                  </a:txBody>
                  <a:tcPr marL="29923" marR="2992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</a:tbl>
          </a:graphicData>
        </a:graphic>
      </p:graphicFrame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>
          <a:xfrm>
            <a:off x="8355013" y="-50800"/>
            <a:ext cx="762000" cy="365125"/>
          </a:xfrm>
        </p:spPr>
        <p:txBody>
          <a:bodyPr/>
          <a:lstStyle/>
          <a:p>
            <a:pPr>
              <a:defRPr/>
            </a:pPr>
            <a:fld id="{80792A9B-A8DC-4E89-8A53-49754E80A85A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20</a:t>
            </a:fld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>
              <a:latin typeface="Constantia" pitchFamily="18" charset="0"/>
            </a:endParaRPr>
          </a:p>
        </p:txBody>
      </p:sp>
      <p:sp>
        <p:nvSpPr>
          <p:cNvPr id="32770" name="TextBox 1"/>
          <p:cNvSpPr txBox="1">
            <a:spLocks noChangeArrowheads="1"/>
          </p:cNvSpPr>
          <p:nvPr/>
        </p:nvSpPr>
        <p:spPr bwMode="auto">
          <a:xfrm>
            <a:off x="128588" y="263525"/>
            <a:ext cx="9001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Застосування  контактного утилізатора в схемі міні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ТЕЦ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787400"/>
            <a:ext cx="413385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Box 3"/>
          <p:cNvSpPr txBox="1">
            <a:spLocks noChangeArrowheads="1"/>
          </p:cNvSpPr>
          <p:nvPr/>
        </p:nvSpPr>
        <p:spPr bwMode="auto">
          <a:xfrm>
            <a:off x="-120650" y="5257800"/>
            <a:ext cx="9385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Рисунок </a:t>
            </a:r>
            <a:r>
              <a:rPr lang="uk-UA" sz="140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– Схема блочного контактного насадкового скрубера ЭК – БМ:</a:t>
            </a:r>
          </a:p>
          <a:p>
            <a:pPr algn="ctr"/>
            <a:r>
              <a:rPr lang="uk-UA" sz="140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>
                <a:latin typeface="Times New Roman" pitchFamily="18" charset="0"/>
                <a:cs typeface="Times New Roman" pitchFamily="18" charset="0"/>
              </a:rPr>
              <a:t> 1 – корпус; 2 – опорна рама; 3 – опори; 4, 6 – опорні решітки; 5 – робочий шар насадки; 7 – краплевловлюючий</a:t>
            </a:r>
          </a:p>
          <a:p>
            <a:pPr algn="just"/>
            <a:r>
              <a:rPr lang="uk-UA" sz="1400">
                <a:latin typeface="Times New Roman" pitchFamily="18" charset="0"/>
                <a:cs typeface="Times New Roman" pitchFamily="18" charset="0"/>
              </a:rPr>
              <a:t> насадочний шар; 8 – патрубок для входу димових газів;  9 – патрубок для виходу димових газів; 10 – водорозподільник; </a:t>
            </a:r>
          </a:p>
          <a:p>
            <a:pPr algn="just"/>
            <a:r>
              <a:rPr lang="uk-UA" sz="1400">
                <a:latin typeface="Times New Roman" pitchFamily="18" charset="0"/>
                <a:cs typeface="Times New Roman" pitchFamily="18" charset="0"/>
              </a:rPr>
              <a:t>11 – штуцер для відведення нагрітої води; 12 – штуцер для продування  дренажу водяного об’єму; </a:t>
            </a:r>
          </a:p>
          <a:p>
            <a:pPr algn="just"/>
            <a:r>
              <a:rPr lang="uk-UA" sz="1400">
                <a:latin typeface="Times New Roman" pitchFamily="18" charset="0"/>
                <a:cs typeface="Times New Roman" pitchFamily="18" charset="0"/>
              </a:rPr>
              <a:t>13, 14, 15 – верхня, середня та нижня секції економайзера відповідно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8358188" y="0"/>
            <a:ext cx="762000" cy="365125"/>
          </a:xfrm>
        </p:spPr>
        <p:txBody>
          <a:bodyPr/>
          <a:lstStyle/>
          <a:p>
            <a:pPr>
              <a:defRPr/>
            </a:pPr>
            <a:fld id="{33A7071D-A488-4740-99BC-D94C822614A8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21</a:t>
            </a:fld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1"/>
          <p:cNvSpPr txBox="1">
            <a:spLocks noChangeArrowheads="1"/>
          </p:cNvSpPr>
          <p:nvPr/>
        </p:nvSpPr>
        <p:spPr bwMode="auto">
          <a:xfrm>
            <a:off x="381000" y="381000"/>
            <a:ext cx="821848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00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езультати розрахунків контактного утилізатора (КУ) зведені в таблиці 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Constantia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/>
        </p:nvGraphicFramePr>
        <p:xfrm>
          <a:off x="914401" y="1219200"/>
          <a:ext cx="7064574" cy="52162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08674"/>
                <a:gridCol w="1316375"/>
                <a:gridCol w="2439525"/>
              </a:tblGrid>
              <a:tr h="8858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Найменування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Позначення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Значення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22999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142" marR="56142" marT="0" marB="0">
                    <a:blipFill rotWithShape="1">
                      <a:blip r:embed="rId2"/>
                      <a:stretch>
                        <a:fillRect t="-381579" r="-113444" b="-1768421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142" marR="56142" marT="0" marB="0" anchor="ctr">
                    <a:blipFill rotWithShape="1">
                      <a:blip r:embed="rId2"/>
                      <a:stretch>
                        <a:fillRect l="-251389" t="-381579" r="-185185" b="-1768421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142" marR="56142" marT="0" marB="0">
                    <a:blipFill rotWithShape="1">
                      <a:blip r:embed="rId2"/>
                      <a:stretch>
                        <a:fillRect t="-261429" r="-113444" b="-86000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uk-UA" sz="1400" b="0" i="0" baseline="-250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/>
                    </a:solidFill>
                  </a:tcPr>
                </a:tc>
              </a:tr>
              <a:tr h="22999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142" marR="56142" marT="0" marB="0">
                    <a:blipFill rotWithShape="1">
                      <a:blip r:embed="rId2"/>
                      <a:stretch>
                        <a:fillRect t="-665789" r="-113444" b="-1484211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142" marR="56142" marT="0" marB="0" anchor="ctr">
                    <a:blipFill rotWithShape="1">
                      <a:blip r:embed="rId2"/>
                      <a:stretch>
                        <a:fillRect l="-251389" t="-665789" r="-185185" b="-1484211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Загальна потужність утилізації, МВт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lang="uk-UA" sz="1400" b="0" i="0" baseline="-25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0,517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Величина питомого зрошення  насадки, м</a:t>
                      </a:r>
                      <a:r>
                        <a:rPr lang="uk-UA" sz="1400" b="0" i="0" baseline="30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/м</a:t>
                      </a:r>
                      <a:r>
                        <a:rPr lang="uk-UA" sz="1400" b="0" i="0" baseline="30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142" marR="56142" marT="0" marB="0" anchor="ctr">
                    <a:blipFill rotWithShape="1">
                      <a:blip r:embed="rId2"/>
                      <a:stretch>
                        <a:fillRect l="-251389" t="-495714" r="-185185" b="-625714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3,46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Гідравлічний еквівалентний      діаметр, мм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uk-UA" sz="1400" b="0" i="0" baseline="-25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/>
                    </a:solidFill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Переріз контактної камери, м</a:t>
                      </a:r>
                      <a:r>
                        <a:rPr lang="uk-UA" sz="1400" b="0" i="0" baseline="30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2,847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Необхідний об’єм насадки, м</a:t>
                      </a:r>
                      <a:r>
                        <a:rPr lang="uk-UA" sz="1400" b="0" i="0" baseline="30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uk-UA" sz="1400" b="0" i="0" baseline="-25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нс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1,18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Поверхня теплообміну в одиниці об'єму, м</a:t>
                      </a:r>
                      <a:r>
                        <a:rPr lang="uk-UA" sz="1400" b="0" i="0" baseline="30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/м</a:t>
                      </a:r>
                      <a:r>
                        <a:rPr lang="uk-UA" sz="1400" b="0" i="0" baseline="30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Sφ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114,8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Середній об'єм димових газів у контактній камері, м</a:t>
                      </a:r>
                      <a:r>
                        <a:rPr lang="uk-UA" sz="1400" b="0" i="0" baseline="30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/с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142" marR="56142" marT="0" marB="0" anchor="ctr">
                    <a:blipFill rotWithShape="1">
                      <a:blip r:embed="rId2"/>
                      <a:stretch>
                        <a:fillRect l="-251389" t="-895714" r="-185185" b="-225714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3,896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/>
                    </a:solidFill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Необхідна висота насадки, м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uk-UA" sz="1400" b="0" i="0" baseline="-25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0,414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628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Додаткова потужність насосів для підведення і відведення охолодної води, кВт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142" marR="56142" marT="0" marB="0" anchor="ctr">
                    <a:blipFill rotWithShape="1">
                      <a:blip r:embed="rId2"/>
                      <a:stretch>
                        <a:fillRect l="-251389" t="-671560" r="-185185" b="-12844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2,22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142" marR="56142" marT="0" marB="0"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3795" name="TextBox 3"/>
          <p:cNvSpPr txBox="1">
            <a:spLocks noChangeArrowheads="1"/>
          </p:cNvSpPr>
          <p:nvPr/>
        </p:nvSpPr>
        <p:spPr bwMode="auto">
          <a:xfrm>
            <a:off x="838200" y="812800"/>
            <a:ext cx="51228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Результати розрахунків контактного економайзера</a:t>
            </a:r>
          </a:p>
          <a:p>
            <a:endParaRPr lang="ru-RU">
              <a:latin typeface="Constantia" pitchFamily="18" charset="0"/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8382000" y="15875"/>
            <a:ext cx="762000" cy="365125"/>
          </a:xfrm>
        </p:spPr>
        <p:txBody>
          <a:bodyPr/>
          <a:lstStyle/>
          <a:p>
            <a:pPr>
              <a:defRPr/>
            </a:pPr>
            <a:fld id="{3C939BEE-8E64-428C-8BE5-E23E91E71DA0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22</a:t>
            </a:fld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Прямоугольник 1"/>
          <p:cNvSpPr>
            <a:spLocks noChangeArrowheads="1"/>
          </p:cNvSpPr>
          <p:nvPr/>
        </p:nvSpPr>
        <p:spPr bwMode="auto">
          <a:xfrm>
            <a:off x="381000" y="304800"/>
            <a:ext cx="8305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Застосування ДГА в </a:t>
            </a:r>
            <a:r>
              <a:rPr lang="uk-UA" sz="2800">
                <a:latin typeface="Times New Roman" pitchFamily="18" charset="0"/>
                <a:cs typeface="Times New Roman" pitchFamily="18" charset="0"/>
              </a:rPr>
              <a:t>міні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2800">
                <a:latin typeface="Times New Roman" pitchFamily="18" charset="0"/>
                <a:cs typeface="Times New Roman" pitchFamily="18" charset="0"/>
              </a:rPr>
              <a:t> ТЕЦ</a:t>
            </a:r>
          </a:p>
        </p:txBody>
      </p:sp>
      <p:pic>
        <p:nvPicPr>
          <p:cNvPr id="34818" name="Рисунок 3" descr="ДГ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14400"/>
            <a:ext cx="6858000" cy="562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8305800" y="0"/>
            <a:ext cx="762000" cy="365125"/>
          </a:xfrm>
        </p:spPr>
        <p:txBody>
          <a:bodyPr/>
          <a:lstStyle/>
          <a:p>
            <a:pPr>
              <a:defRPr/>
            </a:pPr>
            <a:fld id="{7CFEFC77-623B-4E28-84F5-FF1FD8397BAD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23</a:t>
            </a:fld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1"/>
          <p:cNvSpPr txBox="1">
            <a:spLocks noChangeArrowheads="1"/>
          </p:cNvSpPr>
          <p:nvPr/>
        </p:nvSpPr>
        <p:spPr bwMode="auto">
          <a:xfrm>
            <a:off x="1066800" y="914400"/>
            <a:ext cx="67960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Вплив температури газу перед детандером </a:t>
            </a:r>
          </a:p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на показники роботи </a:t>
            </a:r>
            <a:r>
              <a:rPr lang="uk-UA" sz="2800">
                <a:latin typeface="Times New Roman" pitchFamily="18" charset="0"/>
                <a:cs typeface="Times New Roman" pitchFamily="18" charset="0"/>
              </a:rPr>
              <a:t>міні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2800">
                <a:latin typeface="Times New Roman" pitchFamily="18" charset="0"/>
                <a:cs typeface="Times New Roman" pitchFamily="18" charset="0"/>
              </a:rPr>
              <a:t> ТЕЦ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з ДГА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676400" y="2286000"/>
          <a:ext cx="5889625" cy="2905125"/>
        </p:xfrm>
        <a:graphic>
          <a:graphicData uri="http://schemas.openxmlformats.org/drawingml/2006/table">
            <a:tbl>
              <a:tblPr/>
              <a:tblGrid>
                <a:gridCol w="766763"/>
                <a:gridCol w="803275"/>
                <a:gridCol w="841375"/>
                <a:gridCol w="841375"/>
                <a:gridCol w="841375"/>
                <a:gridCol w="839787"/>
                <a:gridCol w="955675"/>
              </a:tblGrid>
              <a:tr h="752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ru-RU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МВт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Dh</a:t>
                      </a:r>
                      <a:r>
                        <a:rPr kumimoji="0" lang="ru-RU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h'</a:t>
                      </a:r>
                      <a:r>
                        <a:rPr kumimoji="0" lang="ru-RU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Dh</a:t>
                      </a:r>
                      <a:r>
                        <a:rPr kumimoji="0" lang="ru-RU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вг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DB, м</a:t>
                      </a:r>
                      <a:r>
                        <a:rPr kumimoji="0" lang="ru-RU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/год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0,0303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0,2231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0,9110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0,8761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9,6528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0,0288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0,1477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0,9089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0,7463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7,8688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0,0273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0,0724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0,9069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0,6165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6,0777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0,0258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-0,0027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0,9048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0,4867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4,2794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0,0251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-0,0402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0,9038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0,4218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3,3776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0,0243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-0,0778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0,9028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0,3569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2,4740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</a:tbl>
          </a:graphicData>
        </a:graphic>
      </p:graphicFrame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8353425" y="25400"/>
            <a:ext cx="762000" cy="365125"/>
          </a:xfrm>
        </p:spPr>
        <p:txBody>
          <a:bodyPr/>
          <a:lstStyle/>
          <a:p>
            <a:pPr>
              <a:defRPr/>
            </a:pPr>
            <a:fld id="{B5158C05-E124-45B4-8CBE-B61C41C63DE8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24</a:t>
            </a:fld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2"/>
          <p:cNvSpPr txBox="1">
            <a:spLocks noChangeArrowheads="1"/>
          </p:cNvSpPr>
          <p:nvPr/>
        </p:nvSpPr>
        <p:spPr bwMode="auto">
          <a:xfrm>
            <a:off x="398463" y="685800"/>
            <a:ext cx="88725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ЗАЛЕЖНІСТЬ ПОТУЖНОСТІ,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ЕКОНОМІЇ УМОВНОГО ПАЛИВА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ПІДВИЩЕННЯ ККД  КОТЛІВ ЗА РАХУНОК ЗБІЛЬШЕННЯ 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ЕПЛОТИ ЯКА ВНОСИТЬСЯ 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ТОПКУ  ВІД ТЕМПЕРАТУРИ ПЕРЕД ДЕТАНДЕРОМ</a:t>
            </a:r>
          </a:p>
          <a:p>
            <a:endParaRPr lang="ru-RU" dirty="0">
              <a:latin typeface="Constantia" pitchFamily="18" charset="0"/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8364538" y="0"/>
            <a:ext cx="762000" cy="365125"/>
          </a:xfrm>
        </p:spPr>
        <p:txBody>
          <a:bodyPr/>
          <a:lstStyle/>
          <a:p>
            <a:pPr>
              <a:defRPr/>
            </a:pPr>
            <a:fld id="{E2850BAE-2C62-4594-A3C4-F5B61046B8EB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25</a:t>
            </a:fld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793875"/>
            <a:ext cx="6334321" cy="38578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>
          <a:xfrm>
            <a:off x="8353425" y="76200"/>
            <a:ext cx="762000" cy="365125"/>
          </a:xfrm>
        </p:spPr>
        <p:txBody>
          <a:bodyPr/>
          <a:lstStyle/>
          <a:p>
            <a:pPr>
              <a:defRPr/>
            </a:pP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5" name="TextBox 2"/>
          <p:cNvSpPr txBox="1">
            <a:spLocks noChangeArrowheads="1"/>
          </p:cNvSpPr>
          <p:nvPr/>
        </p:nvSpPr>
        <p:spPr bwMode="auto">
          <a:xfrm>
            <a:off x="914400" y="26988"/>
            <a:ext cx="74956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Конструктивно – перевірний розрахунок котла ДКВР 10/13 з </a:t>
            </a:r>
          </a:p>
          <a:p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паровидатністю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12,5 т/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та температурою перегрітої пари 250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°С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734874"/>
            <a:ext cx="8640961" cy="60064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>
          <a:xfrm>
            <a:off x="8229600" y="76200"/>
            <a:ext cx="762000" cy="365125"/>
          </a:xfrm>
        </p:spPr>
        <p:txBody>
          <a:bodyPr/>
          <a:lstStyle/>
          <a:p>
            <a:pPr>
              <a:defRPr/>
            </a:pPr>
            <a:fld id="{C5C4DC61-B22F-4191-A572-04F57258646D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27</a:t>
            </a:fld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1" name="TextBox 4"/>
          <p:cNvSpPr txBox="1">
            <a:spLocks noChangeArrowheads="1"/>
          </p:cNvSpPr>
          <p:nvPr/>
        </p:nvSpPr>
        <p:spPr bwMode="auto">
          <a:xfrm>
            <a:off x="2452688" y="-25400"/>
            <a:ext cx="3881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400">
                <a:latin typeface="Times New Roman" pitchFamily="18" charset="0"/>
                <a:cs typeface="Times New Roman" pitchFamily="18" charset="0"/>
              </a:rPr>
              <a:t>Підігрівник додаткової води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30894"/>
            <a:ext cx="8823044" cy="63348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8366125" y="0"/>
            <a:ext cx="762000" cy="365125"/>
          </a:xfrm>
        </p:spPr>
        <p:txBody>
          <a:bodyPr/>
          <a:lstStyle/>
          <a:p>
            <a:pPr>
              <a:defRPr/>
            </a:pP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TextBox 3"/>
          <p:cNvSpPr txBox="1">
            <a:spLocks noChangeArrowheads="1"/>
          </p:cNvSpPr>
          <p:nvPr/>
        </p:nvSpPr>
        <p:spPr bwMode="auto">
          <a:xfrm>
            <a:off x="782638" y="-171400"/>
            <a:ext cx="71957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Функціональна с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хема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автоматизації парового 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котла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ДКВР 10/13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68" y="647700"/>
            <a:ext cx="8748464" cy="61923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308AC-727B-4708-BBEF-322F178121C6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512310"/>
            <a:ext cx="8964488" cy="63456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592" y="0"/>
            <a:ext cx="70602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Аксонометрична схема монтажу трубчастого теплообмінника. </a:t>
            </a:r>
          </a:p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Розрізи міні – ТЕЦ ТОВ «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Черкасихліб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ЛТД»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02854" y="1594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29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14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white">
          <a:xfrm>
            <a:off x="323850" y="188913"/>
            <a:ext cx="8610600" cy="58785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Мета: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енергоефективності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підприємтсва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ТОВ 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Черкасихліб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ЛТД» шляхом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ТЕЦ,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використання потенціалу скидної теплоти, та перепаду тиску в технологічних лініях пари і газів.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Задачі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здійснити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аналіз роботи котельні за існуючою тепловою схемою;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обгрунтувати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необхідність створення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міні–ТЕЦ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на базі котельні;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запропонувати реконструкцію щодо парового котла з метою генерації перегрітої пари;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вибрати протитискові парову турбіну для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міні–ТЕЦ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визначити загальні закономірності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глибокої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утилізації теплоти відхідних газів;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методом числових розрахунків визначити параметри найбільш ефективної роботи та розміри контактного утилізатора;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варіантними розрахунками визначити доцільні режими роботи детандер-генераторного агрегату;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здійснити розрахунки теплової схеми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міні–ТЕЦ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з визначенням основних показників ефективності її роботи;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здійснити порівняння роботи котельні та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міні–ТЕЦ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розробити технологію монтажу трубчастого водо-водяного теплообмінника;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розробити функціональну схему автоматизації парогенератора;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розробити заходи з охорони праці та цивільного захисту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>
          <a:xfrm>
            <a:off x="8877300" y="0"/>
            <a:ext cx="228600" cy="365125"/>
          </a:xfrm>
        </p:spPr>
        <p:txBody>
          <a:bodyPr/>
          <a:lstStyle/>
          <a:p>
            <a:pPr>
              <a:defRPr/>
            </a:pPr>
            <a:fld id="{A5D2D270-4E62-4EB1-8BC7-49A4688CD10B}" type="slidenum">
              <a:rPr lang="en-US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</a:t>
            </a:fld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308AC-727B-4708-BBEF-322F178121C6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702854" y="1594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30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2" y="577901"/>
            <a:ext cx="8871830" cy="62800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5" y="115151"/>
            <a:ext cx="62676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Календарний графік монтажу теплообмінника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5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1"/>
          <p:cNvSpPr txBox="1">
            <a:spLocks noChangeArrowheads="1"/>
          </p:cNvSpPr>
          <p:nvPr/>
        </p:nvSpPr>
        <p:spPr bwMode="auto">
          <a:xfrm>
            <a:off x="762000" y="304800"/>
            <a:ext cx="76644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Розрахункові значення річних показників роботи</a:t>
            </a:r>
          </a:p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 котельні та</a:t>
            </a:r>
            <a:r>
              <a:rPr lang="uk-UA" sz="28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міні –ТЕЦ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/>
        </p:nvGraphicFramePr>
        <p:xfrm>
          <a:off x="795264" y="1447800"/>
          <a:ext cx="7815335" cy="48879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96177"/>
                <a:gridCol w="1617581"/>
                <a:gridCol w="1501577"/>
              </a:tblGrid>
              <a:tr h="32366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Найменування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Річні показники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45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Котельня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Міні–ТЕЦ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2265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1827" marR="51827" marT="0" marB="0">
                    <a:blipFill rotWithShape="1">
                      <a:blip r:embed="rId2"/>
                      <a:stretch>
                        <a:fillRect t="-315789" r="-66623" b="-160263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4,51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4,51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4692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1827" marR="51827" marT="0" marB="0">
                    <a:blipFill rotWithShape="1">
                      <a:blip r:embed="rId2"/>
                      <a:stretch>
                        <a:fillRect t="-395000" r="-66623" b="-142250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/>
                    </a:solidFill>
                  </a:tcPr>
                </a:tc>
              </a:tr>
              <a:tr h="2265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корисної дії котлів 𝜂</a:t>
                      </a:r>
                      <a:r>
                        <a:rPr lang="uk-UA" sz="1400" b="0" i="0" baseline="-25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0,8946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0,922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265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1827" marR="51827" marT="0" marB="0">
                    <a:blipFill rotWithShape="1">
                      <a:blip r:embed="rId2"/>
                      <a:stretch>
                        <a:fillRect t="-635135" r="-66623" b="-133783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0,0758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0,06981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/>
                    </a:solidFill>
                  </a:tcPr>
                </a:tc>
              </a:tr>
              <a:tr h="2265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1827" marR="51827" marT="0" marB="0">
                    <a:blipFill rotWithShape="1">
                      <a:blip r:embed="rId2"/>
                      <a:stretch>
                        <a:fillRect t="-735135" r="-66623" b="-123783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0,7997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26564">
                <a:tc>
                  <a:txBody>
                    <a:bodyPr/>
                    <a:lstStyle/>
                    <a:p>
                      <a:pPr marL="449580" indent="-449580"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Споживана електроенергія Е, МВт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620,3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/>
                    </a:solidFill>
                  </a:tcPr>
                </a:tc>
              </a:tr>
              <a:tr h="2397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1827" marR="51827" marT="0" marB="0">
                    <a:blipFill rotWithShape="1">
                      <a:blip r:embed="rId2"/>
                      <a:stretch>
                        <a:fillRect t="-889744" r="-66623" b="-976923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0,799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397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1827" marR="51827" marT="0" marB="0">
                    <a:blipFill rotWithShape="1">
                      <a:blip r:embed="rId2"/>
                      <a:stretch>
                        <a:fillRect t="-989744" r="-66623" b="-876923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2740,45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/>
                    </a:solidFill>
                  </a:tcPr>
                </a:tc>
              </a:tr>
              <a:tr h="2265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використання теплоти палива </a:t>
                      </a:r>
                      <a:r>
                        <a:rPr lang="en-US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0,815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0,885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265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Річна витрата робочого палива, тис м</a:t>
                      </a:r>
                      <a:r>
                        <a:rPr lang="uk-UA" sz="1400" b="0" i="0" baseline="30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/рік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5650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5155,75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>
                    <a:solidFill>
                      <a:schemeClr val="bg2"/>
                    </a:solidFill>
                  </a:tcPr>
                </a:tc>
              </a:tr>
              <a:tr h="453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Економія робочого палива, тис∙м</a:t>
                      </a:r>
                      <a:r>
                        <a:rPr lang="uk-UA" sz="1400" b="0" i="0" baseline="30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/рік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494,22</a:t>
                      </a:r>
                      <a:endParaRPr lang="ru-RU" sz="1400" b="0" i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154396">
                <a:tc>
                  <a:txBody>
                    <a:bodyPr/>
                    <a:lstStyle/>
                    <a:p>
                      <a:pPr marL="45720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Зменшення шкідливих викидів в атмосферу: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Оксиду вуглецю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b="0" i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Діоксиду</a:t>
                      </a: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вуглецю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20000"/>
                        </a:lnSpc>
                        <a:spcAft>
                          <a:spcPts val="100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Оксидів азоту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4,79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959,8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127,7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827" marR="51827" marT="0" marB="0"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8366125" y="76200"/>
            <a:ext cx="762000" cy="365125"/>
          </a:xfrm>
        </p:spPr>
        <p:txBody>
          <a:bodyPr/>
          <a:lstStyle/>
          <a:p>
            <a:pPr>
              <a:defRPr/>
            </a:pPr>
            <a:fld id="{A40165F9-921F-4BA4-B59A-03059B34224C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31</a:t>
            </a:fld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8366125" y="46038"/>
            <a:ext cx="762000" cy="365125"/>
          </a:xfrm>
        </p:spPr>
        <p:txBody>
          <a:bodyPr/>
          <a:lstStyle/>
          <a:p>
            <a:pPr>
              <a:defRPr/>
            </a:pPr>
            <a:fld id="{ACC275D2-3738-455C-B6FA-2BDD27C4227D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32</a:t>
            </a:fld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110945"/>
              </p:ext>
            </p:extLst>
          </p:nvPr>
        </p:nvGraphicFramePr>
        <p:xfrm>
          <a:off x="609600" y="1143000"/>
          <a:ext cx="7777163" cy="4892680"/>
        </p:xfrm>
        <a:graphic>
          <a:graphicData uri="http://schemas.openxmlformats.org/drawingml/2006/table">
            <a:tbl>
              <a:tblPr/>
              <a:tblGrid>
                <a:gridCol w="3533775"/>
                <a:gridCol w="1393825"/>
                <a:gridCol w="1498600"/>
                <a:gridCol w="1350963"/>
              </a:tblGrid>
              <a:tr h="947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Розмірність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Котельня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Міні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ТЕЦ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1B6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Витрата умовного палива </a:t>
                      </a: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kumimoji="0" lang="uk-UA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кг/ГДж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0,371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Річний відпуск теплоти Q</a:t>
                      </a:r>
                      <a:r>
                        <a:rPr kumimoji="0" lang="uk-UA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річ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ГДж/рік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37220,472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37220,472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Затрати на заробітну плату С</a:t>
                      </a:r>
                      <a:r>
                        <a:rPr kumimoji="0" lang="uk-UA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зп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млн.грн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./рік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0,1994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0,1994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Затрати на воду </a:t>
                      </a: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uk-UA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млн.грн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./рік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3,729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3,729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Витрати на амортизацію С</a:t>
                      </a:r>
                      <a:r>
                        <a:rPr kumimoji="0" lang="uk-UA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млн.грн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./рік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0,646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Витрати на поточний ремонт С</a:t>
                      </a:r>
                      <a:r>
                        <a:rPr kumimoji="0" lang="uk-UA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пт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млн.грн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./рік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0,132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0,1292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Інші експлуатаційні витрати С</a:t>
                      </a:r>
                      <a:r>
                        <a:rPr kumimoji="0" lang="uk-UA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млн.грн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./рік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2,868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Експлуатаційні витрати С</a:t>
                      </a:r>
                      <a:r>
                        <a:rPr kumimoji="0" lang="uk-UA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млн.грн./рік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56,72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50,669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Річний виручка за теплоту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kumimoji="0" lang="ru-RU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тис грн/МДж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3550,833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Виручка за відпущену електроенергію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kumimoji="0" lang="ru-RU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млн.грн./рік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0,00137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D6FF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Термін окупності проекту T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роки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42053" name="TextBox 3"/>
          <p:cNvSpPr txBox="1">
            <a:spLocks noChangeArrowheads="1"/>
          </p:cNvSpPr>
          <p:nvPr/>
        </p:nvSpPr>
        <p:spPr bwMode="auto">
          <a:xfrm>
            <a:off x="251520" y="228600"/>
            <a:ext cx="83947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Порівняння техніко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економічних показників роботи</a:t>
            </a:r>
          </a:p>
          <a:p>
            <a:pPr algn="ctr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котельні та міні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ТЕЦ</a:t>
            </a:r>
            <a:endParaRPr lang="ru-RU" sz="28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Box 1"/>
          <p:cNvSpPr txBox="1">
            <a:spLocks noChangeArrowheads="1"/>
          </p:cNvSpPr>
          <p:nvPr/>
        </p:nvSpPr>
        <p:spPr bwMode="auto">
          <a:xfrm>
            <a:off x="4662" y="-99392"/>
            <a:ext cx="9394688" cy="704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Висновки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Можна констатувати, що в галузі так званої малої енергетики України недостатньо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використовуються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ефективні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засоби енергозбереження: використання скидного потенціалу тиску в технологічних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лініях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газів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і пари за допомогою детандер–генераторних агрегатів і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протитискових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турбін, відповідно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використання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когенераційних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установок для сумісного виробництва теплоти та електроенергії на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базі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промислових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і опалювальних котелень;впровадження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теплоутилізаційних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установок, особливо в 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котельнях оснащених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котлами старої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модифікації;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Виконано розрахунок існуючої теплової схеми котельні ТОВ «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Черкасихліб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ЛТД» в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опалюваль-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ний та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міжопалювальний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періодироботи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 За результатами розрахунків витрата палива в опалювальний і </a:t>
            </a:r>
          </a:p>
          <a:p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міжопалювальний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періоди складає В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=0,2 м</a:t>
            </a:r>
            <a:r>
              <a:rPr lang="uk-UA" sz="16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/с, та В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=0,18 м</a:t>
            </a:r>
            <a:r>
              <a:rPr lang="uk-UA" sz="16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/с відповідно. Середній коефіцієнт </a:t>
            </a: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використання теплоти палива складає 0,8, що свідчить про малу ефективність роботи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котельні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Здійснено техніко – економічне обґрунтування, відповідно до якого обрано найбільш доцільний 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варіант, а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саме створення міні – ТЕЦ з встановлення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протитискової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турбіни ПВМ 250ЭГ,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застосування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ДГА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утилізатора відхідних газів. Приведені витрати на виробництво теплової енергії складають 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38,183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Проведена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оцінка ефективності реконструкції котельні, згідно якої економія робочого палива на </a:t>
            </a: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міні – ТЕЦ складає 18,5%,а збільшення ККД котлів на 3,06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%;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Застосування контактного утилізатора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дозволило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зменшити температуру відхідних газів до 50 ºС, 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підігріти воду до 55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ºС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Установлено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утилізації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теплоти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відхідних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газів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котлів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досягатись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економія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робочого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палива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межах 9-13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%,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що узгоджується з експериментальними даними,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зменшення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витрат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електроенергії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власні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потреби, та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зменшення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шкідливих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викидів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атмосферу;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Для створення міні – ТЕЦ запропоновано збільшити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паровидатність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і температуру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перегрітої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пари існуючих парогенераторів. Тому був здійснений конструктивно – перевірний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розрахунок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котла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ДКВР 10/13 зі збільшенням паро видатності на 2,5 т/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і температурою перегрітої пари 250 ºС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 результаті витрата робочого палива дорівнює 0,24 кг/с, а відхил балансу складає 0,12%.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Використання детандер – генератора 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 схемі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міні – ТЕЦ дозволяє економити річну витрату 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робочого палива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на  45,55 тис·м</a:t>
            </a:r>
            <a:r>
              <a:rPr lang="uk-UA" sz="16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електрична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потужність ДГА рівна 26,9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кВт;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>
          <a:xfrm>
            <a:off x="8382000" y="0"/>
            <a:ext cx="762000" cy="365125"/>
          </a:xfrm>
        </p:spPr>
        <p:txBody>
          <a:bodyPr/>
          <a:lstStyle/>
          <a:p>
            <a:pPr>
              <a:defRPr/>
            </a:pPr>
            <a:fld id="{181D6ACB-52E7-4585-8B65-DADF6CD309F1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33</a:t>
            </a:fld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308AC-727B-4708-BBEF-322F178121C6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3" name="Прямокутник 2"/>
          <p:cNvSpPr/>
          <p:nvPr/>
        </p:nvSpPr>
        <p:spPr>
          <a:xfrm>
            <a:off x="0" y="188640"/>
            <a:ext cx="9148697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Спроектовано трубчастий водо – водяний підігрівник додаткової води потужністю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пдв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125,8 кВт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який використовує потенціал скидної теплоти конденсату. Проведено багатоваріантний аналіз </a:t>
            </a: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теплового розрахунку теплообмінника. На основі проведених числових досліджень виявлено,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швидкість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грійного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середовища складає 1,6 м/с;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Виконано розрахунок теплової схеми міні – ТЕЦ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 опалювальний та між опалювальний періоди </a:t>
            </a: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роботи, витрата палива складає В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=0,183 м</a:t>
            </a:r>
            <a:r>
              <a:rPr lang="uk-UA" sz="16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/с, та В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=0,1635 м</a:t>
            </a:r>
            <a:r>
              <a:rPr lang="uk-UA" sz="16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/с відповідно, а вироблена електрична</a:t>
            </a: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потужність складає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Ne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оп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= 0,4249 МВт,   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Ne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моп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= 0,3748 МВт;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Удосконалено функціональну схему автоматизації парового котла        ДКВР – 10/13 ,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якого 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розроблена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система автоматичного контролю і регулювання роботи котла ДКВР –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10/13, теплообмінника на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гаряче водопостачання, а також описана робота електричних схем імпульсної</a:t>
            </a: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сигналізації і захисту парового котла. Проведено розрахунок регулюючого клапана. В результаті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розрахунків було обрано 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ап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регул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юючий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клапан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ГЕРЦ 4219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sz="1600" baseline="-25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=50 і К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= 35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uk-UA" sz="16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Здійснено монтаж теплообмінника, визначено склад і об’єми робіт, потребу в машинах, механізмах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 матеріальних ресурсах. Вибрано допоміжне обладнання для монтажу теплообмінника та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визначено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витрати на паливні та енергетичні ресурси,що складають 19,84 л і 8,585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кВт·год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відповідно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Визначено       загальну трудомісткість яка становить 11,1 люд/дні. Тривалість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встановлення обладнання дорівнює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3,6 днів, а загальна тривалість робіт 4,3 днів;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Після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проведення аналізу умов праці при виконанні монтажних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робіт, виявленні основні небезпечні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та шкідливі фактори праці та їх вплив на організм працюючих. Розраховано звукоізоляцію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приміщення,в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якому буде встановлено технологічне обладнання, що дає змогу робітникам працювати без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шкідливого впливу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шуму. Визначено параметри вибуху газоповітряної суміші в разі виникнення умовної аварії;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 результаті застосування усіх запропонованих розроблених заходів     проведено порівняння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розрахункових значень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річних показників роботи котельні та міні – ТЕЦ ТОВ «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Черкасихліб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ЛТД» згідно яких відпущена е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лектроенергія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на   міні – ТЕЦ дорівнює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відп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= 2740,45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МВт·год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а економія робочого палива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складає 494,22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тис·м</a:t>
            </a:r>
            <a:r>
              <a:rPr lang="uk-UA" sz="1600" baseline="30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/ рік. Розраховано локальний кошторис, кошторисна вартість якого складає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= 9235,20 тис.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грн. Визначено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що термін окупності проекту   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sz="1600" baseline="-25000" dirty="0" err="1"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= 2,6 роки</a:t>
            </a:r>
            <a:r>
              <a:rPr lang="uk-UA" sz="1600" dirty="0"/>
              <a:t>.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8707551" y="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34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468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8229600" y="0"/>
            <a:ext cx="762000" cy="365125"/>
          </a:xfrm>
        </p:spPr>
        <p:txBody>
          <a:bodyPr/>
          <a:lstStyle/>
          <a:p>
            <a:pPr>
              <a:defRPr/>
            </a:pPr>
            <a:fld id="{ACEBC528-6289-44B7-A8FF-DC02BB3C2F8F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35</a:t>
            </a:fld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4" name="TextBox 2"/>
          <p:cNvSpPr txBox="1">
            <a:spLocks noChangeArrowheads="1"/>
          </p:cNvSpPr>
          <p:nvPr/>
        </p:nvSpPr>
        <p:spPr bwMode="auto">
          <a:xfrm>
            <a:off x="2667000" y="2554288"/>
            <a:ext cx="41338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4400">
                <a:latin typeface="Times New Roman" pitchFamily="18" charset="0"/>
                <a:cs typeface="Times New Roman" pitchFamily="18" charset="0"/>
              </a:rPr>
              <a:t>Дякую за увагу!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8374063" y="0"/>
            <a:ext cx="762000" cy="365125"/>
          </a:xfrm>
        </p:spPr>
        <p:txBody>
          <a:bodyPr/>
          <a:lstStyle/>
          <a:p>
            <a:pPr>
              <a:defRPr/>
            </a:pPr>
            <a:fld id="{411934D6-2304-43B1-A3E6-5DC906F0401E}" type="slidenum">
              <a:rPr lang="en-US" sz="160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36</a:t>
            </a:fld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8" name="TextBox 3"/>
          <p:cNvSpPr txBox="1">
            <a:spLocks noChangeArrowheads="1"/>
          </p:cNvSpPr>
          <p:nvPr/>
        </p:nvSpPr>
        <p:spPr bwMode="auto">
          <a:xfrm>
            <a:off x="152400" y="838200"/>
            <a:ext cx="8986838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600">
                <a:latin typeface="Times New Roman" pitchFamily="18" charset="0"/>
                <a:cs typeface="Times New Roman" pitchFamily="18" charset="0"/>
              </a:rPr>
              <a:t>       Сумарна величина потужності, яка утилізується в контактному утилізаторі, дорівнюватиме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-25000">
                <a:latin typeface="Times New Roman" pitchFamily="18" charset="0"/>
                <a:cs typeface="Times New Roman" pitchFamily="18" charset="0"/>
              </a:rPr>
              <a:t>ку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600" baseline="-250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·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3000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 baseline="-2500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-2500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-25000">
                <a:latin typeface="Times New Roman" pitchFamily="18" charset="0"/>
                <a:cs typeface="Times New Roman" pitchFamily="18" charset="0"/>
              </a:rPr>
              <a:t>кн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)= 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-25000">
                <a:latin typeface="Times New Roman" pitchFamily="18" charset="0"/>
                <a:cs typeface="Times New Roman" pitchFamily="18" charset="0"/>
              </a:rPr>
              <a:t>пал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-2500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-25000">
                <a:latin typeface="Times New Roman" pitchFamily="18" charset="0"/>
                <a:cs typeface="Times New Roman" pitchFamily="18" charset="0"/>
              </a:rPr>
              <a:t>кн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)                                                (8)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        Потужність утилізації, яка використовується в певному теплообмінному апараті теплової схеми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котельні</a:t>
            </a:r>
          </a:p>
          <a:p>
            <a:r>
              <a:rPr lang="uk-UA" sz="160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600" baseline="-25000">
                <a:latin typeface="Times New Roman" pitchFamily="18" charset="0"/>
                <a:cs typeface="Times New Roman" pitchFamily="18" charset="0"/>
              </a:rPr>
              <a:t>ут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600" baseline="-25000">
                <a:latin typeface="Times New Roman" pitchFamily="18" charset="0"/>
                <a:cs typeface="Times New Roman" pitchFamily="18" charset="0"/>
              </a:rPr>
              <a:t>ку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·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ru-RU" sz="1600" baseline="-2500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                                                                   (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uk-UA" sz="160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         де 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ru-RU" sz="1600" baseline="-2500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 – ККД  даного теплообмінника.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         В разі використання теплової потужності 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600" baseline="-25000">
                <a:latin typeface="Times New Roman" pitchFamily="18" charset="0"/>
                <a:cs typeface="Times New Roman" pitchFamily="18" charset="0"/>
              </a:rPr>
              <a:t>ут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, теплова потужність котла має зменшитись на цю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величину і буде дорівнювати</a:t>
            </a:r>
          </a:p>
          <a:p>
            <a:r>
              <a:rPr lang="uk-UA" sz="160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600" baseline="30000">
                <a:latin typeface="Times New Roman" pitchFamily="18" charset="0"/>
                <a:cs typeface="Times New Roman" pitchFamily="18" charset="0"/>
              </a:rPr>
              <a:t>ʹ</a:t>
            </a:r>
            <a:r>
              <a:rPr lang="ru-RU" sz="1600" baseline="-2500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600" baseline="-2500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600" baseline="-25000">
                <a:latin typeface="Times New Roman" pitchFamily="18" charset="0"/>
                <a:cs typeface="Times New Roman" pitchFamily="18" charset="0"/>
              </a:rPr>
              <a:t>ут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                                                                  (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10)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>
                <a:latin typeface="Times New Roman" pitchFamily="18" charset="0"/>
                <a:cs typeface="Times New Roman" pitchFamily="18" charset="0"/>
              </a:rPr>
              <a:t>   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          Нехтуючи незначною зміною втрати теплоти в навколишнє середовище в котлі, економія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робочого палива складатиме:</a:t>
            </a:r>
          </a:p>
          <a:p>
            <a:r>
              <a:rPr lang="uk-UA" sz="160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      ∆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600" baseline="-250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-25000">
                <a:latin typeface="Times New Roman" pitchFamily="18" charset="0"/>
                <a:cs typeface="Times New Roman" pitchFamily="18" charset="0"/>
              </a:rPr>
              <a:t>ут 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/(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1600" baseline="3000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 baseline="-2500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·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uk-UA" sz="1600" baseline="-2500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)                                                         (11)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8348663" y="0"/>
            <a:ext cx="762000" cy="365125"/>
          </a:xfrm>
        </p:spPr>
        <p:txBody>
          <a:bodyPr/>
          <a:lstStyle/>
          <a:p>
            <a:pPr>
              <a:defRPr/>
            </a:pPr>
            <a:fld id="{58185032-400E-402A-A1B1-5F362593DD9E}" type="slidenum">
              <a:rPr lang="en-US" sz="160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37</a:t>
            </a:fld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8244408" y="0"/>
            <a:ext cx="762000" cy="365125"/>
          </a:xfrm>
        </p:spPr>
        <p:txBody>
          <a:bodyPr/>
          <a:lstStyle/>
          <a:p>
            <a:pPr>
              <a:defRPr/>
            </a:pPr>
            <a:fld id="{918308AC-727B-4708-BBEF-322F178121C6}" type="slidenum">
              <a:rPr lang="en-US" sz="1800" smtClean="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4</a:t>
            </a:fld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1061" y="-162726"/>
            <a:ext cx="9433801" cy="7509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Об’єкт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дослідження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Робочі процеси в тепловій схемі міні – ТЕЦ з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потенціалу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скидної теплоти.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Комплекс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показників, які впливають на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енергоефективність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роботи установок для використання потенціалу скидної теплоти в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тепловій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схемі міні – ТЕЦ ТОВ «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Черкасихліб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ЛТД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Методи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uk-UA" b="1" dirty="0" smtClean="0"/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 роботі використані математичне моделювання,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числовий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експеримент, порівняльний аналіз результатів числового експерименту.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Наукова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новизна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Набули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подальшого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методи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оцінк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ефективності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скидного потенціалу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теплоти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відхідних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газів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на теплоенергетичному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об’єкті,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рахунок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встановлення загальних закономірностей утилізаційних складових теплоти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відхідних газів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що дозволило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оцінювати показники роботи котлів з глибокою утилізацію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еплоти.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Практична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цінність</a:t>
            </a:r>
            <a:r>
              <a:rPr lang="uk-UA" dirty="0" smtClean="0"/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Отримані зручні для інженерної практики формули для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визначення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втрат теплоти з відхідними газами в котлах, коефіцієнтів, що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характеризують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інтенсивність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утилізації теплоти за рахунок «сухого» і конденсаційного теплообміну.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На основі результатів досліджень розроблена методика розрахунків контактного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утилізатора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теплоти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 ефективним режимом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роботи. Отримані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результати є необхідною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передумовою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вибору типу конденсаційних утилізаторів та експрес – оцінки ефективності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застосування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утилізації відхідних газів із котлів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Здійснено комплексне застосування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прогресивних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методів енергозбереження на окремому теплоенергетичному об’єкті за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рахунок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використання скидного потенціалу теплоти газів та перепаду тисків 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технологічних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лініях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пари і газів з комбінованим виробництвом теплової та електричної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енергії.Результати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роботи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є основою для створення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енергоефективних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міні–ТЕЦ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на базі промислових котелень.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67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8352338" y="91122"/>
            <a:ext cx="762000" cy="365125"/>
          </a:xfrm>
        </p:spPr>
        <p:txBody>
          <a:bodyPr/>
          <a:lstStyle/>
          <a:p>
            <a:pPr>
              <a:defRPr/>
            </a:pPr>
            <a:fld id="{918308AC-727B-4708-BBEF-322F178121C6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5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0" y="260647"/>
            <a:ext cx="9220666" cy="6401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Достовірність теоретичних положень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магістерської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кваліфікаційної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роботи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підтверджується строгістю поставлених завдань, коректним застосуванням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математичних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методів під час доведення наукових положень, чітким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виведенням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аналітичних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співвідношень.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Особистий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внесок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здобувача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отримано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автором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самостійно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працях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опублікованих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співавторстві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магістранту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належать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103] –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виконання числових досліджень;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[154] –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узагальнення результатів числових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експериментів.</a:t>
            </a: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Апробація результатів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роботи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Основні результати роботи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доповідались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обговорювались на: науково–технічній конференції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професорсько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викладацького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складу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співробітників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та студентів університету за участю працівників науково-дослідних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організацій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та інженерно–технічних працівників підприємств м. Вінниці та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області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(Вінниця, 2014 – 2015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р.р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); Міжнародній науково-технічній конференції «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Інноваційні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технології в будівництві» (Вінниця, 2014 р.), Всеукраїнському конкурсі студентських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наукових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робіт в галузі «Енергетика» (м. Маріуполь, 2014 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.).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Публікації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За матеріалами роботи опубліковано 2 статті в журналах, що входять до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переліку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фахових видань України.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Структура і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обсяг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Магістерська кваліфікаційна робота складається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зі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вступу, 11-ти розділів, висновків (124 сторінок основного тексту), списку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використаних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джерел (158 позиції) та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додаткі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на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сторінках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98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3"/>
          <p:cNvSpPr txBox="1">
            <a:spLocks noChangeArrowheads="1"/>
          </p:cNvSpPr>
          <p:nvPr/>
        </p:nvSpPr>
        <p:spPr bwMode="auto">
          <a:xfrm>
            <a:off x="1280284" y="414010"/>
            <a:ext cx="65072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План котельні ТОВ “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Черкасихліб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ЛТД” </a:t>
            </a:r>
          </a:p>
        </p:txBody>
      </p:sp>
      <p:pic>
        <p:nvPicPr>
          <p:cNvPr id="17410" name="Рисунок 4" descr="оснащення котельні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990600"/>
            <a:ext cx="876300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320088" y="36513"/>
            <a:ext cx="762000" cy="365125"/>
          </a:xfrm>
        </p:spPr>
        <p:txBody>
          <a:bodyPr/>
          <a:lstStyle/>
          <a:p>
            <a:pPr>
              <a:defRPr/>
            </a:pPr>
            <a:fld id="{F6600998-B594-426A-AAC9-2690BD7769EE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6</a:t>
            </a:fld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261938" y="152400"/>
            <a:ext cx="8772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800">
                <a:latin typeface="Times New Roman" pitchFamily="18" charset="0"/>
                <a:cs typeface="Times New Roman" pitchFamily="18" charset="0"/>
              </a:rPr>
              <a:t>Принципова теплова схема котельні “Черкасихліб ЛТД”</a:t>
            </a: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8283575" y="49213"/>
            <a:ext cx="762000" cy="365125"/>
          </a:xfrm>
        </p:spPr>
        <p:txBody>
          <a:bodyPr/>
          <a:lstStyle/>
          <a:p>
            <a:pPr>
              <a:defRPr/>
            </a:pPr>
            <a:fld id="{6788809B-74F0-4DF4-8D5F-021291558144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7</a:t>
            </a:fld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Юлина учеба\МАГІСТЕРСЬКА РОБОТА\креслення\В презинтацію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964561" cy="582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1828800" y="533400"/>
            <a:ext cx="5257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800">
                <a:latin typeface="Times New Roman" pitchFamily="18" charset="0"/>
                <a:cs typeface="Times New Roman" pitchFamily="18" charset="0"/>
              </a:rPr>
              <a:t>Річні показники роботи котельні </a:t>
            </a:r>
          </a:p>
          <a:p>
            <a:r>
              <a:rPr lang="uk-UA" sz="2800">
                <a:latin typeface="Times New Roman" pitchFamily="18" charset="0"/>
                <a:cs typeface="Times New Roman" pitchFamily="18" charset="0"/>
              </a:rPr>
              <a:t>за існуючою тепловою схемою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" y="1722121"/>
          <a:ext cx="8686800" cy="470915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352800"/>
                <a:gridCol w="914400"/>
                <a:gridCol w="1143000"/>
                <a:gridCol w="1143000"/>
                <a:gridCol w="1143000"/>
                <a:gridCol w="990600"/>
              </a:tblGrid>
              <a:tr h="335279">
                <a:tc rowSpan="2">
                  <a:txBody>
                    <a:bodyPr/>
                    <a:lstStyle/>
                    <a:p>
                      <a:pPr algn="ctr"/>
                      <a:endParaRPr lang="uk-UA" sz="1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k-UA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Показники</a:t>
                      </a:r>
                      <a:endParaRPr lang="uk-U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uk-UA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Позначення</a:t>
                      </a:r>
                      <a:endParaRPr lang="uk-UA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solidFill>
                      <a:schemeClr val="bg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uk-UA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Розмірність</a:t>
                      </a:r>
                      <a:endParaRPr lang="uk-UA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Період роботи</a:t>
                      </a:r>
                      <a:endParaRPr lang="uk-UA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831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Опалювальний</a:t>
                      </a:r>
                      <a:endParaRPr lang="uk-UA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k-UA" sz="16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Міжопалювальний</a:t>
                      </a:r>
                      <a:endParaRPr lang="uk-UA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k-UA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Річні</a:t>
                      </a:r>
                      <a:endParaRPr lang="uk-UA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289560"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Витрата палива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тис∙м</a:t>
                      </a:r>
                      <a:r>
                        <a:rPr kumimoji="0" lang="ru-RU" sz="1400" kern="1200" baseline="30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/год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3528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2122,2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5650,2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Витрата електроенергії на власні потреби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МВт∙год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371,812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248,507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620,32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Витрата додаткової води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</a:t>
                      </a:r>
                      <a:r>
                        <a:rPr kumimoji="0" lang="ru-RU" sz="1400" kern="1200" baseline="-250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кг/с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691,036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393,364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1084,4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Витрата пари на РОУ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</a:t>
                      </a:r>
                      <a:r>
                        <a:rPr kumimoji="0" lang="ru-RU" sz="1400" kern="1200" baseline="-250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роу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кг/с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2954,97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1742,12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4697,1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Витрата пари в котельні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</a:t>
                      </a:r>
                      <a:r>
                        <a:rPr kumimoji="0" lang="ru-RU" sz="1400" kern="1200" baseline="-25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кот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кг/с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9881,6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5887,72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15769,32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Питома витрата умовного палива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</a:t>
                      </a:r>
                      <a:r>
                        <a:rPr lang="en-US" sz="1400" baseline="-25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y</a:t>
                      </a:r>
                      <a:endParaRPr lang="uk-UA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кг/ГДж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41,34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42,76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41,9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Відпущена теплота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Q</a:t>
                      </a:r>
                      <a:r>
                        <a:rPr lang="uk-UA" sz="11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від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МВт∙год</a:t>
                      </a:r>
                      <a:endParaRPr lang="uk-UA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26999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16080,25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43079,25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Коефіцієнт використання теплоти палива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</a:t>
                      </a:r>
                      <a:r>
                        <a:rPr lang="ru-RU" sz="1400" baseline="-250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втп</a:t>
                      </a:r>
                      <a:endParaRPr lang="uk-UA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0,825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0,79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244408" y="0"/>
            <a:ext cx="762000" cy="365125"/>
          </a:xfrm>
        </p:spPr>
        <p:txBody>
          <a:bodyPr/>
          <a:lstStyle/>
          <a:p>
            <a:pPr>
              <a:defRPr/>
            </a:pPr>
            <a:fld id="{F26E48B7-5754-40CB-A10F-130903DFEB54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8</a:t>
            </a:fld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8326438" y="0"/>
            <a:ext cx="762000" cy="365125"/>
          </a:xfrm>
        </p:spPr>
        <p:txBody>
          <a:bodyPr/>
          <a:lstStyle/>
          <a:p>
            <a:pPr>
              <a:defRPr/>
            </a:pPr>
            <a:fld id="{C9D0D70F-F565-4B16-B6C8-D5B13EB8FF03}" type="slidenum">
              <a:rPr 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9</a:t>
            </a:fld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524000"/>
            <a:ext cx="9145588" cy="34464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Заміна існуючого обладнання котельні на сучасне (заміна котлів, насосів та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міні</a:t>
            </a:r>
            <a:r>
              <a:rPr lang="ru-RU" sz="2000" dirty="0">
                <a:latin typeface="+mn-lt"/>
                <a:cs typeface="+mn-cs"/>
              </a:rPr>
              <a:t>–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ТЕЦ з двигуном внутрішнього згоряння (ДВЗ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міні</a:t>
            </a:r>
            <a:r>
              <a:rPr lang="ru-RU" sz="2000" dirty="0">
                <a:latin typeface="+mn-lt"/>
                <a:cs typeface="+mn-cs"/>
              </a:rPr>
              <a:t>–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ТЕЦ із заміною котлів, установленням контактного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утилізатора, парової турбіни,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ДГА;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міні</a:t>
            </a:r>
            <a:r>
              <a:rPr lang="ru-RU" sz="2000" dirty="0">
                <a:latin typeface="+mn-lt"/>
                <a:cs typeface="+mn-cs"/>
              </a:rPr>
              <a:t>–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ТЕЦ на базі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ГТУ;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міні</a:t>
            </a:r>
            <a:r>
              <a:rPr lang="ru-RU" sz="2000" dirty="0">
                <a:latin typeface="+mn-lt"/>
                <a:cs typeface="+mn-cs"/>
              </a:rPr>
              <a:t>–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ТЕЦ з ДВЗ і детандер-генератором (ДГА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Переведення котельні на спалювання </a:t>
            </a:r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пелет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Переведення котельні на спалювання відходів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деревини;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Переведення котельні на спалювання вугілля,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мазуту;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Переведення котельні на спалювання соломи.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9275" y="771525"/>
            <a:ext cx="788193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uk-UA" sz="2400">
                <a:solidFill>
                  <a:srgbClr val="750B3D"/>
                </a:solidFill>
                <a:latin typeface="Verdana" pitchFamily="34" charset="0"/>
              </a:rPr>
              <a:t>Багатоваріантний аналіз реконструкції котельні</a:t>
            </a:r>
            <a:endParaRPr lang="ru-RU" sz="2400">
              <a:solidFill>
                <a:srgbClr val="750B3D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і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і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і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2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3860</TotalTime>
  <Words>2750</Words>
  <Application>Microsoft Office PowerPoint</Application>
  <PresentationFormat>Екран (4:3)</PresentationFormat>
  <Paragraphs>719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37</vt:i4>
      </vt:variant>
    </vt:vector>
  </HeadingPairs>
  <TitlesOfParts>
    <vt:vector size="38" baseType="lpstr">
      <vt:lpstr>Потік</vt:lpstr>
      <vt:lpstr>Утилізація теплоти на  міні – ТЕЦ ТОВ “Черкасихліб ЛТД”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Yulkadjan</dc:creator>
  <cp:lastModifiedBy>User</cp:lastModifiedBy>
  <cp:revision>230</cp:revision>
  <dcterms:created xsi:type="dcterms:W3CDTF">2014-05-20T10:14:33Z</dcterms:created>
  <dcterms:modified xsi:type="dcterms:W3CDTF">2015-11-17T08:20:00Z</dcterms:modified>
</cp:coreProperties>
</file>