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3" r:id="rId1"/>
  </p:sldMasterIdLst>
  <p:sldIdLst>
    <p:sldId id="259" r:id="rId2"/>
    <p:sldId id="280" r:id="rId3"/>
    <p:sldId id="279" r:id="rId4"/>
    <p:sldId id="261" r:id="rId5"/>
    <p:sldId id="276" r:id="rId6"/>
    <p:sldId id="277" r:id="rId7"/>
    <p:sldId id="278" r:id="rId8"/>
    <p:sldId id="274" r:id="rId9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 autoAdjust="0"/>
  </p:normalViewPr>
  <p:slideViewPr>
    <p:cSldViewPr snapToGrid="0">
      <p:cViewPr>
        <p:scale>
          <a:sx n="50" d="100"/>
          <a:sy n="50" d="100"/>
        </p:scale>
        <p:origin x="-1482" y="-59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84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&#1053;&#1072;&#1074;&#1095;&#1072;&#1085;&#1085;&#1103;\5%20&#1082;&#1091;&#1088;&#1089;\&#1061;&#1072;&#1083;&#1090;&#1091;&#1088;&#1082;&#1072;\&#1044;&#1080;&#1087;&#1083;&#1086;&#1084;&#1085;&#1072;%20&#1088;&#1086;&#1073;&#1086;&#1090;&#1072;\&#1050;&#1072;&#1084;&#1110;&#1083;&#1072;\&#1043;&#1088;&#1072;&#1092;&#1110;&#1082;&#1080;%20&#1079;&#1072;&#1083;&#1077;&#1078;&#1085;&#1086;&#1089;&#1090;&#1110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&#1053;&#1072;&#1074;&#1095;&#1072;&#1085;&#1085;&#1103;\5%20&#1082;&#1091;&#1088;&#1089;\&#1061;&#1072;&#1083;&#1090;&#1091;&#1088;&#1082;&#1072;\&#1044;&#1080;&#1087;&#1083;&#1086;&#1084;&#1085;&#1072;%20&#1088;&#1086;&#1073;&#1086;&#1090;&#1072;\&#1050;&#1072;&#1084;&#1110;&#1083;&#1072;\&#1043;&#1088;&#1072;&#1092;&#1110;&#1082;&#1080;%20&#1079;&#1072;&#1083;&#1077;&#1078;&#1085;&#1086;&#1089;&#1090;&#1110;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D:\&#1053;&#1072;&#1074;&#1095;&#1072;&#1085;&#1085;&#1103;\5%20&#1082;&#1091;&#1088;&#1089;\&#1061;&#1072;&#1083;&#1090;&#1091;&#1088;&#1082;&#1072;\&#1044;&#1080;&#1087;&#1083;&#1086;&#1084;&#1085;&#1072;%20&#1088;&#1086;&#1073;&#1086;&#1090;&#1072;\&#1050;&#1072;&#1084;&#1110;&#1083;&#1072;\&#1043;&#1088;&#1072;&#1092;&#1110;&#1082;&#1080;%20&#1079;&#1072;&#1083;&#1077;&#1078;&#1085;&#1086;&#1089;&#1090;&#1110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3;&#1072;&#1074;&#1095;&#1072;&#1085;&#1085;&#1103;\5%20&#1082;&#1091;&#1088;&#1089;\&#1061;&#1072;&#1083;&#1090;&#1091;&#1088;&#1082;&#1072;\&#1044;&#1080;&#1087;&#1083;&#1086;&#1084;&#1085;&#1072;%20&#1088;&#1086;&#1073;&#1086;&#1090;&#1072;\&#1050;&#1072;&#1084;&#1110;&#1083;&#1072;\&#1043;&#1088;&#1072;&#1092;&#1110;&#1082;&#1080;%20&#1079;&#1072;&#1083;&#1077;&#1078;&#1085;&#1086;&#1089;&#1090;&#1110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3;&#1072;&#1074;&#1095;&#1072;&#1085;&#1085;&#1103;\5%20&#1082;&#1091;&#1088;&#1089;\&#1061;&#1072;&#1083;&#1090;&#1091;&#1088;&#1082;&#1072;\&#1044;&#1080;&#1087;&#1083;&#1086;&#1084;&#1085;&#1072;%20&#1088;&#1086;&#1073;&#1086;&#1090;&#1072;\&#1050;&#1072;&#1084;&#1110;&#1083;&#1072;\&#1043;&#1088;&#1072;&#1092;&#1110;&#1082;&#1080;%20&#1079;&#1072;&#1083;&#1077;&#1078;&#1085;&#1086;&#1089;&#1090;&#111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plotArea>
      <c:layout/>
      <c:lineChart>
        <c:grouping val="standard"/>
        <c:ser>
          <c:idx val="1"/>
          <c:order val="1"/>
          <c:cat>
            <c:numRef>
              <c:f>[2]Мод.деф!$B$3:$B$6</c:f>
              <c:numCache>
                <c:formatCode>General</c:formatCode>
                <c:ptCount val="4"/>
                <c:pt idx="0">
                  <c:v>11</c:v>
                </c:pt>
                <c:pt idx="1">
                  <c:v>28</c:v>
                </c:pt>
                <c:pt idx="2">
                  <c:v>40</c:v>
                </c:pt>
                <c:pt idx="3">
                  <c:v>50</c:v>
                </c:pt>
              </c:numCache>
            </c:numRef>
          </c:cat>
          <c:val>
            <c:numRef>
              <c:f>[2]Мод.деф!$C$3:$C$6</c:f>
              <c:numCache>
                <c:formatCode>General</c:formatCode>
                <c:ptCount val="4"/>
                <c:pt idx="0">
                  <c:v>8.4</c:v>
                </c:pt>
                <c:pt idx="1">
                  <c:v>13.1</c:v>
                </c:pt>
                <c:pt idx="2">
                  <c:v>13.2</c:v>
                </c:pt>
                <c:pt idx="3">
                  <c:v>15.9</c:v>
                </c:pt>
              </c:numCache>
            </c:numRef>
          </c:val>
        </c:ser>
        <c:ser>
          <c:idx val="0"/>
          <c:order val="0"/>
          <c:cat>
            <c:numRef>
              <c:f>[1]Мод.деф!$B$3:$B$6</c:f>
              <c:numCache>
                <c:formatCode>General</c:formatCode>
                <c:ptCount val="4"/>
                <c:pt idx="0">
                  <c:v>11</c:v>
                </c:pt>
                <c:pt idx="1">
                  <c:v>28</c:v>
                </c:pt>
                <c:pt idx="2">
                  <c:v>40</c:v>
                </c:pt>
                <c:pt idx="3">
                  <c:v>50</c:v>
                </c:pt>
              </c:numCache>
            </c:numRef>
          </c:cat>
          <c:val>
            <c:numRef>
              <c:f>[1]Мод.деф!$C$3:$C$6</c:f>
              <c:numCache>
                <c:formatCode>General</c:formatCode>
                <c:ptCount val="4"/>
                <c:pt idx="0">
                  <c:v>6.2</c:v>
                </c:pt>
                <c:pt idx="1">
                  <c:v>8.4</c:v>
                </c:pt>
                <c:pt idx="2">
                  <c:v>8.8000000000000007</c:v>
                </c:pt>
                <c:pt idx="3">
                  <c:v>11.1</c:v>
                </c:pt>
              </c:numCache>
            </c:numRef>
          </c:val>
        </c:ser>
        <c:dLbls/>
        <c:marker val="1"/>
        <c:axId val="59583872"/>
        <c:axId val="59602048"/>
      </c:lineChart>
      <c:catAx>
        <c:axId val="59583872"/>
        <c:scaling>
          <c:orientation val="minMax"/>
        </c:scaling>
        <c:axPos val="b"/>
        <c:numFmt formatCode="General" sourceLinked="1"/>
        <c:tickLblPos val="nextTo"/>
        <c:crossAx val="59602048"/>
        <c:crosses val="autoZero"/>
        <c:auto val="1"/>
        <c:lblAlgn val="ctr"/>
        <c:lblOffset val="100"/>
      </c:catAx>
      <c:valAx>
        <c:axId val="59602048"/>
        <c:scaling>
          <c:orientation val="minMax"/>
        </c:scaling>
        <c:axPos val="l"/>
        <c:majorGridlines/>
        <c:numFmt formatCode="General" sourceLinked="1"/>
        <c:tickLblPos val="nextTo"/>
        <c:crossAx val="59583872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plotArea>
      <c:layout/>
      <c:lineChart>
        <c:grouping val="standard"/>
        <c:ser>
          <c:idx val="1"/>
          <c:order val="1"/>
          <c:cat>
            <c:numRef>
              <c:f>'[2]Кут в.т.'!$B$3:$B$6</c:f>
              <c:numCache>
                <c:formatCode>General</c:formatCode>
                <c:ptCount val="4"/>
                <c:pt idx="0">
                  <c:v>26</c:v>
                </c:pt>
                <c:pt idx="1">
                  <c:v>32</c:v>
                </c:pt>
                <c:pt idx="2">
                  <c:v>38</c:v>
                </c:pt>
                <c:pt idx="3">
                  <c:v>43</c:v>
                </c:pt>
              </c:numCache>
            </c:numRef>
          </c:cat>
          <c:val>
            <c:numRef>
              <c:f>'[2]Кут в.т.'!$C$3:$C$6</c:f>
              <c:numCache>
                <c:formatCode>General</c:formatCode>
                <c:ptCount val="4"/>
                <c:pt idx="0">
                  <c:v>8.4</c:v>
                </c:pt>
                <c:pt idx="1">
                  <c:v>13.1</c:v>
                </c:pt>
                <c:pt idx="2">
                  <c:v>13.2</c:v>
                </c:pt>
                <c:pt idx="3">
                  <c:v>15.9</c:v>
                </c:pt>
              </c:numCache>
            </c:numRef>
          </c:val>
        </c:ser>
        <c:ser>
          <c:idx val="0"/>
          <c:order val="0"/>
          <c:cat>
            <c:numRef>
              <c:f>'[1]Кут в.т.'!$B$3:$B$6</c:f>
              <c:numCache>
                <c:formatCode>General</c:formatCode>
                <c:ptCount val="4"/>
                <c:pt idx="0">
                  <c:v>26</c:v>
                </c:pt>
                <c:pt idx="1">
                  <c:v>32</c:v>
                </c:pt>
                <c:pt idx="2">
                  <c:v>38</c:v>
                </c:pt>
                <c:pt idx="3">
                  <c:v>43</c:v>
                </c:pt>
              </c:numCache>
            </c:numRef>
          </c:cat>
          <c:val>
            <c:numRef>
              <c:f>'[1]Кут в.т.'!$C$3:$C$6</c:f>
              <c:numCache>
                <c:formatCode>General</c:formatCode>
                <c:ptCount val="4"/>
                <c:pt idx="0">
                  <c:v>6.2</c:v>
                </c:pt>
                <c:pt idx="1">
                  <c:v>8.4</c:v>
                </c:pt>
                <c:pt idx="2">
                  <c:v>8.8000000000000007</c:v>
                </c:pt>
                <c:pt idx="3">
                  <c:v>11.1</c:v>
                </c:pt>
              </c:numCache>
            </c:numRef>
          </c:val>
        </c:ser>
        <c:dLbls/>
        <c:marker val="1"/>
        <c:axId val="59619200"/>
        <c:axId val="59620736"/>
      </c:lineChart>
      <c:catAx>
        <c:axId val="59619200"/>
        <c:scaling>
          <c:orientation val="minMax"/>
        </c:scaling>
        <c:axPos val="b"/>
        <c:numFmt formatCode="General" sourceLinked="1"/>
        <c:tickLblPos val="nextTo"/>
        <c:crossAx val="59620736"/>
        <c:crosses val="autoZero"/>
        <c:auto val="1"/>
        <c:lblAlgn val="ctr"/>
        <c:lblOffset val="100"/>
      </c:catAx>
      <c:valAx>
        <c:axId val="59620736"/>
        <c:scaling>
          <c:orientation val="minMax"/>
        </c:scaling>
        <c:axPos val="l"/>
        <c:majorGridlines/>
        <c:numFmt formatCode="General" sourceLinked="1"/>
        <c:tickLblPos val="nextTo"/>
        <c:crossAx val="59619200"/>
        <c:crosses val="autoZero"/>
        <c:crossBetween val="between"/>
      </c:valAx>
    </c:plotArea>
    <c:plotVisOnly val="1"/>
    <c:dispBlanksAs val="gap"/>
  </c:chart>
  <c:spPr>
    <a:noFill/>
  </c:sp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plotArea>
      <c:layout>
        <c:manualLayout>
          <c:layoutTarget val="inner"/>
          <c:xMode val="edge"/>
          <c:yMode val="edge"/>
          <c:x val="0.10109470691163612"/>
          <c:y val="4.1584156254559052E-2"/>
          <c:w val="0.82218316460442442"/>
          <c:h val="0.83413342511195498"/>
        </c:manualLayout>
      </c:layout>
      <c:lineChart>
        <c:grouping val="standard"/>
        <c:ser>
          <c:idx val="1"/>
          <c:order val="1"/>
          <c:cat>
            <c:numRef>
              <c:f>[2]Мод.деф!$B$57:$B$64</c:f>
              <c:numCache>
                <c:formatCode>General</c:formatCode>
                <c:ptCount val="8"/>
                <c:pt idx="0">
                  <c:v>7</c:v>
                </c:pt>
                <c:pt idx="1">
                  <c:v>7</c:v>
                </c:pt>
                <c:pt idx="2">
                  <c:v>12</c:v>
                </c:pt>
                <c:pt idx="3">
                  <c:v>16</c:v>
                </c:pt>
                <c:pt idx="4">
                  <c:v>19</c:v>
                </c:pt>
                <c:pt idx="5">
                  <c:v>19</c:v>
                </c:pt>
                <c:pt idx="6">
                  <c:v>28</c:v>
                </c:pt>
                <c:pt idx="7">
                  <c:v>32</c:v>
                </c:pt>
              </c:numCache>
            </c:numRef>
          </c:cat>
          <c:val>
            <c:numRef>
              <c:f>[2]Мод.деф!$C$57:$C$64</c:f>
              <c:numCache>
                <c:formatCode>General</c:formatCode>
                <c:ptCount val="8"/>
                <c:pt idx="0">
                  <c:v>6.6</c:v>
                </c:pt>
                <c:pt idx="1">
                  <c:v>7.1</c:v>
                </c:pt>
                <c:pt idx="2">
                  <c:v>8.6</c:v>
                </c:pt>
                <c:pt idx="3">
                  <c:v>8.5</c:v>
                </c:pt>
                <c:pt idx="4">
                  <c:v>9.3000000000000007</c:v>
                </c:pt>
                <c:pt idx="5">
                  <c:v>9.1</c:v>
                </c:pt>
                <c:pt idx="6">
                  <c:v>10.7</c:v>
                </c:pt>
                <c:pt idx="7">
                  <c:v>11.8</c:v>
                </c:pt>
              </c:numCache>
            </c:numRef>
          </c:val>
        </c:ser>
        <c:ser>
          <c:idx val="0"/>
          <c:order val="0"/>
          <c:cat>
            <c:numRef>
              <c:f>[1]Мод.деф!$B$57:$B$64</c:f>
              <c:numCache>
                <c:formatCode>General</c:formatCode>
                <c:ptCount val="8"/>
                <c:pt idx="0">
                  <c:v>7</c:v>
                </c:pt>
                <c:pt idx="1">
                  <c:v>7</c:v>
                </c:pt>
                <c:pt idx="2">
                  <c:v>12</c:v>
                </c:pt>
                <c:pt idx="3">
                  <c:v>16</c:v>
                </c:pt>
                <c:pt idx="4">
                  <c:v>19</c:v>
                </c:pt>
                <c:pt idx="5">
                  <c:v>19</c:v>
                </c:pt>
                <c:pt idx="6">
                  <c:v>28</c:v>
                </c:pt>
                <c:pt idx="7">
                  <c:v>32</c:v>
                </c:pt>
              </c:numCache>
            </c:numRef>
          </c:cat>
          <c:val>
            <c:numRef>
              <c:f>[1]Мод.деф!$C$57:$C$64</c:f>
              <c:numCache>
                <c:formatCode>General</c:formatCode>
                <c:ptCount val="8"/>
                <c:pt idx="0">
                  <c:v>5</c:v>
                </c:pt>
                <c:pt idx="1">
                  <c:v>5.0999999999999996</c:v>
                </c:pt>
                <c:pt idx="2">
                  <c:v>5.2</c:v>
                </c:pt>
                <c:pt idx="3">
                  <c:v>5.5</c:v>
                </c:pt>
                <c:pt idx="4">
                  <c:v>5.8</c:v>
                </c:pt>
                <c:pt idx="5">
                  <c:v>5.9</c:v>
                </c:pt>
                <c:pt idx="6">
                  <c:v>8</c:v>
                </c:pt>
                <c:pt idx="7">
                  <c:v>8</c:v>
                </c:pt>
              </c:numCache>
            </c:numRef>
          </c:val>
        </c:ser>
        <c:dLbls/>
        <c:marker val="1"/>
        <c:axId val="33120640"/>
        <c:axId val="33122176"/>
      </c:lineChart>
      <c:catAx>
        <c:axId val="33120640"/>
        <c:scaling>
          <c:orientation val="minMax"/>
        </c:scaling>
        <c:axPos val="b"/>
        <c:numFmt formatCode="General" sourceLinked="1"/>
        <c:tickLblPos val="nextTo"/>
        <c:crossAx val="33122176"/>
        <c:crosses val="autoZero"/>
        <c:auto val="1"/>
        <c:lblAlgn val="ctr"/>
        <c:lblOffset val="100"/>
      </c:catAx>
      <c:valAx>
        <c:axId val="33122176"/>
        <c:scaling>
          <c:orientation val="minMax"/>
        </c:scaling>
        <c:axPos val="l"/>
        <c:majorGridlines/>
        <c:numFmt formatCode="General" sourceLinked="1"/>
        <c:tickLblPos val="nextTo"/>
        <c:crossAx val="33120640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plotArea>
      <c:layout/>
      <c:lineChart>
        <c:grouping val="standard"/>
        <c:ser>
          <c:idx val="1"/>
          <c:order val="1"/>
          <c:cat>
            <c:numRef>
              <c:f>[4]коеф.в.т.!$B$3:$B$6</c:f>
              <c:numCache>
                <c:formatCode>General</c:formatCode>
                <c:ptCount val="4"/>
                <c:pt idx="0">
                  <c:v>26</c:v>
                </c:pt>
                <c:pt idx="1">
                  <c:v>32</c:v>
                </c:pt>
                <c:pt idx="2">
                  <c:v>38</c:v>
                </c:pt>
                <c:pt idx="3">
                  <c:v>43</c:v>
                </c:pt>
              </c:numCache>
            </c:numRef>
          </c:cat>
          <c:val>
            <c:numRef>
              <c:f>[4]коеф.в.т.!$C$3:$C$6</c:f>
              <c:numCache>
                <c:formatCode>General</c:formatCode>
                <c:ptCount val="4"/>
                <c:pt idx="0">
                  <c:v>17.2</c:v>
                </c:pt>
                <c:pt idx="1">
                  <c:v>26.7</c:v>
                </c:pt>
                <c:pt idx="2">
                  <c:v>27.2</c:v>
                </c:pt>
                <c:pt idx="3">
                  <c:v>27.7</c:v>
                </c:pt>
              </c:numCache>
            </c:numRef>
          </c:val>
        </c:ser>
        <c:ser>
          <c:idx val="0"/>
          <c:order val="0"/>
          <c:cat>
            <c:numRef>
              <c:f>[3]коеф.в.т.!$B$3:$B$6</c:f>
              <c:numCache>
                <c:formatCode>General</c:formatCode>
                <c:ptCount val="4"/>
                <c:pt idx="0">
                  <c:v>26</c:v>
                </c:pt>
                <c:pt idx="1">
                  <c:v>32</c:v>
                </c:pt>
                <c:pt idx="2">
                  <c:v>38</c:v>
                </c:pt>
                <c:pt idx="3">
                  <c:v>43</c:v>
                </c:pt>
              </c:numCache>
            </c:numRef>
          </c:cat>
          <c:val>
            <c:numRef>
              <c:f>[3]коеф.в.т.!$C$3:$C$6</c:f>
              <c:numCache>
                <c:formatCode>General</c:formatCode>
                <c:ptCount val="4"/>
                <c:pt idx="0">
                  <c:v>11.2</c:v>
                </c:pt>
                <c:pt idx="1">
                  <c:v>20.9</c:v>
                </c:pt>
                <c:pt idx="2">
                  <c:v>22.1</c:v>
                </c:pt>
                <c:pt idx="3">
                  <c:v>23</c:v>
                </c:pt>
              </c:numCache>
            </c:numRef>
          </c:val>
        </c:ser>
        <c:dLbls/>
        <c:marker val="1"/>
        <c:axId val="59354496"/>
        <c:axId val="59376768"/>
      </c:lineChart>
      <c:catAx>
        <c:axId val="59354496"/>
        <c:scaling>
          <c:orientation val="minMax"/>
        </c:scaling>
        <c:axPos val="b"/>
        <c:numFmt formatCode="General" sourceLinked="1"/>
        <c:tickLblPos val="nextTo"/>
        <c:crossAx val="59376768"/>
        <c:crosses val="autoZero"/>
        <c:auto val="1"/>
        <c:lblAlgn val="ctr"/>
        <c:lblOffset val="100"/>
      </c:catAx>
      <c:valAx>
        <c:axId val="59376768"/>
        <c:scaling>
          <c:orientation val="minMax"/>
        </c:scaling>
        <c:axPos val="l"/>
        <c:majorGridlines/>
        <c:numFmt formatCode="General" sourceLinked="1"/>
        <c:tickLblPos val="nextTo"/>
        <c:crossAx val="59354496"/>
        <c:crosses val="autoZero"/>
        <c:crossBetween val="between"/>
      </c:valAx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plotArea>
      <c:layout/>
      <c:lineChart>
        <c:grouping val="standard"/>
        <c:ser>
          <c:idx val="1"/>
          <c:order val="1"/>
          <c:cat>
            <c:numRef>
              <c:f>[4]мод.деф!$B$3:$B$6</c:f>
              <c:numCache>
                <c:formatCode>General</c:formatCode>
                <c:ptCount val="4"/>
                <c:pt idx="0">
                  <c:v>11</c:v>
                </c:pt>
                <c:pt idx="1">
                  <c:v>28</c:v>
                </c:pt>
                <c:pt idx="2">
                  <c:v>40</c:v>
                </c:pt>
                <c:pt idx="3">
                  <c:v>50</c:v>
                </c:pt>
              </c:numCache>
            </c:numRef>
          </c:cat>
          <c:val>
            <c:numRef>
              <c:f>[4]мод.деф!$C$3:$C$6</c:f>
              <c:numCache>
                <c:formatCode>General</c:formatCode>
                <c:ptCount val="4"/>
                <c:pt idx="0">
                  <c:v>17.2</c:v>
                </c:pt>
                <c:pt idx="1">
                  <c:v>26.7</c:v>
                </c:pt>
                <c:pt idx="2">
                  <c:v>27.2</c:v>
                </c:pt>
                <c:pt idx="3">
                  <c:v>27.7</c:v>
                </c:pt>
              </c:numCache>
            </c:numRef>
          </c:val>
        </c:ser>
        <c:ser>
          <c:idx val="0"/>
          <c:order val="0"/>
          <c:cat>
            <c:numRef>
              <c:f>[3]мод.деф!$B$3:$B$6</c:f>
              <c:numCache>
                <c:formatCode>General</c:formatCode>
                <c:ptCount val="4"/>
                <c:pt idx="0">
                  <c:v>11</c:v>
                </c:pt>
                <c:pt idx="1">
                  <c:v>28</c:v>
                </c:pt>
                <c:pt idx="2">
                  <c:v>40</c:v>
                </c:pt>
                <c:pt idx="3">
                  <c:v>50</c:v>
                </c:pt>
              </c:numCache>
            </c:numRef>
          </c:cat>
          <c:val>
            <c:numRef>
              <c:f>[3]мод.деф!$C$3:$C$6</c:f>
              <c:numCache>
                <c:formatCode>General</c:formatCode>
                <c:ptCount val="4"/>
                <c:pt idx="0">
                  <c:v>11.2</c:v>
                </c:pt>
                <c:pt idx="1">
                  <c:v>20.9</c:v>
                </c:pt>
                <c:pt idx="2">
                  <c:v>22.1</c:v>
                </c:pt>
                <c:pt idx="3">
                  <c:v>23</c:v>
                </c:pt>
              </c:numCache>
            </c:numRef>
          </c:val>
        </c:ser>
        <c:dLbls/>
        <c:marker val="1"/>
        <c:axId val="59401728"/>
        <c:axId val="59403264"/>
      </c:lineChart>
      <c:catAx>
        <c:axId val="59401728"/>
        <c:scaling>
          <c:orientation val="minMax"/>
        </c:scaling>
        <c:axPos val="b"/>
        <c:numFmt formatCode="General" sourceLinked="1"/>
        <c:tickLblPos val="nextTo"/>
        <c:crossAx val="59403264"/>
        <c:crosses val="autoZero"/>
        <c:auto val="1"/>
        <c:lblAlgn val="ctr"/>
        <c:lblOffset val="100"/>
      </c:catAx>
      <c:valAx>
        <c:axId val="59403264"/>
        <c:scaling>
          <c:orientation val="minMax"/>
        </c:scaling>
        <c:axPos val="l"/>
        <c:majorGridlines/>
        <c:numFmt formatCode="General" sourceLinked="1"/>
        <c:tickLblPos val="nextTo"/>
        <c:crossAx val="59401728"/>
        <c:crosses val="autoZero"/>
        <c:crossBetween val="between"/>
      </c:valAx>
    </c:plotArea>
    <c:plotVisOnly val="1"/>
    <c:dispBlanksAs val="gap"/>
  </c:chart>
  <c:externalData r:id="rId1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0.60857</cdr:x>
      <cdr:y>0.58728</cdr:y>
    </cdr:from>
    <cdr:to>
      <cdr:x>0.87937</cdr:x>
      <cdr:y>0.76697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782389" y="1463040"/>
          <a:ext cx="1238095" cy="447619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0.62667</cdr:x>
      <cdr:y>0.59881</cdr:y>
    </cdr:from>
    <cdr:to>
      <cdr:x>0.88286</cdr:x>
      <cdr:y>0.78039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865120" y="1476104"/>
          <a:ext cx="1171303" cy="447619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0.54184</cdr:x>
      <cdr:y>0.63144</cdr:y>
    </cdr:from>
    <cdr:to>
      <cdr:x>0.83198</cdr:x>
      <cdr:y>0.81796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312125" y="1515291"/>
          <a:ext cx="1238095" cy="447619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A463D-FB10-4B58-B4F9-E05F990FDC57}" type="datetimeFigureOut">
              <a:rPr lang="uk-UA" smtClean="0"/>
              <a:pPr/>
              <a:t>17.11.2015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7BBDBF-7661-4F37-8582-71EFA144BC1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A463D-FB10-4B58-B4F9-E05F990FDC57}" type="datetimeFigureOut">
              <a:rPr lang="uk-UA" smtClean="0"/>
              <a:pPr/>
              <a:t>17.11.2015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7BBDBF-7661-4F37-8582-71EFA144BC1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39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0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A463D-FB10-4B58-B4F9-E05F990FDC57}" type="datetimeFigureOut">
              <a:rPr lang="uk-UA" smtClean="0"/>
              <a:pPr/>
              <a:t>17.11.2015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7BBDBF-7661-4F37-8582-71EFA144BC1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A463D-FB10-4B58-B4F9-E05F990FDC57}" type="datetimeFigureOut">
              <a:rPr lang="uk-UA" smtClean="0"/>
              <a:pPr/>
              <a:t>17.11.2015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7BBDBF-7661-4F37-8582-71EFA144BC1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A463D-FB10-4B58-B4F9-E05F990FDC57}" type="datetimeFigureOut">
              <a:rPr lang="uk-UA" smtClean="0"/>
              <a:pPr/>
              <a:t>17.11.2015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7BBDBF-7661-4F37-8582-71EFA144BC1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A463D-FB10-4B58-B4F9-E05F990FDC57}" type="datetimeFigureOut">
              <a:rPr lang="uk-UA" smtClean="0"/>
              <a:pPr/>
              <a:t>17.11.2015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7BBDBF-7661-4F37-8582-71EFA144BC1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A463D-FB10-4B58-B4F9-E05F990FDC57}" type="datetimeFigureOut">
              <a:rPr lang="uk-UA" smtClean="0"/>
              <a:pPr/>
              <a:t>17.11.2015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7BBDBF-7661-4F37-8582-71EFA144BC1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A463D-FB10-4B58-B4F9-E05F990FDC57}" type="datetimeFigureOut">
              <a:rPr lang="uk-UA" smtClean="0"/>
              <a:pPr/>
              <a:t>17.11.2015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7BBDBF-7661-4F37-8582-71EFA144BC1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A463D-FB10-4B58-B4F9-E05F990FDC57}" type="datetimeFigureOut">
              <a:rPr lang="uk-UA" smtClean="0"/>
              <a:pPr/>
              <a:t>17.11.2015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7BBDBF-7661-4F37-8582-71EFA144BC1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A463D-FB10-4B58-B4F9-E05F990FDC57}" type="datetimeFigureOut">
              <a:rPr lang="uk-UA" smtClean="0"/>
              <a:pPr/>
              <a:t>17.11.2015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7BBDBF-7661-4F37-8582-71EFA144BC1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A463D-FB10-4B58-B4F9-E05F990FDC57}" type="datetimeFigureOut">
              <a:rPr lang="uk-UA" smtClean="0"/>
              <a:pPr/>
              <a:t>17.11.2015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7BBDBF-7661-4F37-8582-71EFA144BC1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ADA463D-FB10-4B58-B4F9-E05F990FDC57}" type="datetimeFigureOut">
              <a:rPr lang="uk-UA" smtClean="0"/>
              <a:pPr/>
              <a:t>17.11.2015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57BBDBF-7661-4F37-8582-71EFA144BC1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4034" y="404949"/>
            <a:ext cx="10019212" cy="6152605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uk-UA" sz="6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 ґрунтових умов на перерозподіл зусиль між палями та ростверком у стовпчастому пальовому </a:t>
            </a:r>
            <a:r>
              <a:rPr lang="uk-UA" sz="6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фундаменті</a:t>
            </a:r>
          </a:p>
          <a:p>
            <a:pPr algn="ctr">
              <a:buNone/>
            </a:pPr>
            <a:endParaRPr lang="en-US" sz="63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800" b="1" dirty="0" smtClean="0">
                <a:latin typeface="Times New Roman" pitchFamily="18" charset="0"/>
                <a:cs typeface="Times New Roman" pitchFamily="18" charset="0"/>
              </a:rPr>
              <a:t>Мета і задачі дослідження</a:t>
            </a:r>
            <a:endParaRPr lang="uk-UA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800" dirty="0" smtClean="0">
                <a:latin typeface="Times New Roman" pitchFamily="18" charset="0"/>
                <a:cs typeface="Times New Roman" pitchFamily="18" charset="0"/>
              </a:rPr>
              <a:t>	Метою роботи є аналітичне дослідження впливу ґрунтових умов на перерозподіл зусиль між палями та ростверком у складі стовпчастого пальового фундаменту.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800" dirty="0" smtClean="0">
                <a:latin typeface="Times New Roman" pitchFamily="18" charset="0"/>
                <a:cs typeface="Times New Roman" pitchFamily="18" charset="0"/>
              </a:rPr>
              <a:t> 	Для досягнення поставленої мети необхідно розв'язати наступні задачі: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3800" dirty="0" smtClean="0">
                <a:latin typeface="Times New Roman" pitchFamily="18" charset="0"/>
                <a:cs typeface="Times New Roman" pitchFamily="18" charset="0"/>
              </a:rPr>
              <a:t>проаналізувати та систематизувати сучасні методи розрахунку НДС ґрунтового середовища та фундаментної конструкції;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3800" dirty="0" smtClean="0">
                <a:latin typeface="Times New Roman" pitchFamily="18" charset="0"/>
                <a:cs typeface="Times New Roman" pitchFamily="18" charset="0"/>
              </a:rPr>
              <a:t>створити розрахункову модель стовпчастого пальового фундаменту;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3800" dirty="0" smtClean="0">
                <a:latin typeface="Times New Roman" pitchFamily="18" charset="0"/>
                <a:cs typeface="Times New Roman" pitchFamily="18" charset="0"/>
              </a:rPr>
              <a:t>провести комплексні числові дослідження за допомогою програмного комплексу </a:t>
            </a:r>
            <a:r>
              <a:rPr lang="uk-UA" sz="3800" dirty="0" err="1" smtClean="0">
                <a:latin typeface="Times New Roman" pitchFamily="18" charset="0"/>
                <a:cs typeface="Times New Roman" pitchFamily="18" charset="0"/>
              </a:rPr>
              <a:t>Plaxis</a:t>
            </a:r>
            <a:r>
              <a:rPr lang="uk-UA" sz="3800" dirty="0" smtClean="0">
                <a:latin typeface="Times New Roman" pitchFamily="18" charset="0"/>
                <a:cs typeface="Times New Roman" pitchFamily="18" charset="0"/>
              </a:rPr>
              <a:t>, роботи пальових груп в залежності від геометричних параметрів і виду </a:t>
            </a:r>
            <a:r>
              <a:rPr lang="uk-UA" sz="3800" dirty="0" err="1" smtClean="0">
                <a:latin typeface="Times New Roman" pitchFamily="18" charset="0"/>
                <a:cs typeface="Times New Roman" pitchFamily="18" charset="0"/>
              </a:rPr>
              <a:t>грунту</a:t>
            </a:r>
            <a:r>
              <a:rPr lang="uk-UA" sz="3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3800" dirty="0" smtClean="0">
                <a:latin typeface="Times New Roman" pitchFamily="18" charset="0"/>
                <a:cs typeface="Times New Roman" pitchFamily="18" charset="0"/>
              </a:rPr>
              <a:t>створити графіки залежності «зусилля, що передається на ростверк – модуль деформації, Е», «зусилля, що передається на ростверк – питоме зчеплення, с», «зусилля, що передається на ростверк – кут внутрішнього тертя, φ» та провести їх аналіз для різних ґрунтів;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3800" dirty="0" smtClean="0">
                <a:latin typeface="Times New Roman" pitchFamily="18" charset="0"/>
                <a:cs typeface="Times New Roman" pitchFamily="18" charset="0"/>
              </a:rPr>
              <a:t>дослідити процес перерозподілу зусиль на палі та ростверк в залежності від кроку паль у кущі та ґрунтових умов;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3800" dirty="0" smtClean="0">
                <a:latin typeface="Times New Roman" pitchFamily="18" charset="0"/>
                <a:cs typeface="Times New Roman" pitchFamily="18" charset="0"/>
              </a:rPr>
              <a:t>Проаналізувати ступінь реалізації несучої здатності палі у кущі.</a:t>
            </a:r>
          </a:p>
          <a:p>
            <a:pPr lvl="0"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800" b="1" dirty="0" smtClean="0">
                <a:latin typeface="Times New Roman" pitchFamily="18" charset="0"/>
                <a:cs typeface="Times New Roman" pitchFamily="18" charset="0"/>
              </a:rPr>
              <a:t>	Об'єкт дослідження</a:t>
            </a:r>
            <a:r>
              <a:rPr lang="uk-UA" sz="3800" dirty="0" smtClean="0">
                <a:latin typeface="Times New Roman" pitchFamily="18" charset="0"/>
                <a:cs typeface="Times New Roman" pitchFamily="18" charset="0"/>
              </a:rPr>
              <a:t> –перерозподіл зусиль між палями та ростверком при спільній роботі елементів системи «ґрунтова основа ‑ фундамент» при різному кроці паль та в різному ґрунтовому середовищі.</a:t>
            </a: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800" b="1" dirty="0" smtClean="0">
                <a:latin typeface="Times New Roman" pitchFamily="18" charset="0"/>
                <a:cs typeface="Times New Roman" pitchFamily="18" charset="0"/>
              </a:rPr>
              <a:t>	Предмет дослідження</a:t>
            </a:r>
            <a:r>
              <a:rPr lang="uk-UA" sz="3800" dirty="0" smtClean="0">
                <a:latin typeface="Times New Roman" pitchFamily="18" charset="0"/>
                <a:cs typeface="Times New Roman" pitchFamily="18" charset="0"/>
              </a:rPr>
              <a:t> – зусилля, що передається на ростверк стовпчастого пальового фундаменту та палі у групі. 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dirty="0" smtClean="0"/>
          </a:p>
          <a:p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4019356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Статьи\Маг_Прилипчук\Рис\5д1.bm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6615" y="631775"/>
            <a:ext cx="7326923" cy="49132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950678" y="5747320"/>
            <a:ext cx="606083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Розрахункова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модель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пальового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фундаменту з</a:t>
            </a:r>
            <a:r>
              <a:rPr lang="uk-UA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паль довжиною 6 м, кроком 5d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6322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:\Статьи\Маг_Прилипчук\Рис\5д.bm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9816" y="548702"/>
            <a:ext cx="3408337" cy="427482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749816" y="5206036"/>
            <a:ext cx="34978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Мозаїка деформації </a:t>
            </a:r>
            <a:r>
              <a:rPr lang="uk-UA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грунту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паль довжиною 6 м, кроком 5d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D:\Статьи\Маг_Прилипчук\Рис\7д.bmp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6497" y="549692"/>
            <a:ext cx="3416827" cy="427482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5770910" y="5207026"/>
            <a:ext cx="3048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Мозаїка деформації </a:t>
            </a:r>
            <a:r>
              <a:rPr lang="uk-UA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грунту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паль довжиною 6 м, кроком 7d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D:\Статьи\Маг_Прилипчук\Рис\паля одинична.bmp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36565" y="549693"/>
            <a:ext cx="1945640" cy="427383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9495694" y="5207026"/>
            <a:ext cx="208651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Мозаїка деформації </a:t>
            </a:r>
            <a:r>
              <a:rPr lang="uk-UA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грунту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однієї палі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2351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03407" y="2720938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Рис. 1 Зусилля, що передається на ростверк стовпчастого пальового фундаменту в залежності від кута внутрішнього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тертя φ, º для піщаних ґрунтів з кроком паль 5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7088777" y="225881"/>
          <a:ext cx="4572000" cy="2491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1354183" y="199752"/>
          <a:ext cx="4572000" cy="2465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Rectangle 5"/>
          <p:cNvSpPr/>
          <p:nvPr/>
        </p:nvSpPr>
        <p:spPr>
          <a:xfrm>
            <a:off x="6346709" y="2768835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Рис. 2 Зусилля, що передається на ростверк стовпчастого пальового фундаменту в залежності від модуля деформації для піщаних 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ґрунтів з кроком паль 5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7315200" y="3543845"/>
          <a:ext cx="4267200" cy="2399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Rectangle 5"/>
          <p:cNvSpPr/>
          <p:nvPr/>
        </p:nvSpPr>
        <p:spPr>
          <a:xfrm>
            <a:off x="599052" y="5877796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Рис. 3 Зусилля, що передається на ростверк стовпчастого пальового фундаменту в залежності від кута внутрішнього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тертя φ, º для глинистих ґрунтів з кроком паль 5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5"/>
          <p:cNvSpPr/>
          <p:nvPr/>
        </p:nvSpPr>
        <p:spPr>
          <a:xfrm>
            <a:off x="6342354" y="5925693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Рис. 4 Зусилля, що передається на ростверк стовпчастого пальового фундаменту в залежності від модуля деформації для глинистих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ґрунтів з кроком паль 5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chart"/>
          <p:cNvPicPr>
            <a:picLocks noChangeAspect="1"/>
          </p:cNvPicPr>
          <p:nvPr/>
        </p:nvPicPr>
        <p:blipFill>
          <a:blip r:embed="rId5" cstate="print"/>
          <a:srcRect r="13542"/>
          <a:stretch>
            <a:fillRect/>
          </a:stretch>
        </p:blipFill>
        <p:spPr>
          <a:xfrm>
            <a:off x="1714121" y="3505960"/>
            <a:ext cx="3302017" cy="2282140"/>
          </a:xfrm>
          <a:prstGeom prst="rect">
            <a:avLst/>
          </a:prstGeom>
        </p:spPr>
      </p:pic>
      <p:pic>
        <p:nvPicPr>
          <p:cNvPr id="16" name="chart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83331" y="4329470"/>
            <a:ext cx="1171303" cy="49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309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145177" y="186690"/>
          <a:ext cx="4572000" cy="2748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6762205" y="199751"/>
          <a:ext cx="4572000" cy="2748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92874" y="3396553"/>
            <a:ext cx="3505698" cy="2541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82039" y="3508513"/>
            <a:ext cx="3606134" cy="2617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5"/>
          <p:cNvSpPr/>
          <p:nvPr/>
        </p:nvSpPr>
        <p:spPr>
          <a:xfrm>
            <a:off x="603407" y="2720938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Рис. 5 Зусилля, що передається на ростверк стовпчастого пальового фундаменту в залежності від кута внутрішнього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тертя φ, º для піщаних ґрунтів з кроком паль 7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5"/>
          <p:cNvSpPr/>
          <p:nvPr/>
        </p:nvSpPr>
        <p:spPr>
          <a:xfrm>
            <a:off x="6346709" y="2768835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Рис. 6 Зусилля, що передається на ростверк стовпчастого пальового фундаменту в залежності від модуля деформації для піщаних 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ґрунтів з кроком паль 7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5"/>
          <p:cNvSpPr/>
          <p:nvPr/>
        </p:nvSpPr>
        <p:spPr>
          <a:xfrm>
            <a:off x="599052" y="5877796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Рис. 7 Зусилля, що передається на ростверк стовпчастого пальового фундаменту в залежності від кута внутрішнього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тертя φ, º для глинистих ґрунтів з кроком паль 7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5"/>
          <p:cNvSpPr/>
          <p:nvPr/>
        </p:nvSpPr>
        <p:spPr>
          <a:xfrm>
            <a:off x="6342354" y="5925693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Рис. 8 Зусилля, що передається на ростверк стовпчастого пальового фундаменту в залежності від модуля деформації для глинистих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ґрунтів з кроком паль 7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chart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42805" y="1782212"/>
            <a:ext cx="1171303" cy="498123"/>
          </a:xfrm>
          <a:prstGeom prst="rect">
            <a:avLst/>
          </a:prstGeom>
        </p:spPr>
      </p:pic>
      <p:pic>
        <p:nvPicPr>
          <p:cNvPr id="15" name="chart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985068" y="1743023"/>
            <a:ext cx="1171303" cy="498123"/>
          </a:xfrm>
          <a:prstGeom prst="rect">
            <a:avLst/>
          </a:prstGeom>
        </p:spPr>
      </p:pic>
      <p:pic>
        <p:nvPicPr>
          <p:cNvPr id="16" name="chart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31080" y="4564601"/>
            <a:ext cx="1171303" cy="498123"/>
          </a:xfrm>
          <a:prstGeom prst="rect">
            <a:avLst/>
          </a:prstGeom>
        </p:spPr>
      </p:pic>
      <p:pic>
        <p:nvPicPr>
          <p:cNvPr id="17" name="chart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657114" y="4525412"/>
            <a:ext cx="1171303" cy="49812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.6.25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80087" y="57249"/>
            <a:ext cx="3889082" cy="24526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11867" y="2509936"/>
            <a:ext cx="49441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 9 Зусилля, що передається на </a:t>
            </a:r>
            <a:r>
              <a:rPr lang="uk-UA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ростверк стовпчастого</a:t>
            </a:r>
          </a:p>
          <a:p>
            <a:r>
              <a:rPr lang="uk-UA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пальового 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фундаменту в залежності від </a:t>
            </a:r>
            <a:r>
              <a:rPr lang="uk-UA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питомого</a:t>
            </a:r>
          </a:p>
          <a:p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зчеплення 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деформації 4 см для </a:t>
            </a:r>
            <a:r>
              <a:rPr lang="uk-UA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глинистих</a:t>
            </a:r>
          </a:p>
          <a:p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uk-UA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грунтів</a:t>
            </a:r>
            <a:r>
              <a:rPr lang="uk-UA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кроком 5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Рис.6.26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13821" y="238957"/>
            <a:ext cx="3757564" cy="226854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679063" y="2507505"/>
            <a:ext cx="529883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 10 Зусилля, що передається на ростверк стовпчастого пальового фундаменту в залежності від питомого зчеплення при деформації 10 см для глинистих </a:t>
            </a:r>
            <a:r>
              <a:rPr lang="uk-UA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грунтів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кроком 5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Рис.6.43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77359" y="3525599"/>
            <a:ext cx="3213174" cy="225559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11867" y="5773044"/>
            <a:ext cx="49588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Зусилля, що передається на ростверк </a:t>
            </a:r>
            <a:r>
              <a:rPr lang="uk-UA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стовпчастого</a:t>
            </a:r>
          </a:p>
          <a:p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пальового 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фундаменту в залежності від </a:t>
            </a:r>
            <a:r>
              <a:rPr lang="uk-UA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питомого</a:t>
            </a:r>
          </a:p>
          <a:p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зчеплення 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деформації 4 см для </a:t>
            </a:r>
            <a:r>
              <a:rPr lang="uk-UA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глинистих</a:t>
            </a:r>
          </a:p>
          <a:p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uk-UA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грунтів</a:t>
            </a:r>
            <a:r>
              <a:rPr lang="uk-UA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кроком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Рис.6.44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419291" y="3372580"/>
            <a:ext cx="3518340" cy="236119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849047" y="5723768"/>
            <a:ext cx="49588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Зусилля, що передається на ростверк стовпчастого пальового фундаменту в залежності від питомого зчеплення при деформації 10 см для глинистих </a:t>
            </a:r>
            <a:r>
              <a:rPr lang="uk-UA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грунтів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кроком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91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033" t="6768" r="43306" b="60269"/>
          <a:stretch/>
        </p:blipFill>
        <p:spPr bwMode="auto">
          <a:xfrm>
            <a:off x="1339924" y="142045"/>
            <a:ext cx="4896754" cy="21087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88831" y="2250831"/>
            <a:ext cx="497058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Рис.13 Залежність частки навантаження, що сприймається ростверком з кроком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від питомого зчеплення ґрунту 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 результатами 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Чобанової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К.А.)</a:t>
            </a:r>
          </a:p>
        </p:txBody>
      </p:sp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350" t="7786" r="37770" b="59996"/>
          <a:stretch/>
        </p:blipFill>
        <p:spPr bwMode="auto">
          <a:xfrm>
            <a:off x="7021025" y="124363"/>
            <a:ext cx="4866176" cy="19035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822282" y="2195008"/>
            <a:ext cx="526366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Рис.14. Залежність частки навантаження, що сприймається ростверком з кроком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від кута внутрішнього тертя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 результатами 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Чобанової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К.А.)</a:t>
            </a:r>
          </a:p>
        </p:txBody>
      </p:sp>
      <p:pic>
        <p:nvPicPr>
          <p:cNvPr id="8" name="Рисунок 7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812" t="9681" r="38439" b="60075"/>
          <a:stretch/>
        </p:blipFill>
        <p:spPr bwMode="auto">
          <a:xfrm>
            <a:off x="1604353" y="3284250"/>
            <a:ext cx="4632325" cy="20669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604353" y="5572262"/>
            <a:ext cx="503139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 </a:t>
            </a:r>
            <a:r>
              <a:rPr lang="uk-UA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 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Залежність частки навантаження, що сприймається ростверком з кроком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від модуля деформації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 результатами 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Чобанової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К.А.)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9631" y="3130062"/>
            <a:ext cx="5025870" cy="3270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35383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615" y="179753"/>
            <a:ext cx="8596668" cy="59242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1149" y="1033273"/>
            <a:ext cx="10509161" cy="5718218"/>
          </a:xfrm>
        </p:spPr>
        <p:txBody>
          <a:bodyPr>
            <a:normAutofit fontScale="62500" lnSpcReduction="20000"/>
          </a:bodyPr>
          <a:lstStyle/>
          <a:p>
            <a:pPr marL="82296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Виконані дослідження сумісної роботи ростверку і паль у складі стовпчастого пальового фундаменту.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Чисельним моделюванням за методом скінченних елементів досліджено НДС системи «паля-ростверк-основа» для пальових кущів з 9 паль з кроком паль 5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збільшенні кроку паль частка навантаження, що сприймається ростверком, збільшується від 5-12% до 7-25%. Це обумовлюється збільшенням площі ростверку, яка взаємодіє з основою.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Ростверк краще включається в роботу при збільшенні навантаження і осідання пальової групи.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Несуча здатність палі у складі пальового куща реалізується не повністю.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Із збільшенням кроку паль у стовпчастому пальовому фундаменті реалізація несучої здатності палі зростає, що обумовлюється можливістю напружених зон ґрунту навколо паль не накладатися одна на одну.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збільшенні питомого зчеплення глинистого ґрунту зусилля, що передається на ростверк стовпчастого пальового фундаменту, збільшується.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глинистих та піщаних ґрунтах зусилля, що передається на ростверк стовпчастого пальового фундаменту, зростає зі збільшенням кута внутрішнього тертя та модуля деформації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78329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219</TotalTime>
  <Words>621</Words>
  <Application>Microsoft Office PowerPoint</Application>
  <PresentationFormat>Произвольный</PresentationFormat>
  <Paragraphs>58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Висновки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Вдосконалення методики розрахунку армованих вертикальними елементами основ</dc:title>
  <dc:creator>Admin-chik</dc:creator>
  <cp:lastModifiedBy>Вовка</cp:lastModifiedBy>
  <cp:revision>26</cp:revision>
  <dcterms:created xsi:type="dcterms:W3CDTF">2014-11-21T18:20:13Z</dcterms:created>
  <dcterms:modified xsi:type="dcterms:W3CDTF">2015-11-17T22:03:31Z</dcterms:modified>
</cp:coreProperties>
</file>