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notesMasterIdLst>
    <p:notesMasterId r:id="rId20"/>
  </p:notesMasterIdLst>
  <p:sldIdLst>
    <p:sldId id="256" r:id="rId2"/>
    <p:sldId id="271" r:id="rId3"/>
    <p:sldId id="270" r:id="rId4"/>
    <p:sldId id="276" r:id="rId5"/>
    <p:sldId id="269" r:id="rId6"/>
    <p:sldId id="268" r:id="rId7"/>
    <p:sldId id="267" r:id="rId8"/>
    <p:sldId id="266" r:id="rId9"/>
    <p:sldId id="265" r:id="rId10"/>
    <p:sldId id="273" r:id="rId11"/>
    <p:sldId id="274" r:id="rId12"/>
    <p:sldId id="275" r:id="rId13"/>
    <p:sldId id="264" r:id="rId14"/>
    <p:sldId id="258" r:id="rId15"/>
    <p:sldId id="259" r:id="rId16"/>
    <p:sldId id="260" r:id="rId17"/>
    <p:sldId id="261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073" autoAdjust="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E88A5-B5C0-42F4-BBAF-09F9DC2123D5}" type="datetimeFigureOut">
              <a:rPr lang="ru-RU" smtClean="0"/>
              <a:t>18.11.2015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87BF2-9658-40E3-949A-4046A094CD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87BF2-9658-40E3-949A-4046A094CD40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8496944" cy="1656184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/>
              <a:t>ОПТИМІЗАЦІЯ ПАЛЕВОГО ПОЛЯ ВИСОТНОЇ БАГАТОПОВЕРХОВОЇ БУДІВЛІ ЗА ЧИСЛОВИМ МЕТОДОМ ГРАНИЧНИХ ЕЛЕМЕНТІВ</a:t>
            </a:r>
            <a:endParaRPr lang="ru-RU" sz="3600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915816" y="4293096"/>
            <a:ext cx="5904656" cy="1152128"/>
          </a:xfrm>
          <a:prstGeom prst="rect">
            <a:avLst/>
          </a:prstGeom>
        </p:spPr>
        <p:txBody>
          <a:bodyPr vert="horz" lIns="45720" rIns="45720">
            <a:noAutofit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uk-UA" sz="2000" dirty="0" smtClean="0"/>
              <a:t>Виконав:  ст. гр. Б-14 мі </a:t>
            </a:r>
            <a:r>
              <a:rPr lang="uk-UA" sz="2000" dirty="0" smtClean="0"/>
              <a:t>Шульц Едвард.</a:t>
            </a:r>
            <a:endParaRPr lang="uk-UA" sz="2000" dirty="0" smtClean="0"/>
          </a:p>
          <a:p>
            <a:r>
              <a:rPr lang="uk-UA" sz="2000" dirty="0" smtClean="0"/>
              <a:t>Керівник: </a:t>
            </a:r>
            <a:r>
              <a:rPr lang="uk-UA" sz="2000" dirty="0" err="1" smtClean="0"/>
              <a:t>д.т.н</a:t>
            </a:r>
            <a:r>
              <a:rPr lang="uk-UA" sz="2000" dirty="0" smtClean="0"/>
              <a:t>., </a:t>
            </a:r>
            <a:r>
              <a:rPr lang="uk-UA" sz="2000" dirty="0" smtClean="0"/>
              <a:t>проф. Моргун А.С.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54185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3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000660"/>
          </a:xfrm>
        </p:spPr>
        <p:txBody>
          <a:bodyPr>
            <a:normAutofit fontScale="62500" lnSpcReduction="20000"/>
          </a:bodyPr>
          <a:lstStyle/>
          <a:p>
            <a:r>
              <a:rPr lang="uk-UA" sz="2900" b="1" dirty="0" smtClean="0">
                <a:latin typeface="GOST type A" pitchFamily="34" charset="0"/>
              </a:rPr>
              <a:t>ВИСНОВОК</a:t>
            </a:r>
            <a:endParaRPr lang="ru-RU" sz="2900" b="1" dirty="0" smtClean="0">
              <a:latin typeface="GOST type A" pitchFamily="34" charset="0"/>
            </a:endParaRPr>
          </a:p>
          <a:p>
            <a:r>
              <a:rPr lang="ru-RU" sz="2900" cap="all" dirty="0" smtClean="0">
                <a:latin typeface="GOST type A" pitchFamily="34" charset="0"/>
              </a:rPr>
              <a:t> </a:t>
            </a:r>
            <a:endParaRPr lang="ru-RU" sz="2900" dirty="0" smtClean="0">
              <a:latin typeface="GOST type A" pitchFamily="34" charset="0"/>
            </a:endParaRPr>
          </a:p>
          <a:p>
            <a:r>
              <a:rPr lang="uk-UA" sz="2900" dirty="0" smtClean="0">
                <a:latin typeface="GOST type A" pitchFamily="34" charset="0"/>
              </a:rPr>
              <a:t>Отже, магістерська кваліфікаційна робота на тему оптимізація палевого поля висотної будівлі за числовим методом граничних елементів розроблена згідно з завданням на проектування. Прийняті в роботі архітектурно-конструктивні рішення відповідають вимогам завдання.</a:t>
            </a:r>
            <a:endParaRPr lang="ru-RU" sz="2900" dirty="0" smtClean="0">
              <a:latin typeface="GOST type A" pitchFamily="34" charset="0"/>
            </a:endParaRPr>
          </a:p>
          <a:p>
            <a:r>
              <a:rPr lang="uk-UA" sz="2900" dirty="0" smtClean="0">
                <a:latin typeface="GOST type A" pitchFamily="34" charset="0"/>
              </a:rPr>
              <a:t>Під час розробки магістерської кваліфікаційної роботи створений комплект конструкторської документації об’єкту проектування з дотриманням вимог чинних нормативних документів. Розрахунок згідно напрацьованої методики за </a:t>
            </a:r>
            <a:r>
              <a:rPr lang="uk-UA" sz="2900" dirty="0" err="1" smtClean="0">
                <a:latin typeface="GOST type A" pitchFamily="34" charset="0"/>
              </a:rPr>
              <a:t>МГЕ</a:t>
            </a:r>
            <a:r>
              <a:rPr lang="uk-UA" sz="2900" dirty="0" smtClean="0">
                <a:latin typeface="GOST type A" pitchFamily="34" charset="0"/>
              </a:rPr>
              <a:t> дозволяє від слідкувати перерозподіл зусиль в пальовому полі, доцільніше розташувати полі  та більш ефективно використовувати резерви їх несучої спроможності. При роботі використана сучасна комп’ютерна техніка для рішення інженерних задач.</a:t>
            </a:r>
            <a:endParaRPr lang="ru-RU" sz="2900" dirty="0" smtClean="0">
              <a:latin typeface="GOST type A" pitchFamily="34" charset="0"/>
            </a:endParaRPr>
          </a:p>
          <a:p>
            <a:r>
              <a:rPr lang="uk-UA" sz="2900" dirty="0" smtClean="0">
                <a:latin typeface="GOST type A" pitchFamily="34" charset="0"/>
              </a:rPr>
              <a:t>При проектуванні об’єкту використані прогресивні технології, енергозберігаючі проектні рішення, сучасні будівельні матеріали.</a:t>
            </a:r>
            <a:endParaRPr lang="ru-RU" sz="2900" dirty="0" smtClean="0">
              <a:latin typeface="GOST type A" pitchFamily="34" charset="0"/>
            </a:endParaRPr>
          </a:p>
          <a:p>
            <a:r>
              <a:rPr lang="uk-UA" sz="2900" dirty="0" smtClean="0">
                <a:latin typeface="GOST type A" pitchFamily="34" charset="0"/>
              </a:rPr>
              <a:t>В конструктивній частині роботи наведено розрахунок і конструювання  монолітної плити перекриття над першим поверхом.</a:t>
            </a:r>
            <a:endParaRPr lang="ru-RU" sz="2900" dirty="0" smtClean="0">
              <a:latin typeface="GOST type A" pitchFamily="34" charset="0"/>
            </a:endParaRPr>
          </a:p>
          <a:p>
            <a:r>
              <a:rPr lang="uk-UA" sz="2900" dirty="0" smtClean="0">
                <a:latin typeface="GOST type A" pitchFamily="34" charset="0"/>
              </a:rPr>
              <a:t>Розділ технологія будівельного виробництва передбачає розроблену технологічну карту на виконання земляних робіт та наземної частини.</a:t>
            </a:r>
            <a:endParaRPr lang="ru-RU" sz="2900" dirty="0" smtClean="0">
              <a:latin typeface="GOST type A" pitchFamily="34" charset="0"/>
            </a:endParaRPr>
          </a:p>
          <a:p>
            <a:r>
              <a:rPr lang="uk-UA" sz="2900" dirty="0" smtClean="0">
                <a:latin typeface="GOST type A" pitchFamily="34" charset="0"/>
              </a:rPr>
              <a:t>Розроблені питання з заходів цивільного захисту та охорони праці.</a:t>
            </a:r>
            <a:endParaRPr lang="ru-RU" sz="2900" dirty="0" smtClean="0">
              <a:latin typeface="GOST type A" pitchFamily="34" charset="0"/>
            </a:endParaRPr>
          </a:p>
          <a:p>
            <a:r>
              <a:rPr lang="uk-UA" sz="2900" dirty="0" smtClean="0">
                <a:latin typeface="GOST type A" pitchFamily="34" charset="0"/>
              </a:rPr>
              <a:t>Виконані заходи щодо економічної ефективності при зведенні даної споруди.</a:t>
            </a:r>
            <a:endParaRPr lang="ru-RU" sz="2900" dirty="0" smtClean="0">
              <a:latin typeface="GOST type A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703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686800" cy="9087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6404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547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624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5875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5795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56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4064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631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7751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739628"/>
            <a:ext cx="8358246" cy="589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15913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0586" y="714356"/>
            <a:ext cx="8577693" cy="605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6368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8467340" cy="597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6368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734862"/>
            <a:ext cx="8788904" cy="569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09915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813"/>
            <a:ext cx="8685690" cy="5715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16474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766" y="642938"/>
            <a:ext cx="822207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83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7070" y="500063"/>
            <a:ext cx="7809860" cy="550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5145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572164"/>
          </a:xfrm>
        </p:spPr>
        <p:txBody>
          <a:bodyPr>
            <a:noAutofit/>
          </a:bodyPr>
          <a:lstStyle/>
          <a:p>
            <a:r>
              <a:rPr lang="uk-UA" sz="1200" b="1" dirty="0" smtClean="0">
                <a:latin typeface="GOST type A" pitchFamily="34" charset="0"/>
              </a:rPr>
              <a:t>Актуальність </a:t>
            </a:r>
            <a:r>
              <a:rPr lang="uk-UA" sz="1200" b="1" dirty="0" smtClean="0">
                <a:latin typeface="GOST type A" pitchFamily="34" charset="0"/>
              </a:rPr>
              <a:t>теми.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dirty="0" smtClean="0">
                <a:latin typeface="GOST type A" pitchFamily="34" charset="0"/>
              </a:rPr>
              <a:t>Сучасне </a:t>
            </a:r>
            <a:r>
              <a:rPr lang="uk-UA" sz="1200" dirty="0" smtClean="0">
                <a:latin typeface="GOST type A" pitchFamily="34" charset="0"/>
              </a:rPr>
              <a:t>багатоповерхове монолітне будівництво потребує створення єдиної методологічної  платформи вивчення процесу деформування ґрунту за допомогою ЕОМ та сучасних числових методів (МСЕ, </a:t>
            </a:r>
            <a:r>
              <a:rPr lang="uk-UA" sz="1200" dirty="0" err="1" smtClean="0">
                <a:latin typeface="GOST type A" pitchFamily="34" charset="0"/>
              </a:rPr>
              <a:t>МГЕ</a:t>
            </a:r>
            <a:r>
              <a:rPr lang="uk-UA" sz="1200" dirty="0" smtClean="0">
                <a:latin typeface="GOST type A" pitchFamily="34" charset="0"/>
              </a:rPr>
              <a:t>). Однією з актуальних задач є врахування сумарної роботи групи паль в складі пальового фундаменту, тобто розвиток нових математичних моделей прогнозування НДС пальового поля будівлі з урахуванням перерозподілу зусиль між сусідніми палями, вибору оптимальної відстані між ними, їх довжини для конкретних ґрунтів. Саме врахування ефекту взаємодії паль пальового поля забезпечує економічне і надійне проектне рішення.  І ця тема є актуальна в сучасному фундаментобудуванні, вона має важливе практичне та наукове значення.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dirty="0" smtClean="0">
                <a:latin typeface="GOST type A" pitchFamily="34" charset="0"/>
              </a:rPr>
              <a:t>Плитно-пальові фундаменти є найбільш перспективними для сучасного висотного будівництва, оскільки забезпечують допустимі значення осідань і малу вірогідність появи крену. Та робота групи паль різко відрізняється від роботи одиночної палі, це потребує узагальнення існуючих і напрацювання нових методик, які б відображали дійсну картину перерозподілу зусиль в пальовому полі з урахуванням взаємовпливу активних зон сусідніх паль.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b="1" dirty="0" smtClean="0">
                <a:latin typeface="GOST type A" pitchFamily="34" charset="0"/>
              </a:rPr>
              <a:t>Зв’язок роботи з науковими програмами, планами, темами.</a:t>
            </a:r>
            <a:r>
              <a:rPr lang="uk-UA" sz="1200" dirty="0" smtClean="0">
                <a:latin typeface="GOST type A" pitchFamily="34" charset="0"/>
              </a:rPr>
              <a:t> 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dirty="0" smtClean="0">
                <a:latin typeface="GOST type A" pitchFamily="34" charset="0"/>
              </a:rPr>
              <a:t>Робота виконувалась за одним із напрямків діяльності кафедри ПЦБ. 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b="1" dirty="0" smtClean="0">
                <a:latin typeface="GOST type A" pitchFamily="34" charset="0"/>
              </a:rPr>
              <a:t>Мета дослідження </a:t>
            </a:r>
            <a:r>
              <a:rPr lang="uk-UA" sz="1200" dirty="0" smtClean="0">
                <a:latin typeface="GOST type A" pitchFamily="34" charset="0"/>
              </a:rPr>
              <a:t>полягає в огляді наявних конструктивних </a:t>
            </a:r>
            <a:r>
              <a:rPr lang="uk-UA" sz="1200" dirty="0" err="1" smtClean="0">
                <a:latin typeface="GOST type A" pitchFamily="34" charset="0"/>
              </a:rPr>
              <a:t>рішеннь</a:t>
            </a:r>
            <a:r>
              <a:rPr lang="uk-UA" sz="1200" dirty="0" smtClean="0">
                <a:latin typeface="GOST type A" pitchFamily="34" charset="0"/>
              </a:rPr>
              <a:t>  в фундаментобудуванні; вивченні позитивних та негативних конструктивних особливостей з влаштування палевого поля фундаментів; розроблення моделі перерозподілу навантаження в результаті сумісної роботи паль пальового поля;      дослідження полів напружень і деформацій системи </a:t>
            </a:r>
            <a:r>
              <a:rPr lang="uk-UA" sz="1200" dirty="0" err="1" smtClean="0">
                <a:latin typeface="GOST type A" pitchFamily="34" charset="0"/>
              </a:rPr>
              <a:t>“паля-основа”</a:t>
            </a:r>
            <a:r>
              <a:rPr lang="uk-UA" sz="1200" dirty="0" smtClean="0">
                <a:latin typeface="GOST type A" pitchFamily="34" charset="0"/>
              </a:rPr>
              <a:t>.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b="1" dirty="0" smtClean="0">
                <a:latin typeface="GOST type A" pitchFamily="34" charset="0"/>
              </a:rPr>
              <a:t>Об’єктом досліджень</a:t>
            </a:r>
            <a:r>
              <a:rPr lang="uk-UA" sz="1200" dirty="0" smtClean="0">
                <a:latin typeface="GOST type A" pitchFamily="34" charset="0"/>
              </a:rPr>
              <a:t> є оптимізація палевого поля висотної  9-ти поверхової  будівлі  за числовим методом граничних елементів, будівлі розважально-оздоровчого центру по вул. Зарічанська, 3/2Б в м. Хмельницькому.</a:t>
            </a:r>
            <a:r>
              <a:rPr lang="uk-UA" sz="1200" b="1" dirty="0" smtClean="0">
                <a:latin typeface="GOST type A" pitchFamily="34" charset="0"/>
              </a:rPr>
              <a:t> 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b="1" dirty="0" smtClean="0">
                <a:latin typeface="GOST type A" pitchFamily="34" charset="0"/>
              </a:rPr>
              <a:t>Предметом досліджень </a:t>
            </a:r>
            <a:r>
              <a:rPr lang="uk-UA" sz="1200" dirty="0" smtClean="0">
                <a:latin typeface="GOST type A" pitchFamily="34" charset="0"/>
              </a:rPr>
              <a:t>є задача фундаментобудування для забезпечення нормальних умови експлуатації будівель та споруд весь нормативний термін їх існування, в той же час необхідно знижувати їхню вартість та матеріалоємність, використовуючи сучасні теоретичні та технічні досягнення.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b="1" dirty="0" smtClean="0">
                <a:latin typeface="GOST type A" pitchFamily="34" charset="0"/>
              </a:rPr>
              <a:t>Методи </a:t>
            </a:r>
            <a:r>
              <a:rPr lang="uk-UA" sz="1200" b="1" dirty="0" smtClean="0">
                <a:latin typeface="GOST type A" pitchFamily="34" charset="0"/>
              </a:rPr>
              <a:t>дослідження.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dirty="0" smtClean="0">
                <a:latin typeface="GOST type A" pitchFamily="34" charset="0"/>
              </a:rPr>
              <a:t>Застосовані відомі методи дослідження палевого поля та теоретичні дослідження з побудовою математичної та формуванні глобальної матриці коефіцієнтів впливу </a:t>
            </a:r>
            <a:r>
              <a:rPr lang="uk-UA" sz="1200" dirty="0" err="1" smtClean="0">
                <a:latin typeface="GOST type A" pitchFamily="34" charset="0"/>
              </a:rPr>
              <a:t>МГЕ</a:t>
            </a:r>
            <a:r>
              <a:rPr lang="uk-UA" sz="1200" dirty="0" smtClean="0">
                <a:latin typeface="GOST type A" pitchFamily="34" charset="0"/>
              </a:rPr>
              <a:t> здійснюється обхід граничних елементів бокових поверхонь та вістря всіх паль фундаменту, що входять в активну зону.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uk-UA" sz="1200" b="1" dirty="0" smtClean="0">
                <a:latin typeface="GOST type A" pitchFamily="34" charset="0"/>
              </a:rPr>
              <a:t>Наукова новизна отриманих результатів.</a:t>
            </a:r>
            <a:endParaRPr lang="ru-RU" sz="1200" dirty="0" smtClean="0">
              <a:latin typeface="GOST type A" pitchFamily="34" charset="0"/>
            </a:endParaRPr>
          </a:p>
          <a:p>
            <a:r>
              <a:rPr lang="ru-RU" sz="1200" dirty="0" err="1" smtClean="0">
                <a:latin typeface="GOST type A" pitchFamily="34" charset="0"/>
              </a:rPr>
              <a:t>Наукова</a:t>
            </a:r>
            <a:r>
              <a:rPr lang="ru-RU" sz="1200" dirty="0" smtClean="0">
                <a:latin typeface="GOST type A" pitchFamily="34" charset="0"/>
              </a:rPr>
              <a:t> новизна </a:t>
            </a:r>
            <a:r>
              <a:rPr lang="ru-RU" sz="1200" dirty="0" err="1" smtClean="0">
                <a:latin typeface="GOST type A" pitchFamily="34" charset="0"/>
              </a:rPr>
              <a:t>отриманих</a:t>
            </a:r>
            <a:r>
              <a:rPr lang="ru-RU" sz="1200" dirty="0" smtClean="0">
                <a:latin typeface="GOST type A" pitchFamily="34" charset="0"/>
              </a:rPr>
              <a:t> </a:t>
            </a:r>
            <a:r>
              <a:rPr lang="ru-RU" sz="1200" dirty="0" err="1" smtClean="0">
                <a:latin typeface="GOST type A" pitchFamily="34" charset="0"/>
              </a:rPr>
              <a:t>результатів</a:t>
            </a:r>
            <a:r>
              <a:rPr lang="ru-RU" sz="1200" dirty="0" smtClean="0">
                <a:latin typeface="GOST type A" pitchFamily="34" charset="0"/>
              </a:rPr>
              <a:t> </a:t>
            </a:r>
            <a:r>
              <a:rPr lang="ru-RU" sz="1200" dirty="0" err="1" smtClean="0">
                <a:latin typeface="GOST type A" pitchFamily="34" charset="0"/>
              </a:rPr>
              <a:t>полягає</a:t>
            </a:r>
            <a:r>
              <a:rPr lang="ru-RU" sz="1200" dirty="0" smtClean="0">
                <a:latin typeface="GOST type A" pitchFamily="34" charset="0"/>
              </a:rPr>
              <a:t> в тому, </a:t>
            </a:r>
            <a:r>
              <a:rPr lang="ru-RU" sz="1200" dirty="0" err="1" smtClean="0">
                <a:latin typeface="GOST type A" pitchFamily="34" charset="0"/>
              </a:rPr>
              <a:t>що</a:t>
            </a:r>
            <a:r>
              <a:rPr lang="ru-RU" sz="1200" dirty="0" smtClean="0">
                <a:latin typeface="GOST type A" pitchFamily="34" charset="0"/>
              </a:rPr>
              <a:t> в </a:t>
            </a:r>
            <a:r>
              <a:rPr lang="ru-RU" sz="1200" dirty="0" err="1" smtClean="0">
                <a:latin typeface="GOST type A" pitchFamily="34" charset="0"/>
              </a:rPr>
              <a:t>даній</a:t>
            </a:r>
            <a:r>
              <a:rPr lang="ru-RU" sz="1200" dirty="0" smtClean="0">
                <a:latin typeface="GOST type A" pitchFamily="34" charset="0"/>
              </a:rPr>
              <a:t> </a:t>
            </a:r>
            <a:r>
              <a:rPr lang="ru-RU" sz="1200" dirty="0" err="1" smtClean="0">
                <a:latin typeface="GOST type A" pitchFamily="34" charset="0"/>
              </a:rPr>
              <a:t>роботі</a:t>
            </a:r>
            <a:r>
              <a:rPr lang="ru-RU" sz="1200" dirty="0" smtClean="0">
                <a:latin typeface="GOST type A" pitchFamily="34" charset="0"/>
              </a:rPr>
              <a:t>: </a:t>
            </a:r>
            <a:r>
              <a:rPr lang="ru-RU" sz="1200" dirty="0" err="1" smtClean="0">
                <a:latin typeface="GOST type A" pitchFamily="34" charset="0"/>
              </a:rPr>
              <a:t>розроблено</a:t>
            </a:r>
            <a:r>
              <a:rPr lang="ru-RU" sz="1200" dirty="0" smtClean="0">
                <a:latin typeface="GOST type A" pitchFamily="34" charset="0"/>
              </a:rPr>
              <a:t> </a:t>
            </a:r>
            <a:r>
              <a:rPr lang="uk-UA" sz="1200" dirty="0" smtClean="0">
                <a:latin typeface="GOST type A" pitchFamily="34" charset="0"/>
              </a:rPr>
              <a:t>та </a:t>
            </a:r>
            <a:r>
              <a:rPr lang="ru-RU" sz="1200" dirty="0" err="1" smtClean="0">
                <a:latin typeface="GOST type A" pitchFamily="34" charset="0"/>
              </a:rPr>
              <a:t>визначенн</a:t>
            </a:r>
            <a:r>
              <a:rPr lang="uk-UA" sz="1200" dirty="0" smtClean="0">
                <a:latin typeface="GOST type A" pitchFamily="34" charset="0"/>
              </a:rPr>
              <a:t>о </a:t>
            </a:r>
            <a:r>
              <a:rPr lang="ru-RU" sz="1200" dirty="0" smtClean="0">
                <a:latin typeface="GOST type A" pitchFamily="34" charset="0"/>
              </a:rPr>
              <a:t> </a:t>
            </a:r>
            <a:r>
              <a:rPr lang="ru-RU" sz="1200" dirty="0" err="1" smtClean="0">
                <a:latin typeface="GOST type A" pitchFamily="34" charset="0"/>
              </a:rPr>
              <a:t>взаємовплив</a:t>
            </a:r>
            <a:r>
              <a:rPr lang="ru-RU" sz="1200" dirty="0" smtClean="0">
                <a:latin typeface="GOST type A" pitchFamily="34" charset="0"/>
              </a:rPr>
              <a:t> </a:t>
            </a:r>
            <a:r>
              <a:rPr lang="ru-RU" sz="1200" dirty="0" err="1" smtClean="0">
                <a:latin typeface="GOST type A" pitchFamily="34" charset="0"/>
              </a:rPr>
              <a:t>активних</a:t>
            </a:r>
            <a:r>
              <a:rPr lang="ru-RU" sz="1200" dirty="0" smtClean="0">
                <a:latin typeface="GOST type A" pitchFamily="34" charset="0"/>
              </a:rPr>
              <a:t> зон паль палевого поля на </a:t>
            </a:r>
            <a:r>
              <a:rPr lang="ru-RU" sz="1200" dirty="0" err="1" smtClean="0">
                <a:latin typeface="GOST type A" pitchFamily="34" charset="0"/>
              </a:rPr>
              <a:t>їх</a:t>
            </a:r>
            <a:r>
              <a:rPr lang="ru-RU" sz="1200" dirty="0" smtClean="0">
                <a:latin typeface="GOST type A" pitchFamily="34" charset="0"/>
              </a:rPr>
              <a:t> напружено </a:t>
            </a:r>
            <a:r>
              <a:rPr lang="ru-RU" sz="1200" dirty="0" err="1" smtClean="0">
                <a:latin typeface="GOST type A" pitchFamily="34" charset="0"/>
              </a:rPr>
              <a:t>деформований</a:t>
            </a:r>
            <a:r>
              <a:rPr lang="ru-RU" sz="1200" dirty="0" smtClean="0">
                <a:latin typeface="GOST type A" pitchFamily="34" charset="0"/>
              </a:rPr>
              <a:t> стан.</a:t>
            </a:r>
          </a:p>
          <a:p>
            <a:r>
              <a:rPr lang="uk-UA" sz="1200" b="1" dirty="0" smtClean="0">
                <a:latin typeface="GOST type A" pitchFamily="34" charset="0"/>
              </a:rPr>
              <a:t>Практичне значення роботи:</a:t>
            </a:r>
            <a:r>
              <a:rPr lang="uk-UA" sz="1200" dirty="0" smtClean="0">
                <a:latin typeface="GOST type A" pitchFamily="34" charset="0"/>
              </a:rPr>
              <a:t> визначення економічного ефекту, від врахування взаємовпливу активних зон сусідніх паль палевого поля</a:t>
            </a:r>
            <a:r>
              <a:rPr lang="uk-UA" sz="1200" dirty="0" smtClean="0">
                <a:latin typeface="GOST type A" pitchFamily="34" charset="0"/>
              </a:rPr>
              <a:t>.</a:t>
            </a:r>
            <a:endParaRPr lang="ru-RU" sz="1200" dirty="0" smtClean="0">
              <a:latin typeface="GOST type 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921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376</TotalTime>
  <Words>419</Words>
  <Application>Microsoft Office PowerPoint</Application>
  <PresentationFormat>Экран (4:3)</PresentationFormat>
  <Paragraphs>26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NickOn</cp:lastModifiedBy>
  <cp:revision>47</cp:revision>
  <dcterms:created xsi:type="dcterms:W3CDTF">2014-11-18T15:43:44Z</dcterms:created>
  <dcterms:modified xsi:type="dcterms:W3CDTF">2015-11-18T14:40:25Z</dcterms:modified>
</cp:coreProperties>
</file>