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20104100" cy="20104101"/>
  <p:notesSz cx="20104100" cy="20104101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5371" y="6232271"/>
            <a:ext cx="1207420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0742" y="11258296"/>
            <a:ext cx="994346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0247" y="4623943"/>
            <a:ext cx="617915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15549" y="4623943"/>
            <a:ext cx="6179153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22125" y="297859"/>
            <a:ext cx="11360698" cy="751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247" y="4623943"/>
            <a:ext cx="1278445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29683" y="18696814"/>
            <a:ext cx="454558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0247" y="18696814"/>
            <a:ext cx="326713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27564" y="18696814"/>
            <a:ext cx="326713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66358" y="2033155"/>
            <a:ext cx="10864215" cy="1330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11505" marR="5080" indent="-599440">
              <a:lnSpc>
                <a:spcPct val="101099"/>
              </a:lnSpc>
            </a:pPr>
            <a:r>
              <a:rPr dirty="0" sz="4200" spc="-5" b="1">
                <a:latin typeface="Times New Roman"/>
                <a:cs typeface="Times New Roman"/>
              </a:rPr>
              <a:t>Вплив </a:t>
            </a:r>
            <a:r>
              <a:rPr dirty="0" sz="4200" spc="-10" b="1">
                <a:latin typeface="Times New Roman"/>
                <a:cs typeface="Times New Roman"/>
              </a:rPr>
              <a:t>жорсткості несучого остова </a:t>
            </a:r>
            <a:r>
              <a:rPr dirty="0" sz="4200" spc="-15" b="1">
                <a:latin typeface="Times New Roman"/>
                <a:cs typeface="Times New Roman"/>
              </a:rPr>
              <a:t>будівлі на  </a:t>
            </a:r>
            <a:r>
              <a:rPr dirty="0" sz="4200" b="1">
                <a:latin typeface="Times New Roman"/>
                <a:cs typeface="Times New Roman"/>
              </a:rPr>
              <a:t>напружений стан плитного</a:t>
            </a:r>
            <a:r>
              <a:rPr dirty="0" sz="4200" spc="-55" b="1">
                <a:latin typeface="Times New Roman"/>
                <a:cs typeface="Times New Roman"/>
              </a:rPr>
              <a:t> </a:t>
            </a:r>
            <a:r>
              <a:rPr dirty="0" sz="4200" spc="-5" b="1">
                <a:latin typeface="Times New Roman"/>
                <a:cs typeface="Times New Roman"/>
              </a:rPr>
              <a:t>фундаменту</a:t>
            </a:r>
            <a:endParaRPr sz="4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3208" y="4024983"/>
            <a:ext cx="12758420" cy="18757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296545">
              <a:lnSpc>
                <a:spcPct val="144400"/>
              </a:lnSpc>
            </a:pPr>
            <a:r>
              <a:rPr dirty="0" sz="2800" spc="5" b="1">
                <a:latin typeface="Times New Roman"/>
                <a:cs typeface="Times New Roman"/>
              </a:rPr>
              <a:t>Мета </a:t>
            </a:r>
            <a:r>
              <a:rPr dirty="0" sz="2800" b="1">
                <a:latin typeface="Times New Roman"/>
                <a:cs typeface="Times New Roman"/>
              </a:rPr>
              <a:t>магістерської кваліфікаційної </a:t>
            </a:r>
            <a:r>
              <a:rPr dirty="0" sz="2800" spc="-10" b="1">
                <a:latin typeface="Times New Roman"/>
                <a:cs typeface="Times New Roman"/>
              </a:rPr>
              <a:t>роботи: </a:t>
            </a:r>
            <a:r>
              <a:rPr dirty="0" sz="2800">
                <a:latin typeface="Times New Roman"/>
                <a:cs typeface="Times New Roman"/>
              </a:rPr>
              <a:t>виявлення впливу жорсткості  надфундаментної конструкції </a:t>
            </a:r>
            <a:r>
              <a:rPr dirty="0" sz="2800" spc="5">
                <a:latin typeface="Times New Roman"/>
                <a:cs typeface="Times New Roman"/>
              </a:rPr>
              <a:t>на </a:t>
            </a:r>
            <a:r>
              <a:rPr dirty="0" sz="2800">
                <a:latin typeface="Times New Roman"/>
                <a:cs typeface="Times New Roman"/>
              </a:rPr>
              <a:t>напружено-деформований </a:t>
            </a:r>
            <a:r>
              <a:rPr dirty="0" sz="2800" spc="5">
                <a:latin typeface="Times New Roman"/>
                <a:cs typeface="Times New Roman"/>
              </a:rPr>
              <a:t>стан фундаментної  </a:t>
            </a:r>
            <a:r>
              <a:rPr dirty="0" sz="2800">
                <a:latin typeface="Times New Roman"/>
                <a:cs typeface="Times New Roman"/>
              </a:rPr>
              <a:t>плити </a:t>
            </a:r>
            <a:r>
              <a:rPr dirty="0" sz="2800" spc="5">
                <a:latin typeface="Times New Roman"/>
                <a:cs typeface="Times New Roman"/>
              </a:rPr>
              <a:t>і </a:t>
            </a:r>
            <a:r>
              <a:rPr dirty="0" sz="2800">
                <a:latin typeface="Times New Roman"/>
                <a:cs typeface="Times New Roman"/>
              </a:rPr>
              <a:t>можливості спрощення розрахункової схеми надфундаментної</a:t>
            </a:r>
            <a:r>
              <a:rPr dirty="0" sz="2800" spc="315">
                <a:latin typeface="Times New Roman"/>
                <a:cs typeface="Times New Roman"/>
              </a:rPr>
              <a:t> </a:t>
            </a:r>
            <a:r>
              <a:rPr dirty="0" sz="2800" spc="-30">
                <a:latin typeface="Times New Roman"/>
                <a:cs typeface="Times New Roman"/>
              </a:rPr>
              <a:t>будови.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208" y="7295947"/>
            <a:ext cx="12771120" cy="10725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09245">
              <a:lnSpc>
                <a:spcPct val="100000"/>
              </a:lnSpc>
            </a:pPr>
            <a:r>
              <a:rPr dirty="0" sz="2800" b="1">
                <a:latin typeface="Times New Roman"/>
                <a:cs typeface="Times New Roman"/>
              </a:rPr>
              <a:t>Задачі</a:t>
            </a:r>
            <a:r>
              <a:rPr dirty="0" sz="2800" spc="-110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дослідження:</a:t>
            </a:r>
            <a:endParaRPr sz="2800">
              <a:latin typeface="Times New Roman"/>
              <a:cs typeface="Times New Roman"/>
            </a:endParaRPr>
          </a:p>
          <a:p>
            <a:pPr marL="12700" marR="20955" indent="296545">
              <a:lnSpc>
                <a:spcPct val="144400"/>
              </a:lnSpc>
              <a:tabLst>
                <a:tab pos="2536825" algn="l"/>
                <a:tab pos="2847975" algn="l"/>
                <a:tab pos="3049905" algn="l"/>
                <a:tab pos="4628515" algn="l"/>
                <a:tab pos="5384800" algn="l"/>
                <a:tab pos="5814695" algn="l"/>
                <a:tab pos="6802755" algn="l"/>
                <a:tab pos="6884034" algn="l"/>
                <a:tab pos="7510780" algn="l"/>
                <a:tab pos="8345805" algn="l"/>
                <a:tab pos="8932545" algn="l"/>
                <a:tab pos="9551670" algn="l"/>
                <a:tab pos="10046970" algn="l"/>
                <a:tab pos="10474960" algn="l"/>
                <a:tab pos="10989945" algn="l"/>
                <a:tab pos="12057380" algn="l"/>
              </a:tabLst>
            </a:pPr>
            <a:r>
              <a:rPr dirty="0" sz="2800" spc="5">
                <a:latin typeface="Times New Roman"/>
                <a:cs typeface="Times New Roman"/>
              </a:rPr>
              <a:t>1.</a:t>
            </a:r>
            <a:r>
              <a:rPr dirty="0" sz="2800" spc="-37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Розглянути	</a:t>
            </a:r>
            <a:r>
              <a:rPr dirty="0" sz="2800" spc="5">
                <a:latin typeface="Times New Roman"/>
                <a:cs typeface="Times New Roman"/>
              </a:rPr>
              <a:t>і	</a:t>
            </a:r>
            <a:r>
              <a:rPr dirty="0" sz="2800" spc="-5">
                <a:latin typeface="Times New Roman"/>
                <a:cs typeface="Times New Roman"/>
              </a:rPr>
              <a:t>проаналізувати	декілька		конструктивних	</a:t>
            </a:r>
            <a:r>
              <a:rPr dirty="0" sz="2800">
                <a:latin typeface="Times New Roman"/>
                <a:cs typeface="Times New Roman"/>
              </a:rPr>
              <a:t>схем	</a:t>
            </a:r>
            <a:r>
              <a:rPr dirty="0" sz="2800" spc="-25">
                <a:latin typeface="Times New Roman"/>
                <a:cs typeface="Times New Roman"/>
              </a:rPr>
              <a:t>будівель,	</a:t>
            </a:r>
            <a:r>
              <a:rPr dirty="0" sz="2800" spc="10">
                <a:latin typeface="Times New Roman"/>
                <a:cs typeface="Times New Roman"/>
              </a:rPr>
              <a:t>що  </a:t>
            </a:r>
            <a:r>
              <a:rPr dirty="0" sz="2800" spc="5">
                <a:latin typeface="Times New Roman"/>
                <a:cs typeface="Times New Roman"/>
              </a:rPr>
              <a:t>застосовуютьс</a:t>
            </a:r>
            <a:r>
              <a:rPr dirty="0" sz="2800" spc="10">
                <a:latin typeface="Times New Roman"/>
                <a:cs typeface="Times New Roman"/>
              </a:rPr>
              <a:t>я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85">
                <a:latin typeface="Times New Roman"/>
                <a:cs typeface="Times New Roman"/>
              </a:rPr>
              <a:t> </a:t>
            </a:r>
            <a:r>
              <a:rPr dirty="0" sz="2800" spc="5">
                <a:latin typeface="Times New Roman"/>
                <a:cs typeface="Times New Roman"/>
              </a:rPr>
              <a:t>н</a:t>
            </a:r>
            <a:r>
              <a:rPr dirty="0" sz="2800" spc="10">
                <a:latin typeface="Times New Roman"/>
                <a:cs typeface="Times New Roman"/>
              </a:rPr>
              <a:t>а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практиц</a:t>
            </a:r>
            <a:r>
              <a:rPr dirty="0" sz="2800" spc="-10">
                <a:latin typeface="Times New Roman"/>
                <a:cs typeface="Times New Roman"/>
              </a:rPr>
              <a:t>і</a:t>
            </a:r>
            <a:r>
              <a:rPr dirty="0" sz="2800" spc="5">
                <a:latin typeface="Times New Roman"/>
                <a:cs typeface="Times New Roman"/>
              </a:rPr>
              <a:t>,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обрат</a:t>
            </a:r>
            <a:r>
              <a:rPr dirty="0" sz="2800" spc="10">
                <a:latin typeface="Times New Roman"/>
                <a:cs typeface="Times New Roman"/>
              </a:rPr>
              <a:t>и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сере</a:t>
            </a:r>
            <a:r>
              <a:rPr dirty="0" sz="2800" spc="10">
                <a:latin typeface="Times New Roman"/>
                <a:cs typeface="Times New Roman"/>
              </a:rPr>
              <a:t>д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ни</a:t>
            </a:r>
            <a:r>
              <a:rPr dirty="0" sz="2800" spc="10">
                <a:latin typeface="Times New Roman"/>
                <a:cs typeface="Times New Roman"/>
              </a:rPr>
              <a:t>х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так</a:t>
            </a:r>
            <a:r>
              <a:rPr dirty="0" sz="2800" spc="65">
                <a:latin typeface="Times New Roman"/>
                <a:cs typeface="Times New Roman"/>
              </a:rPr>
              <a:t>і</a:t>
            </a:r>
            <a:r>
              <a:rPr dirty="0" sz="2800" spc="5">
                <a:latin typeface="Times New Roman"/>
                <a:cs typeface="Times New Roman"/>
              </a:rPr>
              <a:t>,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як</a:t>
            </a:r>
            <a:r>
              <a:rPr dirty="0" sz="2800" spc="5">
                <a:latin typeface="Times New Roman"/>
                <a:cs typeface="Times New Roman"/>
              </a:rPr>
              <a:t>і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мают</a:t>
            </a:r>
            <a:r>
              <a:rPr dirty="0" sz="2800" spc="10">
                <a:latin typeface="Times New Roman"/>
                <a:cs typeface="Times New Roman"/>
              </a:rPr>
              <a:t>ь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різн</a:t>
            </a:r>
            <a:r>
              <a:rPr dirty="0" sz="2800" spc="10">
                <a:latin typeface="Times New Roman"/>
                <a:cs typeface="Times New Roman"/>
              </a:rPr>
              <a:t>у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просторову  </a:t>
            </a:r>
            <a:r>
              <a:rPr dirty="0" sz="2800" spc="5">
                <a:latin typeface="Times New Roman"/>
                <a:cs typeface="Times New Roman"/>
              </a:rPr>
              <a:t>жорсткість. </a:t>
            </a:r>
            <a:r>
              <a:rPr dirty="0" sz="2800">
                <a:latin typeface="Times New Roman"/>
                <a:cs typeface="Times New Roman"/>
              </a:rPr>
              <a:t>Обрати </a:t>
            </a:r>
            <a:r>
              <a:rPr dirty="0" sz="2800" spc="5">
                <a:latin typeface="Times New Roman"/>
                <a:cs typeface="Times New Roman"/>
              </a:rPr>
              <a:t>для </a:t>
            </a:r>
            <a:r>
              <a:rPr dirty="0" sz="2800">
                <a:latin typeface="Times New Roman"/>
                <a:cs typeface="Times New Roman"/>
              </a:rPr>
              <a:t>подальшого розгляду дві принципово різні </a:t>
            </a:r>
            <a:r>
              <a:rPr dirty="0" sz="2800" spc="5">
                <a:latin typeface="Times New Roman"/>
                <a:cs typeface="Times New Roman"/>
              </a:rPr>
              <a:t>за </a:t>
            </a:r>
            <a:r>
              <a:rPr dirty="0" sz="2800">
                <a:latin typeface="Times New Roman"/>
                <a:cs typeface="Times New Roman"/>
              </a:rPr>
              <a:t>просторовою  жорсткістю конструктивних</a:t>
            </a:r>
            <a:r>
              <a:rPr dirty="0" sz="2800" spc="40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схеми.</a:t>
            </a:r>
            <a:endParaRPr sz="2800">
              <a:latin typeface="Times New Roman"/>
              <a:cs typeface="Times New Roman"/>
            </a:endParaRPr>
          </a:p>
          <a:p>
            <a:pPr marL="12700" marR="21590" indent="296545">
              <a:lnSpc>
                <a:spcPct val="144400"/>
              </a:lnSpc>
              <a:tabLst>
                <a:tab pos="783590" algn="l"/>
                <a:tab pos="2209800" algn="l"/>
                <a:tab pos="4358005" algn="l"/>
                <a:tab pos="5540375" algn="l"/>
                <a:tab pos="6402070" algn="l"/>
                <a:tab pos="7847330" algn="l"/>
                <a:tab pos="8152765" algn="l"/>
                <a:tab pos="9817735" algn="l"/>
              </a:tabLst>
            </a:pPr>
            <a:r>
              <a:rPr dirty="0" sz="2800" spc="5">
                <a:latin typeface="Times New Roman"/>
                <a:cs typeface="Times New Roman"/>
              </a:rPr>
              <a:t>2.	</a:t>
            </a:r>
            <a:r>
              <a:rPr dirty="0" sz="2800" spc="-5">
                <a:latin typeface="Times New Roman"/>
                <a:cs typeface="Times New Roman"/>
              </a:rPr>
              <a:t>Скласти	розрахункові	моделі	</a:t>
            </a:r>
            <a:r>
              <a:rPr dirty="0" sz="2800">
                <a:latin typeface="Times New Roman"/>
                <a:cs typeface="Times New Roman"/>
              </a:rPr>
              <a:t>двох	</a:t>
            </a:r>
            <a:r>
              <a:rPr dirty="0" sz="2800" spc="-5">
                <a:latin typeface="Times New Roman"/>
                <a:cs typeface="Times New Roman"/>
              </a:rPr>
              <a:t>будівель	</a:t>
            </a:r>
            <a:r>
              <a:rPr dirty="0" sz="2800" spc="5">
                <a:latin typeface="Times New Roman"/>
                <a:cs typeface="Times New Roman"/>
              </a:rPr>
              <a:t>з	</a:t>
            </a:r>
            <a:r>
              <a:rPr dirty="0" sz="2800" spc="-5">
                <a:latin typeface="Times New Roman"/>
                <a:cs typeface="Times New Roman"/>
              </a:rPr>
              <a:t>обраними	конструктивними  схемами </a:t>
            </a:r>
            <a:r>
              <a:rPr dirty="0" sz="2800">
                <a:latin typeface="Times New Roman"/>
                <a:cs typeface="Times New Roman"/>
              </a:rPr>
              <a:t>для </a:t>
            </a:r>
            <a:r>
              <a:rPr dirty="0" sz="2800" spc="-5">
                <a:latin typeface="Times New Roman"/>
                <a:cs typeface="Times New Roman"/>
              </a:rPr>
              <a:t>комплексного спільного розрахунку надземної </a:t>
            </a:r>
            <a:r>
              <a:rPr dirty="0" sz="2800" spc="-30">
                <a:latin typeface="Times New Roman"/>
                <a:cs typeface="Times New Roman"/>
              </a:rPr>
              <a:t>будівлі, </a:t>
            </a:r>
            <a:r>
              <a:rPr dirty="0" sz="2800" spc="5">
                <a:latin typeface="Times New Roman"/>
                <a:cs typeface="Times New Roman"/>
              </a:rPr>
              <a:t>фундаментів і  </a:t>
            </a:r>
            <a:r>
              <a:rPr dirty="0" sz="2800" spc="10">
                <a:latin typeface="Times New Roman"/>
                <a:cs typeface="Times New Roman"/>
              </a:rPr>
              <a:t>ґрунтової</a:t>
            </a:r>
            <a:r>
              <a:rPr dirty="0" sz="2800" spc="-110">
                <a:latin typeface="Times New Roman"/>
                <a:cs typeface="Times New Roman"/>
              </a:rPr>
              <a:t> </a:t>
            </a:r>
            <a:r>
              <a:rPr dirty="0" sz="2800" spc="15">
                <a:latin typeface="Times New Roman"/>
                <a:cs typeface="Times New Roman"/>
              </a:rPr>
              <a:t>основи.</a:t>
            </a:r>
            <a:endParaRPr sz="2800">
              <a:latin typeface="Times New Roman"/>
              <a:cs typeface="Times New Roman"/>
            </a:endParaRPr>
          </a:p>
          <a:p>
            <a:pPr algn="just" marL="12700" marR="15240" indent="296545">
              <a:lnSpc>
                <a:spcPct val="144400"/>
              </a:lnSpc>
            </a:pPr>
            <a:r>
              <a:rPr dirty="0" sz="2800" spc="5">
                <a:latin typeface="Times New Roman"/>
                <a:cs typeface="Times New Roman"/>
              </a:rPr>
              <a:t>3. </a:t>
            </a:r>
            <a:r>
              <a:rPr dirty="0" sz="2800" spc="-10">
                <a:latin typeface="Times New Roman"/>
                <a:cs typeface="Times New Roman"/>
              </a:rPr>
              <a:t>Виконати комплексний спільний розрахунок надземної </a:t>
            </a:r>
            <a:r>
              <a:rPr dirty="0" sz="2800" spc="-30">
                <a:latin typeface="Times New Roman"/>
                <a:cs typeface="Times New Roman"/>
              </a:rPr>
              <a:t>будівлі, </a:t>
            </a:r>
            <a:r>
              <a:rPr dirty="0" sz="2800" spc="5">
                <a:latin typeface="Times New Roman"/>
                <a:cs typeface="Times New Roman"/>
              </a:rPr>
              <a:t>фундаментів і  ґрунтової основи для двох обраних конструктивних схем при різних варіантах  </a:t>
            </a:r>
            <a:r>
              <a:rPr dirty="0" sz="2800">
                <a:latin typeface="Times New Roman"/>
                <a:cs typeface="Times New Roman"/>
              </a:rPr>
              <a:t>врахування надфундаментних </a:t>
            </a:r>
            <a:r>
              <a:rPr dirty="0" sz="2800" spc="-5">
                <a:latin typeface="Times New Roman"/>
                <a:cs typeface="Times New Roman"/>
              </a:rPr>
              <a:t>конструкцій: </a:t>
            </a:r>
            <a:r>
              <a:rPr dirty="0" sz="2800">
                <a:latin typeface="Times New Roman"/>
                <a:cs typeface="Times New Roman"/>
              </a:rPr>
              <a:t>без врахування надфундаментної  </a:t>
            </a:r>
            <a:r>
              <a:rPr dirty="0" sz="2800" spc="-30">
                <a:latin typeface="Times New Roman"/>
                <a:cs typeface="Times New Roman"/>
              </a:rPr>
              <a:t>будови; </a:t>
            </a:r>
            <a:r>
              <a:rPr dirty="0" sz="2800" spc="5">
                <a:latin typeface="Times New Roman"/>
                <a:cs typeface="Times New Roman"/>
              </a:rPr>
              <a:t>з </a:t>
            </a:r>
            <a:r>
              <a:rPr dirty="0" sz="2800" spc="-5">
                <a:latin typeface="Times New Roman"/>
                <a:cs typeface="Times New Roman"/>
              </a:rPr>
              <a:t>врахуванням підземного </a:t>
            </a:r>
            <a:r>
              <a:rPr dirty="0" sz="2800">
                <a:latin typeface="Times New Roman"/>
                <a:cs typeface="Times New Roman"/>
              </a:rPr>
              <a:t>або </a:t>
            </a:r>
            <a:r>
              <a:rPr dirty="0" sz="2800" spc="-5">
                <a:latin typeface="Times New Roman"/>
                <a:cs typeface="Times New Roman"/>
              </a:rPr>
              <a:t>цокольного поверху; </a:t>
            </a:r>
            <a:r>
              <a:rPr dirty="0" sz="2800" spc="5">
                <a:latin typeface="Times New Roman"/>
                <a:cs typeface="Times New Roman"/>
              </a:rPr>
              <a:t>з </a:t>
            </a:r>
            <a:r>
              <a:rPr dirty="0" sz="2800">
                <a:latin typeface="Times New Roman"/>
                <a:cs typeface="Times New Roman"/>
              </a:rPr>
              <a:t>повним врахуванням  просторової жорсткості надфундаментної</a:t>
            </a:r>
            <a:r>
              <a:rPr dirty="0" sz="2800" spc="220">
                <a:latin typeface="Times New Roman"/>
                <a:cs typeface="Times New Roman"/>
              </a:rPr>
              <a:t> </a:t>
            </a:r>
            <a:r>
              <a:rPr dirty="0" sz="2800" spc="-30">
                <a:latin typeface="Times New Roman"/>
                <a:cs typeface="Times New Roman"/>
              </a:rPr>
              <a:t>будови.</a:t>
            </a:r>
            <a:endParaRPr sz="2800">
              <a:latin typeface="Times New Roman"/>
              <a:cs typeface="Times New Roman"/>
            </a:endParaRPr>
          </a:p>
          <a:p>
            <a:pPr algn="just" marL="12700" marR="5080" indent="296545">
              <a:lnSpc>
                <a:spcPct val="144400"/>
              </a:lnSpc>
              <a:buAutoNum type="arabicPeriod" startAt="4"/>
              <a:tabLst>
                <a:tab pos="728345" algn="l"/>
              </a:tabLst>
            </a:pPr>
            <a:r>
              <a:rPr dirty="0" sz="2800">
                <a:latin typeface="Times New Roman"/>
                <a:cs typeface="Times New Roman"/>
              </a:rPr>
              <a:t>Проаналізувати відмінність напружено-деформованого </a:t>
            </a:r>
            <a:r>
              <a:rPr dirty="0" sz="2800" spc="5">
                <a:latin typeface="Times New Roman"/>
                <a:cs typeface="Times New Roman"/>
              </a:rPr>
              <a:t>стану конструктивних  </a:t>
            </a:r>
            <a:r>
              <a:rPr dirty="0" sz="2800">
                <a:latin typeface="Times New Roman"/>
                <a:cs typeface="Times New Roman"/>
              </a:rPr>
              <a:t>елементів розглянутих будівель </a:t>
            </a:r>
            <a:r>
              <a:rPr dirty="0" sz="2800" spc="5">
                <a:latin typeface="Times New Roman"/>
                <a:cs typeface="Times New Roman"/>
              </a:rPr>
              <a:t>при </a:t>
            </a:r>
            <a:r>
              <a:rPr dirty="0" sz="2800">
                <a:latin typeface="Times New Roman"/>
                <a:cs typeface="Times New Roman"/>
              </a:rPr>
              <a:t>різних варіантах врахування  надфундаментних</a:t>
            </a:r>
            <a:r>
              <a:rPr dirty="0" sz="2800" spc="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конструкцій.</a:t>
            </a:r>
            <a:endParaRPr sz="2800">
              <a:latin typeface="Times New Roman"/>
              <a:cs typeface="Times New Roman"/>
            </a:endParaRPr>
          </a:p>
          <a:p>
            <a:pPr marL="12700" marR="1099820" indent="298450">
              <a:lnSpc>
                <a:spcPts val="3240"/>
              </a:lnSpc>
              <a:spcBef>
                <a:spcPts val="1700"/>
              </a:spcBef>
              <a:buAutoNum type="arabicPeriod" startAt="4"/>
              <a:tabLst>
                <a:tab pos="673100" algn="l"/>
              </a:tabLst>
            </a:pPr>
            <a:r>
              <a:rPr dirty="0" sz="2800">
                <a:latin typeface="Times New Roman"/>
                <a:cs typeface="Times New Roman"/>
              </a:rPr>
              <a:t>Виконати конструювання фундаментних плит </a:t>
            </a:r>
            <a:r>
              <a:rPr dirty="0" sz="2800" spc="5">
                <a:latin typeface="Times New Roman"/>
                <a:cs typeface="Times New Roman"/>
              </a:rPr>
              <a:t>і </a:t>
            </a:r>
            <a:r>
              <a:rPr dirty="0" sz="2800">
                <a:latin typeface="Times New Roman"/>
                <a:cs typeface="Times New Roman"/>
              </a:rPr>
              <a:t>порівняльні кошторисні  розрахунки.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604689"/>
            <a:ext cx="18781274" cy="77550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434"/>
              <a:t>Кількість </a:t>
            </a:r>
            <a:r>
              <a:rPr dirty="0" spc="-515"/>
              <a:t>арматури,</a:t>
            </a:r>
            <a:r>
              <a:rPr dirty="0" spc="-15"/>
              <a:t> </a:t>
            </a:r>
            <a:r>
              <a:rPr dirty="0" spc="-455"/>
              <a:t>т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305043" y="12750912"/>
            <a:ext cx="11501755" cy="10807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4445">
              <a:lnSpc>
                <a:spcPts val="3790"/>
              </a:lnSpc>
            </a:pPr>
            <a:r>
              <a:rPr dirty="0" sz="3850" spc="-405">
                <a:latin typeface="Arial"/>
                <a:cs typeface="Arial"/>
              </a:rPr>
              <a:t>Діаграми </a:t>
            </a:r>
            <a:r>
              <a:rPr dirty="0" sz="3850" spc="-395">
                <a:latin typeface="Arial"/>
                <a:cs typeface="Arial"/>
              </a:rPr>
              <a:t>залежності </a:t>
            </a:r>
            <a:r>
              <a:rPr dirty="0" sz="3850" spc="-365">
                <a:latin typeface="Arial"/>
                <a:cs typeface="Arial"/>
              </a:rPr>
              <a:t>вартості, </a:t>
            </a:r>
            <a:r>
              <a:rPr dirty="0" sz="3850" spc="-340">
                <a:latin typeface="Arial"/>
                <a:cs typeface="Arial"/>
              </a:rPr>
              <a:t>кількості </a:t>
            </a:r>
            <a:r>
              <a:rPr dirty="0" sz="3850" spc="-254">
                <a:latin typeface="Arial"/>
                <a:cs typeface="Arial"/>
              </a:rPr>
              <a:t> </a:t>
            </a:r>
            <a:r>
              <a:rPr dirty="0" sz="3850" spc="-425">
                <a:latin typeface="Arial"/>
                <a:cs typeface="Arial"/>
              </a:rPr>
              <a:t>арматури</a:t>
            </a:r>
            <a:endParaRPr sz="3850">
              <a:latin typeface="Arial"/>
              <a:cs typeface="Arial"/>
            </a:endParaRPr>
          </a:p>
          <a:p>
            <a:pPr algn="ctr">
              <a:lnSpc>
                <a:spcPts val="4530"/>
              </a:lnSpc>
            </a:pPr>
            <a:r>
              <a:rPr dirty="0" sz="3850" spc="-390">
                <a:latin typeface="Arial"/>
                <a:cs typeface="Arial"/>
              </a:rPr>
              <a:t>та </a:t>
            </a:r>
            <a:r>
              <a:rPr dirty="0" sz="3850" spc="-380">
                <a:latin typeface="Arial"/>
                <a:cs typeface="Arial"/>
              </a:rPr>
              <a:t>трудомісткості </a:t>
            </a:r>
            <a:r>
              <a:rPr dirty="0" sz="3850" spc="-440">
                <a:latin typeface="Arial"/>
                <a:cs typeface="Arial"/>
              </a:rPr>
              <a:t>влаштування </a:t>
            </a:r>
            <a:r>
              <a:rPr dirty="0" sz="3850" spc="-420">
                <a:latin typeface="Arial"/>
                <a:cs typeface="Arial"/>
              </a:rPr>
              <a:t>плити </a:t>
            </a:r>
            <a:r>
              <a:rPr dirty="0" sz="3850" spc="-350">
                <a:latin typeface="Arial"/>
                <a:cs typeface="Arial"/>
              </a:rPr>
              <a:t>від </a:t>
            </a:r>
            <a:r>
              <a:rPr dirty="0" sz="3850" spc="-434">
                <a:latin typeface="Arial"/>
                <a:cs typeface="Arial"/>
              </a:rPr>
              <a:t>методу </a:t>
            </a:r>
            <a:r>
              <a:rPr dirty="0" sz="3850" spc="140">
                <a:latin typeface="Arial"/>
                <a:cs typeface="Arial"/>
              </a:rPr>
              <a:t> </a:t>
            </a:r>
            <a:r>
              <a:rPr dirty="0" sz="3850" spc="-459">
                <a:latin typeface="Arial"/>
                <a:cs typeface="Arial"/>
              </a:rPr>
              <a:t>моделювання</a:t>
            </a:r>
            <a:endParaRPr sz="38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507087" y="297859"/>
            <a:ext cx="5608955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75">
                <a:latin typeface="Arial"/>
                <a:cs typeface="Arial"/>
              </a:rPr>
              <a:t>Трудомісткість,</a:t>
            </a:r>
            <a:r>
              <a:rPr dirty="0" sz="4750" spc="-260">
                <a:latin typeface="Arial"/>
                <a:cs typeface="Arial"/>
              </a:rPr>
              <a:t> </a:t>
            </a:r>
            <a:r>
              <a:rPr dirty="0" sz="4750" spc="-475">
                <a:latin typeface="Arial"/>
                <a:cs typeface="Arial"/>
              </a:rPr>
              <a:t>люд.-год.</a:t>
            </a:r>
            <a:endParaRPr sz="47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28046" y="297859"/>
            <a:ext cx="40462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55">
                <a:latin typeface="Arial"/>
                <a:cs typeface="Arial"/>
              </a:rPr>
              <a:t>Вартість, </a:t>
            </a:r>
            <a:r>
              <a:rPr dirty="0" sz="4750" spc="-425">
                <a:latin typeface="Arial"/>
                <a:cs typeface="Arial"/>
              </a:rPr>
              <a:t>тис.</a:t>
            </a:r>
            <a:r>
              <a:rPr dirty="0" sz="4750" spc="-55">
                <a:latin typeface="Arial"/>
                <a:cs typeface="Arial"/>
              </a:rPr>
              <a:t> </a:t>
            </a:r>
            <a:r>
              <a:rPr dirty="0" sz="4750" spc="-415">
                <a:latin typeface="Arial"/>
                <a:cs typeface="Arial"/>
              </a:rPr>
              <a:t>грн.</a:t>
            </a:r>
            <a:endParaRPr sz="47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89967" y="1707216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3316" y="10938886"/>
            <a:ext cx="3778885" cy="156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045"/>
              </a:lnSpc>
            </a:pPr>
            <a:r>
              <a:rPr dirty="0" sz="2550" spc="-300">
                <a:latin typeface="Arial"/>
                <a:cs typeface="Arial"/>
              </a:rPr>
              <a:t>Номера </a:t>
            </a:r>
            <a:r>
              <a:rPr dirty="0" sz="2550" spc="-245">
                <a:latin typeface="Arial"/>
                <a:cs typeface="Arial"/>
              </a:rPr>
              <a:t>стовпців </a:t>
            </a:r>
            <a:r>
              <a:rPr dirty="0" sz="2550" spc="-275">
                <a:latin typeface="Arial"/>
                <a:cs typeface="Arial"/>
              </a:rPr>
              <a:t>на</a:t>
            </a:r>
            <a:r>
              <a:rPr dirty="0" sz="2550" spc="85">
                <a:latin typeface="Arial"/>
                <a:cs typeface="Arial"/>
              </a:rPr>
              <a:t> </a:t>
            </a:r>
            <a:r>
              <a:rPr dirty="0" sz="2550" spc="-240">
                <a:latin typeface="Arial"/>
                <a:cs typeface="Arial"/>
              </a:rPr>
              <a:t>діаграмах:</a:t>
            </a:r>
            <a:endParaRPr sz="2550">
              <a:latin typeface="Arial"/>
              <a:cs typeface="Arial"/>
            </a:endParaRPr>
          </a:p>
          <a:p>
            <a:pPr marL="304165" indent="-291465">
              <a:lnSpc>
                <a:spcPts val="3035"/>
              </a:lnSpc>
              <a:buAutoNum type="arabicPeriod"/>
              <a:tabLst>
                <a:tab pos="304800" algn="l"/>
              </a:tabLst>
            </a:pPr>
            <a:r>
              <a:rPr dirty="0" sz="2550" spc="-295">
                <a:latin typeface="Arial"/>
                <a:cs typeface="Arial"/>
              </a:rPr>
              <a:t>Повна</a:t>
            </a:r>
            <a:r>
              <a:rPr dirty="0" sz="2550" spc="-165">
                <a:latin typeface="Arial"/>
                <a:cs typeface="Arial"/>
              </a:rPr>
              <a:t> </a:t>
            </a:r>
            <a:r>
              <a:rPr dirty="0" sz="2550" spc="-300">
                <a:latin typeface="Arial"/>
                <a:cs typeface="Arial"/>
              </a:rPr>
              <a:t>модель</a:t>
            </a:r>
            <a:endParaRPr sz="2550">
              <a:latin typeface="Arial"/>
              <a:cs typeface="Arial"/>
            </a:endParaRPr>
          </a:p>
          <a:p>
            <a:pPr marL="304165" indent="-291465">
              <a:lnSpc>
                <a:spcPts val="3035"/>
              </a:lnSpc>
              <a:buAutoNum type="arabicPeriod"/>
              <a:tabLst>
                <a:tab pos="304800" algn="l"/>
              </a:tabLst>
            </a:pPr>
            <a:r>
              <a:rPr dirty="0" sz="2550" spc="-285">
                <a:latin typeface="Arial"/>
                <a:cs typeface="Arial"/>
              </a:rPr>
              <a:t>Плита </a:t>
            </a:r>
            <a:r>
              <a:rPr dirty="0" sz="2550" spc="-225">
                <a:latin typeface="Arial"/>
                <a:cs typeface="Arial"/>
              </a:rPr>
              <a:t>з</a:t>
            </a:r>
            <a:r>
              <a:rPr dirty="0" sz="2550" spc="-55">
                <a:latin typeface="Arial"/>
                <a:cs typeface="Arial"/>
              </a:rPr>
              <a:t> </a:t>
            </a:r>
            <a:r>
              <a:rPr dirty="0" sz="2550" spc="-265">
                <a:latin typeface="Arial"/>
                <a:cs typeface="Arial"/>
              </a:rPr>
              <a:t>підвалом</a:t>
            </a:r>
            <a:endParaRPr sz="2550">
              <a:latin typeface="Arial"/>
              <a:cs typeface="Arial"/>
            </a:endParaRPr>
          </a:p>
          <a:p>
            <a:pPr marL="304165" indent="-291465">
              <a:lnSpc>
                <a:spcPts val="3045"/>
              </a:lnSpc>
              <a:buAutoNum type="arabicPeriod"/>
              <a:tabLst>
                <a:tab pos="304800" algn="l"/>
              </a:tabLst>
            </a:pPr>
            <a:r>
              <a:rPr dirty="0" sz="2550" spc="-245">
                <a:latin typeface="Arial"/>
                <a:cs typeface="Arial"/>
              </a:rPr>
              <a:t>Тільки</a:t>
            </a:r>
            <a:r>
              <a:rPr dirty="0" sz="2550" spc="-165">
                <a:latin typeface="Arial"/>
                <a:cs typeface="Arial"/>
              </a:rPr>
              <a:t> </a:t>
            </a:r>
            <a:r>
              <a:rPr dirty="0" sz="2550" spc="-270">
                <a:latin typeface="Arial"/>
                <a:cs typeface="Arial"/>
              </a:rPr>
              <a:t>плита</a:t>
            </a:r>
            <a:endParaRPr sz="2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50731" y="2798422"/>
            <a:ext cx="3201035" cy="6762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200" spc="25" b="1">
                <a:latin typeface="Times New Roman"/>
                <a:cs typeface="Times New Roman"/>
              </a:rPr>
              <a:t>ВИСНОВКИ</a:t>
            </a:r>
            <a:endParaRPr sz="4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95250" y="4277921"/>
            <a:ext cx="2701290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>
                <a:latin typeface="Times New Roman"/>
                <a:cs typeface="Times New Roman"/>
              </a:rPr>
              <a:t>надфундаментної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01359" y="4277921"/>
            <a:ext cx="2375535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012314" algn="l"/>
              </a:tabLst>
            </a:pPr>
            <a:r>
              <a:rPr dirty="0" sz="2800" spc="5">
                <a:latin typeface="Times New Roman"/>
                <a:cs typeface="Times New Roman"/>
              </a:rPr>
              <a:t>конструкці</a:t>
            </a:r>
            <a:r>
              <a:rPr dirty="0" sz="2800" spc="5">
                <a:latin typeface="Times New Roman"/>
                <a:cs typeface="Times New Roman"/>
              </a:rPr>
              <a:t>ї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на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3208" y="4088458"/>
            <a:ext cx="4055110" cy="1259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298450">
              <a:lnSpc>
                <a:spcPct val="144400"/>
              </a:lnSpc>
              <a:tabLst>
                <a:tab pos="2110740" algn="l"/>
              </a:tabLst>
            </a:pPr>
            <a:r>
              <a:rPr dirty="0" sz="2800" spc="5">
                <a:latin typeface="Times New Roman"/>
                <a:cs typeface="Times New Roman"/>
              </a:rPr>
              <a:t>Проведен</a:t>
            </a:r>
            <a:r>
              <a:rPr dirty="0" sz="2800" spc="5">
                <a:latin typeface="Times New Roman"/>
                <a:cs typeface="Times New Roman"/>
              </a:rPr>
              <a:t>і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дослідження  </a:t>
            </a:r>
            <a:r>
              <a:rPr dirty="0" sz="2800">
                <a:latin typeface="Times New Roman"/>
                <a:cs typeface="Times New Roman"/>
              </a:rPr>
              <a:t>напружено-деформований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91114" y="4088458"/>
            <a:ext cx="3288665" cy="1259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9855" marR="5080" indent="-97790">
              <a:lnSpc>
                <a:spcPct val="144400"/>
              </a:lnSpc>
              <a:tabLst>
                <a:tab pos="1125220" algn="l"/>
                <a:tab pos="1311910" algn="l"/>
              </a:tabLst>
            </a:pPr>
            <a:r>
              <a:rPr dirty="0" sz="2800" spc="5">
                <a:latin typeface="Times New Roman"/>
                <a:cs typeface="Times New Roman"/>
              </a:rPr>
              <a:t>впливу		жорсткості  </a:t>
            </a:r>
            <a:r>
              <a:rPr dirty="0" sz="2800" spc="5">
                <a:latin typeface="Times New Roman"/>
                <a:cs typeface="Times New Roman"/>
              </a:rPr>
              <a:t>ста</a:t>
            </a:r>
            <a:r>
              <a:rPr dirty="0" sz="2800" spc="10">
                <a:latin typeface="Times New Roman"/>
                <a:cs typeface="Times New Roman"/>
              </a:rPr>
              <a:t>н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фундаментної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92832" y="4894226"/>
            <a:ext cx="1593850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264920" algn="l"/>
              </a:tabLst>
            </a:pPr>
            <a:r>
              <a:rPr dirty="0" sz="2800" spc="5">
                <a:latin typeface="Times New Roman"/>
                <a:cs typeface="Times New Roman"/>
              </a:rPr>
              <a:t>плит</a:t>
            </a:r>
            <a:r>
              <a:rPr dirty="0" sz="2800" spc="10">
                <a:latin typeface="Times New Roman"/>
                <a:cs typeface="Times New Roman"/>
              </a:rPr>
              <a:t>и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та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510111" y="4894226"/>
            <a:ext cx="1621155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>
                <a:latin typeface="Times New Roman"/>
                <a:cs typeface="Times New Roman"/>
              </a:rPr>
              <a:t>показники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441641" y="4894226"/>
            <a:ext cx="1038225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>
                <a:latin typeface="Times New Roman"/>
                <a:cs typeface="Times New Roman"/>
              </a:rPr>
              <a:t>витрат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67195" y="6126833"/>
            <a:ext cx="1174750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>
                <a:latin typeface="Times New Roman"/>
                <a:cs typeface="Times New Roman"/>
              </a:rPr>
              <a:t>суттєво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011289" y="6126833"/>
            <a:ext cx="1234440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>
                <a:latin typeface="Times New Roman"/>
                <a:cs typeface="Times New Roman"/>
              </a:rPr>
              <a:t>впливає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510367" y="6126833"/>
            <a:ext cx="2007235" cy="454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53415" algn="l"/>
              </a:tabLst>
            </a:pPr>
            <a:r>
              <a:rPr dirty="0" sz="2800" spc="5">
                <a:latin typeface="Times New Roman"/>
                <a:cs typeface="Times New Roman"/>
              </a:rPr>
              <a:t>на	</a:t>
            </a:r>
            <a:r>
              <a:rPr dirty="0" sz="2800">
                <a:latin typeface="Times New Roman"/>
                <a:cs typeface="Times New Roman"/>
              </a:rPr>
              <a:t>характер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3208" y="5510530"/>
            <a:ext cx="7585075" cy="16865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>
                <a:latin typeface="Times New Roman"/>
                <a:cs typeface="Times New Roman"/>
              </a:rPr>
              <a:t>матеріалів, вартість та трудомісткість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 spc="5">
                <a:latin typeface="Times New Roman"/>
                <a:cs typeface="Times New Roman"/>
              </a:rPr>
              <a:t>показали:</a:t>
            </a:r>
            <a:endParaRPr sz="2800">
              <a:latin typeface="Times New Roman"/>
              <a:cs typeface="Times New Roman"/>
            </a:endParaRPr>
          </a:p>
          <a:p>
            <a:pPr marL="429259" marR="5080" indent="-153035">
              <a:lnSpc>
                <a:spcPct val="144400"/>
              </a:lnSpc>
              <a:tabLst>
                <a:tab pos="2642235" algn="l"/>
                <a:tab pos="5702300" algn="l"/>
              </a:tabLst>
            </a:pPr>
            <a:r>
              <a:rPr dirty="0" sz="2800" spc="5">
                <a:latin typeface="Times New Roman"/>
                <a:cs typeface="Times New Roman"/>
              </a:rPr>
              <a:t>1.</a:t>
            </a:r>
            <a:r>
              <a:rPr dirty="0" sz="2800" spc="-12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Жорсткіст</a:t>
            </a:r>
            <a:r>
              <a:rPr dirty="0" sz="2800" spc="10">
                <a:latin typeface="Times New Roman"/>
                <a:cs typeface="Times New Roman"/>
              </a:rPr>
              <a:t>ь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>
                <a:latin typeface="Times New Roman"/>
                <a:cs typeface="Times New Roman"/>
              </a:rPr>
              <a:t>надфундаментни</a:t>
            </a:r>
            <a:r>
              <a:rPr dirty="0" sz="2800" spc="10">
                <a:latin typeface="Times New Roman"/>
                <a:cs typeface="Times New Roman"/>
              </a:rPr>
              <a:t>х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>
                <a:latin typeface="Times New Roman"/>
                <a:cs typeface="Times New Roman"/>
              </a:rPr>
              <a:t>конструкцій  </a:t>
            </a:r>
            <a:r>
              <a:rPr dirty="0" sz="2800" spc="5">
                <a:latin typeface="Times New Roman"/>
                <a:cs typeface="Times New Roman"/>
              </a:rPr>
              <a:t>армування.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23208" y="7169968"/>
            <a:ext cx="12812395" cy="9887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429259" marR="31115" indent="-153035">
              <a:lnSpc>
                <a:spcPct val="144400"/>
              </a:lnSpc>
              <a:buAutoNum type="arabicPeriod" startAt="2"/>
              <a:tabLst>
                <a:tab pos="620395" algn="l"/>
              </a:tabLst>
            </a:pPr>
            <a:r>
              <a:rPr dirty="0" sz="2800" spc="5">
                <a:latin typeface="Times New Roman"/>
                <a:cs typeface="Times New Roman"/>
              </a:rPr>
              <a:t>Для </a:t>
            </a:r>
            <a:r>
              <a:rPr dirty="0" sz="2800">
                <a:latin typeface="Times New Roman"/>
                <a:cs typeface="Times New Roman"/>
              </a:rPr>
              <a:t>безкаркасних будівель повне ігнорування жорсткості надфундаментних  конструкцій призводить </a:t>
            </a:r>
            <a:r>
              <a:rPr dirty="0" sz="2800" spc="5">
                <a:latin typeface="Times New Roman"/>
                <a:cs typeface="Times New Roman"/>
              </a:rPr>
              <a:t>не </a:t>
            </a:r>
            <a:r>
              <a:rPr dirty="0" sz="2800">
                <a:latin typeface="Times New Roman"/>
                <a:cs typeface="Times New Roman"/>
              </a:rPr>
              <a:t>тільки </a:t>
            </a:r>
            <a:r>
              <a:rPr dirty="0" sz="2800" spc="5">
                <a:latin typeface="Times New Roman"/>
                <a:cs typeface="Times New Roman"/>
              </a:rPr>
              <a:t>до </a:t>
            </a:r>
            <a:r>
              <a:rPr dirty="0" sz="2800">
                <a:latin typeface="Times New Roman"/>
                <a:cs typeface="Times New Roman"/>
              </a:rPr>
              <a:t>значного переармування </a:t>
            </a:r>
            <a:r>
              <a:rPr dirty="0" sz="2800" spc="5">
                <a:latin typeface="Times New Roman"/>
                <a:cs typeface="Times New Roman"/>
              </a:rPr>
              <a:t>плити, </a:t>
            </a:r>
            <a:r>
              <a:rPr dirty="0" sz="2800" spc="10">
                <a:latin typeface="Times New Roman"/>
                <a:cs typeface="Times New Roman"/>
              </a:rPr>
              <a:t>але </a:t>
            </a:r>
            <a:r>
              <a:rPr dirty="0" sz="2800" spc="5">
                <a:latin typeface="Times New Roman"/>
                <a:cs typeface="Times New Roman"/>
              </a:rPr>
              <a:t>і </a:t>
            </a:r>
            <a:r>
              <a:rPr dirty="0" sz="2800" spc="15">
                <a:latin typeface="Times New Roman"/>
                <a:cs typeface="Times New Roman"/>
              </a:rPr>
              <a:t>до  </a:t>
            </a:r>
            <a:r>
              <a:rPr dirty="0" sz="2800" spc="5">
                <a:latin typeface="Times New Roman"/>
                <a:cs typeface="Times New Roman"/>
              </a:rPr>
              <a:t>деякої якісної невідповідності армування, </a:t>
            </a:r>
            <a:r>
              <a:rPr dirty="0" sz="2800" spc="-5">
                <a:latin typeface="Times New Roman"/>
                <a:cs typeface="Times New Roman"/>
              </a:rPr>
              <a:t>зокрема </a:t>
            </a:r>
            <a:r>
              <a:rPr dirty="0" sz="2800">
                <a:latin typeface="Times New Roman"/>
                <a:cs typeface="Times New Roman"/>
              </a:rPr>
              <a:t>нижня </a:t>
            </a:r>
            <a:r>
              <a:rPr dirty="0" sz="2800" spc="-5">
                <a:latin typeface="Times New Roman"/>
                <a:cs typeface="Times New Roman"/>
              </a:rPr>
              <a:t>арматура </a:t>
            </a:r>
            <a:r>
              <a:rPr dirty="0" sz="2800">
                <a:latin typeface="Times New Roman"/>
                <a:cs typeface="Times New Roman"/>
              </a:rPr>
              <a:t>може </a:t>
            </a:r>
            <a:r>
              <a:rPr dirty="0" sz="2800" spc="-5">
                <a:latin typeface="Times New Roman"/>
                <a:cs typeface="Times New Roman"/>
              </a:rPr>
              <a:t>бути  </a:t>
            </a:r>
            <a:r>
              <a:rPr dirty="0" sz="2800" spc="10">
                <a:latin typeface="Times New Roman"/>
                <a:cs typeface="Times New Roman"/>
              </a:rPr>
              <a:t>недостатньою.</a:t>
            </a:r>
            <a:endParaRPr sz="2800">
              <a:latin typeface="Times New Roman"/>
              <a:cs typeface="Times New Roman"/>
            </a:endParaRPr>
          </a:p>
          <a:p>
            <a:pPr algn="just" marL="429259" marR="28575" indent="-153035">
              <a:lnSpc>
                <a:spcPct val="144400"/>
              </a:lnSpc>
              <a:buAutoNum type="arabicPeriod" startAt="2"/>
              <a:tabLst>
                <a:tab pos="620395" algn="l"/>
              </a:tabLst>
            </a:pPr>
            <a:r>
              <a:rPr dirty="0" sz="2800">
                <a:latin typeface="Times New Roman"/>
                <a:cs typeface="Times New Roman"/>
              </a:rPr>
              <a:t>Для </a:t>
            </a:r>
            <a:r>
              <a:rPr dirty="0" sz="2800" spc="-5">
                <a:latin typeface="Times New Roman"/>
                <a:cs typeface="Times New Roman"/>
              </a:rPr>
              <a:t>безкаркасних будівель неповне моделювання споруди </a:t>
            </a:r>
            <a:r>
              <a:rPr dirty="0" sz="2800">
                <a:latin typeface="Times New Roman"/>
                <a:cs typeface="Times New Roman"/>
              </a:rPr>
              <a:t>дає </a:t>
            </a:r>
            <a:r>
              <a:rPr dirty="0" sz="2800" spc="-5">
                <a:latin typeface="Times New Roman"/>
                <a:cs typeface="Times New Roman"/>
              </a:rPr>
              <a:t>адекватну  </a:t>
            </a:r>
            <a:r>
              <a:rPr dirty="0" sz="2800" spc="10">
                <a:latin typeface="Times New Roman"/>
                <a:cs typeface="Times New Roman"/>
              </a:rPr>
              <a:t>якісну </a:t>
            </a:r>
            <a:r>
              <a:rPr dirty="0" sz="2800" spc="5">
                <a:latin typeface="Times New Roman"/>
                <a:cs typeface="Times New Roman"/>
              </a:rPr>
              <a:t>картину, але теж призводить до</a:t>
            </a:r>
            <a:r>
              <a:rPr dirty="0" sz="2800" spc="80">
                <a:latin typeface="Times New Roman"/>
                <a:cs typeface="Times New Roman"/>
              </a:rPr>
              <a:t> </a:t>
            </a:r>
            <a:r>
              <a:rPr dirty="0" sz="2800" spc="5">
                <a:latin typeface="Times New Roman"/>
                <a:cs typeface="Times New Roman"/>
              </a:rPr>
              <a:t>переармування.</a:t>
            </a:r>
            <a:endParaRPr sz="2800">
              <a:latin typeface="Times New Roman"/>
              <a:cs typeface="Times New Roman"/>
            </a:endParaRPr>
          </a:p>
          <a:p>
            <a:pPr algn="just" marL="429259" marR="34290" indent="-153035">
              <a:lnSpc>
                <a:spcPct val="144400"/>
              </a:lnSpc>
              <a:buAutoNum type="arabicPeriod" startAt="2"/>
              <a:tabLst>
                <a:tab pos="620395" algn="l"/>
              </a:tabLst>
            </a:pPr>
            <a:r>
              <a:rPr dirty="0" sz="2800" spc="5">
                <a:latin typeface="Times New Roman"/>
                <a:cs typeface="Times New Roman"/>
              </a:rPr>
              <a:t>Для </a:t>
            </a:r>
            <a:r>
              <a:rPr dirty="0" sz="2800">
                <a:latin typeface="Times New Roman"/>
                <a:cs typeface="Times New Roman"/>
              </a:rPr>
              <a:t>каркасних будівель неповне моделювання споруди </a:t>
            </a:r>
            <a:r>
              <a:rPr dirty="0" sz="2800" spc="5">
                <a:latin typeface="Times New Roman"/>
                <a:cs typeface="Times New Roman"/>
              </a:rPr>
              <a:t>не </a:t>
            </a:r>
            <a:r>
              <a:rPr dirty="0" sz="2800">
                <a:latin typeface="Times New Roman"/>
                <a:cs typeface="Times New Roman"/>
              </a:rPr>
              <a:t>вносить сутттєвих  змін </a:t>
            </a:r>
            <a:r>
              <a:rPr dirty="0" sz="2800" spc="5">
                <a:latin typeface="Times New Roman"/>
                <a:cs typeface="Times New Roman"/>
              </a:rPr>
              <a:t>до </a:t>
            </a:r>
            <a:r>
              <a:rPr dirty="0" sz="2800">
                <a:latin typeface="Times New Roman"/>
                <a:cs typeface="Times New Roman"/>
              </a:rPr>
              <a:t>конструктивного рішення </a:t>
            </a:r>
            <a:r>
              <a:rPr dirty="0" sz="2800" spc="10">
                <a:latin typeface="Times New Roman"/>
                <a:cs typeface="Times New Roman"/>
              </a:rPr>
              <a:t>у </a:t>
            </a:r>
            <a:r>
              <a:rPr dirty="0" sz="2800">
                <a:latin typeface="Times New Roman"/>
                <a:cs typeface="Times New Roman"/>
              </a:rPr>
              <a:t>порівнянні </a:t>
            </a:r>
            <a:r>
              <a:rPr dirty="0" sz="2800" spc="5">
                <a:latin typeface="Times New Roman"/>
                <a:cs typeface="Times New Roman"/>
              </a:rPr>
              <a:t>з </a:t>
            </a:r>
            <a:r>
              <a:rPr dirty="0" sz="2800">
                <a:latin typeface="Times New Roman"/>
                <a:cs typeface="Times New Roman"/>
              </a:rPr>
              <a:t>повним</a:t>
            </a:r>
            <a:r>
              <a:rPr dirty="0" sz="2800" spc="10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моделюванням.</a:t>
            </a:r>
            <a:endParaRPr sz="2800">
              <a:latin typeface="Times New Roman"/>
              <a:cs typeface="Times New Roman"/>
            </a:endParaRPr>
          </a:p>
          <a:p>
            <a:pPr algn="just" marL="429259" marR="5080" indent="-153035">
              <a:lnSpc>
                <a:spcPct val="144400"/>
              </a:lnSpc>
              <a:buAutoNum type="arabicPeriod" startAt="2"/>
              <a:tabLst>
                <a:tab pos="620395" algn="l"/>
              </a:tabLst>
            </a:pPr>
            <a:r>
              <a:rPr dirty="0" sz="2800" spc="5">
                <a:latin typeface="Times New Roman"/>
                <a:cs typeface="Times New Roman"/>
              </a:rPr>
              <a:t>При </a:t>
            </a:r>
            <a:r>
              <a:rPr dirty="0" sz="2800">
                <a:latin typeface="Times New Roman"/>
                <a:cs typeface="Times New Roman"/>
              </a:rPr>
              <a:t>проектуванні фундаментних плит </a:t>
            </a:r>
            <a:r>
              <a:rPr dirty="0" sz="2800" spc="5">
                <a:latin typeface="Times New Roman"/>
                <a:cs typeface="Times New Roman"/>
              </a:rPr>
              <a:t>не </a:t>
            </a:r>
            <a:r>
              <a:rPr dirty="0" sz="2800">
                <a:latin typeface="Times New Roman"/>
                <a:cs typeface="Times New Roman"/>
              </a:rPr>
              <a:t>рекомендується виконувати  розрахунки без врахування несучого остова </a:t>
            </a:r>
            <a:r>
              <a:rPr dirty="0" sz="2800" spc="-30">
                <a:latin typeface="Times New Roman"/>
                <a:cs typeface="Times New Roman"/>
              </a:rPr>
              <a:t>будівлі, </a:t>
            </a:r>
            <a:r>
              <a:rPr dirty="0" sz="2800" spc="5">
                <a:latin typeface="Times New Roman"/>
                <a:cs typeface="Times New Roman"/>
              </a:rPr>
              <a:t>це може призвести до  неадекватного армування певних ділянок фундаментних</a:t>
            </a:r>
            <a:r>
              <a:rPr dirty="0" sz="2800" spc="40">
                <a:latin typeface="Times New Roman"/>
                <a:cs typeface="Times New Roman"/>
              </a:rPr>
              <a:t> </a:t>
            </a:r>
            <a:r>
              <a:rPr dirty="0" sz="2800" spc="5">
                <a:latin typeface="Times New Roman"/>
                <a:cs typeface="Times New Roman"/>
              </a:rPr>
              <a:t>плит.</a:t>
            </a:r>
            <a:endParaRPr sz="2800">
              <a:latin typeface="Times New Roman"/>
              <a:cs typeface="Times New Roman"/>
            </a:endParaRPr>
          </a:p>
          <a:p>
            <a:pPr algn="just" marL="429259" marR="40640" indent="-153035">
              <a:lnSpc>
                <a:spcPct val="144400"/>
              </a:lnSpc>
              <a:buAutoNum type="arabicPeriod" startAt="2"/>
              <a:tabLst>
                <a:tab pos="620395" algn="l"/>
              </a:tabLst>
            </a:pPr>
            <a:r>
              <a:rPr dirty="0" sz="2800" spc="5">
                <a:latin typeface="Times New Roman"/>
                <a:cs typeface="Times New Roman"/>
              </a:rPr>
              <a:t>Для </a:t>
            </a:r>
            <a:r>
              <a:rPr dirty="0" sz="2800">
                <a:latin typeface="Times New Roman"/>
                <a:cs typeface="Times New Roman"/>
              </a:rPr>
              <a:t>каркасних будинків </a:t>
            </a:r>
            <a:r>
              <a:rPr dirty="0" sz="2800" spc="5">
                <a:latin typeface="Times New Roman"/>
                <a:cs typeface="Times New Roman"/>
              </a:rPr>
              <a:t>може </a:t>
            </a:r>
            <a:r>
              <a:rPr dirty="0" sz="2800">
                <a:latin typeface="Times New Roman"/>
                <a:cs typeface="Times New Roman"/>
              </a:rPr>
              <a:t>бути використаний спрощений просторовий  розрахунок </a:t>
            </a:r>
            <a:r>
              <a:rPr dirty="0" sz="2800" spc="5">
                <a:latin typeface="Times New Roman"/>
                <a:cs typeface="Times New Roman"/>
              </a:rPr>
              <a:t>з </a:t>
            </a:r>
            <a:r>
              <a:rPr dirty="0" sz="2800">
                <a:latin typeface="Times New Roman"/>
                <a:cs typeface="Times New Roman"/>
              </a:rPr>
              <a:t>моделюванням </a:t>
            </a:r>
            <a:r>
              <a:rPr dirty="0" sz="2800" spc="5">
                <a:latin typeface="Times New Roman"/>
                <a:cs typeface="Times New Roman"/>
              </a:rPr>
              <a:t>лише </a:t>
            </a:r>
            <a:r>
              <a:rPr dirty="0" sz="2800">
                <a:latin typeface="Times New Roman"/>
                <a:cs typeface="Times New Roman"/>
              </a:rPr>
              <a:t>підземної частини</a:t>
            </a:r>
            <a:r>
              <a:rPr dirty="0" sz="2800" spc="285">
                <a:latin typeface="Times New Roman"/>
                <a:cs typeface="Times New Roman"/>
              </a:rPr>
              <a:t> </a:t>
            </a:r>
            <a:r>
              <a:rPr dirty="0" sz="2800" spc="-30">
                <a:latin typeface="Times New Roman"/>
                <a:cs typeface="Times New Roman"/>
              </a:rPr>
              <a:t>будівлі.</a:t>
            </a:r>
            <a:endParaRPr sz="2800">
              <a:latin typeface="Times New Roman"/>
              <a:cs typeface="Times New Roman"/>
            </a:endParaRPr>
          </a:p>
          <a:p>
            <a:pPr algn="just" marL="12700" marR="62230" indent="298450">
              <a:lnSpc>
                <a:spcPct val="144400"/>
              </a:lnSpc>
              <a:buAutoNum type="arabicPeriod" startAt="2"/>
              <a:tabLst>
                <a:tab pos="746760" algn="l"/>
              </a:tabLst>
            </a:pPr>
            <a:r>
              <a:rPr dirty="0" sz="2800">
                <a:latin typeface="Times New Roman"/>
                <a:cs typeface="Times New Roman"/>
              </a:rPr>
              <a:t>Для </a:t>
            </a:r>
            <a:r>
              <a:rPr dirty="0" sz="2800" spc="-5">
                <a:latin typeface="Times New Roman"/>
                <a:cs typeface="Times New Roman"/>
              </a:rPr>
              <a:t>безкаркасних будівель рекомендується виконувати повне моделювання  </a:t>
            </a:r>
            <a:r>
              <a:rPr dirty="0" sz="2800">
                <a:latin typeface="Times New Roman"/>
                <a:cs typeface="Times New Roman"/>
              </a:rPr>
              <a:t>надфундаментних </a:t>
            </a:r>
            <a:r>
              <a:rPr dirty="0" sz="2800" spc="-5">
                <a:latin typeface="Times New Roman"/>
                <a:cs typeface="Times New Roman"/>
              </a:rPr>
              <a:t>конструкцій, </a:t>
            </a:r>
            <a:r>
              <a:rPr dirty="0" sz="2800" spc="5">
                <a:latin typeface="Times New Roman"/>
                <a:cs typeface="Times New Roman"/>
              </a:rPr>
              <a:t>оскільки неповне моделювання призводить до  </a:t>
            </a:r>
            <a:r>
              <a:rPr dirty="0" sz="2800">
                <a:latin typeface="Times New Roman"/>
                <a:cs typeface="Times New Roman"/>
              </a:rPr>
              <a:t>перевитрат</a:t>
            </a:r>
            <a:r>
              <a:rPr dirty="0" sz="2800" spc="-5">
                <a:latin typeface="Times New Roman"/>
                <a:cs typeface="Times New Roman"/>
              </a:rPr>
              <a:t> арматури.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182531" y="8684902"/>
            <a:ext cx="6260433" cy="440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922099" y="8684902"/>
            <a:ext cx="6168637" cy="44040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61678" y="8684902"/>
            <a:ext cx="6168637" cy="44040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7741" y="2819643"/>
            <a:ext cx="6084133" cy="43077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998165" y="2819666"/>
            <a:ext cx="6209969" cy="44335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258598" y="2819666"/>
            <a:ext cx="6184367" cy="44335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659288" y="8682511"/>
          <a:ext cx="18789015" cy="4507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5020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7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659288" y="2817252"/>
          <a:ext cx="18789015" cy="446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455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2" name="object 22"/>
          <p:cNvSpPr txBox="1"/>
          <p:nvPr/>
        </p:nvSpPr>
        <p:spPr>
          <a:xfrm>
            <a:off x="7740813" y="13457611"/>
            <a:ext cx="4636135" cy="51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79"/>
              </a:lnSpc>
            </a:pPr>
            <a:r>
              <a:rPr dirty="0" sz="3850" spc="-425">
                <a:latin typeface="Arial"/>
                <a:cs typeface="Arial"/>
              </a:rPr>
              <a:t>Загальний </a:t>
            </a:r>
            <a:r>
              <a:rPr dirty="0" sz="3850" spc="-409">
                <a:latin typeface="Arial"/>
                <a:cs typeface="Arial"/>
              </a:rPr>
              <a:t>вигляд</a:t>
            </a:r>
            <a:r>
              <a:rPr dirty="0" sz="3850" spc="55">
                <a:latin typeface="Arial"/>
                <a:cs typeface="Arial"/>
              </a:rPr>
              <a:t> </a:t>
            </a:r>
            <a:r>
              <a:rPr dirty="0" sz="3850" spc="-420">
                <a:latin typeface="Arial"/>
                <a:cs typeface="Arial"/>
              </a:rPr>
              <a:t>моделі</a:t>
            </a:r>
            <a:endParaRPr sz="385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4540">
              <a:lnSpc>
                <a:spcPct val="100000"/>
              </a:lnSpc>
            </a:pPr>
            <a:r>
              <a:rPr dirty="0" spc="-570"/>
              <a:t>Повна</a:t>
            </a:r>
            <a:r>
              <a:rPr dirty="0" spc="-245"/>
              <a:t> </a:t>
            </a:r>
            <a:r>
              <a:rPr dirty="0" spc="-565"/>
              <a:t>модель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4868030" y="297849"/>
            <a:ext cx="289433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65">
                <a:latin typeface="Arial"/>
                <a:cs typeface="Arial"/>
              </a:rPr>
              <a:t>Тільки</a:t>
            </a:r>
            <a:r>
              <a:rPr dirty="0" sz="4750" spc="-270">
                <a:latin typeface="Arial"/>
                <a:cs typeface="Arial"/>
              </a:rPr>
              <a:t> </a:t>
            </a:r>
            <a:r>
              <a:rPr dirty="0" sz="4750" spc="-509">
                <a:latin typeface="Arial"/>
                <a:cs typeface="Arial"/>
              </a:rPr>
              <a:t>плита</a:t>
            </a:r>
            <a:endParaRPr sz="47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066789" y="297849"/>
            <a:ext cx="39700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50">
                <a:latin typeface="Arial"/>
                <a:cs typeface="Arial"/>
              </a:rPr>
              <a:t>Плита </a:t>
            </a:r>
            <a:r>
              <a:rPr dirty="0" sz="4750" spc="-455">
                <a:latin typeface="Arial"/>
                <a:cs typeface="Arial"/>
              </a:rPr>
              <a:t>з</a:t>
            </a:r>
            <a:r>
              <a:rPr dirty="0" sz="4750" spc="15">
                <a:latin typeface="Arial"/>
                <a:cs typeface="Arial"/>
              </a:rPr>
              <a:t> </a:t>
            </a:r>
            <a:r>
              <a:rPr dirty="0" sz="4750" spc="-505">
                <a:latin typeface="Arial"/>
                <a:cs typeface="Arial"/>
              </a:rPr>
              <a:t>підвалом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89967" y="7572452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819643"/>
            <a:ext cx="18781286" cy="44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61678" y="8684902"/>
            <a:ext cx="18781286" cy="45020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59288" y="8682511"/>
          <a:ext cx="18789015" cy="4507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502076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59288" y="2817252"/>
          <a:ext cx="18789015" cy="446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455892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7723761" y="13457611"/>
            <a:ext cx="4657090" cy="51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79"/>
              </a:lnSpc>
            </a:pPr>
            <a:r>
              <a:rPr dirty="0" sz="3850" spc="-405">
                <a:latin typeface="Arial"/>
                <a:cs typeface="Arial"/>
              </a:rPr>
              <a:t>Мозаїка </a:t>
            </a:r>
            <a:r>
              <a:rPr dirty="0" sz="3850" spc="-425">
                <a:latin typeface="Arial"/>
                <a:cs typeface="Arial"/>
              </a:rPr>
              <a:t>переміщень </a:t>
            </a:r>
            <a:r>
              <a:rPr dirty="0" sz="3850" spc="-415">
                <a:latin typeface="Arial"/>
                <a:cs typeface="Arial"/>
              </a:rPr>
              <a:t>по</a:t>
            </a:r>
            <a:r>
              <a:rPr dirty="0" sz="3850" spc="130">
                <a:latin typeface="Arial"/>
                <a:cs typeface="Arial"/>
              </a:rPr>
              <a:t> </a:t>
            </a:r>
            <a:r>
              <a:rPr dirty="0" sz="3850" spc="-459">
                <a:latin typeface="Arial"/>
                <a:cs typeface="Arial"/>
              </a:rPr>
              <a:t>Z</a:t>
            </a:r>
            <a:endParaRPr sz="38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4540">
              <a:lnSpc>
                <a:spcPct val="100000"/>
              </a:lnSpc>
            </a:pPr>
            <a:r>
              <a:rPr dirty="0" spc="-570"/>
              <a:t>Повна</a:t>
            </a:r>
            <a:r>
              <a:rPr dirty="0" spc="-245"/>
              <a:t> </a:t>
            </a:r>
            <a:r>
              <a:rPr dirty="0" spc="-565"/>
              <a:t>модель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868030" y="297849"/>
            <a:ext cx="289433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65">
                <a:latin typeface="Arial"/>
                <a:cs typeface="Arial"/>
              </a:rPr>
              <a:t>Тільки</a:t>
            </a:r>
            <a:r>
              <a:rPr dirty="0" sz="4750" spc="-270">
                <a:latin typeface="Arial"/>
                <a:cs typeface="Arial"/>
              </a:rPr>
              <a:t> </a:t>
            </a:r>
            <a:r>
              <a:rPr dirty="0" sz="4750" spc="-509">
                <a:latin typeface="Arial"/>
                <a:cs typeface="Arial"/>
              </a:rPr>
              <a:t>плита</a:t>
            </a:r>
            <a:endParaRPr sz="4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66789" y="297849"/>
            <a:ext cx="39700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50">
                <a:latin typeface="Arial"/>
                <a:cs typeface="Arial"/>
              </a:rPr>
              <a:t>Плита </a:t>
            </a:r>
            <a:r>
              <a:rPr dirty="0" sz="4750" spc="-455">
                <a:latin typeface="Arial"/>
                <a:cs typeface="Arial"/>
              </a:rPr>
              <a:t>з</a:t>
            </a:r>
            <a:r>
              <a:rPr dirty="0" sz="4750" spc="15">
                <a:latin typeface="Arial"/>
                <a:cs typeface="Arial"/>
              </a:rPr>
              <a:t> </a:t>
            </a:r>
            <a:r>
              <a:rPr dirty="0" sz="4750" spc="-505">
                <a:latin typeface="Arial"/>
                <a:cs typeface="Arial"/>
              </a:rPr>
              <a:t>підвалом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89967" y="7572452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819643"/>
            <a:ext cx="18781286" cy="44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61678" y="8684902"/>
            <a:ext cx="18781286" cy="45020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59288" y="8682511"/>
          <a:ext cx="18789015" cy="4507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502076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59288" y="2817252"/>
          <a:ext cx="18789015" cy="446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455892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7714577" y="13457611"/>
            <a:ext cx="4675505" cy="51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79"/>
              </a:lnSpc>
            </a:pPr>
            <a:r>
              <a:rPr dirty="0" sz="3850" spc="-405">
                <a:latin typeface="Arial"/>
                <a:cs typeface="Arial"/>
              </a:rPr>
              <a:t>Мозаїка </a:t>
            </a:r>
            <a:r>
              <a:rPr dirty="0" sz="3850" spc="-425">
                <a:latin typeface="Arial"/>
                <a:cs typeface="Arial"/>
              </a:rPr>
              <a:t>напружень </a:t>
            </a:r>
            <a:r>
              <a:rPr dirty="0" sz="3850" spc="-415">
                <a:latin typeface="Arial"/>
                <a:cs typeface="Arial"/>
              </a:rPr>
              <a:t>по</a:t>
            </a:r>
            <a:r>
              <a:rPr dirty="0" sz="3850" spc="140">
                <a:latin typeface="Arial"/>
                <a:cs typeface="Arial"/>
              </a:rPr>
              <a:t> </a:t>
            </a:r>
            <a:r>
              <a:rPr dirty="0" sz="3850" spc="-470">
                <a:latin typeface="Arial"/>
                <a:cs typeface="Arial"/>
              </a:rPr>
              <a:t>Rz</a:t>
            </a:r>
            <a:endParaRPr sz="38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4540">
              <a:lnSpc>
                <a:spcPct val="100000"/>
              </a:lnSpc>
            </a:pPr>
            <a:r>
              <a:rPr dirty="0" spc="-570"/>
              <a:t>Повна</a:t>
            </a:r>
            <a:r>
              <a:rPr dirty="0" spc="-245"/>
              <a:t> </a:t>
            </a:r>
            <a:r>
              <a:rPr dirty="0" spc="-565"/>
              <a:t>модель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868030" y="297849"/>
            <a:ext cx="289433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65">
                <a:latin typeface="Arial"/>
                <a:cs typeface="Arial"/>
              </a:rPr>
              <a:t>Тільки</a:t>
            </a:r>
            <a:r>
              <a:rPr dirty="0" sz="4750" spc="-270">
                <a:latin typeface="Arial"/>
                <a:cs typeface="Arial"/>
              </a:rPr>
              <a:t> </a:t>
            </a:r>
            <a:r>
              <a:rPr dirty="0" sz="4750" spc="-509">
                <a:latin typeface="Arial"/>
                <a:cs typeface="Arial"/>
              </a:rPr>
              <a:t>плита</a:t>
            </a:r>
            <a:endParaRPr sz="4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66789" y="297849"/>
            <a:ext cx="39700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50">
                <a:latin typeface="Arial"/>
                <a:cs typeface="Arial"/>
              </a:rPr>
              <a:t>Плита </a:t>
            </a:r>
            <a:r>
              <a:rPr dirty="0" sz="4750" spc="-455">
                <a:latin typeface="Arial"/>
                <a:cs typeface="Arial"/>
              </a:rPr>
              <a:t>з</a:t>
            </a:r>
            <a:r>
              <a:rPr dirty="0" sz="4750" spc="15">
                <a:latin typeface="Arial"/>
                <a:cs typeface="Arial"/>
              </a:rPr>
              <a:t> </a:t>
            </a:r>
            <a:r>
              <a:rPr dirty="0" sz="4750" spc="-505">
                <a:latin typeface="Arial"/>
                <a:cs typeface="Arial"/>
              </a:rPr>
              <a:t>підвалом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89967" y="7572452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819643"/>
            <a:ext cx="18781286" cy="44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61678" y="8684902"/>
            <a:ext cx="18781286" cy="45020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59288" y="8682511"/>
          <a:ext cx="18789015" cy="4507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502076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59288" y="2817252"/>
          <a:ext cx="18789015" cy="446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455892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5799997" y="13457611"/>
            <a:ext cx="8507730" cy="51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79"/>
              </a:lnSpc>
            </a:pPr>
            <a:r>
              <a:rPr dirty="0" sz="3850" spc="-495">
                <a:latin typeface="Arial"/>
                <a:cs typeface="Arial"/>
              </a:rPr>
              <a:t>Площа  </a:t>
            </a:r>
            <a:r>
              <a:rPr dirty="0" sz="3850" spc="-430">
                <a:latin typeface="Arial"/>
                <a:cs typeface="Arial"/>
              </a:rPr>
              <a:t>арматури </a:t>
            </a:r>
            <a:r>
              <a:rPr dirty="0" sz="3850" spc="-375">
                <a:latin typeface="Arial"/>
                <a:cs typeface="Arial"/>
              </a:rPr>
              <a:t>у </a:t>
            </a:r>
            <a:r>
              <a:rPr dirty="0" sz="3850" spc="-395">
                <a:latin typeface="Arial"/>
                <a:cs typeface="Arial"/>
              </a:rPr>
              <a:t>верхньої </a:t>
            </a:r>
            <a:r>
              <a:rPr dirty="0" sz="3850" spc="-350">
                <a:latin typeface="Arial"/>
                <a:cs typeface="Arial"/>
              </a:rPr>
              <a:t>грані </a:t>
            </a:r>
            <a:r>
              <a:rPr dirty="0" sz="3850" spc="-430">
                <a:latin typeface="Arial"/>
                <a:cs typeface="Arial"/>
              </a:rPr>
              <a:t>вздовж </a:t>
            </a:r>
            <a:r>
              <a:rPr dirty="0" sz="3850" spc="-330">
                <a:latin typeface="Arial"/>
                <a:cs typeface="Arial"/>
              </a:rPr>
              <a:t>осі</a:t>
            </a:r>
            <a:r>
              <a:rPr dirty="0" sz="3850" spc="350">
                <a:latin typeface="Arial"/>
                <a:cs typeface="Arial"/>
              </a:rPr>
              <a:t> </a:t>
            </a:r>
            <a:r>
              <a:rPr dirty="0" sz="3850" spc="-505">
                <a:latin typeface="Arial"/>
                <a:cs typeface="Arial"/>
              </a:rPr>
              <a:t>X</a:t>
            </a:r>
            <a:endParaRPr sz="38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4540">
              <a:lnSpc>
                <a:spcPct val="100000"/>
              </a:lnSpc>
            </a:pPr>
            <a:r>
              <a:rPr dirty="0" spc="-570"/>
              <a:t>Повна</a:t>
            </a:r>
            <a:r>
              <a:rPr dirty="0" spc="-245"/>
              <a:t> </a:t>
            </a:r>
            <a:r>
              <a:rPr dirty="0" spc="-565"/>
              <a:t>модель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868030" y="297849"/>
            <a:ext cx="289433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65">
                <a:latin typeface="Arial"/>
                <a:cs typeface="Arial"/>
              </a:rPr>
              <a:t>Тільки</a:t>
            </a:r>
            <a:r>
              <a:rPr dirty="0" sz="4750" spc="-270">
                <a:latin typeface="Arial"/>
                <a:cs typeface="Arial"/>
              </a:rPr>
              <a:t> </a:t>
            </a:r>
            <a:r>
              <a:rPr dirty="0" sz="4750" spc="-509">
                <a:latin typeface="Arial"/>
                <a:cs typeface="Arial"/>
              </a:rPr>
              <a:t>плита</a:t>
            </a:r>
            <a:endParaRPr sz="4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66789" y="297849"/>
            <a:ext cx="39700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50">
                <a:latin typeface="Arial"/>
                <a:cs typeface="Arial"/>
              </a:rPr>
              <a:t>Плита </a:t>
            </a:r>
            <a:r>
              <a:rPr dirty="0" sz="4750" spc="-455">
                <a:latin typeface="Arial"/>
                <a:cs typeface="Arial"/>
              </a:rPr>
              <a:t>з</a:t>
            </a:r>
            <a:r>
              <a:rPr dirty="0" sz="4750" spc="15">
                <a:latin typeface="Arial"/>
                <a:cs typeface="Arial"/>
              </a:rPr>
              <a:t> </a:t>
            </a:r>
            <a:r>
              <a:rPr dirty="0" sz="4750" spc="-505">
                <a:latin typeface="Arial"/>
                <a:cs typeface="Arial"/>
              </a:rPr>
              <a:t>підвалом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89967" y="7572452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819643"/>
            <a:ext cx="18781286" cy="44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61678" y="8684902"/>
            <a:ext cx="18781286" cy="45020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59288" y="8682511"/>
          <a:ext cx="18789015" cy="4507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502076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59288" y="2817252"/>
          <a:ext cx="18789015" cy="446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455892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5798682" y="13457611"/>
            <a:ext cx="8508365" cy="51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79"/>
              </a:lnSpc>
            </a:pPr>
            <a:r>
              <a:rPr dirty="0" sz="3850" spc="-495">
                <a:latin typeface="Arial"/>
                <a:cs typeface="Arial"/>
              </a:rPr>
              <a:t>Площа  </a:t>
            </a:r>
            <a:r>
              <a:rPr dirty="0" sz="3850" spc="-430">
                <a:latin typeface="Arial"/>
                <a:cs typeface="Arial"/>
              </a:rPr>
              <a:t>арматури </a:t>
            </a:r>
            <a:r>
              <a:rPr dirty="0" sz="3850" spc="-375">
                <a:latin typeface="Arial"/>
                <a:cs typeface="Arial"/>
              </a:rPr>
              <a:t>у </a:t>
            </a:r>
            <a:r>
              <a:rPr dirty="0" sz="3850" spc="-395">
                <a:latin typeface="Arial"/>
                <a:cs typeface="Arial"/>
              </a:rPr>
              <a:t>верхньої </a:t>
            </a:r>
            <a:r>
              <a:rPr dirty="0" sz="3850" spc="-350">
                <a:latin typeface="Arial"/>
                <a:cs typeface="Arial"/>
              </a:rPr>
              <a:t>грані </a:t>
            </a:r>
            <a:r>
              <a:rPr dirty="0" sz="3850" spc="-430">
                <a:latin typeface="Arial"/>
                <a:cs typeface="Arial"/>
              </a:rPr>
              <a:t>вздовж </a:t>
            </a:r>
            <a:r>
              <a:rPr dirty="0" sz="3850" spc="-330">
                <a:latin typeface="Arial"/>
                <a:cs typeface="Arial"/>
              </a:rPr>
              <a:t>осі</a:t>
            </a:r>
            <a:r>
              <a:rPr dirty="0" sz="3850" spc="345">
                <a:latin typeface="Arial"/>
                <a:cs typeface="Arial"/>
              </a:rPr>
              <a:t> </a:t>
            </a:r>
            <a:r>
              <a:rPr dirty="0" sz="3850" spc="-500">
                <a:latin typeface="Arial"/>
                <a:cs typeface="Arial"/>
              </a:rPr>
              <a:t>Y</a:t>
            </a:r>
            <a:endParaRPr sz="38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4540">
              <a:lnSpc>
                <a:spcPct val="100000"/>
              </a:lnSpc>
            </a:pPr>
            <a:r>
              <a:rPr dirty="0" spc="-570"/>
              <a:t>Повна</a:t>
            </a:r>
            <a:r>
              <a:rPr dirty="0" spc="-245"/>
              <a:t> </a:t>
            </a:r>
            <a:r>
              <a:rPr dirty="0" spc="-565"/>
              <a:t>модель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868030" y="297849"/>
            <a:ext cx="289433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65">
                <a:latin typeface="Arial"/>
                <a:cs typeface="Arial"/>
              </a:rPr>
              <a:t>Тільки</a:t>
            </a:r>
            <a:r>
              <a:rPr dirty="0" sz="4750" spc="-270">
                <a:latin typeface="Arial"/>
                <a:cs typeface="Arial"/>
              </a:rPr>
              <a:t> </a:t>
            </a:r>
            <a:r>
              <a:rPr dirty="0" sz="4750" spc="-509">
                <a:latin typeface="Arial"/>
                <a:cs typeface="Arial"/>
              </a:rPr>
              <a:t>плита</a:t>
            </a:r>
            <a:endParaRPr sz="4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66789" y="297849"/>
            <a:ext cx="39700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50">
                <a:latin typeface="Arial"/>
                <a:cs typeface="Arial"/>
              </a:rPr>
              <a:t>Плита </a:t>
            </a:r>
            <a:r>
              <a:rPr dirty="0" sz="4750" spc="-455">
                <a:latin typeface="Arial"/>
                <a:cs typeface="Arial"/>
              </a:rPr>
              <a:t>з</a:t>
            </a:r>
            <a:r>
              <a:rPr dirty="0" sz="4750" spc="15">
                <a:latin typeface="Arial"/>
                <a:cs typeface="Arial"/>
              </a:rPr>
              <a:t> </a:t>
            </a:r>
            <a:r>
              <a:rPr dirty="0" sz="4750" spc="-505">
                <a:latin typeface="Arial"/>
                <a:cs typeface="Arial"/>
              </a:rPr>
              <a:t>підвалом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89967" y="7572452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819643"/>
            <a:ext cx="18781286" cy="44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61678" y="8684902"/>
            <a:ext cx="18781286" cy="45020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59288" y="8682511"/>
          <a:ext cx="18789015" cy="4507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502076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59288" y="2817252"/>
          <a:ext cx="18789015" cy="446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455892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5862942" y="13457611"/>
            <a:ext cx="8379459" cy="51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79"/>
              </a:lnSpc>
            </a:pPr>
            <a:r>
              <a:rPr dirty="0" sz="3850" spc="-495">
                <a:latin typeface="Arial"/>
                <a:cs typeface="Arial"/>
              </a:rPr>
              <a:t>Площа  </a:t>
            </a:r>
            <a:r>
              <a:rPr dirty="0" sz="3850" spc="-430">
                <a:latin typeface="Arial"/>
                <a:cs typeface="Arial"/>
              </a:rPr>
              <a:t>арматури </a:t>
            </a:r>
            <a:r>
              <a:rPr dirty="0" sz="3850" spc="-375">
                <a:latin typeface="Arial"/>
                <a:cs typeface="Arial"/>
              </a:rPr>
              <a:t>у </a:t>
            </a:r>
            <a:r>
              <a:rPr dirty="0" sz="3850" spc="-409">
                <a:latin typeface="Arial"/>
                <a:cs typeface="Arial"/>
              </a:rPr>
              <a:t>нижньої </a:t>
            </a:r>
            <a:r>
              <a:rPr dirty="0" sz="3850" spc="-350">
                <a:latin typeface="Arial"/>
                <a:cs typeface="Arial"/>
              </a:rPr>
              <a:t>грані </a:t>
            </a:r>
            <a:r>
              <a:rPr dirty="0" sz="3850" spc="-430">
                <a:latin typeface="Arial"/>
                <a:cs typeface="Arial"/>
              </a:rPr>
              <a:t>вздовж </a:t>
            </a:r>
            <a:r>
              <a:rPr dirty="0" sz="3850" spc="-330">
                <a:latin typeface="Arial"/>
                <a:cs typeface="Arial"/>
              </a:rPr>
              <a:t>осі</a:t>
            </a:r>
            <a:r>
              <a:rPr dirty="0" sz="3850" spc="380">
                <a:latin typeface="Arial"/>
                <a:cs typeface="Arial"/>
              </a:rPr>
              <a:t> </a:t>
            </a:r>
            <a:r>
              <a:rPr dirty="0" sz="3850" spc="-505">
                <a:latin typeface="Arial"/>
                <a:cs typeface="Arial"/>
              </a:rPr>
              <a:t>Х</a:t>
            </a:r>
            <a:endParaRPr sz="38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4540">
              <a:lnSpc>
                <a:spcPct val="100000"/>
              </a:lnSpc>
            </a:pPr>
            <a:r>
              <a:rPr dirty="0" spc="-570"/>
              <a:t>Повна</a:t>
            </a:r>
            <a:r>
              <a:rPr dirty="0" spc="-245"/>
              <a:t> </a:t>
            </a:r>
            <a:r>
              <a:rPr dirty="0" spc="-565"/>
              <a:t>модель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868030" y="297849"/>
            <a:ext cx="289433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65">
                <a:latin typeface="Arial"/>
                <a:cs typeface="Arial"/>
              </a:rPr>
              <a:t>Тільки</a:t>
            </a:r>
            <a:r>
              <a:rPr dirty="0" sz="4750" spc="-270">
                <a:latin typeface="Arial"/>
                <a:cs typeface="Arial"/>
              </a:rPr>
              <a:t> </a:t>
            </a:r>
            <a:r>
              <a:rPr dirty="0" sz="4750" spc="-509">
                <a:latin typeface="Arial"/>
                <a:cs typeface="Arial"/>
              </a:rPr>
              <a:t>плита</a:t>
            </a:r>
            <a:endParaRPr sz="4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66789" y="297849"/>
            <a:ext cx="39700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50">
                <a:latin typeface="Arial"/>
                <a:cs typeface="Arial"/>
              </a:rPr>
              <a:t>Плита </a:t>
            </a:r>
            <a:r>
              <a:rPr dirty="0" sz="4750" spc="-455">
                <a:latin typeface="Arial"/>
                <a:cs typeface="Arial"/>
              </a:rPr>
              <a:t>з</a:t>
            </a:r>
            <a:r>
              <a:rPr dirty="0" sz="4750" spc="15">
                <a:latin typeface="Arial"/>
                <a:cs typeface="Arial"/>
              </a:rPr>
              <a:t> </a:t>
            </a:r>
            <a:r>
              <a:rPr dirty="0" sz="4750" spc="-505">
                <a:latin typeface="Arial"/>
                <a:cs typeface="Arial"/>
              </a:rPr>
              <a:t>підвалом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89967" y="7572452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819643"/>
            <a:ext cx="18781286" cy="44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61678" y="8684902"/>
            <a:ext cx="18781286" cy="45020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59288" y="8682511"/>
          <a:ext cx="18789015" cy="4507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502076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659288" y="2817252"/>
          <a:ext cx="18789015" cy="446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0421"/>
                <a:gridCol w="6260432"/>
                <a:gridCol w="6260432"/>
              </a:tblGrid>
              <a:tr h="4455892"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781">
                      <a:solidFill>
                        <a:srgbClr val="000000"/>
                      </a:solidFill>
                      <a:prstDash val="solid"/>
                    </a:lnL>
                    <a:lnR w="4781">
                      <a:solidFill>
                        <a:srgbClr val="000000"/>
                      </a:solidFill>
                      <a:prstDash val="solid"/>
                    </a:lnR>
                    <a:lnT w="4781">
                      <a:solidFill>
                        <a:srgbClr val="000000"/>
                      </a:solidFill>
                      <a:prstDash val="solid"/>
                    </a:lnT>
                    <a:lnB w="47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5862942" y="13457611"/>
            <a:ext cx="8379459" cy="51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79"/>
              </a:lnSpc>
            </a:pPr>
            <a:r>
              <a:rPr dirty="0" sz="3850" spc="-495">
                <a:latin typeface="Arial"/>
                <a:cs typeface="Arial"/>
              </a:rPr>
              <a:t>Площа  </a:t>
            </a:r>
            <a:r>
              <a:rPr dirty="0" sz="3850" spc="-430">
                <a:latin typeface="Arial"/>
                <a:cs typeface="Arial"/>
              </a:rPr>
              <a:t>арматури </a:t>
            </a:r>
            <a:r>
              <a:rPr dirty="0" sz="3850" spc="-375">
                <a:latin typeface="Arial"/>
                <a:cs typeface="Arial"/>
              </a:rPr>
              <a:t>у </a:t>
            </a:r>
            <a:r>
              <a:rPr dirty="0" sz="3850" spc="-409">
                <a:latin typeface="Arial"/>
                <a:cs typeface="Arial"/>
              </a:rPr>
              <a:t>нижньої </a:t>
            </a:r>
            <a:r>
              <a:rPr dirty="0" sz="3850" spc="-350">
                <a:latin typeface="Arial"/>
                <a:cs typeface="Arial"/>
              </a:rPr>
              <a:t>грані </a:t>
            </a:r>
            <a:r>
              <a:rPr dirty="0" sz="3850" spc="-430">
                <a:latin typeface="Arial"/>
                <a:cs typeface="Arial"/>
              </a:rPr>
              <a:t>вздовж </a:t>
            </a:r>
            <a:r>
              <a:rPr dirty="0" sz="3850" spc="-330">
                <a:latin typeface="Arial"/>
                <a:cs typeface="Arial"/>
              </a:rPr>
              <a:t>осі</a:t>
            </a:r>
            <a:r>
              <a:rPr dirty="0" sz="3850" spc="390">
                <a:latin typeface="Arial"/>
                <a:cs typeface="Arial"/>
              </a:rPr>
              <a:t> </a:t>
            </a:r>
            <a:r>
              <a:rPr dirty="0" sz="3850" spc="-500">
                <a:latin typeface="Arial"/>
                <a:cs typeface="Arial"/>
              </a:rPr>
              <a:t>Y</a:t>
            </a:r>
            <a:endParaRPr sz="385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4540">
              <a:lnSpc>
                <a:spcPct val="100000"/>
              </a:lnSpc>
            </a:pPr>
            <a:r>
              <a:rPr dirty="0" spc="-570"/>
              <a:t>Повна</a:t>
            </a:r>
            <a:r>
              <a:rPr dirty="0" spc="-245"/>
              <a:t> </a:t>
            </a:r>
            <a:r>
              <a:rPr dirty="0" spc="-565"/>
              <a:t>модель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868030" y="297849"/>
            <a:ext cx="289433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65">
                <a:latin typeface="Arial"/>
                <a:cs typeface="Arial"/>
              </a:rPr>
              <a:t>Тільки</a:t>
            </a:r>
            <a:r>
              <a:rPr dirty="0" sz="4750" spc="-270">
                <a:latin typeface="Arial"/>
                <a:cs typeface="Arial"/>
              </a:rPr>
              <a:t> </a:t>
            </a:r>
            <a:r>
              <a:rPr dirty="0" sz="4750" spc="-509">
                <a:latin typeface="Arial"/>
                <a:cs typeface="Arial"/>
              </a:rPr>
              <a:t>плита</a:t>
            </a:r>
            <a:endParaRPr sz="4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66789" y="297849"/>
            <a:ext cx="39700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50">
                <a:latin typeface="Arial"/>
                <a:cs typeface="Arial"/>
              </a:rPr>
              <a:t>Плита </a:t>
            </a:r>
            <a:r>
              <a:rPr dirty="0" sz="4750" spc="-455">
                <a:latin typeface="Arial"/>
                <a:cs typeface="Arial"/>
              </a:rPr>
              <a:t>з</a:t>
            </a:r>
            <a:r>
              <a:rPr dirty="0" sz="4750" spc="15">
                <a:latin typeface="Arial"/>
                <a:cs typeface="Arial"/>
              </a:rPr>
              <a:t> </a:t>
            </a:r>
            <a:r>
              <a:rPr dirty="0" sz="4750" spc="-505">
                <a:latin typeface="Arial"/>
                <a:cs typeface="Arial"/>
              </a:rPr>
              <a:t>підвалом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89967" y="7572452"/>
            <a:ext cx="60960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95">
                <a:latin typeface="Arial"/>
                <a:cs typeface="Arial"/>
              </a:rPr>
              <a:t>Будівля </a:t>
            </a:r>
            <a:r>
              <a:rPr dirty="0" sz="4750" spc="-455">
                <a:latin typeface="Arial"/>
                <a:cs typeface="Arial"/>
              </a:rPr>
              <a:t>з </a:t>
            </a:r>
            <a:r>
              <a:rPr dirty="0" sz="4750" spc="-550">
                <a:latin typeface="Arial"/>
                <a:cs typeface="Arial"/>
              </a:rPr>
              <a:t>повним</a:t>
            </a:r>
            <a:r>
              <a:rPr dirty="0" sz="4750" spc="-30">
                <a:latin typeface="Arial"/>
                <a:cs typeface="Arial"/>
              </a:rPr>
              <a:t> </a:t>
            </a:r>
            <a:r>
              <a:rPr dirty="0" sz="4750" spc="-515">
                <a:latin typeface="Arial"/>
                <a:cs typeface="Arial"/>
              </a:rPr>
              <a:t>каркасом</a:t>
            </a:r>
            <a:endParaRPr sz="47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1678" y="2604689"/>
            <a:ext cx="18781274" cy="77550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5" y="929"/>
            <a:ext cx="20104100" cy="0"/>
          </a:xfrm>
          <a:custGeom>
            <a:avLst/>
            <a:gdLst/>
            <a:ahLst/>
            <a:cxnLst/>
            <a:rect l="l" t="t" r="r" b="b"/>
            <a:pathLst>
              <a:path w="20104100" h="0">
                <a:moveTo>
                  <a:pt x="20104103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5" y="929"/>
            <a:ext cx="0" cy="14199869"/>
          </a:xfrm>
          <a:custGeom>
            <a:avLst/>
            <a:gdLst/>
            <a:ahLst/>
            <a:cxnLst/>
            <a:rect l="l" t="t" r="r" b="b"/>
            <a:pathLst>
              <a:path w="0" h="14199869">
                <a:moveTo>
                  <a:pt x="0" y="0"/>
                </a:moveTo>
                <a:lnTo>
                  <a:pt x="0" y="14199573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3182531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922099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1678" y="1410292"/>
            <a:ext cx="18781395" cy="0"/>
          </a:xfrm>
          <a:custGeom>
            <a:avLst/>
            <a:gdLst/>
            <a:ahLst/>
            <a:cxnLst/>
            <a:rect l="l" t="t" r="r" b="b"/>
            <a:pathLst>
              <a:path w="18781395" h="0">
                <a:moveTo>
                  <a:pt x="18781287" y="0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1678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9442965" y="929"/>
            <a:ext cx="0" cy="1409700"/>
          </a:xfrm>
          <a:custGeom>
            <a:avLst/>
            <a:gdLst/>
            <a:ahLst/>
            <a:cxnLst/>
            <a:rect l="l" t="t" r="r" b="b"/>
            <a:pathLst>
              <a:path w="0" h="1409700">
                <a:moveTo>
                  <a:pt x="0" y="1409362"/>
                </a:moveTo>
                <a:lnTo>
                  <a:pt x="0" y="0"/>
                </a:lnTo>
              </a:path>
            </a:pathLst>
          </a:custGeom>
          <a:ln w="4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434"/>
              <a:t>Кількість </a:t>
            </a:r>
            <a:r>
              <a:rPr dirty="0" spc="-515"/>
              <a:t>арматури,</a:t>
            </a:r>
            <a:r>
              <a:rPr dirty="0" spc="-15"/>
              <a:t> </a:t>
            </a:r>
            <a:r>
              <a:rPr dirty="0" spc="-455"/>
              <a:t>т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305043" y="12750912"/>
            <a:ext cx="11501755" cy="10807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4445">
              <a:lnSpc>
                <a:spcPts val="3790"/>
              </a:lnSpc>
            </a:pPr>
            <a:r>
              <a:rPr dirty="0" sz="3850" spc="-405">
                <a:latin typeface="Arial"/>
                <a:cs typeface="Arial"/>
              </a:rPr>
              <a:t>Діаграми </a:t>
            </a:r>
            <a:r>
              <a:rPr dirty="0" sz="3850" spc="-395">
                <a:latin typeface="Arial"/>
                <a:cs typeface="Arial"/>
              </a:rPr>
              <a:t>залежності </a:t>
            </a:r>
            <a:r>
              <a:rPr dirty="0" sz="3850" spc="-365">
                <a:latin typeface="Arial"/>
                <a:cs typeface="Arial"/>
              </a:rPr>
              <a:t>вартості, </a:t>
            </a:r>
            <a:r>
              <a:rPr dirty="0" sz="3850" spc="-340">
                <a:latin typeface="Arial"/>
                <a:cs typeface="Arial"/>
              </a:rPr>
              <a:t>кількості </a:t>
            </a:r>
            <a:r>
              <a:rPr dirty="0" sz="3850" spc="-254">
                <a:latin typeface="Arial"/>
                <a:cs typeface="Arial"/>
              </a:rPr>
              <a:t> </a:t>
            </a:r>
            <a:r>
              <a:rPr dirty="0" sz="3850" spc="-425">
                <a:latin typeface="Arial"/>
                <a:cs typeface="Arial"/>
              </a:rPr>
              <a:t>арматури</a:t>
            </a:r>
            <a:endParaRPr sz="3850">
              <a:latin typeface="Arial"/>
              <a:cs typeface="Arial"/>
            </a:endParaRPr>
          </a:p>
          <a:p>
            <a:pPr algn="ctr">
              <a:lnSpc>
                <a:spcPts val="4530"/>
              </a:lnSpc>
            </a:pPr>
            <a:r>
              <a:rPr dirty="0" sz="3850" spc="-390">
                <a:latin typeface="Arial"/>
                <a:cs typeface="Arial"/>
              </a:rPr>
              <a:t>та </a:t>
            </a:r>
            <a:r>
              <a:rPr dirty="0" sz="3850" spc="-380">
                <a:latin typeface="Arial"/>
                <a:cs typeface="Arial"/>
              </a:rPr>
              <a:t>трудомісткості </a:t>
            </a:r>
            <a:r>
              <a:rPr dirty="0" sz="3850" spc="-440">
                <a:latin typeface="Arial"/>
                <a:cs typeface="Arial"/>
              </a:rPr>
              <a:t>влаштування </a:t>
            </a:r>
            <a:r>
              <a:rPr dirty="0" sz="3850" spc="-420">
                <a:latin typeface="Arial"/>
                <a:cs typeface="Arial"/>
              </a:rPr>
              <a:t>плити </a:t>
            </a:r>
            <a:r>
              <a:rPr dirty="0" sz="3850" spc="-350">
                <a:latin typeface="Arial"/>
                <a:cs typeface="Arial"/>
              </a:rPr>
              <a:t>від </a:t>
            </a:r>
            <a:r>
              <a:rPr dirty="0" sz="3850" spc="-434">
                <a:latin typeface="Arial"/>
                <a:cs typeface="Arial"/>
              </a:rPr>
              <a:t>методу </a:t>
            </a:r>
            <a:r>
              <a:rPr dirty="0" sz="3850" spc="140">
                <a:latin typeface="Arial"/>
                <a:cs typeface="Arial"/>
              </a:rPr>
              <a:t> </a:t>
            </a:r>
            <a:r>
              <a:rPr dirty="0" sz="3850" spc="-459">
                <a:latin typeface="Arial"/>
                <a:cs typeface="Arial"/>
              </a:rPr>
              <a:t>моделювання</a:t>
            </a:r>
            <a:endParaRPr sz="38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507087" y="297859"/>
            <a:ext cx="5608955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75">
                <a:latin typeface="Arial"/>
                <a:cs typeface="Arial"/>
              </a:rPr>
              <a:t>Трудомісткість,</a:t>
            </a:r>
            <a:r>
              <a:rPr dirty="0" sz="4750" spc="-260">
                <a:latin typeface="Arial"/>
                <a:cs typeface="Arial"/>
              </a:rPr>
              <a:t> </a:t>
            </a:r>
            <a:r>
              <a:rPr dirty="0" sz="4750" spc="-475">
                <a:latin typeface="Arial"/>
                <a:cs typeface="Arial"/>
              </a:rPr>
              <a:t>люд.-год.</a:t>
            </a:r>
            <a:endParaRPr sz="47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28046" y="297859"/>
            <a:ext cx="404622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455">
                <a:latin typeface="Arial"/>
                <a:cs typeface="Arial"/>
              </a:rPr>
              <a:t>Вартість, </a:t>
            </a:r>
            <a:r>
              <a:rPr dirty="0" sz="4750" spc="-425">
                <a:latin typeface="Arial"/>
                <a:cs typeface="Arial"/>
              </a:rPr>
              <a:t>тис.</a:t>
            </a:r>
            <a:r>
              <a:rPr dirty="0" sz="4750" spc="-55">
                <a:latin typeface="Arial"/>
                <a:cs typeface="Arial"/>
              </a:rPr>
              <a:t> </a:t>
            </a:r>
            <a:r>
              <a:rPr dirty="0" sz="4750" spc="-415">
                <a:latin typeface="Arial"/>
                <a:cs typeface="Arial"/>
              </a:rPr>
              <a:t>грн.</a:t>
            </a:r>
            <a:endParaRPr sz="47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22918" y="1707208"/>
            <a:ext cx="4686300" cy="751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750" spc="-520">
                <a:latin typeface="Arial"/>
                <a:cs typeface="Arial"/>
              </a:rPr>
              <a:t>Безкаркасна</a:t>
            </a:r>
            <a:r>
              <a:rPr dirty="0" sz="4750" spc="-75">
                <a:latin typeface="Arial"/>
                <a:cs typeface="Arial"/>
              </a:rPr>
              <a:t> </a:t>
            </a:r>
            <a:r>
              <a:rPr dirty="0" sz="4750" spc="-490">
                <a:latin typeface="Arial"/>
                <a:cs typeface="Arial"/>
              </a:rPr>
              <a:t>будівля</a:t>
            </a:r>
            <a:endParaRPr sz="47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3316" y="10938886"/>
            <a:ext cx="3778885" cy="15659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045"/>
              </a:lnSpc>
            </a:pPr>
            <a:r>
              <a:rPr dirty="0" sz="2550" spc="-300">
                <a:latin typeface="Arial"/>
                <a:cs typeface="Arial"/>
              </a:rPr>
              <a:t>Номера </a:t>
            </a:r>
            <a:r>
              <a:rPr dirty="0" sz="2550" spc="-245">
                <a:latin typeface="Arial"/>
                <a:cs typeface="Arial"/>
              </a:rPr>
              <a:t>стовпців </a:t>
            </a:r>
            <a:r>
              <a:rPr dirty="0" sz="2550" spc="-275">
                <a:latin typeface="Arial"/>
                <a:cs typeface="Arial"/>
              </a:rPr>
              <a:t>на</a:t>
            </a:r>
            <a:r>
              <a:rPr dirty="0" sz="2550" spc="85">
                <a:latin typeface="Arial"/>
                <a:cs typeface="Arial"/>
              </a:rPr>
              <a:t> </a:t>
            </a:r>
            <a:r>
              <a:rPr dirty="0" sz="2550" spc="-240">
                <a:latin typeface="Arial"/>
                <a:cs typeface="Arial"/>
              </a:rPr>
              <a:t>діаграмах:</a:t>
            </a:r>
            <a:endParaRPr sz="2550">
              <a:latin typeface="Arial"/>
              <a:cs typeface="Arial"/>
            </a:endParaRPr>
          </a:p>
          <a:p>
            <a:pPr marL="304165" indent="-291465">
              <a:lnSpc>
                <a:spcPts val="3035"/>
              </a:lnSpc>
              <a:buAutoNum type="arabicPeriod"/>
              <a:tabLst>
                <a:tab pos="304800" algn="l"/>
              </a:tabLst>
            </a:pPr>
            <a:r>
              <a:rPr dirty="0" sz="2550" spc="-295">
                <a:latin typeface="Arial"/>
                <a:cs typeface="Arial"/>
              </a:rPr>
              <a:t>Повна</a:t>
            </a:r>
            <a:r>
              <a:rPr dirty="0" sz="2550" spc="-165">
                <a:latin typeface="Arial"/>
                <a:cs typeface="Arial"/>
              </a:rPr>
              <a:t> </a:t>
            </a:r>
            <a:r>
              <a:rPr dirty="0" sz="2550" spc="-300">
                <a:latin typeface="Arial"/>
                <a:cs typeface="Arial"/>
              </a:rPr>
              <a:t>модель</a:t>
            </a:r>
            <a:endParaRPr sz="2550">
              <a:latin typeface="Arial"/>
              <a:cs typeface="Arial"/>
            </a:endParaRPr>
          </a:p>
          <a:p>
            <a:pPr marL="304165" indent="-291465">
              <a:lnSpc>
                <a:spcPts val="3035"/>
              </a:lnSpc>
              <a:buAutoNum type="arabicPeriod"/>
              <a:tabLst>
                <a:tab pos="304800" algn="l"/>
              </a:tabLst>
            </a:pPr>
            <a:r>
              <a:rPr dirty="0" sz="2550" spc="-285">
                <a:latin typeface="Arial"/>
                <a:cs typeface="Arial"/>
              </a:rPr>
              <a:t>Плита </a:t>
            </a:r>
            <a:r>
              <a:rPr dirty="0" sz="2550" spc="-225">
                <a:latin typeface="Arial"/>
                <a:cs typeface="Arial"/>
              </a:rPr>
              <a:t>з</a:t>
            </a:r>
            <a:r>
              <a:rPr dirty="0" sz="2550" spc="-55">
                <a:latin typeface="Arial"/>
                <a:cs typeface="Arial"/>
              </a:rPr>
              <a:t> </a:t>
            </a:r>
            <a:r>
              <a:rPr dirty="0" sz="2550" spc="-265">
                <a:latin typeface="Arial"/>
                <a:cs typeface="Arial"/>
              </a:rPr>
              <a:t>підвалом</a:t>
            </a:r>
            <a:endParaRPr sz="2550">
              <a:latin typeface="Arial"/>
              <a:cs typeface="Arial"/>
            </a:endParaRPr>
          </a:p>
          <a:p>
            <a:pPr marL="304165" indent="-291465">
              <a:lnSpc>
                <a:spcPts val="3045"/>
              </a:lnSpc>
              <a:buAutoNum type="arabicPeriod"/>
              <a:tabLst>
                <a:tab pos="304800" algn="l"/>
              </a:tabLst>
            </a:pPr>
            <a:r>
              <a:rPr dirty="0" sz="2550" spc="-245">
                <a:latin typeface="Arial"/>
                <a:cs typeface="Arial"/>
              </a:rPr>
              <a:t>Тільки</a:t>
            </a:r>
            <a:r>
              <a:rPr dirty="0" sz="2550" spc="-165">
                <a:latin typeface="Arial"/>
                <a:cs typeface="Arial"/>
              </a:rPr>
              <a:t> </a:t>
            </a:r>
            <a:r>
              <a:rPr dirty="0" sz="2550" spc="-270">
                <a:latin typeface="Arial"/>
                <a:cs typeface="Arial"/>
              </a:rPr>
              <a:t>плита</a:t>
            </a:r>
            <a:endParaRPr sz="2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2016-06-21T20:25:30Z</dcterms:created>
  <dcterms:modified xsi:type="dcterms:W3CDTF">2016-06-21T20:25:30Z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2015-11-18T00:00:00Z</vt:filetime>
  </property>
  <property fmtid="{D5CDD505-2E9C-101B-9397-08002B2CF9AE}" pid="3" name="Creator">
    <vt:lpwstr>ArchiCAD (GSPublisherVersion: 0.0.100.100)</vt:lpwstr>
  </property>
  <property fmtid="{D5CDD505-2E9C-101B-9397-08002B2CF9AE}" pid="4" name="LastSaved">
    <vt:filetime>2016-06-21T00:00:00Z</vt:filetime>
  </property>
</Properties>
</file>