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571741032370954E-2"/>
          <c:y val="5.1400554097404488E-2"/>
          <c:w val="0.6556364829396325"/>
          <c:h val="0.89719889180519097"/>
        </c:manualLayout>
      </c:layout>
      <c:lineChart>
        <c:grouping val="stacked"/>
        <c:varyColors val="0"/>
        <c:ser>
          <c:idx val="0"/>
          <c:order val="0"/>
          <c:tx>
            <c:v>експеримент</c:v>
          </c:tx>
          <c:val>
            <c:numRef>
              <c:f>Лист1!$C$1:$C$10</c:f>
              <c:numCache>
                <c:formatCode>General</c:formatCode>
                <c:ptCount val="10"/>
                <c:pt idx="0">
                  <c:v>0</c:v>
                </c:pt>
                <c:pt idx="1">
                  <c:v>-3</c:v>
                </c:pt>
                <c:pt idx="2">
                  <c:v>-4</c:v>
                </c:pt>
                <c:pt idx="3">
                  <c:v>-5</c:v>
                </c:pt>
                <c:pt idx="4">
                  <c:v>-6</c:v>
                </c:pt>
                <c:pt idx="5">
                  <c:v>-13</c:v>
                </c:pt>
                <c:pt idx="6">
                  <c:v>-26</c:v>
                </c:pt>
                <c:pt idx="7">
                  <c:v>-55</c:v>
                </c:pt>
                <c:pt idx="8">
                  <c:v>-100</c:v>
                </c:pt>
                <c:pt idx="9">
                  <c:v>-120</c:v>
                </c:pt>
              </c:numCache>
            </c:numRef>
          </c:val>
          <c:smooth val="0"/>
        </c:ser>
        <c:ser>
          <c:idx val="1"/>
          <c:order val="1"/>
          <c:tx>
            <c:v>чисельне моделювання</c:v>
          </c:tx>
          <c:val>
            <c:numRef>
              <c:f>Лист1!$D$1:$D$10</c:f>
              <c:numCache>
                <c:formatCode>General</c:formatCode>
                <c:ptCount val="10"/>
                <c:pt idx="0">
                  <c:v>0</c:v>
                </c:pt>
                <c:pt idx="1">
                  <c:v>-4</c:v>
                </c:pt>
                <c:pt idx="2">
                  <c:v>-6</c:v>
                </c:pt>
                <c:pt idx="3">
                  <c:v>-12</c:v>
                </c:pt>
                <c:pt idx="4">
                  <c:v>-19</c:v>
                </c:pt>
                <c:pt idx="5">
                  <c:v>-26</c:v>
                </c:pt>
                <c:pt idx="6">
                  <c:v>-30</c:v>
                </c:pt>
                <c:pt idx="7">
                  <c:v>-65</c:v>
                </c:pt>
                <c:pt idx="8">
                  <c:v>-110</c:v>
                </c:pt>
                <c:pt idx="9">
                  <c:v>-130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48320"/>
        <c:axId val="115820032"/>
      </c:lineChart>
      <c:catAx>
        <c:axId val="814483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5820032"/>
        <c:crosses val="autoZero"/>
        <c:auto val="1"/>
        <c:lblAlgn val="ctr"/>
        <c:lblOffset val="100"/>
        <c:noMultiLvlLbl val="0"/>
      </c:catAx>
      <c:valAx>
        <c:axId val="115820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448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354155730533677"/>
          <c:y val="0.1520100612423447"/>
          <c:w val="0.24979177602799649"/>
          <c:h val="0.27931321084864391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98840769903762"/>
          <c:y val="7.4548702245552628E-2"/>
          <c:w val="0.61662270341207348"/>
          <c:h val="0.8326195683872849"/>
        </c:manualLayout>
      </c:layout>
      <c:scatterChart>
        <c:scatterStyle val="lineMarker"/>
        <c:varyColors val="0"/>
        <c:ser>
          <c:idx val="0"/>
          <c:order val="0"/>
          <c:tx>
            <c:v>плитна частина</c:v>
          </c:tx>
          <c:xVal>
            <c:numRef>
              <c:f>Лист1!$A$16:$A$24</c:f>
              <c:numCache>
                <c:formatCode>General</c:formatCode>
                <c:ptCount val="9"/>
                <c:pt idx="0">
                  <c:v>14</c:v>
                </c:pt>
                <c:pt idx="1">
                  <c:v>41</c:v>
                </c:pt>
                <c:pt idx="2">
                  <c:v>59</c:v>
                </c:pt>
                <c:pt idx="3">
                  <c:v>89</c:v>
                </c:pt>
                <c:pt idx="4">
                  <c:v>120</c:v>
                </c:pt>
                <c:pt idx="5">
                  <c:v>141</c:v>
                </c:pt>
                <c:pt idx="6">
                  <c:v>167</c:v>
                </c:pt>
                <c:pt idx="7">
                  <c:v>192</c:v>
                </c:pt>
                <c:pt idx="8">
                  <c:v>219</c:v>
                </c:pt>
              </c:numCache>
            </c:numRef>
          </c:xVal>
          <c:yVal>
            <c:numRef>
              <c:f>Лист1!$B$16:$B$24</c:f>
              <c:numCache>
                <c:formatCode>General</c:formatCode>
                <c:ptCount val="9"/>
                <c:pt idx="0">
                  <c:v>23</c:v>
                </c:pt>
                <c:pt idx="1">
                  <c:v>16</c:v>
                </c:pt>
                <c:pt idx="2">
                  <c:v>19</c:v>
                </c:pt>
                <c:pt idx="3">
                  <c:v>21</c:v>
                </c:pt>
                <c:pt idx="4">
                  <c:v>23</c:v>
                </c:pt>
                <c:pt idx="5">
                  <c:v>27</c:v>
                </c:pt>
                <c:pt idx="6">
                  <c:v>29</c:v>
                </c:pt>
                <c:pt idx="7">
                  <c:v>43</c:v>
                </c:pt>
                <c:pt idx="8">
                  <c:v>59</c:v>
                </c:pt>
              </c:numCache>
            </c:numRef>
          </c:yVal>
          <c:smooth val="0"/>
        </c:ser>
        <c:ser>
          <c:idx val="1"/>
          <c:order val="1"/>
          <c:tx>
            <c:v>ребро</c:v>
          </c:tx>
          <c:xVal>
            <c:numRef>
              <c:f>Лист1!$A$16:$A$24</c:f>
              <c:numCache>
                <c:formatCode>General</c:formatCode>
                <c:ptCount val="9"/>
                <c:pt idx="0">
                  <c:v>14</c:v>
                </c:pt>
                <c:pt idx="1">
                  <c:v>41</c:v>
                </c:pt>
                <c:pt idx="2">
                  <c:v>59</c:v>
                </c:pt>
                <c:pt idx="3">
                  <c:v>89</c:v>
                </c:pt>
                <c:pt idx="4">
                  <c:v>120</c:v>
                </c:pt>
                <c:pt idx="5">
                  <c:v>141</c:v>
                </c:pt>
                <c:pt idx="6">
                  <c:v>167</c:v>
                </c:pt>
                <c:pt idx="7">
                  <c:v>192</c:v>
                </c:pt>
                <c:pt idx="8">
                  <c:v>219</c:v>
                </c:pt>
              </c:numCache>
            </c:numRef>
          </c:xVal>
          <c:yVal>
            <c:numRef>
              <c:f>Лист1!$C$16:$C$24</c:f>
              <c:numCache>
                <c:formatCode>General</c:formatCode>
                <c:ptCount val="9"/>
                <c:pt idx="0">
                  <c:v>77</c:v>
                </c:pt>
                <c:pt idx="1">
                  <c:v>84</c:v>
                </c:pt>
                <c:pt idx="2">
                  <c:v>81</c:v>
                </c:pt>
                <c:pt idx="3">
                  <c:v>79</c:v>
                </c:pt>
                <c:pt idx="4">
                  <c:v>77</c:v>
                </c:pt>
                <c:pt idx="5">
                  <c:v>73</c:v>
                </c:pt>
                <c:pt idx="6">
                  <c:v>71</c:v>
                </c:pt>
                <c:pt idx="7">
                  <c:v>57</c:v>
                </c:pt>
                <c:pt idx="8">
                  <c:v>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111936"/>
        <c:axId val="67115264"/>
      </c:scatterChart>
      <c:valAx>
        <c:axId val="67111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115264"/>
        <c:crosses val="autoZero"/>
        <c:crossBetween val="midCat"/>
      </c:valAx>
      <c:valAx>
        <c:axId val="67115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1119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694444444444437"/>
          <c:y val="0.6523939195100612"/>
          <c:w val="0.26416666666666666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4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0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67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7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58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935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90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9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1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3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ABFFD-5428-4BC9-A683-829E88DB70D6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4823-D37D-4D12-81A3-4C297EE90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2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2598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2000" algn="just">
              <a:spcAft>
                <a:spcPts val="1200"/>
              </a:spcAft>
            </a:pP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розробка та обґрунтування ефективності способу підсилення стрічкових фундаментів з перебудовою в суцільну плиту змінної жорсткості з попереднім напруженням ґрунтової основи на основі експериментально-теоретичних досліджень.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досягнення поставленої мети необхідно розв'язати наступні задачі: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52000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систематизувати сучасні методи методи підсилення основ та фундаментів;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розробити конструктивні та технологічні прийоми підсилення стрічкових фундаментів з перебудовою в суцільну плиту змінної жорсткості з попереднім напруженням ґрунтової основи.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>
              <a:spcBef>
                <a:spcPts val="1200"/>
              </a:spcBef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дослідження.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Ґрунтова основа, навантажена плитою змінної жорсткості, отримана шляхом перебудови стрічкових фундаментів при їх підсиленні.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>
              <a:spcBef>
                <a:spcPts val="1200"/>
              </a:spcBef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Напружено-деформований стан ґрунтової основи і системи, що складається зі стрічкових фундаментів і елементів підсилення, на технологічній і експлуатаційній стадії.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>
              <a:spcBef>
                <a:spcPts val="1200"/>
              </a:spcBef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дослідження: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аналіз існуючих методів перебудови й підсилення стрічкових фундаментів на основі вітчизняного та зарубіжного досвіду інженерів геотехніків;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розрахунок взаємодії системи підсилення з ґрунтовою основою.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>
              <a:spcBef>
                <a:spcPts val="1200"/>
              </a:spcBef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новизна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полягає у розробці інженерної методики розрахунку взаємодії системи, що складається з стрічкових фундаментів і елементів підсилення, з ґрунтовою основою.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>
              <a:spcBef>
                <a:spcPts val="1200"/>
              </a:spcBef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Практична цінність одержаних результатів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полягає в економічній ефективності використання в інженерній практиці способу підсилення стрічкових фундаментів з перебудовою в суцільну плиту змінної жорсткості з попереднім напруженням ґрунтової основи.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52000" algn="just">
              <a:spcBef>
                <a:spcPts val="1200"/>
              </a:spcBef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Особистий внесок здобувача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полягає в обробці і класифікації існуючих методів підсилення фундаментів мілкого закладання та розробці пропозицій до розрахунку підсилення стрічкового фундаменту з перебудовою у суцільну плиту.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6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4969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причини, що викликають необхідність підсилення фундаментів і зміцнення ґрунтів основ, можна об'єднати в такі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еконструкція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 і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надбудову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 фундаментів;</a:t>
            </a:r>
          </a:p>
          <a:p>
            <a:pPr marL="285750" indent="-285750">
              <a:buFontTx/>
              <a:buChar char="-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зміна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властивостей ґрунтів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основи;</a:t>
            </a:r>
          </a:p>
          <a:p>
            <a:pPr marL="285750" indent="-285750">
              <a:buFontTx/>
              <a:buChar char="-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неприпустимих деформацій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будівлі.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33972" y="1844824"/>
            <a:ext cx="5220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методів підсилення фундаментів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841721"/>
              </p:ext>
            </p:extLst>
          </p:nvPr>
        </p:nvGraphicFramePr>
        <p:xfrm>
          <a:off x="251522" y="2284883"/>
          <a:ext cx="8640958" cy="43841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3236"/>
                <a:gridCol w="1666441"/>
                <a:gridCol w="1666441"/>
                <a:gridCol w="1666441"/>
                <a:gridCol w="1618399"/>
              </a:tblGrid>
              <a:tr h="2132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Відновлення несучої здатності фундаментів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Збільшення несучої спроможності фундаментів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Розвантаження </a:t>
                      </a: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конструкцій фундаментів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3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зміни схеми роботи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зміною схеми роботи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Зі зміною напруженого стану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0638"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відновлення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геометричних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розмірів і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міцності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розширення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підошви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ередача частини навантаження від фундаментів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влаштування</a:t>
                      </a: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попередньо напружених обойм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овна (при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заміні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387">
                <a:tc rowSpan="3"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відновлення матеріалу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(цементація,</a:t>
                      </a: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закріплення</a:t>
                      </a: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смолами,</a:t>
                      </a: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перекладка</a:t>
                      </a: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окремих</a:t>
                      </a:r>
                    </a:p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елементів і т.д.)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влаштування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обойм</a:t>
                      </a: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навколо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металевих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залізобетонних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т.д.)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надфун</a:t>
                      </a: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даментних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конструкцій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палі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(металевих, залізобетонни</a:t>
                      </a: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встановлення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попередньо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напружених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розпірок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</a:t>
                      </a:r>
                    </a:p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шпренгельних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49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перевлаштува-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ння фунда-ментів (стрічкових в плитні, стовпчасті й стрічкові)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7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захист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 від замочування (</a:t>
                      </a: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улаштування</a:t>
                      </a: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гідроізоляції, глиняних замків, повітряних каналів і т.д.)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улаштування</a:t>
                      </a: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сорочок і нарощувань (бетонних, кам'яних і т.д.)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підсилення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 шляхом влаштування зв'язків (тяжів, стійок і т.д.)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улаштування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шпунтових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огоро</a:t>
                      </a: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джень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опускних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колодязів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навколо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Часткова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(при п</a:t>
                      </a: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ід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силенні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грунтів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основи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5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захист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 від вивітрювання (оштукатурювання, торкретування і т.д.)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ід</a:t>
                      </a: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силення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окремих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елементів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конструкцій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фундаментів</a:t>
                      </a:r>
                      <a:endParaRPr lang="ru-RU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асткове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зміцнення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грунтів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акріплення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зміцнення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грунтів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5235" marR="352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22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98598" y="116632"/>
            <a:ext cx="5163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Підсилення стрічкових фундаментів мілкого закладання </a:t>
            </a:r>
            <a:b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шляхом перебудови у плиту змінної жорсткості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15505"/>
            <a:ext cx="4837113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701407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випукла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догори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оболонка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ємної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нульової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Гаусової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кривизни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стріли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підйому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прольоту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&lt;1/10 і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перерізу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прольоту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/ 60.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заанкерені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стрічкових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фундаментів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оболонок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закачувані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тиском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високорухливого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гідрофобного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розчину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підоболончастий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простір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розвантажують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грунтову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стрічковими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фундаментами і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будівлі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ненавантажені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пролітній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перенести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будівлю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стрічкових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фундаментів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суцільну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плиту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змінної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жорсткості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пісді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твердіння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розчину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втягує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роботу увесь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масив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грунту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будівлею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7200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354052"/>
            <a:ext cx="5197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переустройства ленточных фундаментов в плиту переменной жесткости с предварительным напряжением грунта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2708920"/>
            <a:ext cx="255577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армована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оболонка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криволінійна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штучна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розчином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нагнітається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плита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перемінної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жорсткості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анкер;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напружена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основа;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–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перфоровані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єктори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стіни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асилова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підлога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83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1306" y="188640"/>
            <a:ext cx="7425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Чисельне моделювання підсиленого фундаменту при перебудові у суцільну плиту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250658" y="976891"/>
            <a:ext cx="5634234" cy="4399069"/>
            <a:chOff x="467544" y="566390"/>
            <a:chExt cx="6668183" cy="5022850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467544" y="566390"/>
              <a:ext cx="6668183" cy="5022850"/>
              <a:chOff x="467544" y="566390"/>
              <a:chExt cx="6668183" cy="5022850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566390"/>
                <a:ext cx="4340225" cy="50228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903000" y="1516723"/>
                <a:ext cx="3121228" cy="386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Глина тугопластична, потужність 0,7 м</a:t>
                </a:r>
              </a:p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е=0,85;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=18,2кПа; </a:t>
                </a:r>
                <a:r>
                  <a:rPr lang="en-US" sz="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,80;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=19°; с=28 кПа; 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Е=7,7МПа</a:t>
                </a:r>
                <a:endPara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51919" y="1844824"/>
                <a:ext cx="3242649" cy="386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Суглинок тугопластичний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потужність 0,45 м</a:t>
                </a:r>
              </a:p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е=0,79;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=18,9кПа; </a:t>
                </a:r>
                <a:r>
                  <a:rPr lang="en-US" sz="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,88;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=10°; с=13 кПа; Е=11,16МПа</a:t>
                </a:r>
                <a:endPara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3851920" y="1854349"/>
                <a:ext cx="324036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861445" y="2206774"/>
                <a:ext cx="324036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851920" y="2564904"/>
                <a:ext cx="324036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3832870" y="2926854"/>
                <a:ext cx="324036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3832870" y="3622179"/>
                <a:ext cx="324036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3832870" y="5517654"/>
                <a:ext cx="324036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3851919" y="2544355"/>
                <a:ext cx="3121229" cy="386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Суглинок тугопластичний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потужність 0,45 м</a:t>
                </a:r>
              </a:p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е=0,9;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=18,7кПа; </a:t>
                </a:r>
                <a:r>
                  <a:rPr lang="en-US" sz="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,98;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=14°; с=21 кПа; Е=7,15МПа</a:t>
                </a:r>
                <a:endPara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74790" y="3077816"/>
                <a:ext cx="3121229" cy="386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Суглинок тугопластичний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потужність 0,9 м</a:t>
                </a:r>
              </a:p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е=0,85;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=18,6кПа; </a:t>
                </a:r>
                <a:r>
                  <a:rPr lang="en-US" sz="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,94;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=17°; с=18 кПа; Е=8,1МПа</a:t>
                </a:r>
                <a:endPara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893078" y="4135090"/>
                <a:ext cx="3242649" cy="386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Суглинок тугопластичний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потужність 2,45 м</a:t>
                </a:r>
              </a:p>
              <a:p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е=0,92;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=18,71кПа; </a:t>
                </a:r>
                <a:r>
                  <a:rPr lang="en-US" sz="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,98; </a:t>
                </a:r>
                <a:r>
                  <a:rPr lang="el-GR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uk-UA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=16°; с=24 кПа; Е=9,65МПа</a:t>
                </a:r>
                <a:endPara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893078" y="2164794"/>
              <a:ext cx="3181939" cy="386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Суглинок тугопластичний</a:t>
              </a:r>
              <a:r>
                <a:rPr lang="uk-UA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потужність 0,45 м</a:t>
              </a:r>
            </a:p>
            <a:p>
              <a:r>
                <a:rPr lang="uk-UA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е=0,93; </a:t>
              </a:r>
              <a:r>
                <a:rPr lang="el-GR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uk-UA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=18,6кПа; </a:t>
              </a:r>
              <a:r>
                <a:rPr lang="en-US" sz="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Sr</a:t>
              </a:r>
              <a:r>
                <a:rPr lang="en-US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</a:t>
              </a:r>
              <a:r>
                <a:rPr lang="uk-UA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,98; </a:t>
              </a:r>
              <a:r>
                <a:rPr lang="el-GR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r>
                <a:rPr lang="uk-UA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=12°; с=19 кПа; Е=4,68МПа</a:t>
              </a:r>
              <a:endParaRPr lang="ru-RU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5" t="9463" r="15141" b="12765"/>
          <a:stretch/>
        </p:blipFill>
        <p:spPr bwMode="auto">
          <a:xfrm>
            <a:off x="373202" y="918870"/>
            <a:ext cx="2819400" cy="183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3" t="3678" r="13570" b="19275"/>
          <a:stretch/>
        </p:blipFill>
        <p:spPr bwMode="auto">
          <a:xfrm>
            <a:off x="592647" y="2892775"/>
            <a:ext cx="2585441" cy="18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17337" y="4852740"/>
            <a:ext cx="3252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Розрахункова модель грунтової основи  </a:t>
            </a: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підсиленого фундаменту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204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1404754"/>
              </p:ext>
            </p:extLst>
          </p:nvPr>
        </p:nvGraphicFramePr>
        <p:xfrm>
          <a:off x="341086" y="1705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6400" y="2844800"/>
            <a:ext cx="39591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 залежності осідання-навантаження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8" t="4283" b="10116"/>
          <a:stretch/>
        </p:blipFill>
        <p:spPr bwMode="auto">
          <a:xfrm>
            <a:off x="5378445" y="0"/>
            <a:ext cx="3318193" cy="265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81246" y="2483662"/>
            <a:ext cx="4911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Мозаїка деформацій після збільшення навантаження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9711" y="3915958"/>
            <a:ext cx="41525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Етапи навантаження моделі: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 роботи фундаменту до підсилення ;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обтиснення ґрунту під плитною частиною;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навантаження як на підсилений фундамент.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34764" y="5577951"/>
            <a:ext cx="536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Рсер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057019"/>
              </p:ext>
            </p:extLst>
          </p:nvPr>
        </p:nvGraphicFramePr>
        <p:xfrm>
          <a:off x="4365561" y="31425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3657601" y="4284618"/>
            <a:ext cx="2061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Частка навантаження, %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940" y="480149"/>
            <a:ext cx="81381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розробці магістерської кваліфікаційної роботи  “ Підсилення фундаментів мілкого закладання” було: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виконано огляд та систематизацію існуючих методів підсилення фундаментів мілкого закладання;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розглянуто особливості розрахунку підсилених фундаментів згідно чинних норм;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розглянуто спосіб підсиленняфундаментів мілкого закладання шляхом перебудови в суцільну плиту змінної жорсткості;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виконано чисельне моделювання підсилення фундаменту мілкого закладання шляхом перебудови в суцільну плиту змінної жорсткості в програмному комплексі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Plaxis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визначено частку навантаження, що передається на грунт основи існуючим фундаментом і плитною частиною (прольотною) підсиленого;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встановлено, що із зростанням навантаження, відбувається більш рівномірний розподіл навантаження між елементами підсиленого фундаменту;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значне вирівнювання розподілу навантаження між елементами фундаменту відбувається при попередньому обтисненні ґрунту;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порахований економічний ефект від застосування такого підсилення підтверджує доцільність його використання.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980</Words>
  <Application>Microsoft Office PowerPoint</Application>
  <PresentationFormat>Экран (4:3)</PresentationFormat>
  <Paragraphs>122</Paragraphs>
  <Slides>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2015-11-19T18:39:53Z</dcterms:created>
  <dcterms:modified xsi:type="dcterms:W3CDTF">2015-11-19T22:23:30Z</dcterms:modified>
</cp:coreProperties>
</file>