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58" r:id="rId2"/>
    <p:sldId id="259" r:id="rId3"/>
    <p:sldId id="260" r:id="rId4"/>
    <p:sldId id="256" r:id="rId5"/>
    <p:sldId id="261" r:id="rId6"/>
    <p:sldId id="262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uk-UA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0.xlsx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1.xlsx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4;&#1080;&#1087;&#1083;&#1086;&#1084;%20&#1084;&#1072;&#1075;&#1080;&#1089;&#1090;&#1088;&#1072;&#1090;&#1091;&#1088;&#1072;\&#1050;&#1085;&#1080;&#1075;&#1072;%20707x707x707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4;&#1080;&#1087;&#1083;&#1086;&#1084;%20&#1084;&#1072;&#1075;&#1080;&#1089;&#1090;&#1088;&#1072;&#1090;&#1091;&#1088;&#1072;\&#1050;&#1085;&#1080;&#1075;&#1072;%20707x707x707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4;&#1080;&#1087;&#1083;&#1086;&#1084;%20&#1084;&#1072;&#1075;&#1080;&#1089;&#1090;&#1088;&#1072;&#1090;&#1091;&#1088;&#1072;\&#1050;&#1085;&#1080;&#1075;&#1072;%20707x707x707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4;&#1080;&#1087;&#1083;&#1086;&#1084;%20&#1084;&#1072;&#1075;&#1080;&#1089;&#1090;&#1088;&#1072;&#1090;&#1091;&#1088;&#1072;\&#1050;&#1085;&#1080;&#1075;&#1072;%20707x707x707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4;&#1080;&#1087;&#1083;&#1086;&#1084;%20&#1084;&#1072;&#1075;&#1080;&#1089;&#1090;&#1088;&#1072;&#1090;&#1091;&#1088;&#1072;\&#1050;&#1085;&#1080;&#1075;&#1072;%20707x707x707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44;&#1080;&#1087;&#1083;&#1086;&#1084;%20&#1084;&#1072;&#1075;&#1080;&#1089;&#1090;&#1088;&#1072;&#1090;&#1091;&#1088;&#1072;\&#1050;&#1085;&#1080;&#1075;&#1072;%20707x707x70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34"/>
  <c:chart>
    <c:title>
      <c:tx>
        <c:rich>
          <a:bodyPr/>
          <a:lstStyle/>
          <a:p>
            <a:pPr>
              <a:defRPr/>
            </a:pPr>
            <a:r>
              <a:rPr lang="uk-UA"/>
              <a:t>Фракційний склад похідної золи,%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активована зола</c:v>
                </c:pt>
              </c:strCache>
            </c:strRef>
          </c:tx>
          <c:dLbls>
            <c:dLblPos val="bestFit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Залишок на ситі 0.2</c:v>
                </c:pt>
                <c:pt idx="1">
                  <c:v>Залишок на ситі 0.08</c:v>
                </c:pt>
                <c:pt idx="2">
                  <c:v>Просіянно на ситі 0.08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1.4</c:v>
                </c:pt>
                <c:pt idx="1">
                  <c:v>20.8</c:v>
                </c:pt>
                <c:pt idx="2">
                  <c:v>77.8</c:v>
                </c:pt>
              </c:numCache>
            </c:numRef>
          </c:val>
        </c:ser>
        <c:dLbls>
          <c:showVal val="1"/>
        </c:dLbls>
        <c:firstSliceAng val="0"/>
      </c:pieChart>
      <c:spPr>
        <a:noFill/>
        <a:ln w="22597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245">
          <a:ln>
            <a:noFill/>
          </a:ln>
        </a:defRPr>
      </a:pPr>
      <a:endParaRPr lang="uk-UA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uk-UA"/>
              <a:t>Терміни тужавлення 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Зола активована</c:v>
                </c:pt>
              </c:strCache>
            </c:strRef>
          </c:tx>
          <c:marker>
            <c:symbol val="square"/>
            <c:size val="4"/>
          </c:marker>
          <c:dLbls>
            <c:dLbl>
              <c:idx val="0"/>
              <c:layout>
                <c:manualLayout>
                  <c:x val="-6.9396157765154003E-3"/>
                  <c:y val="-3.5367778641247391E-2"/>
                </c:manualLayout>
              </c:layout>
              <c:dLblPos val="r"/>
              <c:showVal val="1"/>
              <c:showCatNam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2.3126586171861568E-3"/>
                  <c:y val="-8.0943384119605607E-3"/>
                </c:manualLayout>
              </c:layout>
              <c:dLblPos val="r"/>
              <c:showVal val="1"/>
              <c:showCatName val="1"/>
            </c:dLbl>
            <c:dLbl>
              <c:idx val="5"/>
              <c:layout>
                <c:manualLayout>
                  <c:x val="-0.18750000000000044"/>
                  <c:y val="0"/>
                </c:manualLayout>
              </c:layout>
              <c:dLblPos val="r"/>
              <c:showVal val="1"/>
              <c:showCatName val="1"/>
            </c:dLbl>
            <c:dLbl>
              <c:idx val="6"/>
              <c:layout>
                <c:manualLayout>
                  <c:x val="-0.1828472595760694"/>
                  <c:y val="7.4010594534475362E-3"/>
                </c:manualLayout>
              </c:layout>
              <c:dLblPos val="r"/>
              <c:showVal val="1"/>
              <c:showCatName val="1"/>
            </c:dLbl>
            <c:dLbl>
              <c:idx val="7"/>
              <c:layout>
                <c:manualLayout>
                  <c:x val="-2.0954596673211791E-5"/>
                  <c:y val="3.2785449982532584E-2"/>
                </c:manualLayout>
              </c:layout>
              <c:dLblPos val="r"/>
              <c:showVal val="1"/>
              <c:showCatName val="1"/>
            </c:dLbl>
            <c:txPr>
              <a:bodyPr/>
              <a:lstStyle/>
              <a:p>
                <a:pPr>
                  <a:defRPr sz="751"/>
                </a:pPr>
                <a:endParaRPr lang="uk-UA"/>
              </a:p>
            </c:txPr>
            <c:showVal val="1"/>
            <c:showCatName val="1"/>
          </c:dLbls>
          <c:cat>
            <c:strRef>
              <c:f>Лист1!$A$2:$A$15</c:f>
              <c:strCache>
                <c:ptCount val="14"/>
                <c:pt idx="0">
                  <c:v>0</c:v>
                </c:pt>
                <c:pt idx="1">
                  <c:v>1год. 00 хв.</c:v>
                </c:pt>
                <c:pt idx="2">
                  <c:v>2 год. 00 хв.</c:v>
                </c:pt>
                <c:pt idx="3">
                  <c:v>3год. 00 хв.</c:v>
                </c:pt>
                <c:pt idx="4">
                  <c:v>4 год. 00 хв.</c:v>
                </c:pt>
                <c:pt idx="5">
                  <c:v>4 год. 30 хв.</c:v>
                </c:pt>
                <c:pt idx="6">
                  <c:v>5год. 00 хв.</c:v>
                </c:pt>
                <c:pt idx="7">
                  <c:v>5 год. 30 хв.</c:v>
                </c:pt>
                <c:pt idx="8">
                  <c:v>5 год. 45 хв.</c:v>
                </c:pt>
                <c:pt idx="9">
                  <c:v>6 год. 00 хв.</c:v>
                </c:pt>
                <c:pt idx="10">
                  <c:v>6 год. 10 хв.</c:v>
                </c:pt>
                <c:pt idx="11">
                  <c:v>6 год. 15 хв.</c:v>
                </c:pt>
                <c:pt idx="12">
                  <c:v>6 год. 40 хв.</c:v>
                </c:pt>
                <c:pt idx="13">
                  <c:v>6 год. 50 хв.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Зола неактивована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layout>
                <c:manualLayout>
                  <c:x val="-0.33319491292465209"/>
                  <c:y val="-3.557288449876545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uk-UA"/>
                </a:p>
              </c:txPr>
              <c:dLblPos val="r"/>
              <c:showVal val="1"/>
            </c:dLbl>
            <c:dLbl>
              <c:idx val="8"/>
              <c:layout>
                <c:manualLayout>
                  <c:x val="0"/>
                  <c:y val="-1.0865457967646031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/>
                      <a:t>5 год. 45 хв.;</a:t>
                    </a:r>
                    <a:r>
                      <a:rPr lang="en-US"/>
                      <a:t>1</a:t>
                    </a:r>
                  </a:p>
                </c:rich>
              </c:tx>
              <c:spPr/>
              <c:dLblPos val="r"/>
            </c:dLbl>
            <c:dLbl>
              <c:idx val="9"/>
              <c:layout>
                <c:manualLayout>
                  <c:x val="-0.17826988971764782"/>
                  <c:y val="3.5572884498765492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/>
                      <a:t>6 год. 00 хв.;</a:t>
                    </a:r>
                    <a:r>
                      <a:rPr lang="en-US"/>
                      <a:t>18</a:t>
                    </a:r>
                  </a:p>
                </c:rich>
              </c:tx>
              <c:spPr/>
              <c:dLblPos val="r"/>
            </c:dLbl>
            <c:dLbl>
              <c:idx val="10"/>
              <c:layout>
                <c:manualLayout>
                  <c:x val="-0.195802232886952"/>
                  <c:y val="-2.4901464236602035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/>
                      <a:t>6 год. 10 хв.;</a:t>
                    </a:r>
                    <a:r>
                      <a:rPr lang="en-US"/>
                      <a:t>25</a:t>
                    </a:r>
                  </a:p>
                </c:rich>
              </c:tx>
              <c:spPr/>
              <c:dLblPos val="r"/>
            </c:dLbl>
            <c:dLbl>
              <c:idx val="11"/>
              <c:layout>
                <c:manualLayout>
                  <c:x val="-0.19780967223237625"/>
                  <c:y val="-1.39429920977707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/>
                      <a:t>6 год. 15 хв.;</a:t>
                    </a:r>
                    <a:r>
                      <a:rPr lang="en-US"/>
                      <a:t>31</a:t>
                    </a:r>
                  </a:p>
                </c:rich>
              </c:tx>
              <c:spPr/>
              <c:dLblPos val="r"/>
            </c:dLbl>
            <c:dLbl>
              <c:idx val="12"/>
              <c:layout>
                <c:manualLayout>
                  <c:x val="1.273356355126053E-2"/>
                  <c:y val="3.5572884498765492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/>
                      <a:t>6 год. 40 хв.;</a:t>
                    </a:r>
                    <a:r>
                      <a:rPr lang="en-US"/>
                      <a:t>33</a:t>
                    </a:r>
                  </a:p>
                </c:rich>
              </c:tx>
              <c:spPr/>
              <c:dLblPos val="r"/>
            </c:dLbl>
            <c:dLbl>
              <c:idx val="1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/>
                      <a:t>6 год. 50 хв.; </a:t>
                    </a:r>
                    <a:r>
                      <a:rPr lang="en-US"/>
                      <a:t>40</a:t>
                    </a:r>
                  </a:p>
                </c:rich>
              </c:tx>
              <c:spPr/>
            </c:dLbl>
            <c:showVal val="1"/>
          </c:dLbls>
          <c:cat>
            <c:strRef>
              <c:f>Лист1!$A$2:$A$15</c:f>
              <c:strCache>
                <c:ptCount val="14"/>
                <c:pt idx="0">
                  <c:v>0</c:v>
                </c:pt>
                <c:pt idx="1">
                  <c:v>1год. 00 хв.</c:v>
                </c:pt>
                <c:pt idx="2">
                  <c:v>2 год. 00 хв.</c:v>
                </c:pt>
                <c:pt idx="3">
                  <c:v>3год. 00 хв.</c:v>
                </c:pt>
                <c:pt idx="4">
                  <c:v>4 год. 00 хв.</c:v>
                </c:pt>
                <c:pt idx="5">
                  <c:v>4 год. 30 хв.</c:v>
                </c:pt>
                <c:pt idx="6">
                  <c:v>5год. 00 хв.</c:v>
                </c:pt>
                <c:pt idx="7">
                  <c:v>5 год. 30 хв.</c:v>
                </c:pt>
                <c:pt idx="8">
                  <c:v>5 год. 45 хв.</c:v>
                </c:pt>
                <c:pt idx="9">
                  <c:v>6 год. 00 хв.</c:v>
                </c:pt>
                <c:pt idx="10">
                  <c:v>6 год. 10 хв.</c:v>
                </c:pt>
                <c:pt idx="11">
                  <c:v>6 год. 15 хв.</c:v>
                </c:pt>
                <c:pt idx="12">
                  <c:v>6 год. 40 хв.</c:v>
                </c:pt>
                <c:pt idx="13">
                  <c:v>6 год. 50 хв.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18</c:v>
                </c:pt>
                <c:pt idx="10">
                  <c:v>25</c:v>
                </c:pt>
                <c:pt idx="11">
                  <c:v>31</c:v>
                </c:pt>
                <c:pt idx="12">
                  <c:v>33</c:v>
                </c:pt>
                <c:pt idx="13">
                  <c:v>40</c:v>
                </c:pt>
              </c:numCache>
            </c:numRef>
          </c:val>
        </c:ser>
        <c:dLbls>
          <c:showVal val="1"/>
        </c:dLbls>
        <c:marker val="1"/>
        <c:axId val="168189312"/>
        <c:axId val="167781888"/>
      </c:lineChart>
      <c:catAx>
        <c:axId val="1681893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34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uk-UA"/>
                  <a:t>Час тужавлення, год., хв.</a:t>
                </a:r>
              </a:p>
            </c:rich>
          </c:tx>
        </c:title>
        <c:numFmt formatCode="General" sourceLinked="1"/>
        <c:tickLblPos val="nextTo"/>
        <c:txPr>
          <a:bodyPr rot="-3600000" vert="horz"/>
          <a:lstStyle/>
          <a:p>
            <a:pPr>
              <a:defRPr/>
            </a:pPr>
            <a:endParaRPr lang="uk-UA"/>
          </a:p>
        </c:txPr>
        <c:crossAx val="167781888"/>
        <c:crossesAt val="0"/>
        <c:auto val="1"/>
        <c:lblAlgn val="ctr"/>
        <c:lblOffset val="100"/>
      </c:catAx>
      <c:valAx>
        <c:axId val="167781888"/>
        <c:scaling>
          <c:orientation val="minMax"/>
          <c:max val="40"/>
        </c:scaling>
        <c:axPos val="l"/>
        <c:majorGridlines/>
        <c:title>
          <c:tx>
            <c:rich>
              <a:bodyPr/>
              <a:lstStyle/>
              <a:p>
                <a:pPr>
                  <a:defRPr sz="834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uk-UA"/>
                  <a:t>Показник приладу Віка, мм</a:t>
                </a:r>
              </a:p>
            </c:rich>
          </c:tx>
        </c:title>
        <c:numFmt formatCode="General" sourceLinked="1"/>
        <c:majorTickMark val="none"/>
        <c:tickLblPos val="nextTo"/>
        <c:crossAx val="168189312"/>
        <c:crosses val="autoZero"/>
        <c:crossBetween val="midCat"/>
      </c:valAx>
    </c:plotArea>
    <c:legend>
      <c:legendPos val="r"/>
      <c:legendEntry>
        <c:idx val="0"/>
        <c:delete val="1"/>
      </c:legendEntry>
    </c:legend>
    <c:plotVisOnly val="1"/>
    <c:dispBlanksAs val="gap"/>
  </c:chart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uk-UA"/>
              <a:t>Міцність на стиск похідної та активованої золи виносу</a:t>
            </a:r>
          </a:p>
        </c:rich>
      </c:tx>
    </c:title>
    <c:view3D>
      <c:rotX val="10"/>
      <c:depthPercent val="100"/>
      <c:rAngAx val="1"/>
    </c:view3D>
    <c:plotArea>
      <c:layout>
        <c:manualLayout>
          <c:layoutTarget val="inner"/>
          <c:xMode val="edge"/>
          <c:yMode val="edge"/>
          <c:x val="0.1113908938466025"/>
          <c:y val="0.16697444069491321"/>
          <c:w val="0.61871445756780796"/>
          <c:h val="0.7820469316335483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активована зола</c:v>
                </c:pt>
              </c:strCache>
            </c:strRef>
          </c:tx>
          <c:dLbls>
            <c:dLbl>
              <c:idx val="0"/>
              <c:layout>
                <c:manualLayout>
                  <c:x val="1.3375029335053992E-2"/>
                  <c:y val="-5.081904457801379E-2"/>
                </c:manualLayout>
              </c:layout>
              <c:showVal val="1"/>
            </c:dLbl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Активована зола</c:v>
                </c:pt>
              </c:strCache>
            </c:strRef>
          </c:tx>
          <c:dPt>
            <c:idx val="0"/>
            <c:spPr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c:spPr>
          </c:dPt>
          <c:dLbls>
            <c:dLbl>
              <c:idx val="0"/>
              <c:layout>
                <c:manualLayout>
                  <c:x val="2.229200810446141E-2"/>
                  <c:y val="-2.969750957472098E-2"/>
                </c:manualLayout>
              </c:layout>
              <c:showVal val="1"/>
            </c:dLbl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1.35</c:v>
                </c:pt>
              </c:numCache>
            </c:numRef>
          </c:val>
        </c:ser>
        <c:dLbls>
          <c:showVal val="1"/>
        </c:dLbls>
        <c:shape val="box"/>
        <c:axId val="166274176"/>
        <c:axId val="166286848"/>
        <c:axId val="0"/>
      </c:bar3DChart>
      <c:catAx>
        <c:axId val="166274176"/>
        <c:scaling>
          <c:orientation val="minMax"/>
        </c:scaling>
        <c:axPos val="b"/>
        <c:numFmt formatCode="General" sourceLinked="1"/>
        <c:tickLblPos val="nextTo"/>
        <c:crossAx val="166286848"/>
        <c:crosses val="autoZero"/>
        <c:auto val="1"/>
        <c:lblAlgn val="ctr"/>
        <c:lblOffset val="100"/>
      </c:catAx>
      <c:valAx>
        <c:axId val="1662868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Міцність МПа</a:t>
                </a:r>
              </a:p>
            </c:rich>
          </c:tx>
        </c:title>
        <c:numFmt formatCode="General" sourceLinked="1"/>
        <c:tickLblPos val="nextTo"/>
        <c:crossAx val="166274176"/>
        <c:crosses val="autoZero"/>
        <c:crossBetween val="between"/>
      </c:valAx>
      <c:spPr>
        <a:noFill/>
        <a:ln w="18350">
          <a:noFill/>
        </a:ln>
      </c:spPr>
    </c:plotArea>
    <c:legend>
      <c:legendPos val="r"/>
    </c:legend>
    <c:plotVisOnly val="1"/>
    <c:dispBlanksAs val="gap"/>
  </c:chart>
  <c:spPr>
    <a:scene3d>
      <a:camera prst="orthographicFront"/>
      <a:lightRig rig="threePt" dir="t"/>
    </a:scene3d>
    <a:sp3d prstMaterial="legacyWireframe">
      <a:bevelT w="6350"/>
    </a:sp3d>
  </c:spPr>
  <c:txPr>
    <a:bodyPr/>
    <a:lstStyle/>
    <a:p>
      <a:pPr>
        <a:defRPr sz="1050"/>
      </a:pPr>
      <a:endParaRPr lang="uk-UA"/>
    </a:p>
  </c:tx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uk-UA" dirty="0" smtClean="0"/>
              <a:t>Густина </a:t>
            </a:r>
            <a:r>
              <a:rPr lang="uk-UA" dirty="0"/>
              <a:t>зразків з неактивованою золою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v>Неактивована зола</c:v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dLbls>
            <c:dLbl>
              <c:idx val="0"/>
              <c:layout>
                <c:manualLayout>
                  <c:x val="0"/>
                  <c:y val="-5.4356514788169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1,76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5.8737142192908818E-3"/>
                  <c:y val="-5.115907274180647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1,76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5.8737142192908818E-3"/>
                  <c:y val="3.197442046362925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1,79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7.8316189590545409E-3"/>
                  <c:y val="3.517186250999201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1,89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7.4400380111017947E-2"/>
                  <c:y val="-2.557953637090325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2,11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-6.8526665891726998E-2"/>
                  <c:y val="-2.55795363709032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2,14</a:t>
                    </a:r>
                  </a:p>
                </c:rich>
              </c:tx>
              <c:showVal val="1"/>
            </c:dLbl>
            <c:showVal val="1"/>
          </c:dLbls>
          <c:cat>
            <c:numRef>
              <c:f>неактивированя!$V$2:$V$7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неактивированя!$U$2:$U$7</c:f>
              <c:numCache>
                <c:formatCode>General</c:formatCode>
                <c:ptCount val="6"/>
                <c:pt idx="0">
                  <c:v>1.761913139554286</c:v>
                </c:pt>
                <c:pt idx="1">
                  <c:v>1.7612261410679437</c:v>
                </c:pt>
                <c:pt idx="2">
                  <c:v>1.7921163632046835</c:v>
                </c:pt>
                <c:pt idx="3">
                  <c:v>1.8947600349211506</c:v>
                </c:pt>
                <c:pt idx="4">
                  <c:v>2.1100112136217071</c:v>
                </c:pt>
                <c:pt idx="5">
                  <c:v>2.1449589189965232</c:v>
                </c:pt>
              </c:numCache>
            </c:numRef>
          </c:val>
        </c:ser>
        <c:dLbls>
          <c:showVal val="1"/>
        </c:dLbls>
        <c:marker val="1"/>
        <c:axId val="78521472"/>
        <c:axId val="78523392"/>
      </c:lineChart>
      <c:catAx>
        <c:axId val="7852147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uk-UA"/>
                  <a:t>№ серії зразків</a:t>
                </a:r>
              </a:p>
            </c:rich>
          </c:tx>
        </c:title>
        <c:numFmt formatCode="General" sourceLinked="1"/>
        <c:tickLblPos val="nextTo"/>
        <c:crossAx val="78523392"/>
        <c:crosses val="autoZero"/>
        <c:auto val="1"/>
        <c:lblAlgn val="ctr"/>
        <c:lblOffset val="100"/>
      </c:catAx>
      <c:valAx>
        <c:axId val="78523392"/>
        <c:scaling>
          <c:orientation val="minMax"/>
          <c:min val="1.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Густина г/см³</a:t>
                </a:r>
              </a:p>
            </c:rich>
          </c:tx>
        </c:title>
        <c:numFmt formatCode="General" sourceLinked="1"/>
        <c:tickLblPos val="nextTo"/>
        <c:crossAx val="785214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775876654574887"/>
          <c:y val="0.51629629702410618"/>
          <c:w val="0.26818040057685033"/>
          <c:h val="7.0561336730312549E-2"/>
        </c:manualLayout>
      </c:layout>
    </c:legend>
    <c:plotVisOnly val="1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uk-UA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5"/>
  <c:chart>
    <c:title>
      <c:tx>
        <c:rich>
          <a:bodyPr/>
          <a:lstStyle/>
          <a:p>
            <a:pPr>
              <a:defRPr/>
            </a:pPr>
            <a:r>
              <a:rPr lang="uk-UA" dirty="0" smtClean="0"/>
              <a:t>Густина </a:t>
            </a:r>
            <a:r>
              <a:rPr lang="uk-UA" dirty="0"/>
              <a:t>зразків з активованою золою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v>Активована зола</c:v>
          </c:tx>
          <c:dLbls>
            <c:dLbl>
              <c:idx val="0"/>
              <c:layout>
                <c:manualLayout>
                  <c:x val="-1.7624520009381313E-2"/>
                  <c:y val="4.2972404610566832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1</a:t>
                    </a:r>
                    <a:r>
                      <a:rPr lang="en-US"/>
                      <a:t>,56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2.9374200015635402E-2"/>
                  <c:y val="-4.2972404610566832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1</a:t>
                    </a:r>
                    <a:r>
                      <a:rPr lang="en-US"/>
                      <a:t>,7</a:t>
                    </a:r>
                    <a:r>
                      <a:rPr lang="ru-RU"/>
                      <a:t>1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-3.9165600020847201E-2"/>
                  <c:y val="5.72965394807557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1,81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3.7207320019805062E-2"/>
                  <c:y val="6.803964063339745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1,91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4.1123880021889547E-2"/>
                  <c:y val="5.01344720456614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1,98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-9.791400005211800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2,10</a:t>
                    </a:r>
                  </a:p>
                </c:rich>
              </c:tx>
              <c:showVal val="1"/>
            </c:dLbl>
            <c:showVal val="1"/>
          </c:dLbls>
          <c:cat>
            <c:numRef>
              <c:f>активированая!$V$2:$V$7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активированая!$U$2:$U$7</c:f>
              <c:numCache>
                <c:formatCode>General</c:formatCode>
                <c:ptCount val="6"/>
                <c:pt idx="0">
                  <c:v>1.5613193314076506</c:v>
                </c:pt>
                <c:pt idx="1">
                  <c:v>1.7097944055843994</c:v>
                </c:pt>
                <c:pt idx="2">
                  <c:v>1.810791938948928</c:v>
                </c:pt>
                <c:pt idx="3">
                  <c:v>1.9109614100617531</c:v>
                </c:pt>
                <c:pt idx="4">
                  <c:v>1.9885456372663661</c:v>
                </c:pt>
                <c:pt idx="5">
                  <c:v>2.1079666317851409</c:v>
                </c:pt>
              </c:numCache>
            </c:numRef>
          </c:val>
        </c:ser>
        <c:marker val="1"/>
        <c:axId val="80769408"/>
        <c:axId val="80771328"/>
      </c:lineChart>
      <c:catAx>
        <c:axId val="8076940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№ серії зразків</a:t>
                </a:r>
              </a:p>
            </c:rich>
          </c:tx>
        </c:title>
        <c:numFmt formatCode="General" sourceLinked="1"/>
        <c:tickLblPos val="nextTo"/>
        <c:crossAx val="80771328"/>
        <c:crosses val="autoZero"/>
        <c:auto val="1"/>
        <c:lblAlgn val="ctr"/>
        <c:lblOffset val="100"/>
      </c:catAx>
      <c:valAx>
        <c:axId val="80771328"/>
        <c:scaling>
          <c:orientation val="minMax"/>
          <c:min val="1.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Густина г/см³</a:t>
                </a:r>
              </a:p>
            </c:rich>
          </c:tx>
        </c:title>
        <c:numFmt formatCode="General" sourceLinked="1"/>
        <c:tickLblPos val="nextTo"/>
        <c:crossAx val="80769408"/>
        <c:crosses val="autoZero"/>
        <c:crossBetween val="midCat"/>
      </c:valAx>
    </c:plotArea>
    <c:legend>
      <c:legendPos val="r"/>
    </c:legend>
    <c:plotVisOnly val="1"/>
  </c:chart>
  <c:txPr>
    <a:bodyPr/>
    <a:lstStyle/>
    <a:p>
      <a:pPr>
        <a:defRPr sz="1000"/>
      </a:pPr>
      <a:endParaRPr lang="uk-UA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uk-UA" dirty="0" smtClean="0"/>
              <a:t>Зіставлення </a:t>
            </a:r>
            <a:r>
              <a:rPr lang="uk-UA" dirty="0"/>
              <a:t>міцності </a:t>
            </a:r>
            <a:r>
              <a:rPr lang="uk-UA" dirty="0" smtClean="0"/>
              <a:t>зразків</a:t>
            </a:r>
            <a:endParaRPr lang="uk-UA" dirty="0"/>
          </a:p>
          <a:p>
            <a:pPr>
              <a:defRPr/>
            </a:pPr>
            <a:endParaRPr lang="uk-UA" dirty="0"/>
          </a:p>
        </c:rich>
      </c:tx>
    </c:title>
    <c:view3D>
      <c:perspective val="30"/>
    </c:view3D>
    <c:plotArea>
      <c:layout>
        <c:manualLayout>
          <c:layoutTarget val="inner"/>
          <c:xMode val="edge"/>
          <c:yMode val="edge"/>
          <c:x val="8.4049134381078194E-2"/>
          <c:y val="0.15211423080585657"/>
          <c:w val="0.89479207255955873"/>
          <c:h val="0.69563449854071535"/>
        </c:manualLayout>
      </c:layout>
      <c:bar3DChart>
        <c:barDir val="col"/>
        <c:grouping val="clustered"/>
        <c:ser>
          <c:idx val="1"/>
          <c:order val="1"/>
          <c:tx>
            <c:v>Неактивована зола</c:v>
          </c:tx>
          <c:spPr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c:spPr>
          <c:dLbls>
            <c:numFmt formatCode="#,##0.00" sourceLinked="0"/>
            <c:showVal val="1"/>
          </c:dLbls>
          <c:cat>
            <c:numRef>
              <c:f>'[Книга 707x707x707.xlsx]неактивированя'!$V$2:$V$7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'[Книга 707x707x707.xlsx]неактивированя'!$T$2:$T$7</c:f>
              <c:numCache>
                <c:formatCode>General</c:formatCode>
                <c:ptCount val="6"/>
                <c:pt idx="0">
                  <c:v>0.32578533145621746</c:v>
                </c:pt>
                <c:pt idx="1">
                  <c:v>0.46006326640617329</c:v>
                </c:pt>
                <c:pt idx="2">
                  <c:v>0.56150533942887981</c:v>
                </c:pt>
                <c:pt idx="3">
                  <c:v>0.85570038514601143</c:v>
                </c:pt>
                <c:pt idx="4">
                  <c:v>2.2216819406317052</c:v>
                </c:pt>
                <c:pt idx="5">
                  <c:v>4.0975044190506855</c:v>
                </c:pt>
              </c:numCache>
            </c:numRef>
          </c:val>
        </c:ser>
        <c:ser>
          <c:idx val="0"/>
          <c:order val="0"/>
          <c:tx>
            <c:v>Активована зола</c:v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2.4898848428260248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4898848428260248E-2"/>
                  <c:y val="-3.4259961893210928E-3"/>
                </c:manualLayout>
              </c:layout>
              <c:showVal val="1"/>
            </c:dLbl>
            <c:dLbl>
              <c:idx val="2"/>
              <c:layout>
                <c:manualLayout>
                  <c:x val="1.2449424214130124E-2"/>
                  <c:y val="0"/>
                </c:manualLayout>
              </c:layout>
              <c:showVal val="1"/>
            </c:dLbl>
            <c:numFmt formatCode="#,##0.00" sourceLinked="0"/>
            <c:showVal val="1"/>
          </c:dLbls>
          <c:cat>
            <c:numRef>
              <c:f>'[Книга 707x707x707.xlsx]активированая'!$V$2:$V$7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'[Книга 707x707x707.xlsx]активированая'!$T$2:$T$7</c:f>
              <c:numCache>
                <c:formatCode>General</c:formatCode>
                <c:ptCount val="6"/>
                <c:pt idx="0">
                  <c:v>0.49133764050319323</c:v>
                </c:pt>
                <c:pt idx="1">
                  <c:v>0.67893027233534686</c:v>
                </c:pt>
                <c:pt idx="2">
                  <c:v>0.85403143798831826</c:v>
                </c:pt>
                <c:pt idx="3">
                  <c:v>1.8155904622607297</c:v>
                </c:pt>
                <c:pt idx="4">
                  <c:v>4.4662324221391945</c:v>
                </c:pt>
                <c:pt idx="5">
                  <c:v>5.4237489178064395</c:v>
                </c:pt>
              </c:numCache>
            </c:numRef>
          </c:val>
        </c:ser>
        <c:dLbls>
          <c:showVal val="1"/>
        </c:dLbls>
        <c:shape val="box"/>
        <c:axId val="82216064"/>
        <c:axId val="82217984"/>
        <c:axId val="0"/>
      </c:bar3DChart>
      <c:catAx>
        <c:axId val="82216064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№ серії зразків</a:t>
                </a:r>
              </a:p>
            </c:rich>
          </c:tx>
        </c:title>
        <c:numFmt formatCode="General" sourceLinked="1"/>
        <c:tickLblPos val="nextTo"/>
        <c:crossAx val="82217984"/>
        <c:crosses val="autoZero"/>
        <c:lblAlgn val="ctr"/>
        <c:lblOffset val="100"/>
      </c:catAx>
      <c:valAx>
        <c:axId val="822179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Міцність на стиск, МПа</a:t>
                </a:r>
              </a:p>
            </c:rich>
          </c:tx>
        </c:title>
        <c:numFmt formatCode="General" sourceLinked="1"/>
        <c:tickLblPos val="nextTo"/>
        <c:crossAx val="82216064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2.8535158595371691E-2"/>
          <c:y val="0.85025941805003713"/>
          <c:w val="0.33106745597411796"/>
          <c:h val="0.11623838567059558"/>
        </c:manualLayout>
      </c:layout>
    </c:legend>
    <c:plotVisOnly val="1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uk-UA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style val="6"/>
  <c:chart>
    <c:title>
      <c:tx>
        <c:rich>
          <a:bodyPr/>
          <a:lstStyle/>
          <a:p>
            <a:pPr>
              <a:defRPr/>
            </a:pPr>
            <a:r>
              <a:rPr lang="uk-UA"/>
              <a:t>Відносний приріст  міцності на стиск зразків з активованою і не активованою золою у віці 14 діб, %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v>Відносний приріст міцності,%</c:v>
          </c:tx>
          <c:dLbls>
            <c:dLbl>
              <c:idx val="2"/>
              <c:layout>
                <c:manualLayout>
                  <c:x val="-8.0167860136752533E-3"/>
                  <c:y val="-3.2812891590856832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9.9742705355970566E-3"/>
                  <c:y val="1.8600646439801263E-2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0"/>
                  <c:y val="-3.6914503039713942E-2"/>
                </c:manualLayout>
              </c:layout>
              <c:dLblPos val="outEnd"/>
              <c:showVal val="1"/>
            </c:dLbl>
            <c:dLblPos val="outEnd"/>
            <c:showVal val="1"/>
          </c:dLbls>
          <c:val>
            <c:numRef>
              <c:f>активированая!$AA$88:$AF$88</c:f>
              <c:numCache>
                <c:formatCode>General</c:formatCode>
                <c:ptCount val="6"/>
                <c:pt idx="0">
                  <c:v>48</c:v>
                </c:pt>
                <c:pt idx="1">
                  <c:v>47</c:v>
                </c:pt>
                <c:pt idx="2">
                  <c:v>51</c:v>
                </c:pt>
                <c:pt idx="3">
                  <c:v>111</c:v>
                </c:pt>
                <c:pt idx="4">
                  <c:v>101</c:v>
                </c:pt>
                <c:pt idx="5">
                  <c:v>32</c:v>
                </c:pt>
              </c:numCache>
            </c:numRef>
          </c:val>
        </c:ser>
        <c:dLbls>
          <c:showVal val="1"/>
        </c:dLbls>
        <c:axId val="82247040"/>
        <c:axId val="72750592"/>
      </c:barChart>
      <c:catAx>
        <c:axId val="822470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№ зразку</a:t>
                </a:r>
              </a:p>
            </c:rich>
          </c:tx>
        </c:title>
        <c:tickLblPos val="nextTo"/>
        <c:crossAx val="72750592"/>
        <c:crosses val="autoZero"/>
        <c:auto val="1"/>
        <c:lblAlgn val="ctr"/>
        <c:lblOffset val="100"/>
      </c:catAx>
      <c:valAx>
        <c:axId val="727505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Відносний приріст міцності,%</a:t>
                </a:r>
              </a:p>
            </c:rich>
          </c:tx>
        </c:title>
        <c:numFmt formatCode="General" sourceLinked="1"/>
        <c:tickLblPos val="nextTo"/>
        <c:crossAx val="82247040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uk-UA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title>
      <c:tx>
        <c:rich>
          <a:bodyPr/>
          <a:lstStyle/>
          <a:p>
            <a:pPr>
              <a:defRPr/>
            </a:pPr>
            <a:r>
              <a:rPr lang="uk-UA"/>
              <a:t>Діаграма 6. Зіставлення міцності зразків з активованою та неактивованою золою у віці 28 діб.</a:t>
            </a:r>
          </a:p>
        </c:rich>
      </c:tx>
    </c:title>
    <c:view3D>
      <c:perspective val="30"/>
    </c:view3D>
    <c:plotArea>
      <c:layout/>
      <c:bar3DChart>
        <c:barDir val="col"/>
        <c:grouping val="clustered"/>
        <c:ser>
          <c:idx val="1"/>
          <c:order val="1"/>
          <c:tx>
            <c:v>Неактивовна</c:v>
          </c:tx>
          <c:dLbls>
            <c:dLbl>
              <c:idx val="1"/>
              <c:layout>
                <c:manualLayout>
                  <c:x val="3.7512054261242114E-17"/>
                  <c:y val="7.4811344345132105E-3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1.122170165176972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4962268869026249E-2"/>
                </c:manualLayout>
              </c:layout>
              <c:showVal val="1"/>
            </c:dLbl>
            <c:numFmt formatCode="#,##0.00" sourceLinked="0"/>
            <c:txPr>
              <a:bodyPr/>
              <a:lstStyle/>
              <a:p>
                <a:pPr>
                  <a:defRPr sz="900"/>
                </a:pPr>
                <a:endParaRPr lang="uk-UA"/>
              </a:p>
            </c:txPr>
            <c:showVal val="1"/>
          </c:dLbls>
          <c:cat>
            <c:numRef>
              <c:f>активированая!$V$2:$V$7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активированая!$AF$21:$AF$26</c:f>
              <c:numCache>
                <c:formatCode>General</c:formatCode>
                <c:ptCount val="6"/>
                <c:pt idx="0">
                  <c:v>0.44220000000000004</c:v>
                </c:pt>
                <c:pt idx="1">
                  <c:v>0.63940000000000008</c:v>
                </c:pt>
                <c:pt idx="2">
                  <c:v>0.76160000000000039</c:v>
                </c:pt>
                <c:pt idx="3">
                  <c:v>1.1867999999999999</c:v>
                </c:pt>
                <c:pt idx="4">
                  <c:v>2.9970000000000003</c:v>
                </c:pt>
                <c:pt idx="5">
                  <c:v>5.7399999999999993</c:v>
                </c:pt>
              </c:numCache>
            </c:numRef>
          </c:val>
        </c:ser>
        <c:ser>
          <c:idx val="0"/>
          <c:order val="0"/>
          <c:tx>
            <c:v>Активована</c:v>
          </c:tx>
          <c:dLbls>
            <c:dLbl>
              <c:idx val="0"/>
              <c:layout>
                <c:manualLayout>
                  <c:x val="1.6369085499793646E-2"/>
                  <c:y val="-1.122170165176972E-2"/>
                </c:manualLayout>
              </c:layout>
              <c:showVal val="1"/>
            </c:dLbl>
            <c:dLbl>
              <c:idx val="1"/>
              <c:layout>
                <c:manualLayout>
                  <c:x val="1.2276653011798946E-2"/>
                  <c:y val="-1.122170165176972E-2"/>
                </c:manualLayout>
              </c:layout>
              <c:showVal val="1"/>
            </c:dLbl>
            <c:dLbl>
              <c:idx val="2"/>
              <c:layout>
                <c:manualLayout>
                  <c:x val="1.2276814124845208E-2"/>
                  <c:y val="6.8576273450741526E-17"/>
                </c:manualLayout>
              </c:layout>
              <c:showVal val="1"/>
            </c:dLbl>
            <c:numFmt formatCode="#,##0.00" sourceLinked="0"/>
            <c:txPr>
              <a:bodyPr/>
              <a:lstStyle/>
              <a:p>
                <a:pPr>
                  <a:defRPr sz="900"/>
                </a:pPr>
                <a:endParaRPr lang="uk-UA"/>
              </a:p>
            </c:txPr>
            <c:showVal val="1"/>
          </c:dLbls>
          <c:cat>
            <c:numRef>
              <c:f>активированая!$V$2:$V$7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активированая!$AB$21:$AB$26</c:f>
              <c:numCache>
                <c:formatCode>General</c:formatCode>
                <c:ptCount val="6"/>
                <c:pt idx="0">
                  <c:v>0.67620000000000002</c:v>
                </c:pt>
                <c:pt idx="1">
                  <c:v>0.91800000000000015</c:v>
                </c:pt>
                <c:pt idx="2">
                  <c:v>1.1900000000000002</c:v>
                </c:pt>
                <c:pt idx="3">
                  <c:v>2.4387999999999996</c:v>
                </c:pt>
                <c:pt idx="4">
                  <c:v>6.2132999999999994</c:v>
                </c:pt>
                <c:pt idx="5">
                  <c:v>7.3712000000000018</c:v>
                </c:pt>
              </c:numCache>
            </c:numRef>
          </c:val>
        </c:ser>
        <c:dLbls>
          <c:showVal val="1"/>
        </c:dLbls>
        <c:shape val="box"/>
        <c:axId val="82255872"/>
        <c:axId val="82257792"/>
        <c:axId val="0"/>
      </c:bar3DChart>
      <c:catAx>
        <c:axId val="822558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№ серії зразків</a:t>
                </a:r>
              </a:p>
            </c:rich>
          </c:tx>
        </c:title>
        <c:numFmt formatCode="General" sourceLinked="1"/>
        <c:tickLblPos val="nextTo"/>
        <c:crossAx val="82257792"/>
        <c:crosses val="autoZero"/>
        <c:auto val="1"/>
        <c:lblAlgn val="ctr"/>
        <c:lblOffset val="100"/>
      </c:catAx>
      <c:valAx>
        <c:axId val="822577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Міцність на стиск, МПа </a:t>
                </a:r>
              </a:p>
            </c:rich>
          </c:tx>
        </c:title>
        <c:numFmt formatCode="General" sourceLinked="1"/>
        <c:tickLblPos val="nextTo"/>
        <c:crossAx val="82255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32092918813753"/>
          <c:y val="0.49999728291059448"/>
          <c:w val="0.17784841058697026"/>
          <c:h val="0.14033404500949173"/>
        </c:manualLayout>
      </c:layout>
    </c:legend>
    <c:plotVisOnly val="1"/>
  </c:chart>
  <c:txPr>
    <a:bodyPr/>
    <a:lstStyle/>
    <a:p>
      <a:pPr>
        <a:defRPr sz="1000"/>
      </a:pPr>
      <a:endParaRPr lang="uk-UA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style val="7"/>
  <c:chart>
    <c:title/>
    <c:plotArea>
      <c:layout/>
      <c:barChart>
        <c:barDir val="col"/>
        <c:grouping val="clustered"/>
        <c:ser>
          <c:idx val="0"/>
          <c:order val="0"/>
          <c:tx>
            <c:v>Відносний приріст  міцності на стиск зразків з активованою і не активованою золою у віці 28 діб, %</c:v>
          </c:tx>
          <c:val>
            <c:numRef>
              <c:f>активированая!$J$108:$O$108</c:f>
              <c:numCache>
                <c:formatCode>General</c:formatCode>
                <c:ptCount val="6"/>
                <c:pt idx="0">
                  <c:v>52</c:v>
                </c:pt>
                <c:pt idx="1">
                  <c:v>42</c:v>
                </c:pt>
                <c:pt idx="2">
                  <c:v>56</c:v>
                </c:pt>
                <c:pt idx="3">
                  <c:v>104</c:v>
                </c:pt>
                <c:pt idx="4">
                  <c:v>107</c:v>
                </c:pt>
                <c:pt idx="5">
                  <c:v>28</c:v>
                </c:pt>
              </c:numCache>
            </c:numRef>
          </c:val>
        </c:ser>
        <c:axId val="82290560"/>
        <c:axId val="82305024"/>
      </c:barChart>
      <c:catAx>
        <c:axId val="822905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№ зразку</a:t>
                </a:r>
              </a:p>
            </c:rich>
          </c:tx>
        </c:title>
        <c:tickLblPos val="nextTo"/>
        <c:crossAx val="82305024"/>
        <c:crosses val="autoZero"/>
        <c:auto val="1"/>
        <c:lblAlgn val="ctr"/>
        <c:lblOffset val="100"/>
      </c:catAx>
      <c:valAx>
        <c:axId val="8230502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Відносний приріст міцності,%</a:t>
                </a:r>
              </a:p>
            </c:rich>
          </c:tx>
        </c:title>
        <c:numFmt formatCode="General" sourceLinked="1"/>
        <c:tickLblPos val="nextTo"/>
        <c:crossAx val="82290560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uk-U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34"/>
  <c:chart>
    <c:title>
      <c:tx>
        <c:rich>
          <a:bodyPr/>
          <a:lstStyle/>
          <a:p>
            <a:pPr>
              <a:defRPr sz="1598"/>
            </a:pPr>
            <a:r>
              <a:rPr lang="uk-UA" sz="1598"/>
              <a:t>Мінералогічний склад клінкера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C3S</c:v>
                </c:pt>
                <c:pt idx="1">
                  <c:v>C2S</c:v>
                </c:pt>
                <c:pt idx="2">
                  <c:v> C3A</c:v>
                </c:pt>
                <c:pt idx="3">
                  <c:v>C4AF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49.120000000000012</c:v>
                </c:pt>
                <c:pt idx="1">
                  <c:v>39.24</c:v>
                </c:pt>
                <c:pt idx="2">
                  <c:v>5.3</c:v>
                </c:pt>
                <c:pt idx="3">
                  <c:v>6.4300000000000015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363">
          <a:noFill/>
        </a:ln>
      </c:spPr>
    </c:plotArea>
    <c:legend>
      <c:legendPos val="t"/>
      <c:layout/>
      <c:txPr>
        <a:bodyPr/>
        <a:lstStyle/>
        <a:p>
          <a:pPr>
            <a:defRPr sz="1398"/>
          </a:pPr>
          <a:endParaRPr lang="uk-UA"/>
        </a:p>
      </c:txPr>
    </c:legend>
    <c:plotVisOnly val="1"/>
    <c:dispBlanksAs val="zero"/>
  </c:chart>
  <c:spPr>
    <a:ln>
      <a:noFill/>
    </a:ln>
  </c:spPr>
  <c:txPr>
    <a:bodyPr/>
    <a:lstStyle/>
    <a:p>
      <a:pPr>
        <a:defRPr sz="1797"/>
      </a:pPr>
      <a:endParaRPr lang="uk-U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 sz="1597"/>
            </a:pPr>
            <a:r>
              <a:rPr lang="uk-UA" dirty="0"/>
              <a:t>Хімічний склад вміст </a:t>
            </a:r>
            <a:r>
              <a:rPr lang="uk-UA" dirty="0" smtClean="0"/>
              <a:t>оксидів портландцементу М400, </a:t>
            </a:r>
            <a:r>
              <a:rPr lang="uk-UA" dirty="0"/>
              <a:t>%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Хімічний склад вміст оксидів, %</c:v>
                </c:pt>
              </c:strCache>
            </c:strRef>
          </c:tx>
          <c:dLbls>
            <c:dLbl>
              <c:idx val="6"/>
              <c:layout>
                <c:manualLayout>
                  <c:x val="5.1745153500573009E-2"/>
                  <c:y val="1.533510165537162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uk-UA"/>
                </a:p>
              </c:txPr>
              <c:dLblPos val="bestFit"/>
              <c:showPercent val="1"/>
            </c:dLbl>
            <c:dLblPos val="bestFit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 CaO</c:v>
                </c:pt>
                <c:pt idx="1">
                  <c:v>SiO2</c:v>
                </c:pt>
                <c:pt idx="2">
                  <c:v>Al2O3</c:v>
                </c:pt>
                <c:pt idx="3">
                  <c:v>Fe2O3</c:v>
                </c:pt>
                <c:pt idx="4">
                  <c:v> SO3</c:v>
                </c:pt>
                <c:pt idx="5">
                  <c:v>MnO</c:v>
                </c:pt>
                <c:pt idx="6">
                  <c:v>MgO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66.290000000000006</c:v>
                </c:pt>
                <c:pt idx="1">
                  <c:v>25.9</c:v>
                </c:pt>
                <c:pt idx="2">
                  <c:v>3.4</c:v>
                </c:pt>
                <c:pt idx="3">
                  <c:v>2.17</c:v>
                </c:pt>
                <c:pt idx="4">
                  <c:v>0.21000000000000005</c:v>
                </c:pt>
                <c:pt idx="5">
                  <c:v>0.52</c:v>
                </c:pt>
                <c:pt idx="6">
                  <c:v>1.51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349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597"/>
      </a:pPr>
      <a:endParaRPr lang="uk-U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22"/>
  <c:chart>
    <c:title>
      <c:tx>
        <c:rich>
          <a:bodyPr/>
          <a:lstStyle/>
          <a:p>
            <a:pPr>
              <a:defRPr/>
            </a:pPr>
            <a:r>
              <a:rPr lang="uk-UA" sz="1100" b="1" i="0" baseline="0" dirty="0" smtClean="0"/>
              <a:t>Потужність 800Вт.</a:t>
            </a:r>
            <a:endParaRPr lang="uk-UA" sz="11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Зола масою 2кг </c:v>
                </c:pt>
              </c:strCache>
            </c:strRef>
          </c:tx>
          <c:dLbls>
            <c:dLbl>
              <c:idx val="1"/>
              <c:layout>
                <c:manualLayout>
                  <c:x val="-1.0137203456866199E-2"/>
                  <c:y val="-5.0702812848332363E-2"/>
                </c:manualLayout>
              </c:layout>
              <c:showVal val="1"/>
            </c:dLbl>
            <c:dLbl>
              <c:idx val="2"/>
              <c:layout>
                <c:manualLayout>
                  <c:x val="8.8061618111558576E-3"/>
                  <c:y val="-2.7119535737859194E-2"/>
                </c:manualLayout>
              </c:layout>
              <c:showVal val="1"/>
            </c:dLbl>
            <c:dLbl>
              <c:idx val="6"/>
              <c:layout>
                <c:manualLayout>
                  <c:x val="7.2709676981587965E-2"/>
                  <c:y val="-1.8227549880078683E-2"/>
                </c:manualLayout>
              </c:layout>
              <c:showVal val="1"/>
            </c:dLbl>
            <c:dLbl>
              <c:idx val="7"/>
              <c:layout>
                <c:manualLayout>
                  <c:x val="-9.1838534898948609E-2"/>
                  <c:y val="-4.7244478282369488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20</c:v>
                </c:pt>
                <c:pt idx="1">
                  <c:v>173</c:v>
                </c:pt>
                <c:pt idx="2">
                  <c:v>232</c:v>
                </c:pt>
                <c:pt idx="3">
                  <c:v>440</c:v>
                </c:pt>
                <c:pt idx="4">
                  <c:v>777</c:v>
                </c:pt>
                <c:pt idx="5">
                  <c:v>1200</c:v>
                </c:pt>
                <c:pt idx="6">
                  <c:v>1400</c:v>
                </c:pt>
                <c:pt idx="7">
                  <c:v>1433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Зола масою 4кг</c:v>
                </c:pt>
              </c:strCache>
            </c:strRef>
          </c:tx>
          <c:dLbls>
            <c:dLbl>
              <c:idx val="0"/>
              <c:layout>
                <c:manualLayout>
                  <c:x val="-1.0137203456866199E-2"/>
                  <c:y val="-5.4083000371554467E-2"/>
                </c:manualLayout>
              </c:layout>
              <c:showVal val="1"/>
            </c:dLbl>
            <c:dLbl>
              <c:idx val="1"/>
              <c:layout>
                <c:manualLayout>
                  <c:x val="1.216464414823944E-2"/>
                  <c:y val="1.3520750092888632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2.3661312662555105E-2"/>
                </c:manualLayout>
              </c:layout>
              <c:showVal val="1"/>
            </c:dLbl>
            <c:dLbl>
              <c:idx val="6"/>
              <c:layout>
                <c:manualLayout>
                  <c:x val="2.0274406913732388E-3"/>
                  <c:y val="4.0562250278665862E-2"/>
                </c:manualLayout>
              </c:layout>
              <c:showVal val="1"/>
            </c:dLbl>
            <c:dLbl>
              <c:idx val="7"/>
              <c:layout>
                <c:manualLayout>
                  <c:x val="-9.1284677575309353E-4"/>
                  <c:y val="1.0919266051048792E-3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20</c:v>
                </c:pt>
                <c:pt idx="1">
                  <c:v>84</c:v>
                </c:pt>
                <c:pt idx="2">
                  <c:v>112</c:v>
                </c:pt>
                <c:pt idx="3">
                  <c:v>230</c:v>
                </c:pt>
                <c:pt idx="4">
                  <c:v>379</c:v>
                </c:pt>
                <c:pt idx="5">
                  <c:v>556</c:v>
                </c:pt>
                <c:pt idx="6">
                  <c:v>608</c:v>
                </c:pt>
                <c:pt idx="7">
                  <c:v>628</c:v>
                </c:pt>
              </c:numCache>
            </c:numRef>
          </c:val>
        </c:ser>
        <c:dLbls>
          <c:showVal val="1"/>
        </c:dLbls>
        <c:marker val="1"/>
        <c:axId val="165965184"/>
        <c:axId val="165836288"/>
      </c:lineChart>
      <c:catAx>
        <c:axId val="165965184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Час опромінення хв.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5836288"/>
        <c:crosses val="autoZero"/>
        <c:auto val="1"/>
        <c:lblAlgn val="ctr"/>
        <c:lblOffset val="100"/>
      </c:catAx>
      <c:valAx>
        <c:axId val="165836288"/>
        <c:scaling>
          <c:orientation val="minMax"/>
          <c:max val="1550"/>
          <c:min val="2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Температура °С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59651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375708648995263"/>
          <c:y val="0.37385034560430125"/>
          <c:w val="0.26547110951277525"/>
          <c:h val="0.12657580530267876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19"/>
  <c:chart>
    <c:title>
      <c:tx>
        <c:rich>
          <a:bodyPr/>
          <a:lstStyle/>
          <a:p>
            <a:pPr>
              <a:defRPr sz="1100"/>
            </a:pPr>
            <a:r>
              <a:rPr lang="uk-UA" sz="1100" dirty="0" smtClean="0"/>
              <a:t>Потужність 400Вт.</a:t>
            </a:r>
            <a:endParaRPr lang="uk-UA" sz="110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Зола масою 2кг </c:v>
                </c:pt>
              </c:strCache>
            </c:strRef>
          </c:tx>
          <c:dLbls>
            <c:dLbl>
              <c:idx val="1"/>
              <c:layout>
                <c:manualLayout>
                  <c:x val="-1.0143872054942412E-2"/>
                  <c:y val="-5.1446608412722264E-2"/>
                </c:manualLayout>
              </c:layout>
              <c:showVal val="1"/>
            </c:dLbl>
            <c:dLbl>
              <c:idx val="6"/>
              <c:layout>
                <c:manualLayout>
                  <c:x val="-6.0863232329654475E-3"/>
                  <c:y val="3.7727512835996312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20</c:v>
                </c:pt>
                <c:pt idx="1">
                  <c:v>117</c:v>
                </c:pt>
                <c:pt idx="2">
                  <c:v>133</c:v>
                </c:pt>
                <c:pt idx="3">
                  <c:v>252</c:v>
                </c:pt>
                <c:pt idx="4">
                  <c:v>480</c:v>
                </c:pt>
                <c:pt idx="5">
                  <c:v>711</c:v>
                </c:pt>
                <c:pt idx="6">
                  <c:v>854</c:v>
                </c:pt>
                <c:pt idx="7">
                  <c:v>872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Зола масою 4кг</c:v>
                </c:pt>
              </c:strCache>
            </c:strRef>
          </c:tx>
          <c:dLbls>
            <c:dLbl>
              <c:idx val="0"/>
              <c:layout>
                <c:manualLayout>
                  <c:x val="-1.2172646465930879E-2"/>
                  <c:y val="-4.4587060624359284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2.4008417259270335E-2"/>
                </c:manualLayout>
              </c:layout>
              <c:showVal val="1"/>
            </c:dLbl>
            <c:dLbl>
              <c:idx val="7"/>
              <c:layout>
                <c:manualLayout>
                  <c:x val="-9.6987343691053093E-3"/>
                  <c:y val="-5.1446608412722181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20</c:v>
                </c:pt>
                <c:pt idx="1">
                  <c:v>57</c:v>
                </c:pt>
                <c:pt idx="2">
                  <c:v>79</c:v>
                </c:pt>
                <c:pt idx="3">
                  <c:v>162</c:v>
                </c:pt>
                <c:pt idx="4">
                  <c:v>234</c:v>
                </c:pt>
                <c:pt idx="5">
                  <c:v>328</c:v>
                </c:pt>
                <c:pt idx="6">
                  <c:v>407</c:v>
                </c:pt>
                <c:pt idx="7">
                  <c:v>417</c:v>
                </c:pt>
              </c:numCache>
            </c:numRef>
          </c:val>
        </c:ser>
        <c:dLbls>
          <c:showVal val="1"/>
        </c:dLbls>
        <c:marker val="1"/>
        <c:axId val="166098816"/>
        <c:axId val="166117760"/>
      </c:lineChart>
      <c:catAx>
        <c:axId val="16609881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Час опромінення хв.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6117760"/>
        <c:crosses val="autoZero"/>
        <c:auto val="1"/>
        <c:lblAlgn val="ctr"/>
        <c:lblOffset val="100"/>
      </c:catAx>
      <c:valAx>
        <c:axId val="166117760"/>
        <c:scaling>
          <c:orientation val="minMax"/>
          <c:min val="2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uk-UA"/>
                  <a:t>Температура °С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660988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285873643776293"/>
          <c:y val="0.48343257172548426"/>
          <c:w val="0.22714129483814524"/>
          <c:h val="0.25669778128736975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18"/>
  <c:chart>
    <c:title>
      <c:tx>
        <c:rich>
          <a:bodyPr/>
          <a:lstStyle/>
          <a:p>
            <a:pPr>
              <a:defRPr/>
            </a:pPr>
            <a:r>
              <a:rPr lang="uk-UA"/>
              <a:t>Фракційний склад неактивованої золи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активована зола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Залишок на ситі 0.2</c:v>
                </c:pt>
                <c:pt idx="1">
                  <c:v>Залишок на ситі 0.08</c:v>
                </c:pt>
                <c:pt idx="2">
                  <c:v>Просіянно на ситі 0.08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1.4</c:v>
                </c:pt>
                <c:pt idx="1">
                  <c:v>20.8</c:v>
                </c:pt>
                <c:pt idx="2">
                  <c:v>77.8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2711">
          <a:noFill/>
        </a:ln>
      </c:spPr>
    </c:plotArea>
    <c:plotVisOnly val="1"/>
    <c:dispBlanksAs val="zero"/>
  </c:chart>
  <c:txPr>
    <a:bodyPr/>
    <a:lstStyle/>
    <a:p>
      <a:pPr>
        <a:defRPr sz="1073"/>
      </a:pPr>
      <a:endParaRPr lang="uk-UA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18"/>
  <c:chart>
    <c:title>
      <c:tx>
        <c:rich>
          <a:bodyPr/>
          <a:lstStyle/>
          <a:p>
            <a:pPr algn="ctr" rtl="0">
              <a:defRPr/>
            </a:pPr>
            <a:r>
              <a:rPr lang="uk-UA"/>
              <a:t>Фракційний склад активована зола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Активована зола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Залишок на ситі 0.2</c:v>
                </c:pt>
                <c:pt idx="1">
                  <c:v>Залишок на ситі 0.08</c:v>
                </c:pt>
                <c:pt idx="2">
                  <c:v>Просіянно на ситі 0.08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1.1000000000000001</c:v>
                </c:pt>
                <c:pt idx="1">
                  <c:v>14.4</c:v>
                </c:pt>
                <c:pt idx="2">
                  <c:v>82.5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2099">
          <a:noFill/>
        </a:ln>
      </c:spPr>
    </c:plotArea>
    <c:plotVisOnly val="1"/>
    <c:dispBlanksAs val="zero"/>
  </c:chart>
  <c:txPr>
    <a:bodyPr/>
    <a:lstStyle/>
    <a:p>
      <a:pPr>
        <a:defRPr sz="1044"/>
      </a:pPr>
      <a:endParaRPr lang="uk-UA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19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Активована зола</c:v>
                </c:pt>
              </c:strCache>
            </c:strRef>
          </c:tx>
          <c:dLbls>
            <c:dLbl>
              <c:idx val="0"/>
              <c:layout>
                <c:manualLayout>
                  <c:x val="-9.2592592592593281E-3"/>
                  <c:y val="-5.158730158730157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uk-UA"/>
                </a:p>
              </c:txPr>
              <c:showVal val="1"/>
            </c:dLbl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1170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активована зола</c:v>
                </c:pt>
              </c:strCache>
            </c:strRef>
          </c:tx>
          <c:dLbls>
            <c:dLbl>
              <c:idx val="0"/>
              <c:layout>
                <c:manualLayout>
                  <c:x val="2.5462962962962982E-2"/>
                  <c:y val="-4.365079365079370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uk-UA"/>
                </a:p>
              </c:txPr>
              <c:showVal val="1"/>
            </c:dLbl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1205</c:v>
                </c:pt>
              </c:numCache>
            </c:numRef>
          </c:val>
        </c:ser>
        <c:gapWidth val="300"/>
        <c:shape val="cylinder"/>
        <c:axId val="167643008"/>
        <c:axId val="167644544"/>
        <c:axId val="0"/>
      </c:bar3DChart>
      <c:catAx>
        <c:axId val="167643008"/>
        <c:scaling>
          <c:orientation val="minMax"/>
        </c:scaling>
        <c:axPos val="b"/>
        <c:numFmt formatCode="General" sourceLinked="1"/>
        <c:majorTickMark val="none"/>
        <c:tickLblPos val="nextTo"/>
        <c:crossAx val="167644544"/>
        <c:crosses val="autoZero"/>
        <c:auto val="1"/>
        <c:lblAlgn val="ctr"/>
        <c:lblOffset val="100"/>
      </c:catAx>
      <c:valAx>
        <c:axId val="16764454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237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uk-UA" sz="1125" b="1" i="0" u="none" strike="noStrike" baseline="0">
                    <a:solidFill>
                      <a:srgbClr val="000000"/>
                    </a:solidFill>
                    <a:latin typeface="Calibri"/>
                    <a:cs typeface="Calibri"/>
                  </a:rPr>
                  <a:t>Насипна щільність кг/м</a:t>
                </a:r>
                <a:r>
                  <a:rPr lang="uk-UA" sz="1125" b="1" i="0" u="none" strike="noStrike" baseline="30000">
                    <a:solidFill>
                      <a:srgbClr val="000000"/>
                    </a:solidFill>
                    <a:latin typeface="Calibri"/>
                    <a:cs typeface="Calibri"/>
                  </a:rPr>
                  <a:t>3</a:t>
                </a:r>
              </a:p>
            </c:rich>
          </c:tx>
        </c:title>
        <c:numFmt formatCode="General" sourceLinked="1"/>
        <c:tickLblPos val="nextTo"/>
        <c:crossAx val="167643008"/>
        <c:crosses val="autoZero"/>
        <c:crossBetween val="between"/>
      </c:valAx>
      <c:spPr>
        <a:noFill/>
        <a:ln w="28573">
          <a:noFill/>
        </a:ln>
      </c:spPr>
    </c:plotArea>
    <c:legend>
      <c:legendPos val="r"/>
    </c:legend>
    <c:plotVisOnly val="1"/>
    <c:dispBlanksAs val="gap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uk-UA"/>
              <a:t>Терміни тужавлення 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Зола активована</c:v>
                </c:pt>
              </c:strCache>
            </c:strRef>
          </c:tx>
          <c:marker>
            <c:symbol val="square"/>
            <c:size val="4"/>
          </c:marker>
          <c:dLbls>
            <c:dLbl>
              <c:idx val="0"/>
              <c:layout>
                <c:manualLayout>
                  <c:x val="-6.9396157765154003E-3"/>
                  <c:y val="-3.5367778641247391E-2"/>
                </c:manualLayout>
              </c:layout>
              <c:dLblPos val="r"/>
              <c:showVal val="1"/>
              <c:showCatNam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2.3126586171861576E-3"/>
                  <c:y val="-8.0943384119605607E-3"/>
                </c:manualLayout>
              </c:layout>
              <c:dLblPos val="r"/>
              <c:showVal val="1"/>
              <c:showCatName val="1"/>
            </c:dLbl>
            <c:dLbl>
              <c:idx val="5"/>
              <c:layout>
                <c:manualLayout>
                  <c:x val="-0.22376953204683617"/>
                  <c:y val="-8.4835630965005328E-3"/>
                </c:manualLayout>
              </c:layout>
              <c:dLblPos val="r"/>
              <c:showVal val="1"/>
              <c:showCatName val="1"/>
            </c:dLbl>
            <c:dLbl>
              <c:idx val="6"/>
              <c:layout>
                <c:manualLayout>
                  <c:x val="-0.2061633552282649"/>
                  <c:y val="1.1642855353579217E-2"/>
                </c:manualLayout>
              </c:layout>
              <c:dLblPos val="r"/>
              <c:showVal val="1"/>
              <c:showCatName val="1"/>
            </c:dLbl>
            <c:dLbl>
              <c:idx val="7"/>
              <c:layout>
                <c:manualLayout>
                  <c:x val="-2.0954596673211791E-5"/>
                  <c:y val="3.2785449982532584E-2"/>
                </c:manualLayout>
              </c:layout>
              <c:dLblPos val="r"/>
              <c:showVal val="1"/>
              <c:showCatName val="1"/>
            </c:dLbl>
            <c:showVal val="1"/>
            <c:showCatName val="1"/>
          </c:dLbls>
          <c:cat>
            <c:strRef>
              <c:f>Лист1!$A$2:$A$12</c:f>
              <c:strCache>
                <c:ptCount val="11"/>
                <c:pt idx="0">
                  <c:v>0</c:v>
                </c:pt>
                <c:pt idx="1">
                  <c:v>1год. 00 хв.</c:v>
                </c:pt>
                <c:pt idx="2">
                  <c:v>2 год. 00 хв.</c:v>
                </c:pt>
                <c:pt idx="3">
                  <c:v>3год. 00 хв.</c:v>
                </c:pt>
                <c:pt idx="4">
                  <c:v>4 год. 00 хв.</c:v>
                </c:pt>
                <c:pt idx="5">
                  <c:v>4 год. 15 хв.</c:v>
                </c:pt>
                <c:pt idx="6">
                  <c:v>4 год. 40 хв.</c:v>
                </c:pt>
                <c:pt idx="7">
                  <c:v>4 год. 50 хв.</c:v>
                </c:pt>
                <c:pt idx="8">
                  <c:v>5год. 00 хв.</c:v>
                </c:pt>
                <c:pt idx="9">
                  <c:v>5 год. 10 хв.</c:v>
                </c:pt>
                <c:pt idx="10">
                  <c:v>5 год. 12 хв.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11</c:v>
                </c:pt>
                <c:pt idx="6">
                  <c:v>19</c:v>
                </c:pt>
                <c:pt idx="7">
                  <c:v>25</c:v>
                </c:pt>
                <c:pt idx="8">
                  <c:v>29</c:v>
                </c:pt>
                <c:pt idx="9">
                  <c:v>33</c:v>
                </c:pt>
                <c:pt idx="10">
                  <c:v>40</c:v>
                </c:pt>
              </c:numCache>
            </c:numRef>
          </c:val>
        </c:ser>
        <c:dLbls>
          <c:showVal val="1"/>
        </c:dLbls>
        <c:marker val="1"/>
        <c:axId val="168002688"/>
        <c:axId val="168004608"/>
      </c:lineChart>
      <c:catAx>
        <c:axId val="1680026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Час тужавлення, год., хв.</a:t>
                </a:r>
              </a:p>
            </c:rich>
          </c:tx>
        </c:title>
        <c:numFmt formatCode="General" sourceLinked="1"/>
        <c:tickLblPos val="nextTo"/>
        <c:txPr>
          <a:bodyPr rot="-3600000" vert="horz"/>
          <a:lstStyle/>
          <a:p>
            <a:pPr>
              <a:defRPr/>
            </a:pPr>
            <a:endParaRPr lang="uk-UA"/>
          </a:p>
        </c:txPr>
        <c:crossAx val="168004608"/>
        <c:crossesAt val="0"/>
        <c:auto val="1"/>
        <c:lblAlgn val="ctr"/>
        <c:lblOffset val="100"/>
      </c:catAx>
      <c:valAx>
        <c:axId val="168004608"/>
        <c:scaling>
          <c:orientation val="minMax"/>
          <c:max val="4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uk-UA"/>
                  <a:t>Показник приладу Віка, мм</a:t>
                </a:r>
              </a:p>
            </c:rich>
          </c:tx>
        </c:title>
        <c:numFmt formatCode="General" sourceLinked="1"/>
        <c:majorTickMark val="none"/>
        <c:tickLblPos val="nextTo"/>
        <c:crossAx val="1680026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852331606217634"/>
          <c:y val="0.44250699309458014"/>
          <c:w val="0.26075129533678759"/>
          <c:h val="7.6703768338607731E-2"/>
        </c:manualLayout>
      </c:layout>
    </c:legend>
    <c:plotVisOnly val="1"/>
    <c:dispBlanksAs val="gap"/>
  </c:chart>
  <c:txPr>
    <a:bodyPr/>
    <a:lstStyle/>
    <a:p>
      <a:pPr>
        <a:defRPr sz="1000"/>
      </a:pPr>
      <a:endParaRPr lang="uk-UA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595E3A-E04F-4F3E-86C6-868A8FBAAF24}" type="doc">
      <dgm:prSet loTypeId="urn:microsoft.com/office/officeart/2005/8/layout/bProcess2" loCatId="process" qsTypeId="urn:microsoft.com/office/officeart/2005/8/quickstyle/simple2" qsCatId="simple" csTypeId="urn:microsoft.com/office/officeart/2005/8/colors/accent1_2#1" csCatId="accent1" phldr="1"/>
      <dgm:spPr/>
      <dgm:t>
        <a:bodyPr/>
        <a:lstStyle/>
        <a:p>
          <a:endParaRPr lang="uk-UA"/>
        </a:p>
      </dgm:t>
    </dgm:pt>
    <dgm:pt modelId="{5BAFD128-57C3-4CC0-939E-A66C884B6DBA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Аналіз інформації по використанню золи-винесення та шлаків, </a:t>
          </a:r>
          <a:r>
            <a:rPr lang="uk-UA" sz="900" dirty="0" err="1" smtClean="0"/>
            <a:t>механо-хімічних</a:t>
          </a:r>
          <a:r>
            <a:rPr lang="uk-UA" sz="900" dirty="0" smtClean="0"/>
            <a:t>, термічних та мікрохвильових методів активації  в виробництві будівельних матеріалів.</a:t>
          </a:r>
          <a:endParaRPr lang="uk-UA" sz="900" dirty="0"/>
        </a:p>
      </dgm:t>
    </dgm:pt>
    <dgm:pt modelId="{A1813ADE-9EA0-4287-BAED-E5FB3D5B9733}" type="parTrans" cxnId="{3D90833E-2840-4D48-9406-2AB0D43F8FE8}">
      <dgm:prSet/>
      <dgm:spPr/>
      <dgm:t>
        <a:bodyPr/>
        <a:lstStyle/>
        <a:p>
          <a:endParaRPr lang="uk-UA" sz="900"/>
        </a:p>
      </dgm:t>
    </dgm:pt>
    <dgm:pt modelId="{19EE61EA-45D5-4E54-A020-2BCB3654C1D5}" type="sibTrans" cxnId="{3D90833E-2840-4D48-9406-2AB0D43F8FE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900"/>
        </a:p>
      </dgm:t>
    </dgm:pt>
    <dgm:pt modelId="{D81EFE87-7625-4659-9AC2-D484F195BE9A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Формулювання робочих гіпотез, мети та задачі досліджень</a:t>
          </a:r>
          <a:endParaRPr lang="uk-UA" sz="900" dirty="0"/>
        </a:p>
      </dgm:t>
    </dgm:pt>
    <dgm:pt modelId="{F1C32C33-A2EE-4198-A79D-46F67654B816}" type="parTrans" cxnId="{FC106C0A-2E8B-4D44-8C5D-28FDC5DE1056}">
      <dgm:prSet/>
      <dgm:spPr/>
      <dgm:t>
        <a:bodyPr/>
        <a:lstStyle/>
        <a:p>
          <a:endParaRPr lang="uk-UA" sz="900"/>
        </a:p>
      </dgm:t>
    </dgm:pt>
    <dgm:pt modelId="{57559182-11EC-4330-95DD-12691D8E5114}" type="sibTrans" cxnId="{FC106C0A-2E8B-4D44-8C5D-28FDC5DE105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900"/>
        </a:p>
      </dgm:t>
    </dgm:pt>
    <dgm:pt modelId="{83E9C319-EAFC-482E-A3F0-51DF2B2B34A9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Дослідження можливості активації золи винесення ТЕС за допомогою мікрохвильового опромінення  та виявлення закономірностей її впливу на фізико-механічні характеристики комплексного в’яжучого</a:t>
          </a:r>
          <a:endParaRPr lang="uk-UA" sz="900" dirty="0"/>
        </a:p>
      </dgm:t>
    </dgm:pt>
    <dgm:pt modelId="{C473809C-EC6E-4CED-A551-CA035F95D70A}" type="parTrans" cxnId="{72BA668D-0595-4FBA-8627-17DB92696DC5}">
      <dgm:prSet/>
      <dgm:spPr/>
      <dgm:t>
        <a:bodyPr/>
        <a:lstStyle/>
        <a:p>
          <a:endParaRPr lang="uk-UA" sz="900"/>
        </a:p>
      </dgm:t>
    </dgm:pt>
    <dgm:pt modelId="{6D05EE27-0AAD-4573-B468-4A3DCFEFDCD8}" type="sibTrans" cxnId="{72BA668D-0595-4FBA-8627-17DB92696DC5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900"/>
        </a:p>
      </dgm:t>
    </dgm:pt>
    <dgm:pt modelId="{4082C6B1-5DFC-4C1C-BD59-56BC071EBDFF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Розробка  та оптимізація складу компонентів ефективного </a:t>
          </a:r>
          <a:r>
            <a:rPr lang="uk-UA" sz="900" dirty="0" err="1" smtClean="0"/>
            <a:t>низькомарочного</a:t>
          </a:r>
          <a:r>
            <a:rPr lang="uk-UA" sz="900" dirty="0" smtClean="0"/>
            <a:t> </a:t>
          </a:r>
          <a:r>
            <a:rPr lang="uk-UA" sz="900" dirty="0" err="1" smtClean="0"/>
            <a:t>золо­цементного</a:t>
          </a:r>
          <a:r>
            <a:rPr lang="uk-UA" sz="900" dirty="0" smtClean="0"/>
            <a:t> в’яжучого, активованого НВЧ опроміненням</a:t>
          </a:r>
          <a:endParaRPr lang="uk-UA" sz="900" dirty="0"/>
        </a:p>
      </dgm:t>
    </dgm:pt>
    <dgm:pt modelId="{7F669484-997D-4C19-A8B3-3006E2C39CFE}" type="parTrans" cxnId="{0BEF23A3-8B96-47C9-89C1-9CC227077778}">
      <dgm:prSet/>
      <dgm:spPr/>
      <dgm:t>
        <a:bodyPr/>
        <a:lstStyle/>
        <a:p>
          <a:endParaRPr lang="uk-UA" sz="900"/>
        </a:p>
      </dgm:t>
    </dgm:pt>
    <dgm:pt modelId="{2EEEE5F3-EF73-4D10-9B88-D56CDE5C1383}" type="sibTrans" cxnId="{0BEF23A3-8B96-47C9-89C1-9CC22707777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900"/>
        </a:p>
      </dgm:t>
    </dgm:pt>
    <dgm:pt modelId="{F18A5ABF-720A-4E8D-A277-47DB4672B595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Вибір і обґрунтування методів досліджень та об’єктів</a:t>
          </a:r>
          <a:endParaRPr lang="uk-UA" sz="900" dirty="0"/>
        </a:p>
      </dgm:t>
    </dgm:pt>
    <dgm:pt modelId="{2666D915-7C89-4C44-817D-5ABE336A911B}" type="sibTrans" cxnId="{278907E7-234B-478E-A56F-17920B6E35FA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900"/>
        </a:p>
      </dgm:t>
    </dgm:pt>
    <dgm:pt modelId="{34E96F62-48D5-4215-ADFC-758607A8C644}" type="parTrans" cxnId="{278907E7-234B-478E-A56F-17920B6E35FA}">
      <dgm:prSet/>
      <dgm:spPr/>
      <dgm:t>
        <a:bodyPr/>
        <a:lstStyle/>
        <a:p>
          <a:endParaRPr lang="uk-UA" sz="900"/>
        </a:p>
      </dgm:t>
    </dgm:pt>
    <dgm:pt modelId="{D15CBF3D-8767-40D4-ABBF-9D18181B478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Визначення показників техніко-економічної ефективності ресурсо­зберігаючої технології виготовлення будівельних сумішей на золо цементній основі</a:t>
          </a:r>
          <a:endParaRPr lang="uk-UA" sz="900" dirty="0"/>
        </a:p>
      </dgm:t>
    </dgm:pt>
    <dgm:pt modelId="{11545451-E7D0-48E1-AFF5-2F3C8D763A67}" type="parTrans" cxnId="{C9754152-A623-4157-8DA0-57AE8D2A9978}">
      <dgm:prSet/>
      <dgm:spPr/>
      <dgm:t>
        <a:bodyPr/>
        <a:lstStyle/>
        <a:p>
          <a:endParaRPr lang="uk-UA" sz="900"/>
        </a:p>
      </dgm:t>
    </dgm:pt>
    <dgm:pt modelId="{60E78D97-AD92-46F9-B385-22623F138819}" type="sibTrans" cxnId="{C9754152-A623-4157-8DA0-57AE8D2A9978}">
      <dgm:prSet/>
      <dgm:spPr/>
      <dgm:t>
        <a:bodyPr/>
        <a:lstStyle/>
        <a:p>
          <a:endParaRPr lang="uk-UA" sz="900"/>
        </a:p>
      </dgm:t>
    </dgm:pt>
    <dgm:pt modelId="{978560C6-9906-433E-AF21-BB113898478C}" type="pres">
      <dgm:prSet presAssocID="{A4595E3A-E04F-4F3E-86C6-868A8FBAAF24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uk-UA"/>
        </a:p>
      </dgm:t>
    </dgm:pt>
    <dgm:pt modelId="{1E04A66E-7F4E-4C9A-8FE4-77FF206E1DB6}" type="pres">
      <dgm:prSet presAssocID="{5BAFD128-57C3-4CC0-939E-A66C884B6DBA}" presName="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05688F-C96A-4A37-AEFC-2EB471FECBE5}" type="pres">
      <dgm:prSet presAssocID="{19EE61EA-45D5-4E54-A020-2BCB3654C1D5}" presName="sibTrans" presStyleLbl="sibTrans2D1" presStyleIdx="0" presStyleCnt="5"/>
      <dgm:spPr/>
      <dgm:t>
        <a:bodyPr/>
        <a:lstStyle/>
        <a:p>
          <a:endParaRPr lang="uk-UA"/>
        </a:p>
      </dgm:t>
    </dgm:pt>
    <dgm:pt modelId="{80112AB0-3B65-413F-B956-F7EE83B5CC4B}" type="pres">
      <dgm:prSet presAssocID="{D81EFE87-7625-4659-9AC2-D484F195BE9A}" presName="middleNode" presStyleCnt="0"/>
      <dgm:spPr/>
    </dgm:pt>
    <dgm:pt modelId="{89C47874-9829-4595-AEE2-C7EC77F78388}" type="pres">
      <dgm:prSet presAssocID="{D81EFE87-7625-4659-9AC2-D484F195BE9A}" presName="padding" presStyleLbl="node1" presStyleIdx="0" presStyleCnt="6"/>
      <dgm:spPr/>
    </dgm:pt>
    <dgm:pt modelId="{2E574F47-6026-4731-B6C7-414B9FF4BE6F}" type="pres">
      <dgm:prSet presAssocID="{D81EFE87-7625-4659-9AC2-D484F195BE9A}" presName="shap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8CD766E-1928-4CD0-AB18-F7DED662FA97}" type="pres">
      <dgm:prSet presAssocID="{57559182-11EC-4330-95DD-12691D8E5114}" presName="sibTrans" presStyleLbl="sibTrans2D1" presStyleIdx="1" presStyleCnt="5"/>
      <dgm:spPr/>
      <dgm:t>
        <a:bodyPr/>
        <a:lstStyle/>
        <a:p>
          <a:endParaRPr lang="uk-UA"/>
        </a:p>
      </dgm:t>
    </dgm:pt>
    <dgm:pt modelId="{ADB0A5C2-FDD0-4172-9489-4AE7A13AA24E}" type="pres">
      <dgm:prSet presAssocID="{F18A5ABF-720A-4E8D-A277-47DB4672B595}" presName="middleNode" presStyleCnt="0"/>
      <dgm:spPr/>
    </dgm:pt>
    <dgm:pt modelId="{E21710A0-D538-43DD-8848-3C6D6DE13532}" type="pres">
      <dgm:prSet presAssocID="{F18A5ABF-720A-4E8D-A277-47DB4672B595}" presName="padding" presStyleLbl="node1" presStyleIdx="1" presStyleCnt="6"/>
      <dgm:spPr/>
    </dgm:pt>
    <dgm:pt modelId="{2E98E58C-DCA1-4957-953A-DD5097155F86}" type="pres">
      <dgm:prSet presAssocID="{F18A5ABF-720A-4E8D-A277-47DB4672B595}" presName="shap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2AEA24D-9E07-4FAA-A5B4-52AB9B9D6E72}" type="pres">
      <dgm:prSet presAssocID="{2666D915-7C89-4C44-817D-5ABE336A911B}" presName="sibTrans" presStyleLbl="sibTrans2D1" presStyleIdx="2" presStyleCnt="5"/>
      <dgm:spPr/>
      <dgm:t>
        <a:bodyPr/>
        <a:lstStyle/>
        <a:p>
          <a:endParaRPr lang="uk-UA"/>
        </a:p>
      </dgm:t>
    </dgm:pt>
    <dgm:pt modelId="{D81F6894-738E-4F3D-B834-898738F62C14}" type="pres">
      <dgm:prSet presAssocID="{83E9C319-EAFC-482E-A3F0-51DF2B2B34A9}" presName="middleNode" presStyleCnt="0"/>
      <dgm:spPr/>
    </dgm:pt>
    <dgm:pt modelId="{D62A88DE-B31D-48C0-906B-60CF6CFB9347}" type="pres">
      <dgm:prSet presAssocID="{83E9C319-EAFC-482E-A3F0-51DF2B2B34A9}" presName="padding" presStyleLbl="node1" presStyleIdx="2" presStyleCnt="6"/>
      <dgm:spPr/>
    </dgm:pt>
    <dgm:pt modelId="{1C4139EF-A8A1-45F3-AEC5-E656FB962CB8}" type="pres">
      <dgm:prSet presAssocID="{83E9C319-EAFC-482E-A3F0-51DF2B2B34A9}" presName="shape" presStyleLbl="node1" presStyleIdx="3" presStyleCnt="6" custScaleX="170013" custScaleY="17001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C6002D8-6007-4C0F-8356-8557288DFF54}" type="pres">
      <dgm:prSet presAssocID="{6D05EE27-0AAD-4573-B468-4A3DCFEFDCD8}" presName="sibTrans" presStyleLbl="sibTrans2D1" presStyleIdx="3" presStyleCnt="5"/>
      <dgm:spPr/>
      <dgm:t>
        <a:bodyPr/>
        <a:lstStyle/>
        <a:p>
          <a:endParaRPr lang="uk-UA"/>
        </a:p>
      </dgm:t>
    </dgm:pt>
    <dgm:pt modelId="{97D3D4C6-C113-418D-A122-73DB436A4F87}" type="pres">
      <dgm:prSet presAssocID="{4082C6B1-5DFC-4C1C-BD59-56BC071EBDFF}" presName="middleNode" presStyleCnt="0"/>
      <dgm:spPr/>
    </dgm:pt>
    <dgm:pt modelId="{38657DB3-FDFA-49A4-836B-3997496C3D98}" type="pres">
      <dgm:prSet presAssocID="{4082C6B1-5DFC-4C1C-BD59-56BC071EBDFF}" presName="padding" presStyleLbl="node1" presStyleIdx="3" presStyleCnt="6"/>
      <dgm:spPr/>
    </dgm:pt>
    <dgm:pt modelId="{FB26BEF2-20CB-4A7C-9277-EC16062B86BB}" type="pres">
      <dgm:prSet presAssocID="{4082C6B1-5DFC-4C1C-BD59-56BC071EBDFF}" presName="shape" presStyleLbl="node1" presStyleIdx="4" presStyleCnt="6" custScaleX="130963" custScaleY="13096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FCCA4E0-0D82-4454-AAAE-E52CD35932EF}" type="pres">
      <dgm:prSet presAssocID="{2EEEE5F3-EF73-4D10-9B88-D56CDE5C1383}" presName="sibTrans" presStyleLbl="sibTrans2D1" presStyleIdx="4" presStyleCnt="5"/>
      <dgm:spPr/>
      <dgm:t>
        <a:bodyPr/>
        <a:lstStyle/>
        <a:p>
          <a:endParaRPr lang="uk-UA"/>
        </a:p>
      </dgm:t>
    </dgm:pt>
    <dgm:pt modelId="{5317EC46-23CD-4F1D-BF04-918FB66CD237}" type="pres">
      <dgm:prSet presAssocID="{D15CBF3D-8767-40D4-ABBF-9D18181B4786}" presName="las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745F6B1-F2D1-4F78-9D9A-3108A71162D7}" type="presOf" srcId="{2EEEE5F3-EF73-4D10-9B88-D56CDE5C1383}" destId="{EFCCA4E0-0D82-4454-AAAE-E52CD35932EF}" srcOrd="0" destOrd="0" presId="urn:microsoft.com/office/officeart/2005/8/layout/bProcess2"/>
    <dgm:cxn modelId="{8DECFBDB-BDDE-4942-9FD9-FF8CA804C5E8}" type="presOf" srcId="{4082C6B1-5DFC-4C1C-BD59-56BC071EBDFF}" destId="{FB26BEF2-20CB-4A7C-9277-EC16062B86BB}" srcOrd="0" destOrd="0" presId="urn:microsoft.com/office/officeart/2005/8/layout/bProcess2"/>
    <dgm:cxn modelId="{35310D9D-759D-4F25-AC88-CDC4C738F324}" type="presOf" srcId="{6D05EE27-0AAD-4573-B468-4A3DCFEFDCD8}" destId="{3C6002D8-6007-4C0F-8356-8557288DFF54}" srcOrd="0" destOrd="0" presId="urn:microsoft.com/office/officeart/2005/8/layout/bProcess2"/>
    <dgm:cxn modelId="{3DC8A6D5-D798-47E9-A88D-6451C207B58A}" type="presOf" srcId="{D15CBF3D-8767-40D4-ABBF-9D18181B4786}" destId="{5317EC46-23CD-4F1D-BF04-918FB66CD237}" srcOrd="0" destOrd="0" presId="urn:microsoft.com/office/officeart/2005/8/layout/bProcess2"/>
    <dgm:cxn modelId="{3CD9058B-D316-409A-A4F9-5C65B116C7E5}" type="presOf" srcId="{A4595E3A-E04F-4F3E-86C6-868A8FBAAF24}" destId="{978560C6-9906-433E-AF21-BB113898478C}" srcOrd="0" destOrd="0" presId="urn:microsoft.com/office/officeart/2005/8/layout/bProcess2"/>
    <dgm:cxn modelId="{406A79DD-1A6C-477F-8439-9E472AB2338F}" type="presOf" srcId="{57559182-11EC-4330-95DD-12691D8E5114}" destId="{D8CD766E-1928-4CD0-AB18-F7DED662FA97}" srcOrd="0" destOrd="0" presId="urn:microsoft.com/office/officeart/2005/8/layout/bProcess2"/>
    <dgm:cxn modelId="{826E5E3C-3407-4C6C-A466-182966C4A472}" type="presOf" srcId="{19EE61EA-45D5-4E54-A020-2BCB3654C1D5}" destId="{B805688F-C96A-4A37-AEFC-2EB471FECBE5}" srcOrd="0" destOrd="0" presId="urn:microsoft.com/office/officeart/2005/8/layout/bProcess2"/>
    <dgm:cxn modelId="{079D6B97-0A40-46ED-8EA8-AAC6D081F611}" type="presOf" srcId="{2666D915-7C89-4C44-817D-5ABE336A911B}" destId="{22AEA24D-9E07-4FAA-A5B4-52AB9B9D6E72}" srcOrd="0" destOrd="0" presId="urn:microsoft.com/office/officeart/2005/8/layout/bProcess2"/>
    <dgm:cxn modelId="{72BA668D-0595-4FBA-8627-17DB92696DC5}" srcId="{A4595E3A-E04F-4F3E-86C6-868A8FBAAF24}" destId="{83E9C319-EAFC-482E-A3F0-51DF2B2B34A9}" srcOrd="3" destOrd="0" parTransId="{C473809C-EC6E-4CED-A551-CA035F95D70A}" sibTransId="{6D05EE27-0AAD-4573-B468-4A3DCFEFDCD8}"/>
    <dgm:cxn modelId="{3D90833E-2840-4D48-9406-2AB0D43F8FE8}" srcId="{A4595E3A-E04F-4F3E-86C6-868A8FBAAF24}" destId="{5BAFD128-57C3-4CC0-939E-A66C884B6DBA}" srcOrd="0" destOrd="0" parTransId="{A1813ADE-9EA0-4287-BAED-E5FB3D5B9733}" sibTransId="{19EE61EA-45D5-4E54-A020-2BCB3654C1D5}"/>
    <dgm:cxn modelId="{4FDBD211-765B-4A04-8FAE-73466CD16D30}" type="presOf" srcId="{5BAFD128-57C3-4CC0-939E-A66C884B6DBA}" destId="{1E04A66E-7F4E-4C9A-8FE4-77FF206E1DB6}" srcOrd="0" destOrd="0" presId="urn:microsoft.com/office/officeart/2005/8/layout/bProcess2"/>
    <dgm:cxn modelId="{C9754152-A623-4157-8DA0-57AE8D2A9978}" srcId="{A4595E3A-E04F-4F3E-86C6-868A8FBAAF24}" destId="{D15CBF3D-8767-40D4-ABBF-9D18181B4786}" srcOrd="5" destOrd="0" parTransId="{11545451-E7D0-48E1-AFF5-2F3C8D763A67}" sibTransId="{60E78D97-AD92-46F9-B385-22623F138819}"/>
    <dgm:cxn modelId="{278907E7-234B-478E-A56F-17920B6E35FA}" srcId="{A4595E3A-E04F-4F3E-86C6-868A8FBAAF24}" destId="{F18A5ABF-720A-4E8D-A277-47DB4672B595}" srcOrd="2" destOrd="0" parTransId="{34E96F62-48D5-4215-ADFC-758607A8C644}" sibTransId="{2666D915-7C89-4C44-817D-5ABE336A911B}"/>
    <dgm:cxn modelId="{0BEF23A3-8B96-47C9-89C1-9CC227077778}" srcId="{A4595E3A-E04F-4F3E-86C6-868A8FBAAF24}" destId="{4082C6B1-5DFC-4C1C-BD59-56BC071EBDFF}" srcOrd="4" destOrd="0" parTransId="{7F669484-997D-4C19-A8B3-3006E2C39CFE}" sibTransId="{2EEEE5F3-EF73-4D10-9B88-D56CDE5C1383}"/>
    <dgm:cxn modelId="{2E057A24-E21E-4719-A2A6-930BB14CF036}" type="presOf" srcId="{D81EFE87-7625-4659-9AC2-D484F195BE9A}" destId="{2E574F47-6026-4731-B6C7-414B9FF4BE6F}" srcOrd="0" destOrd="0" presId="urn:microsoft.com/office/officeart/2005/8/layout/bProcess2"/>
    <dgm:cxn modelId="{493BCA0A-D803-4A24-9C6C-4E9C498D0ECB}" type="presOf" srcId="{F18A5ABF-720A-4E8D-A277-47DB4672B595}" destId="{2E98E58C-DCA1-4957-953A-DD5097155F86}" srcOrd="0" destOrd="0" presId="urn:microsoft.com/office/officeart/2005/8/layout/bProcess2"/>
    <dgm:cxn modelId="{CDE86ED7-FDE2-4180-9061-06AE7BE92E17}" type="presOf" srcId="{83E9C319-EAFC-482E-A3F0-51DF2B2B34A9}" destId="{1C4139EF-A8A1-45F3-AEC5-E656FB962CB8}" srcOrd="0" destOrd="0" presId="urn:microsoft.com/office/officeart/2005/8/layout/bProcess2"/>
    <dgm:cxn modelId="{FC106C0A-2E8B-4D44-8C5D-28FDC5DE1056}" srcId="{A4595E3A-E04F-4F3E-86C6-868A8FBAAF24}" destId="{D81EFE87-7625-4659-9AC2-D484F195BE9A}" srcOrd="1" destOrd="0" parTransId="{F1C32C33-A2EE-4198-A79D-46F67654B816}" sibTransId="{57559182-11EC-4330-95DD-12691D8E5114}"/>
    <dgm:cxn modelId="{6CA0AD46-2C00-4004-BE13-585D834F7FAF}" type="presParOf" srcId="{978560C6-9906-433E-AF21-BB113898478C}" destId="{1E04A66E-7F4E-4C9A-8FE4-77FF206E1DB6}" srcOrd="0" destOrd="0" presId="urn:microsoft.com/office/officeart/2005/8/layout/bProcess2"/>
    <dgm:cxn modelId="{EDE27AF8-681E-48AC-A0B0-5C5120ED7B19}" type="presParOf" srcId="{978560C6-9906-433E-AF21-BB113898478C}" destId="{B805688F-C96A-4A37-AEFC-2EB471FECBE5}" srcOrd="1" destOrd="0" presId="urn:microsoft.com/office/officeart/2005/8/layout/bProcess2"/>
    <dgm:cxn modelId="{1BCEDDA5-1B45-48A6-B1F9-ECBB03F7CEB5}" type="presParOf" srcId="{978560C6-9906-433E-AF21-BB113898478C}" destId="{80112AB0-3B65-413F-B956-F7EE83B5CC4B}" srcOrd="2" destOrd="0" presId="urn:microsoft.com/office/officeart/2005/8/layout/bProcess2"/>
    <dgm:cxn modelId="{A2BE55C8-07C9-4203-AD7E-C25D53F2EC23}" type="presParOf" srcId="{80112AB0-3B65-413F-B956-F7EE83B5CC4B}" destId="{89C47874-9829-4595-AEE2-C7EC77F78388}" srcOrd="0" destOrd="0" presId="urn:microsoft.com/office/officeart/2005/8/layout/bProcess2"/>
    <dgm:cxn modelId="{8B20B7E6-5D69-4237-887C-059B248E39F5}" type="presParOf" srcId="{80112AB0-3B65-413F-B956-F7EE83B5CC4B}" destId="{2E574F47-6026-4731-B6C7-414B9FF4BE6F}" srcOrd="1" destOrd="0" presId="urn:microsoft.com/office/officeart/2005/8/layout/bProcess2"/>
    <dgm:cxn modelId="{C49A41E5-0419-4E8F-9DED-92C08AB341DA}" type="presParOf" srcId="{978560C6-9906-433E-AF21-BB113898478C}" destId="{D8CD766E-1928-4CD0-AB18-F7DED662FA97}" srcOrd="3" destOrd="0" presId="urn:microsoft.com/office/officeart/2005/8/layout/bProcess2"/>
    <dgm:cxn modelId="{D6CBEC71-D20F-4499-AF75-4CCE90FB9E4F}" type="presParOf" srcId="{978560C6-9906-433E-AF21-BB113898478C}" destId="{ADB0A5C2-FDD0-4172-9489-4AE7A13AA24E}" srcOrd="4" destOrd="0" presId="urn:microsoft.com/office/officeart/2005/8/layout/bProcess2"/>
    <dgm:cxn modelId="{F409CFB2-FE2C-4274-9932-18B7E1417D73}" type="presParOf" srcId="{ADB0A5C2-FDD0-4172-9489-4AE7A13AA24E}" destId="{E21710A0-D538-43DD-8848-3C6D6DE13532}" srcOrd="0" destOrd="0" presId="urn:microsoft.com/office/officeart/2005/8/layout/bProcess2"/>
    <dgm:cxn modelId="{831B5CDF-2262-4FED-A3FF-2B6FACE0981A}" type="presParOf" srcId="{ADB0A5C2-FDD0-4172-9489-4AE7A13AA24E}" destId="{2E98E58C-DCA1-4957-953A-DD5097155F86}" srcOrd="1" destOrd="0" presId="urn:microsoft.com/office/officeart/2005/8/layout/bProcess2"/>
    <dgm:cxn modelId="{21102BC8-8AA8-455F-96A4-64B5DD703A04}" type="presParOf" srcId="{978560C6-9906-433E-AF21-BB113898478C}" destId="{22AEA24D-9E07-4FAA-A5B4-52AB9B9D6E72}" srcOrd="5" destOrd="0" presId="urn:microsoft.com/office/officeart/2005/8/layout/bProcess2"/>
    <dgm:cxn modelId="{BD0B593E-DA5B-4051-AF3A-194084DC640D}" type="presParOf" srcId="{978560C6-9906-433E-AF21-BB113898478C}" destId="{D81F6894-738E-4F3D-B834-898738F62C14}" srcOrd="6" destOrd="0" presId="urn:microsoft.com/office/officeart/2005/8/layout/bProcess2"/>
    <dgm:cxn modelId="{366A1A4D-F2B9-4AC8-AF6F-2F0AA0E4D5CA}" type="presParOf" srcId="{D81F6894-738E-4F3D-B834-898738F62C14}" destId="{D62A88DE-B31D-48C0-906B-60CF6CFB9347}" srcOrd="0" destOrd="0" presId="urn:microsoft.com/office/officeart/2005/8/layout/bProcess2"/>
    <dgm:cxn modelId="{C366B243-9AEE-4E51-B941-BC9B80E20766}" type="presParOf" srcId="{D81F6894-738E-4F3D-B834-898738F62C14}" destId="{1C4139EF-A8A1-45F3-AEC5-E656FB962CB8}" srcOrd="1" destOrd="0" presId="urn:microsoft.com/office/officeart/2005/8/layout/bProcess2"/>
    <dgm:cxn modelId="{E6755F9D-1A90-4083-9113-203D765CA686}" type="presParOf" srcId="{978560C6-9906-433E-AF21-BB113898478C}" destId="{3C6002D8-6007-4C0F-8356-8557288DFF54}" srcOrd="7" destOrd="0" presId="urn:microsoft.com/office/officeart/2005/8/layout/bProcess2"/>
    <dgm:cxn modelId="{11567CEE-40A0-43FB-8564-4D2041F30848}" type="presParOf" srcId="{978560C6-9906-433E-AF21-BB113898478C}" destId="{97D3D4C6-C113-418D-A122-73DB436A4F87}" srcOrd="8" destOrd="0" presId="urn:microsoft.com/office/officeart/2005/8/layout/bProcess2"/>
    <dgm:cxn modelId="{6470DD57-08CF-47A8-A778-BD30EC732421}" type="presParOf" srcId="{97D3D4C6-C113-418D-A122-73DB436A4F87}" destId="{38657DB3-FDFA-49A4-836B-3997496C3D98}" srcOrd="0" destOrd="0" presId="urn:microsoft.com/office/officeart/2005/8/layout/bProcess2"/>
    <dgm:cxn modelId="{C299715A-1422-4FD5-85AD-CB9319E4E092}" type="presParOf" srcId="{97D3D4C6-C113-418D-A122-73DB436A4F87}" destId="{FB26BEF2-20CB-4A7C-9277-EC16062B86BB}" srcOrd="1" destOrd="0" presId="urn:microsoft.com/office/officeart/2005/8/layout/bProcess2"/>
    <dgm:cxn modelId="{5756A183-DBB0-4241-A778-CD0F24632879}" type="presParOf" srcId="{978560C6-9906-433E-AF21-BB113898478C}" destId="{EFCCA4E0-0D82-4454-AAAE-E52CD35932EF}" srcOrd="9" destOrd="0" presId="urn:microsoft.com/office/officeart/2005/8/layout/bProcess2"/>
    <dgm:cxn modelId="{DC7E54A3-C42B-48DB-8E68-2C83E0863C35}" type="presParOf" srcId="{978560C6-9906-433E-AF21-BB113898478C}" destId="{5317EC46-23CD-4F1D-BF04-918FB66CD237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595E3A-E04F-4F3E-86C6-868A8FBAAF24}" type="doc">
      <dgm:prSet loTypeId="urn:microsoft.com/office/officeart/2005/8/layout/bProcess2" loCatId="process" qsTypeId="urn:microsoft.com/office/officeart/2005/8/quickstyle/simple2" qsCatId="simple" csTypeId="urn:microsoft.com/office/officeart/2005/8/colors/accent1_2#2" csCatId="accent1" phldr="1"/>
      <dgm:spPr/>
      <dgm:t>
        <a:bodyPr/>
        <a:lstStyle/>
        <a:p>
          <a:endParaRPr lang="uk-UA"/>
        </a:p>
      </dgm:t>
    </dgm:pt>
    <dgm:pt modelId="{5BAFD128-57C3-4CC0-939E-A66C884B6DBA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900" dirty="0" smtClean="0"/>
            <a:t>міцність; середня щільність; густина;вартість; енергоємність; зменшення енерговитрат</a:t>
          </a:r>
          <a:r>
            <a:rPr lang="en-US" sz="900" dirty="0" smtClean="0"/>
            <a:t> </a:t>
          </a:r>
          <a:r>
            <a:rPr lang="uk-UA" sz="900" dirty="0" smtClean="0"/>
            <a:t>та негативного впливу на навколишнє середовище;</a:t>
          </a:r>
          <a:endParaRPr lang="uk-UA" sz="900" dirty="0"/>
        </a:p>
      </dgm:t>
    </dgm:pt>
    <dgm:pt modelId="{A1813ADE-9EA0-4287-BAED-E5FB3D5B9733}" type="parTrans" cxnId="{3D90833E-2840-4D48-9406-2AB0D43F8FE8}">
      <dgm:prSet/>
      <dgm:spPr/>
      <dgm:t>
        <a:bodyPr/>
        <a:lstStyle/>
        <a:p>
          <a:endParaRPr lang="uk-UA" sz="900"/>
        </a:p>
      </dgm:t>
    </dgm:pt>
    <dgm:pt modelId="{19EE61EA-45D5-4E54-A020-2BCB3654C1D5}" type="sibTrans" cxnId="{3D90833E-2840-4D48-9406-2AB0D43F8FE8}">
      <dgm:prSet/>
      <dgm:spPr/>
      <dgm:t>
        <a:bodyPr/>
        <a:lstStyle/>
        <a:p>
          <a:endParaRPr lang="uk-UA" sz="900"/>
        </a:p>
      </dgm:t>
    </dgm:pt>
    <dgm:pt modelId="{978560C6-9906-433E-AF21-BB113898478C}" type="pres">
      <dgm:prSet presAssocID="{A4595E3A-E04F-4F3E-86C6-868A8FBAAF24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uk-UA"/>
        </a:p>
      </dgm:t>
    </dgm:pt>
    <dgm:pt modelId="{1E04A66E-7F4E-4C9A-8FE4-77FF206E1DB6}" type="pres">
      <dgm:prSet presAssocID="{5BAFD128-57C3-4CC0-939E-A66C884B6DBA}" presName="firstNode" presStyleLbl="node1" presStyleIdx="0" presStyleCnt="1" custLinFactNeighborY="-130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149EED6-2EC6-4BA4-83B5-4AE1001E36A6}" type="presOf" srcId="{A4595E3A-E04F-4F3E-86C6-868A8FBAAF24}" destId="{978560C6-9906-433E-AF21-BB113898478C}" srcOrd="0" destOrd="0" presId="urn:microsoft.com/office/officeart/2005/8/layout/bProcess2"/>
    <dgm:cxn modelId="{3A198F95-8B09-481E-BB19-58BB5A0E1110}" type="presOf" srcId="{5BAFD128-57C3-4CC0-939E-A66C884B6DBA}" destId="{1E04A66E-7F4E-4C9A-8FE4-77FF206E1DB6}" srcOrd="0" destOrd="0" presId="urn:microsoft.com/office/officeart/2005/8/layout/bProcess2"/>
    <dgm:cxn modelId="{3D90833E-2840-4D48-9406-2AB0D43F8FE8}" srcId="{A4595E3A-E04F-4F3E-86C6-868A8FBAAF24}" destId="{5BAFD128-57C3-4CC0-939E-A66C884B6DBA}" srcOrd="0" destOrd="0" parTransId="{A1813ADE-9EA0-4287-BAED-E5FB3D5B9733}" sibTransId="{19EE61EA-45D5-4E54-A020-2BCB3654C1D5}"/>
    <dgm:cxn modelId="{0BD2D098-B975-498E-8C92-1CD7A84AD843}" type="presParOf" srcId="{978560C6-9906-433E-AF21-BB113898478C}" destId="{1E04A66E-7F4E-4C9A-8FE4-77FF206E1DB6}" srcOrd="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04A66E-7F4E-4C9A-8FE4-77FF206E1DB6}">
      <dsp:nvSpPr>
        <dsp:cNvPr id="0" name=""/>
        <dsp:cNvSpPr/>
      </dsp:nvSpPr>
      <dsp:spPr>
        <a:xfrm>
          <a:off x="2662" y="462229"/>
          <a:ext cx="1572104" cy="1572104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Аналіз інформації по використанню золи-винесення та шлаків, </a:t>
          </a:r>
          <a:r>
            <a:rPr lang="uk-UA" sz="900" kern="1200" dirty="0" err="1" smtClean="0"/>
            <a:t>механо-хімічних</a:t>
          </a:r>
          <a:r>
            <a:rPr lang="uk-UA" sz="900" kern="1200" dirty="0" smtClean="0"/>
            <a:t>, термічних та мікрохвильових методів активації  в виробництві будівельних матеріалів.</a:t>
          </a:r>
          <a:endParaRPr lang="uk-UA" sz="900" kern="1200" dirty="0"/>
        </a:p>
      </dsp:txBody>
      <dsp:txXfrm>
        <a:off x="2662" y="462229"/>
        <a:ext cx="1572104" cy="1572104"/>
      </dsp:txXfrm>
    </dsp:sp>
    <dsp:sp modelId="{B805688F-C96A-4A37-AEFC-2EB471FECBE5}">
      <dsp:nvSpPr>
        <dsp:cNvPr id="0" name=""/>
        <dsp:cNvSpPr/>
      </dsp:nvSpPr>
      <dsp:spPr>
        <a:xfrm rot="10800000">
          <a:off x="513596" y="2277916"/>
          <a:ext cx="550236" cy="344316"/>
        </a:xfrm>
        <a:prstGeom prst="triangle">
          <a:avLst/>
        </a:prstGeom>
        <a:gradFill rotWithShape="1">
          <a:gsLst>
            <a:gs pos="20000">
              <a:schemeClr val="dk1">
                <a:tint val="9000"/>
              </a:schemeClr>
            </a:gs>
            <a:gs pos="100000">
              <a:schemeClr val="dk1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2E574F47-6026-4731-B6C7-414B9FF4BE6F}">
      <dsp:nvSpPr>
        <dsp:cNvPr id="0" name=""/>
        <dsp:cNvSpPr/>
      </dsp:nvSpPr>
      <dsp:spPr>
        <a:xfrm>
          <a:off x="264417" y="2846326"/>
          <a:ext cx="1048593" cy="104859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Формулювання робочих гіпотез, мети та задачі досліджень</a:t>
          </a:r>
          <a:endParaRPr lang="uk-UA" sz="900" kern="1200" dirty="0"/>
        </a:p>
      </dsp:txBody>
      <dsp:txXfrm>
        <a:off x="264417" y="2846326"/>
        <a:ext cx="1048593" cy="1048593"/>
      </dsp:txXfrm>
    </dsp:sp>
    <dsp:sp modelId="{D8CD766E-1928-4CD0-AB18-F7DED662FA97}">
      <dsp:nvSpPr>
        <dsp:cNvPr id="0" name=""/>
        <dsp:cNvSpPr/>
      </dsp:nvSpPr>
      <dsp:spPr>
        <a:xfrm rot="5400000">
          <a:off x="1755079" y="3198464"/>
          <a:ext cx="550236" cy="344316"/>
        </a:xfrm>
        <a:prstGeom prst="triangle">
          <a:avLst/>
        </a:prstGeom>
        <a:gradFill rotWithShape="1">
          <a:gsLst>
            <a:gs pos="20000">
              <a:schemeClr val="dk1">
                <a:tint val="9000"/>
              </a:schemeClr>
            </a:gs>
            <a:gs pos="100000">
              <a:schemeClr val="dk1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2E98E58C-DCA1-4957-953A-DD5097155F86}">
      <dsp:nvSpPr>
        <dsp:cNvPr id="0" name=""/>
        <dsp:cNvSpPr/>
      </dsp:nvSpPr>
      <dsp:spPr>
        <a:xfrm>
          <a:off x="2727895" y="2846326"/>
          <a:ext cx="1048593" cy="104859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Вибір і обґрунтування методів досліджень та об’єктів</a:t>
          </a:r>
          <a:endParaRPr lang="uk-UA" sz="900" kern="1200" dirty="0"/>
        </a:p>
      </dsp:txBody>
      <dsp:txXfrm>
        <a:off x="2727895" y="2846326"/>
        <a:ext cx="1048593" cy="1048593"/>
      </dsp:txXfrm>
    </dsp:sp>
    <dsp:sp modelId="{22AEA24D-9E07-4FAA-A5B4-52AB9B9D6E72}">
      <dsp:nvSpPr>
        <dsp:cNvPr id="0" name=""/>
        <dsp:cNvSpPr/>
      </dsp:nvSpPr>
      <dsp:spPr>
        <a:xfrm>
          <a:off x="2977073" y="2258427"/>
          <a:ext cx="550236" cy="344316"/>
        </a:xfrm>
        <a:prstGeom prst="triangle">
          <a:avLst/>
        </a:prstGeom>
        <a:gradFill rotWithShape="1">
          <a:gsLst>
            <a:gs pos="20000">
              <a:schemeClr val="dk1">
                <a:tint val="9000"/>
              </a:schemeClr>
            </a:gs>
            <a:gs pos="100000">
              <a:schemeClr val="dk1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1C4139EF-A8A1-45F3-AEC5-E656FB962CB8}">
      <dsp:nvSpPr>
        <dsp:cNvPr id="0" name=""/>
        <dsp:cNvSpPr/>
      </dsp:nvSpPr>
      <dsp:spPr>
        <a:xfrm>
          <a:off x="2360819" y="251588"/>
          <a:ext cx="1782745" cy="1782745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Дослідження можливості активації золи винесення ТЕС за допомогою мікрохвильового опромінення  та виявлення закономірностей її впливу на фізико-механічні характеристики комплексного в’яжучого</a:t>
          </a:r>
          <a:endParaRPr lang="uk-UA" sz="900" kern="1200" dirty="0"/>
        </a:p>
      </dsp:txBody>
      <dsp:txXfrm>
        <a:off x="2360819" y="251588"/>
        <a:ext cx="1782745" cy="1782745"/>
      </dsp:txXfrm>
    </dsp:sp>
    <dsp:sp modelId="{3C6002D8-6007-4C0F-8356-8557288DFF54}">
      <dsp:nvSpPr>
        <dsp:cNvPr id="0" name=""/>
        <dsp:cNvSpPr/>
      </dsp:nvSpPr>
      <dsp:spPr>
        <a:xfrm rot="5253116">
          <a:off x="4320823" y="913354"/>
          <a:ext cx="550236" cy="344316"/>
        </a:xfrm>
        <a:prstGeom prst="triangle">
          <a:avLst/>
        </a:prstGeom>
        <a:gradFill rotWithShape="1">
          <a:gsLst>
            <a:gs pos="20000">
              <a:schemeClr val="dk1">
                <a:tint val="9000"/>
              </a:schemeClr>
            </a:gs>
            <a:gs pos="100000">
              <a:schemeClr val="dk1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FB26BEF2-20CB-4A7C-9277-EC16062B86BB}">
      <dsp:nvSpPr>
        <dsp:cNvPr id="0" name=""/>
        <dsp:cNvSpPr/>
      </dsp:nvSpPr>
      <dsp:spPr>
        <a:xfrm>
          <a:off x="5029034" y="351005"/>
          <a:ext cx="1373269" cy="1373269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Розробка  та оптимізація складу компонентів ефективного </a:t>
          </a:r>
          <a:r>
            <a:rPr lang="uk-UA" sz="900" kern="1200" dirty="0" err="1" smtClean="0"/>
            <a:t>низькомарочного</a:t>
          </a:r>
          <a:r>
            <a:rPr lang="uk-UA" sz="900" kern="1200" dirty="0" smtClean="0"/>
            <a:t> </a:t>
          </a:r>
          <a:r>
            <a:rPr lang="uk-UA" sz="900" kern="1200" dirty="0" err="1" smtClean="0"/>
            <a:t>золо­цементного</a:t>
          </a:r>
          <a:r>
            <a:rPr lang="uk-UA" sz="900" kern="1200" dirty="0" smtClean="0"/>
            <a:t> в’яжучого, активованого НВЧ опроміненням</a:t>
          </a:r>
          <a:endParaRPr lang="uk-UA" sz="900" kern="1200" dirty="0"/>
        </a:p>
      </dsp:txBody>
      <dsp:txXfrm>
        <a:off x="5029034" y="351005"/>
        <a:ext cx="1373269" cy="1373269"/>
      </dsp:txXfrm>
    </dsp:sp>
    <dsp:sp modelId="{EFCCA4E0-0D82-4454-AAAE-E52CD35932EF}">
      <dsp:nvSpPr>
        <dsp:cNvPr id="0" name=""/>
        <dsp:cNvSpPr/>
      </dsp:nvSpPr>
      <dsp:spPr>
        <a:xfrm rot="10800000">
          <a:off x="5440551" y="1886689"/>
          <a:ext cx="550236" cy="344316"/>
        </a:xfrm>
        <a:prstGeom prst="triangle">
          <a:avLst/>
        </a:prstGeom>
        <a:gradFill rotWithShape="1">
          <a:gsLst>
            <a:gs pos="20000">
              <a:schemeClr val="dk1">
                <a:tint val="9000"/>
              </a:schemeClr>
            </a:gs>
            <a:gs pos="100000">
              <a:schemeClr val="dk1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dk1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5317EC46-23CD-4F1D-BF04-918FB66CD237}">
      <dsp:nvSpPr>
        <dsp:cNvPr id="0" name=""/>
        <dsp:cNvSpPr/>
      </dsp:nvSpPr>
      <dsp:spPr>
        <a:xfrm>
          <a:off x="4929617" y="2373929"/>
          <a:ext cx="1572104" cy="1572104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Визначення показників техніко-економічної ефективності ресурсо­зберігаючої технології виготовлення будівельних сумішей на золо цементній основі</a:t>
          </a:r>
          <a:endParaRPr lang="uk-UA" sz="900" kern="1200" dirty="0"/>
        </a:p>
      </dsp:txBody>
      <dsp:txXfrm>
        <a:off x="4929617" y="2373929"/>
        <a:ext cx="1572104" cy="15721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04A66E-7F4E-4C9A-8FE4-77FF206E1DB6}">
      <dsp:nvSpPr>
        <dsp:cNvPr id="0" name=""/>
        <dsp:cNvSpPr/>
      </dsp:nvSpPr>
      <dsp:spPr>
        <a:xfrm>
          <a:off x="703" y="0"/>
          <a:ext cx="1438753" cy="1438753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smtClean="0"/>
            <a:t>міцність; середня щільність; густина;вартість; енергоємність; зменшення енерговитрат</a:t>
          </a:r>
          <a:r>
            <a:rPr lang="en-US" sz="900" kern="1200" dirty="0" smtClean="0"/>
            <a:t> </a:t>
          </a:r>
          <a:r>
            <a:rPr lang="uk-UA" sz="900" kern="1200" dirty="0" smtClean="0"/>
            <a:t>та негативного впливу на навколишнє середовище;</a:t>
          </a:r>
          <a:endParaRPr lang="uk-UA" sz="900" kern="1200" dirty="0"/>
        </a:p>
      </dsp:txBody>
      <dsp:txXfrm>
        <a:off x="703" y="0"/>
        <a:ext cx="1438753" cy="14387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94AAA-78AB-4368-A007-6210BA40003E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7B69E-31D9-4C66-AC20-8C135807DA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43E2C-FD02-4A90-B310-67B741F41C20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764A-9DFF-488B-AA82-F1B0465B039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DC87-6DBF-4009-8A89-D30F72045047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FB84-868A-463C-B2CC-DD695AFDBF8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0F90-5F4F-4FAC-9D4C-7B60B59DD580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F868D-9569-46E2-B944-6CED4A3A1BA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3FCBE-9AFC-481C-ABC5-B2DDAF2C1DC2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85D15-B339-4EA7-A4A7-3D802E4DF88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21E03-F223-4834-9DA4-FAF72A0B35B2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A65B1-BDF7-4055-89BB-22C9CC31C95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E5646-73C6-4C82-8AA9-878881E5496B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87D9D-C5C8-47C9-A1C4-28BAD6A1407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14AB6-1E58-4E62-8B02-0EF89599B32A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3FCED-782A-497E-9207-79C0533E575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103B-141C-4D66-B421-9E9063F4A1C5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A80E5-06F4-46ED-9D89-E8DF0D4AD1B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016EF-A244-4C8A-A5D7-21A73BFDD1D7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23CD-3EF6-4461-84D9-D40857DC9F2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F053-B5E5-484D-8D93-2696277DB8B2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370FD-29FA-45F1-813B-77BFB4DE7A2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88E39-1CB6-477C-8814-9D0A72936D75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08175-36C4-463A-BCAD-84D2C22A204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defTabSz="91440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6BF3F5-104D-4F39-A65D-EE3B7F8A2FD8}" type="datetimeFigureOut">
              <a:rPr lang="uk-UA"/>
              <a:pPr>
                <a:defRPr/>
              </a:pPr>
              <a:t>24.06.2015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defTabSz="91440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B4802F-1327-4C31-A960-8DA8BF595ED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7013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ChangeArrowheads="1"/>
          </p:cNvSpPr>
          <p:nvPr/>
        </p:nvSpPr>
        <p:spPr bwMode="auto">
          <a:xfrm>
            <a:off x="1488885" y="81072"/>
            <a:ext cx="648055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</a:rPr>
              <a:t>МІНІСТЕРСТВО ОСВІТИ І НАУКИ УКРАЇНИ</a:t>
            </a:r>
          </a:p>
          <a:p>
            <a:pPr algn="ctr"/>
            <a:r>
              <a:rPr lang="ru-RU" sz="1400" dirty="0" smtClean="0">
                <a:latin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ru-RU" sz="1400" dirty="0" smtClean="0">
                <a:latin typeface="Times New Roman" pitchFamily="18" charset="0"/>
              </a:rPr>
              <a:t>ФАКУЛЬТЕТ БУДІВНИЦТВА, ТЕПЛОЕНЕРГЕТИКИ ТА ГАЗОПОСТАЧАННЯ</a:t>
            </a:r>
            <a:endParaRPr lang="uk-UA" sz="1400" dirty="0" smtClean="0">
              <a:latin typeface="Times New Roman" pitchFamily="18" charset="0"/>
              <a:cs typeface="Arial" pitchFamily="34" charset="0"/>
            </a:endParaRPr>
          </a:p>
          <a:p>
            <a:pPr algn="ctr" eaLnBrk="0" hangingPunct="0"/>
            <a:endParaRPr lang="ru-RU" sz="1400" dirty="0" smtClean="0">
              <a:latin typeface="Times New Roman" pitchFamily="18" charset="0"/>
              <a:cs typeface="Arial" pitchFamily="34" charset="0"/>
            </a:endParaRPr>
          </a:p>
          <a:p>
            <a:pPr algn="ctr" eaLnBrk="0" hangingPunct="0"/>
            <a:endParaRPr lang="ru-RU" sz="1400" dirty="0" smtClean="0">
              <a:latin typeface="Times New Roman" pitchFamily="18" charset="0"/>
              <a:cs typeface="Arial" pitchFamily="34" charset="0"/>
            </a:endParaRPr>
          </a:p>
          <a:p>
            <a:pPr algn="ctr" eaLnBrk="0" hangingPunct="0"/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Arial" pitchFamily="34" charset="0"/>
              </a:rPr>
              <a:t>Кафедра </a:t>
            </a:r>
            <a:r>
              <a:rPr lang="uk-UA" sz="1400" dirty="0" smtClean="0">
                <a:latin typeface="Times New Roman" pitchFamily="18" charset="0"/>
                <a:ea typeface="Times New Roman" pitchFamily="18" charset="0"/>
                <a:cs typeface="Arial" pitchFamily="34" charset="0"/>
              </a:rPr>
              <a:t>МБА</a:t>
            </a:r>
            <a:endParaRPr lang="uk-UA" sz="600" dirty="0" smtClean="0"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/>
            <a:endParaRPr lang="uk-UA" sz="1400" dirty="0" smtClean="0"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/>
            <a:r>
              <a:rPr lang="uk-UA" sz="1400" dirty="0" smtClean="0">
                <a:latin typeface="Times New Roman" pitchFamily="18" charset="0"/>
                <a:cs typeface="Arial" pitchFamily="34" charset="0"/>
              </a:rPr>
              <a:t>                                                                                                         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На правах рукопису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322" name="Group 10"/>
          <p:cNvGraphicFramePr>
            <a:graphicFrameLocks noGrp="1"/>
          </p:cNvGraphicFramePr>
          <p:nvPr/>
        </p:nvGraphicFramePr>
        <p:xfrm>
          <a:off x="1476375" y="2924175"/>
          <a:ext cx="6096000" cy="16002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-Roman"/>
                          <a:cs typeface="Times New Roman" pitchFamily="18" charset="0"/>
                        </a:rPr>
                        <a:t>РЕСУРСОЗБЕРІГАЮЧА ТЕХНОЛОГІЯ ВИКОРИСТАННЯ АКТИВОВАНОЇ ЗОЛИ ВИНЕСЕННЯ ТЕС ДЛЯ ВИРОБНИЦТВА БУДІВЕЛЬНИХ СУМІШЕЙ </a:t>
                      </a:r>
                      <a:endParaRPr kumimoji="0" lang="uk-UA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-Roman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Дисертація на здобуття кваліфікації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магістра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міського будівництва та господарства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спеціальністю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8.06010103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Міське будівництво та господарство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2987675" y="2133600"/>
            <a:ext cx="3240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Сідлак Олександр Сергійович </a:t>
            </a:r>
            <a:endParaRPr lang="uk-UA" sz="600">
              <a:cs typeface="Arial" pitchFamily="34" charset="0"/>
            </a:endParaRPr>
          </a:p>
          <a:p>
            <a:pPr algn="ctr" eaLnBrk="0" hangingPunct="0"/>
            <a:endParaRPr lang="uk-UA">
              <a:cs typeface="Arial" pitchFamily="34" charset="0"/>
            </a:endParaRP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7596188" y="2349500"/>
            <a:ext cx="11636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ru-RU" sz="1400">
                <a:latin typeface="Times New Roman" pitchFamily="18" charset="0"/>
                <a:cs typeface="Times New Roman" pitchFamily="18" charset="0"/>
              </a:rPr>
              <a:t>УДК 666.972</a:t>
            </a:r>
            <a:endParaRPr lang="ru-RU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3319" name="Rectangle 5"/>
          <p:cNvSpPr>
            <a:spLocks noChangeArrowheads="1"/>
          </p:cNvSpPr>
          <p:nvPr/>
        </p:nvSpPr>
        <p:spPr bwMode="auto">
          <a:xfrm>
            <a:off x="5438775" y="4943475"/>
            <a:ext cx="35512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uk-UA" sz="1400">
                <a:latin typeface="Times New Roman" pitchFamily="18" charset="0"/>
                <a:ea typeface="Times New Roman" pitchFamily="18" charset="0"/>
                <a:cs typeface="Arial" pitchFamily="34" charset="0"/>
              </a:rPr>
              <a:t>Науковий керівник:</a:t>
            </a:r>
            <a:endParaRPr lang="uk-UA" sz="600"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  <a:p>
            <a:pPr algn="r" eaLnBrk="0" hangingPunct="0"/>
            <a:r>
              <a:rPr lang="uk-UA" sz="1400">
                <a:latin typeface="Times New Roman" pitchFamily="18" charset="0"/>
                <a:ea typeface="Times New Roman" pitchFamily="18" charset="0"/>
                <a:cs typeface="Arial" pitchFamily="34" charset="0"/>
              </a:rPr>
              <a:t>к.т.н., доцент Ковальський Віктор Павлович</a:t>
            </a:r>
            <a:endParaRPr lang="uk-UA" sz="600">
              <a:latin typeface="Times New Roman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320" name="Прямоугольник 10"/>
          <p:cNvSpPr>
            <a:spLocks noChangeArrowheads="1"/>
          </p:cNvSpPr>
          <p:nvPr/>
        </p:nvSpPr>
        <p:spPr bwMode="auto">
          <a:xfrm>
            <a:off x="3995738" y="6237288"/>
            <a:ext cx="1330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400">
                <a:latin typeface="Times New Roman" pitchFamily="18" charset="0"/>
              </a:rPr>
              <a:t>Вінниця - 2015</a:t>
            </a:r>
          </a:p>
        </p:txBody>
      </p:sp>
      <p:sp>
        <p:nvSpPr>
          <p:cNvPr id="8" name="Овал 7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1" name="Диаграмма 3"/>
          <p:cNvGraphicFramePr>
            <a:graphicFrameLocks/>
          </p:cNvGraphicFramePr>
          <p:nvPr/>
        </p:nvGraphicFramePr>
        <p:xfrm>
          <a:off x="50800" y="671513"/>
          <a:ext cx="4902200" cy="29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498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2" name="Диаграмма 3"/>
          <p:cNvGraphicFramePr>
            <a:graphicFrameLocks/>
          </p:cNvGraphicFramePr>
          <p:nvPr/>
        </p:nvGraphicFramePr>
        <p:xfrm>
          <a:off x="50800" y="3501008"/>
          <a:ext cx="5169272" cy="3304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499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95288" y="188913"/>
            <a:ext cx="8491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>
                <a:latin typeface="Times New Roman" pitchFamily="18" charset="0"/>
              </a:rPr>
              <a:t>Терміни тужавлення та міцність на стиск активованої  та неактивованої золи виносу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3692" name="Group 140"/>
          <p:cNvGraphicFramePr>
            <a:graphicFrameLocks noGrp="1"/>
          </p:cNvGraphicFramePr>
          <p:nvPr>
            <p:ph/>
          </p:nvPr>
        </p:nvGraphicFramePr>
        <p:xfrm>
          <a:off x="5148263" y="4005263"/>
          <a:ext cx="3816350" cy="1326515"/>
        </p:xfrm>
        <a:graphic>
          <a:graphicData uri="http://schemas.openxmlformats.org/drawingml/2006/table">
            <a:tbl>
              <a:tblPr/>
              <a:tblGrid>
                <a:gridCol w="1223962"/>
                <a:gridCol w="1046163"/>
                <a:gridCol w="1546225"/>
              </a:tblGrid>
              <a:tr h="549275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Тип золи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Початок тужавлення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Кінець тужавлення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Активована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 години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годин 12 хвилин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Неактивована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годин 12 хвилин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 годин 50 хвилин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88" name="Rectangle 136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3" name="Диаграмма 1"/>
          <p:cNvGraphicFramePr>
            <a:graphicFrameLocks/>
          </p:cNvGraphicFramePr>
          <p:nvPr/>
        </p:nvGraphicFramePr>
        <p:xfrm>
          <a:off x="4716016" y="671512"/>
          <a:ext cx="4377184" cy="3189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689" name="Rectangle 137"/>
          <p:cNvSpPr>
            <a:spLocks noChangeArrowheads="1"/>
          </p:cNvSpPr>
          <p:nvPr/>
        </p:nvSpPr>
        <p:spPr bwMode="auto">
          <a:xfrm>
            <a:off x="0" y="481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30" name="Овал 29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10</a:t>
            </a:r>
            <a:endParaRPr lang="uk-UA" sz="11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05" name="Rectangle 1181"/>
          <p:cNvSpPr>
            <a:spLocks noChangeArrowheads="1"/>
          </p:cNvSpPr>
          <p:nvPr/>
        </p:nvSpPr>
        <p:spPr bwMode="auto">
          <a:xfrm>
            <a:off x="5436096" y="620688"/>
            <a:ext cx="3419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uk-UA" sz="1400" dirty="0">
                <a:latin typeface="Times New Roman" pitchFamily="18" charset="0"/>
              </a:rPr>
              <a:t>Показники зразків з неактивованою золою</a:t>
            </a:r>
          </a:p>
        </p:txBody>
      </p:sp>
      <p:sp>
        <p:nvSpPr>
          <p:cNvPr id="28194" name="Rectangle 1570"/>
          <p:cNvSpPr>
            <a:spLocks noChangeArrowheads="1"/>
          </p:cNvSpPr>
          <p:nvPr/>
        </p:nvSpPr>
        <p:spPr bwMode="auto">
          <a:xfrm>
            <a:off x="5467350" y="3860800"/>
            <a:ext cx="3244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uk-UA" sz="1400" dirty="0">
                <a:latin typeface="Times New Roman" pitchFamily="18" charset="0"/>
              </a:rPr>
              <a:t>Показники зразків з активованою золою</a:t>
            </a:r>
          </a:p>
        </p:txBody>
      </p:sp>
      <p:sp>
        <p:nvSpPr>
          <p:cNvPr id="110" name="Овал 109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11</a:t>
            </a:r>
            <a:endParaRPr lang="uk-UA" sz="1100" dirty="0"/>
          </a:p>
        </p:txBody>
      </p:sp>
      <p:graphicFrame>
        <p:nvGraphicFramePr>
          <p:cNvPr id="111" name="Диаграмма 110"/>
          <p:cNvGraphicFramePr/>
          <p:nvPr/>
        </p:nvGraphicFramePr>
        <p:xfrm>
          <a:off x="0" y="548680"/>
          <a:ext cx="5220072" cy="3053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3" name="Таблица 112"/>
          <p:cNvGraphicFramePr>
            <a:graphicFrameLocks noGrp="1"/>
          </p:cNvGraphicFramePr>
          <p:nvPr/>
        </p:nvGraphicFramePr>
        <p:xfrm>
          <a:off x="5113995" y="4437112"/>
          <a:ext cx="4030005" cy="2201107"/>
        </p:xfrm>
        <a:graphic>
          <a:graphicData uri="http://schemas.openxmlformats.org/drawingml/2006/table">
            <a:tbl>
              <a:tblPr/>
              <a:tblGrid>
                <a:gridCol w="597649"/>
                <a:gridCol w="733225"/>
                <a:gridCol w="466598"/>
                <a:gridCol w="533254"/>
                <a:gridCol w="799882"/>
                <a:gridCol w="899397"/>
              </a:tblGrid>
              <a:tr h="52949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№ серії зразків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Співвідношення цемент зола,  %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Пісок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Границя міцності на стиск, </a:t>
                      </a:r>
                      <a:r>
                        <a:rPr lang="uk-UA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МПа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Густина, г/</a:t>
                      </a:r>
                      <a:r>
                        <a:rPr lang="uk-UA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см³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74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Цемент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Зола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0,49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1,56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0,67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1,70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1,81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1,81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1,91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4,46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1,98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5,42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2,10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4" name="Таблица 113"/>
          <p:cNvGraphicFramePr>
            <a:graphicFrameLocks noGrp="1"/>
          </p:cNvGraphicFramePr>
          <p:nvPr/>
        </p:nvGraphicFramePr>
        <p:xfrm>
          <a:off x="5183560" y="980728"/>
          <a:ext cx="3960440" cy="2296541"/>
        </p:xfrm>
        <a:graphic>
          <a:graphicData uri="http://schemas.openxmlformats.org/drawingml/2006/table">
            <a:tbl>
              <a:tblPr/>
              <a:tblGrid>
                <a:gridCol w="507315"/>
                <a:gridCol w="563683"/>
                <a:gridCol w="450946"/>
                <a:gridCol w="718170"/>
                <a:gridCol w="718170"/>
                <a:gridCol w="1002156"/>
              </a:tblGrid>
              <a:tr h="52949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№ серії зразків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Співвідношення цемент зола,  %</a:t>
                      </a:r>
                      <a:endParaRPr lang="uk-U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Пісок</a:t>
                      </a:r>
                      <a:endParaRPr lang="uk-U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Границя міцності на стиск, </a:t>
                      </a:r>
                      <a:r>
                        <a:rPr lang="uk-UA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МПа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Густина, г/см³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Цемент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Зола</a:t>
                      </a:r>
                      <a:endParaRPr lang="uk-U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0,32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1,56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0,46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1,70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0,56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1,81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1,91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2,22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1,98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1:3</a:t>
                      </a:r>
                      <a:endParaRPr lang="uk-UA" sz="105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4,09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2,10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6" name="Диаграмма 115"/>
          <p:cNvGraphicFramePr/>
          <p:nvPr/>
        </p:nvGraphicFramePr>
        <p:xfrm>
          <a:off x="0" y="3861048"/>
          <a:ext cx="5148064" cy="2775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8" name="Прямоугольник 117"/>
          <p:cNvSpPr/>
          <p:nvPr/>
        </p:nvSpPr>
        <p:spPr>
          <a:xfrm>
            <a:off x="1403648" y="116632"/>
            <a:ext cx="6745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2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uk-UA" sz="2000" b="1" dirty="0">
                <a:solidFill>
                  <a:prstClr val="black"/>
                </a:solidFill>
              </a:rPr>
              <a:t>Густина зразків з </a:t>
            </a:r>
            <a:r>
              <a:rPr lang="uk-UA" sz="2000" b="1" dirty="0" smtClean="0">
                <a:solidFill>
                  <a:prstClr val="black"/>
                </a:solidFill>
              </a:rPr>
              <a:t>неактивованою та активованою </a:t>
            </a:r>
            <a:r>
              <a:rPr lang="uk-UA" sz="2000" b="1" dirty="0">
                <a:solidFill>
                  <a:prstClr val="black"/>
                </a:solidFill>
              </a:rPr>
              <a:t>золою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954" name="Group 282"/>
          <p:cNvGraphicFramePr>
            <a:graphicFrameLocks noGrp="1"/>
          </p:cNvGraphicFramePr>
          <p:nvPr>
            <p:ph/>
          </p:nvPr>
        </p:nvGraphicFramePr>
        <p:xfrm>
          <a:off x="1116013" y="4149725"/>
          <a:ext cx="7427912" cy="1828800"/>
        </p:xfrm>
        <a:graphic>
          <a:graphicData uri="http://schemas.openxmlformats.org/drawingml/2006/table">
            <a:tbl>
              <a:tblPr/>
              <a:tblGrid>
                <a:gridCol w="2611437"/>
                <a:gridCol w="801688"/>
                <a:gridCol w="803275"/>
                <a:gridCol w="828675"/>
                <a:gridCol w="777875"/>
                <a:gridCol w="801687"/>
                <a:gridCol w="803275"/>
              </a:tblGrid>
              <a:tr h="252413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зразку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золи у суміші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цементу в суміші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Неактивована зола, МПа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Активована зола, МПа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0,49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4,48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547688" marR="0" lvl="0" indent="-4111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Прирост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міцності,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955" name="Rectangle 283"/>
          <p:cNvSpPr>
            <a:spLocks noChangeArrowheads="1"/>
          </p:cNvSpPr>
          <p:nvPr/>
        </p:nvSpPr>
        <p:spPr bwMode="auto">
          <a:xfrm>
            <a:off x="2690813" y="3789363"/>
            <a:ext cx="3163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uk-UA">
                <a:latin typeface="Times New Roman" pitchFamily="18" charset="0"/>
              </a:rPr>
              <a:t>Міцність на стиск</a:t>
            </a:r>
            <a:r>
              <a:rPr lang="en-US">
                <a:latin typeface="Times New Roman" pitchFamily="18" charset="0"/>
              </a:rPr>
              <a:t> </a:t>
            </a:r>
            <a:r>
              <a:rPr lang="uk-UA">
                <a:latin typeface="Times New Roman" pitchFamily="18" charset="0"/>
              </a:rPr>
              <a:t>у віці 14 діб</a:t>
            </a:r>
          </a:p>
        </p:txBody>
      </p:sp>
      <p:sp>
        <p:nvSpPr>
          <p:cNvPr id="28956" name="Rectangle 284"/>
          <p:cNvSpPr>
            <a:spLocks noChangeArrowheads="1"/>
          </p:cNvSpPr>
          <p:nvPr/>
        </p:nvSpPr>
        <p:spPr bwMode="auto">
          <a:xfrm>
            <a:off x="395536" y="116632"/>
            <a:ext cx="82101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</a:rPr>
              <a:t>Міцність </a:t>
            </a:r>
            <a:r>
              <a:rPr lang="uk-UA" dirty="0" smtClean="0">
                <a:latin typeface="Times New Roman" pitchFamily="18" charset="0"/>
              </a:rPr>
              <a:t>зразків золо-цементно-піщаної суміші з </a:t>
            </a:r>
            <a:r>
              <a:rPr lang="uk-UA" dirty="0">
                <a:latin typeface="Times New Roman" pitchFamily="18" charset="0"/>
              </a:rPr>
              <a:t>активованою та </a:t>
            </a:r>
            <a:r>
              <a:rPr lang="uk-UA" dirty="0" smtClean="0">
                <a:latin typeface="Times New Roman" pitchFamily="18" charset="0"/>
              </a:rPr>
              <a:t>неактивованою</a:t>
            </a:r>
          </a:p>
          <a:p>
            <a:pPr algn="ctr"/>
            <a:r>
              <a:rPr lang="uk-UA" dirty="0" smtClean="0">
                <a:latin typeface="Times New Roman" pitchFamily="18" charset="0"/>
              </a:rPr>
              <a:t> золою </a:t>
            </a:r>
            <a:r>
              <a:rPr lang="uk-UA" dirty="0">
                <a:latin typeface="Times New Roman" pitchFamily="18" charset="0"/>
              </a:rPr>
              <a:t>у віці 14 діб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sp>
        <p:nvSpPr>
          <p:cNvPr id="64" name="Овал 63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12</a:t>
            </a:r>
            <a:endParaRPr lang="uk-UA" sz="1100" dirty="0"/>
          </a:p>
        </p:txBody>
      </p:sp>
      <p:graphicFrame>
        <p:nvGraphicFramePr>
          <p:cNvPr id="65" name="Диаграмма 64"/>
          <p:cNvGraphicFramePr/>
          <p:nvPr/>
        </p:nvGraphicFramePr>
        <p:xfrm>
          <a:off x="3923928" y="692696"/>
          <a:ext cx="5796136" cy="319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6" name="Диаграмма 65"/>
          <p:cNvGraphicFramePr/>
          <p:nvPr/>
        </p:nvGraphicFramePr>
        <p:xfrm>
          <a:off x="-108520" y="692696"/>
          <a:ext cx="475252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002" name="Group 282"/>
          <p:cNvGraphicFramePr>
            <a:graphicFrameLocks noGrp="1"/>
          </p:cNvGraphicFramePr>
          <p:nvPr>
            <p:ph/>
          </p:nvPr>
        </p:nvGraphicFramePr>
        <p:xfrm>
          <a:off x="755650" y="4292600"/>
          <a:ext cx="7931150" cy="1828800"/>
        </p:xfrm>
        <a:graphic>
          <a:graphicData uri="http://schemas.openxmlformats.org/drawingml/2006/table">
            <a:tbl>
              <a:tblPr/>
              <a:tblGrid>
                <a:gridCol w="2787650"/>
                <a:gridCol w="857250"/>
                <a:gridCol w="857250"/>
                <a:gridCol w="884238"/>
                <a:gridCol w="830262"/>
                <a:gridCol w="857250"/>
                <a:gridCol w="857250"/>
              </a:tblGrid>
              <a:tr h="252413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зразку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золи у суміші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цементу в суміші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Неактивована зола, МПа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1,19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547688" marR="0" lvl="0" indent="-411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Активована зола, МПа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1,19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2,43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6,21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547688" marR="0" lvl="0" indent="-4111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Прирост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міцності,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7688" marR="0" lvl="0" indent="-41116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03" name="Rectangle 283"/>
          <p:cNvSpPr>
            <a:spLocks noChangeArrowheads="1"/>
          </p:cNvSpPr>
          <p:nvPr/>
        </p:nvSpPr>
        <p:spPr bwMode="auto">
          <a:xfrm>
            <a:off x="2771775" y="3860800"/>
            <a:ext cx="3163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uk-UA">
                <a:latin typeface="Times New Roman" pitchFamily="18" charset="0"/>
              </a:rPr>
              <a:t>Міцність на стиск у віці 28 діб</a:t>
            </a:r>
          </a:p>
        </p:txBody>
      </p:sp>
      <p:sp>
        <p:nvSpPr>
          <p:cNvPr id="31004" name="Rectangle 284"/>
          <p:cNvSpPr>
            <a:spLocks noChangeArrowheads="1"/>
          </p:cNvSpPr>
          <p:nvPr/>
        </p:nvSpPr>
        <p:spPr bwMode="auto">
          <a:xfrm>
            <a:off x="395536" y="0"/>
            <a:ext cx="82101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</a:rPr>
              <a:t>Міцність зразків золо-цементно-піщаної суміші з активованою та неактивованою</a:t>
            </a:r>
          </a:p>
          <a:p>
            <a:pPr algn="ctr"/>
            <a:r>
              <a:rPr lang="uk-UA" dirty="0" smtClean="0">
                <a:latin typeface="Times New Roman" pitchFamily="18" charset="0"/>
              </a:rPr>
              <a:t> золою у віці 28 діб</a:t>
            </a:r>
            <a:r>
              <a:rPr lang="ru-RU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13</a:t>
            </a:r>
            <a:endParaRPr lang="uk-UA" sz="1100" dirty="0"/>
          </a:p>
        </p:txBody>
      </p:sp>
      <p:graphicFrame>
        <p:nvGraphicFramePr>
          <p:cNvPr id="65" name="Диаграмма 64"/>
          <p:cNvGraphicFramePr/>
          <p:nvPr/>
        </p:nvGraphicFramePr>
        <p:xfrm>
          <a:off x="4211960" y="764704"/>
          <a:ext cx="514806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6" name="Диаграмма 65"/>
          <p:cNvGraphicFramePr/>
          <p:nvPr/>
        </p:nvGraphicFramePr>
        <p:xfrm>
          <a:off x="0" y="836712"/>
          <a:ext cx="4542112" cy="309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268760"/>
            <a:ext cx="100811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123728" y="1988840"/>
            <a:ext cx="648072" cy="432048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268760"/>
            <a:ext cx="576064" cy="8640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с двумя вырезанными соседними углами 5"/>
          <p:cNvSpPr/>
          <p:nvPr/>
        </p:nvSpPr>
        <p:spPr>
          <a:xfrm rot="10800000">
            <a:off x="4067944" y="2132856"/>
            <a:ext cx="576064" cy="288032"/>
          </a:xfrm>
          <a:prstGeom prst="snip2Same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2420888"/>
            <a:ext cx="720080" cy="288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268760"/>
            <a:ext cx="57606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угольник с двумя вырезанными соседними углами 8"/>
          <p:cNvSpPr/>
          <p:nvPr/>
        </p:nvSpPr>
        <p:spPr>
          <a:xfrm rot="10800000">
            <a:off x="4860032" y="2132856"/>
            <a:ext cx="576064" cy="288032"/>
          </a:xfrm>
          <a:prstGeom prst="snip2Same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2420888"/>
            <a:ext cx="720080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2780928"/>
            <a:ext cx="576064" cy="8640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 rot="10800000">
            <a:off x="2195736" y="3645024"/>
            <a:ext cx="576064" cy="288032"/>
          </a:xfrm>
          <a:prstGeom prst="snip2Same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3933056"/>
            <a:ext cx="720080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4869160"/>
            <a:ext cx="3456384" cy="288032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9592" y="4365104"/>
            <a:ext cx="345638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Блок-схема: узел суммирования 15"/>
          <p:cNvSpPr/>
          <p:nvPr/>
        </p:nvSpPr>
        <p:spPr>
          <a:xfrm>
            <a:off x="107504" y="3573016"/>
            <a:ext cx="648072" cy="576064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Блок-схема: несколько документов 16"/>
          <p:cNvSpPr/>
          <p:nvPr/>
        </p:nvSpPr>
        <p:spPr>
          <a:xfrm>
            <a:off x="467544" y="2204864"/>
            <a:ext cx="720080" cy="576064"/>
          </a:xfrm>
          <a:prstGeom prst="flowChartMulti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18" name="Группа 17"/>
          <p:cNvGrpSpPr/>
          <p:nvPr/>
        </p:nvGrpSpPr>
        <p:grpSpPr>
          <a:xfrm>
            <a:off x="611560" y="1484784"/>
            <a:ext cx="1584176" cy="144016"/>
            <a:chOff x="1043608" y="908720"/>
            <a:chExt cx="1584176" cy="14401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043608" y="908720"/>
              <a:ext cx="1584176" cy="1440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1115616" y="908720"/>
              <a:ext cx="144016" cy="144016"/>
            </a:xfrm>
            <a:prstGeom prst="flowChartConnector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2411760" y="908720"/>
              <a:ext cx="144016" cy="144016"/>
            </a:xfrm>
            <a:prstGeom prst="flowChartConnector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cxnSp>
        <p:nvCxnSpPr>
          <p:cNvPr id="22" name="Соединительная линия уступом 23"/>
          <p:cNvCxnSpPr>
            <a:stCxn id="19" idx="3"/>
            <a:endCxn id="4" idx="3"/>
          </p:cNvCxnSpPr>
          <p:nvPr/>
        </p:nvCxnSpPr>
        <p:spPr>
          <a:xfrm>
            <a:off x="2195736" y="1556792"/>
            <a:ext cx="252028" cy="4320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hape 22"/>
          <p:cNvCxnSpPr>
            <a:stCxn id="15" idx="1"/>
            <a:endCxn id="16" idx="4"/>
          </p:cNvCxnSpPr>
          <p:nvPr/>
        </p:nvCxnSpPr>
        <p:spPr>
          <a:xfrm rot="10800000">
            <a:off x="431540" y="4149080"/>
            <a:ext cx="468052" cy="36004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>
            <a:stCxn id="16" idx="0"/>
            <a:endCxn id="17" idx="2"/>
          </p:cNvCxnSpPr>
          <p:nvPr/>
        </p:nvCxnSpPr>
        <p:spPr>
          <a:xfrm rot="5400000" flipH="1" flipV="1">
            <a:off x="197574" y="2993078"/>
            <a:ext cx="813904" cy="34597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5940152" y="5229200"/>
            <a:ext cx="1296144" cy="5040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6" name="Соединительная линия уступом 25"/>
          <p:cNvCxnSpPr>
            <a:endCxn id="25" idx="1"/>
          </p:cNvCxnSpPr>
          <p:nvPr/>
        </p:nvCxnSpPr>
        <p:spPr>
          <a:xfrm flipV="1">
            <a:off x="5220072" y="5481228"/>
            <a:ext cx="720080" cy="5400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Группа 26"/>
          <p:cNvGrpSpPr/>
          <p:nvPr/>
        </p:nvGrpSpPr>
        <p:grpSpPr>
          <a:xfrm>
            <a:off x="3491880" y="2780928"/>
            <a:ext cx="2520280" cy="216024"/>
            <a:chOff x="1043608" y="908720"/>
            <a:chExt cx="1584176" cy="14401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043608" y="908720"/>
              <a:ext cx="1584176" cy="1440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1115616" y="908720"/>
              <a:ext cx="144016" cy="144016"/>
            </a:xfrm>
            <a:prstGeom prst="flowChartConnector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Блок-схема: узел 29"/>
            <p:cNvSpPr/>
            <p:nvPr/>
          </p:nvSpPr>
          <p:spPr>
            <a:xfrm>
              <a:off x="2411760" y="908720"/>
              <a:ext cx="144016" cy="144016"/>
            </a:xfrm>
            <a:prstGeom prst="flowChartConnector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3131840" y="3356992"/>
            <a:ext cx="936104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Стрелка вниз 31"/>
          <p:cNvSpPr/>
          <p:nvPr/>
        </p:nvSpPr>
        <p:spPr>
          <a:xfrm>
            <a:off x="3995936" y="5157192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779912" y="5517232"/>
            <a:ext cx="136815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4" name="Группа 33"/>
          <p:cNvGrpSpPr/>
          <p:nvPr/>
        </p:nvGrpSpPr>
        <p:grpSpPr>
          <a:xfrm>
            <a:off x="971600" y="4941168"/>
            <a:ext cx="3384376" cy="144016"/>
            <a:chOff x="1403648" y="3861048"/>
            <a:chExt cx="3384376" cy="144016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3203848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3059832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3491880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3347864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3779912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3635896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067944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3923928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4355976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4211960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4644008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4499992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1547664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1403648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1835696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1691680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2123728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>
              <a:off x="1979712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2411760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2267744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2699792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2555776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2987824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2843808" y="3861048"/>
              <a:ext cx="144016" cy="14401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Стрелка вниз 58"/>
          <p:cNvSpPr/>
          <p:nvPr/>
        </p:nvSpPr>
        <p:spPr>
          <a:xfrm>
            <a:off x="3563888" y="3212976"/>
            <a:ext cx="45719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0" name="Стрелка вниз 59"/>
          <p:cNvSpPr/>
          <p:nvPr/>
        </p:nvSpPr>
        <p:spPr>
          <a:xfrm>
            <a:off x="3779912" y="4005064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1" name="Прямоугольник с двумя вырезанными соседними углами 60"/>
          <p:cNvSpPr/>
          <p:nvPr/>
        </p:nvSpPr>
        <p:spPr>
          <a:xfrm>
            <a:off x="3707904" y="4221088"/>
            <a:ext cx="288032" cy="144016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62" name="Соединительная линия уступом 61"/>
          <p:cNvCxnSpPr>
            <a:stCxn id="13" idx="3"/>
            <a:endCxn id="61" idx="2"/>
          </p:cNvCxnSpPr>
          <p:nvPr/>
        </p:nvCxnSpPr>
        <p:spPr>
          <a:xfrm>
            <a:off x="2843808" y="4077072"/>
            <a:ext cx="864096" cy="216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Стрелка вниз 62"/>
          <p:cNvSpPr/>
          <p:nvPr/>
        </p:nvSpPr>
        <p:spPr>
          <a:xfrm>
            <a:off x="2411760" y="2420888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64" name="Скругленная соединительная линия 125"/>
          <p:cNvCxnSpPr>
            <a:stCxn id="17" idx="0"/>
            <a:endCxn id="19" idx="1"/>
          </p:cNvCxnSpPr>
          <p:nvPr/>
        </p:nvCxnSpPr>
        <p:spPr>
          <a:xfrm rot="16200000" flipV="1">
            <a:off x="420306" y="1748046"/>
            <a:ext cx="648072" cy="265563"/>
          </a:xfrm>
          <a:prstGeom prst="curvedConnector4">
            <a:avLst>
              <a:gd name="adj1" fmla="val 44444"/>
              <a:gd name="adj2" fmla="val 24031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Скругленная соединительная линия 125"/>
          <p:cNvCxnSpPr>
            <a:stCxn id="17" idx="0"/>
          </p:cNvCxnSpPr>
          <p:nvPr/>
        </p:nvCxnSpPr>
        <p:spPr>
          <a:xfrm rot="16200000" flipH="1">
            <a:off x="1428417" y="1653570"/>
            <a:ext cx="216024" cy="1318613"/>
          </a:xfrm>
          <a:prstGeom prst="curvedConnector4">
            <a:avLst>
              <a:gd name="adj1" fmla="val -105822"/>
              <a:gd name="adj2" fmla="val 6177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с двумя вырезанными соседними углами 65"/>
          <p:cNvSpPr/>
          <p:nvPr/>
        </p:nvSpPr>
        <p:spPr>
          <a:xfrm rot="10800000">
            <a:off x="1547664" y="5157192"/>
            <a:ext cx="288032" cy="144016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7" name="Стрелка вправо 66"/>
          <p:cNvSpPr/>
          <p:nvPr/>
        </p:nvSpPr>
        <p:spPr>
          <a:xfrm rot="5400000">
            <a:off x="4175956" y="944724"/>
            <a:ext cx="360040" cy="288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8" name="Стрелка вправо 67"/>
          <p:cNvSpPr/>
          <p:nvPr/>
        </p:nvSpPr>
        <p:spPr>
          <a:xfrm rot="5400000">
            <a:off x="4968044" y="944724"/>
            <a:ext cx="360040" cy="2880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9" name="Стрелка вправо 68"/>
          <p:cNvSpPr/>
          <p:nvPr/>
        </p:nvSpPr>
        <p:spPr>
          <a:xfrm rot="5400000">
            <a:off x="1223628" y="944724"/>
            <a:ext cx="36004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0" name="Трапеция 69"/>
          <p:cNvSpPr/>
          <p:nvPr/>
        </p:nvSpPr>
        <p:spPr>
          <a:xfrm rot="10800000">
            <a:off x="1475656" y="5373216"/>
            <a:ext cx="432048" cy="216024"/>
          </a:xfrm>
          <a:prstGeom prst="trapezoid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1" name="Прямоугольник 70"/>
          <p:cNvSpPr/>
          <p:nvPr/>
        </p:nvSpPr>
        <p:spPr>
          <a:xfrm>
            <a:off x="1331640" y="5589240"/>
            <a:ext cx="720080" cy="3600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2" name="Прямая со стрелкой 71"/>
          <p:cNvCxnSpPr>
            <a:endCxn id="70" idx="0"/>
          </p:cNvCxnSpPr>
          <p:nvPr/>
        </p:nvCxnSpPr>
        <p:spPr>
          <a:xfrm>
            <a:off x="1691680" y="530120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hape 72"/>
          <p:cNvCxnSpPr>
            <a:stCxn id="71" idx="2"/>
          </p:cNvCxnSpPr>
          <p:nvPr/>
        </p:nvCxnSpPr>
        <p:spPr>
          <a:xfrm rot="16200000" flipH="1">
            <a:off x="2627784" y="5013176"/>
            <a:ext cx="216024" cy="20882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Соединительная линия уступом 73"/>
          <p:cNvCxnSpPr>
            <a:stCxn id="15" idx="3"/>
            <a:endCxn id="9" idx="2"/>
          </p:cNvCxnSpPr>
          <p:nvPr/>
        </p:nvCxnSpPr>
        <p:spPr>
          <a:xfrm flipV="1">
            <a:off x="4355976" y="2276872"/>
            <a:ext cx="1080120" cy="2232248"/>
          </a:xfrm>
          <a:prstGeom prst="bentConnector3">
            <a:avLst>
              <a:gd name="adj1" fmla="val 12116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Стрелка вниз 74"/>
          <p:cNvSpPr/>
          <p:nvPr/>
        </p:nvSpPr>
        <p:spPr>
          <a:xfrm>
            <a:off x="2339752" y="4653136"/>
            <a:ext cx="720080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6" name="Shape 75"/>
          <p:cNvCxnSpPr>
            <a:stCxn id="15" idx="3"/>
            <a:endCxn id="33" idx="0"/>
          </p:cNvCxnSpPr>
          <p:nvPr/>
        </p:nvCxnSpPr>
        <p:spPr>
          <a:xfrm>
            <a:off x="4355976" y="4509120"/>
            <a:ext cx="108012" cy="10081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Стрелка углом 76"/>
          <p:cNvSpPr/>
          <p:nvPr/>
        </p:nvSpPr>
        <p:spPr>
          <a:xfrm rot="16200000" flipH="1">
            <a:off x="395536" y="4869160"/>
            <a:ext cx="432048" cy="576064"/>
          </a:xfrm>
          <a:prstGeom prst="bentArrow">
            <a:avLst>
              <a:gd name="adj1" fmla="val 25000"/>
              <a:gd name="adj2" fmla="val 26912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78" name="Прямоугольник с двумя вырезанными соседними углами 77"/>
          <p:cNvSpPr/>
          <p:nvPr/>
        </p:nvSpPr>
        <p:spPr>
          <a:xfrm rot="10800000">
            <a:off x="107504" y="5373216"/>
            <a:ext cx="648072" cy="432048"/>
          </a:xfrm>
          <a:prstGeom prst="snip2Same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9" name="Shape 201"/>
          <p:cNvCxnSpPr>
            <a:endCxn id="14" idx="3"/>
          </p:cNvCxnSpPr>
          <p:nvPr/>
        </p:nvCxnSpPr>
        <p:spPr>
          <a:xfrm rot="5400000">
            <a:off x="4103948" y="3104964"/>
            <a:ext cx="2160240" cy="16561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Группа 79"/>
          <p:cNvGrpSpPr/>
          <p:nvPr/>
        </p:nvGrpSpPr>
        <p:grpSpPr>
          <a:xfrm>
            <a:off x="251520" y="692696"/>
            <a:ext cx="6552728" cy="5446186"/>
            <a:chOff x="1547664" y="116632"/>
            <a:chExt cx="6552728" cy="5446186"/>
          </a:xfrm>
        </p:grpSpPr>
        <p:sp>
          <p:nvSpPr>
            <p:cNvPr id="81" name="TextBox 80"/>
            <p:cNvSpPr txBox="1"/>
            <p:nvPr/>
          </p:nvSpPr>
          <p:spPr>
            <a:xfrm>
              <a:off x="4427984" y="2420888"/>
              <a:ext cx="864096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100" dirty="0" smtClean="0"/>
                <a:t>Вода</a:t>
              </a:r>
              <a:endParaRPr lang="uk-UA" sz="11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483768" y="116632"/>
              <a:ext cx="864096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Зола</a:t>
              </a:r>
              <a:endParaRPr lang="uk-UA" sz="11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292080" y="116632"/>
              <a:ext cx="864096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Цемент</a:t>
              </a:r>
              <a:endParaRPr lang="uk-UA" sz="11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156176" y="116632"/>
              <a:ext cx="864096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Пісок</a:t>
              </a:r>
              <a:endParaRPr lang="uk-UA" sz="11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627784" y="692696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</a:t>
              </a:r>
              <a:endParaRPr lang="uk-UA" sz="11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635896" y="1484784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2</a:t>
              </a:r>
              <a:endParaRPr lang="uk-UA" sz="11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635896" y="2492896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3</a:t>
              </a:r>
              <a:endParaRPr lang="uk-UA" sz="11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508104" y="980728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4</a:t>
              </a:r>
              <a:endParaRPr lang="uk-UA" sz="11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372200" y="980728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5</a:t>
              </a:r>
              <a:endParaRPr lang="uk-UA" sz="11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940152" y="2204864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6</a:t>
              </a:r>
              <a:endParaRPr lang="uk-UA" sz="11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851920" y="3789040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7</a:t>
              </a:r>
              <a:endParaRPr lang="uk-UA" sz="11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788024" y="4365104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8</a:t>
              </a:r>
              <a:endParaRPr lang="uk-UA" sz="11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835696" y="3140968"/>
              <a:ext cx="216024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9</a:t>
              </a:r>
              <a:endParaRPr lang="uk-UA" sz="11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835696" y="1772816"/>
              <a:ext cx="360040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10</a:t>
              </a:r>
              <a:endParaRPr lang="uk-UA" sz="11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843808" y="5085184"/>
              <a:ext cx="360040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11</a:t>
              </a:r>
              <a:endParaRPr lang="uk-UA" sz="11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508104" y="5301208"/>
              <a:ext cx="360040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12</a:t>
              </a:r>
              <a:endParaRPr lang="uk-UA" sz="11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740352" y="4797152"/>
              <a:ext cx="360040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13</a:t>
              </a:r>
              <a:endParaRPr lang="uk-UA" sz="11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547664" y="4869160"/>
              <a:ext cx="360040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14</a:t>
              </a:r>
              <a:endParaRPr lang="uk-UA" sz="11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788024" y="2996952"/>
              <a:ext cx="360040" cy="2616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00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sz="1100" dirty="0" smtClean="0"/>
                <a:t>15</a:t>
              </a:r>
              <a:endParaRPr lang="uk-UA" sz="1100" dirty="0"/>
            </a:p>
          </p:txBody>
        </p:sp>
      </p:grpSp>
      <p:sp>
        <p:nvSpPr>
          <p:cNvPr id="100" name="Rectangle 1"/>
          <p:cNvSpPr>
            <a:spLocks noChangeArrowheads="1"/>
          </p:cNvSpPr>
          <p:nvPr/>
        </p:nvSpPr>
        <p:spPr bwMode="auto">
          <a:xfrm>
            <a:off x="6084168" y="908720"/>
            <a:ext cx="3384376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– ящиковий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подавач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– магнетрон;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3, 4, 5– бункер;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– транспортер;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 –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термообміник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 – лопатний змішувач;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9 - турбіна;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 –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електро-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розподільчий щит;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 – формований цех;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 – тунельна </a:t>
            </a:r>
            <a:r>
              <a:rPr kumimoji="0" lang="uk-UA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паропрогрівальна</a:t>
            </a:r>
            <a:r>
              <a:rPr lang="uk-UA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камера;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 – склад;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 – автомат-укладальник сирцю;.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 – бак з водою.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755576" y="11663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Технологічна схема виробництва будівельних сумішей з активованою золою винесення, та активної  мінеральної добавки.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14</a:t>
            </a:r>
            <a:endParaRPr lang="uk-UA" sz="11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</a:t>
            </a:r>
            <a:r>
              <a:rPr lang="uk-UA" sz="1100" dirty="0" smtClean="0"/>
              <a:t>5</a:t>
            </a:r>
            <a:endParaRPr lang="uk-UA" sz="1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32656"/>
            <a:ext cx="8244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Практична цінність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роботи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заключається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 наступному: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628800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Font typeface="Arial" pitchFamily="34" charset="0"/>
              <a:buChar char="•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розширена сировинна база компонентів для будівельних розчинів за рахунок використання у їх складі техногенних відходів промисловості;</a:t>
            </a:r>
          </a:p>
          <a:p>
            <a:pPr indent="457200">
              <a:buFont typeface="Arial" pitchFamily="34" charset="0"/>
              <a:buChar char="•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>
              <a:buFont typeface="Arial" pitchFamily="34" charset="0"/>
              <a:buChar char="•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розроблено ефективне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низькомарочне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золо-цементне в’яжуче;</a:t>
            </a:r>
          </a:p>
          <a:p>
            <a:pPr indent="457200">
              <a:buFont typeface="Arial" pitchFamily="34" charset="0"/>
              <a:buChar char="•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>
              <a:buFont typeface="Arial" pitchFamily="34" charset="0"/>
              <a:buChar char="•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запропонована та апробована методика визначення оптимальних параметрів мікрохвильового опромінення при активації золи виносу;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2068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 typeface="Arial" pitchFamily="34" charset="0"/>
              <a:buChar char="•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Проаналізовано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техногенних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енергетичної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промисловості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золи-винесення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виробництві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в’яжучих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бетонів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Доведена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золи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виносу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ТЕС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наповнювача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будівельних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сумішей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поліпшити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властивості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останніх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знизити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енергетичні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виробництві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2060848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Для підтвердження позитивного впливу НВЧ опромінення, було проведено дослідження строків тужавлення неактивованої та активованої золи виносу.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В результаті експерименту визначено, що початок тужавіння для похідної золи складає 5 годин 12 хвилин, а для активованої золи 4 години. Час кінця тужавіння відповідно складає 6 годин 50 хвилин, та 5 годин 12 хвилин. Згідно отриманих даних можна зробити висновок, що активована зола тужавіє набагато швидше, що пояснюється позитивними змінами  у складі та структурі золи виносу. (31% різниці швидкості тужавлення)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4005064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Досліджено вплив активованої та неактивованої золи винесення на міцність золо-цементно-піщаної суміші.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В результаті досліджень виявлено, що міцність зразків з активованою золою у віці 14 діб збільшилась  на  32 – 116% порівняно зі зразками з неактивованою золою.</a:t>
            </a:r>
            <a:r>
              <a:rPr lang="uk-UA" dirty="0">
                <a:latin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Міцність зразків у віці 28 діб з активованою золою збільшилась  на 28 - 107%.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260648"/>
            <a:ext cx="1694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cap="all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000" b="1" dirty="0" err="1">
                <a:latin typeface="Times New Roman" pitchFamily="18" charset="0"/>
                <a:cs typeface="Times New Roman" pitchFamily="18" charset="0"/>
              </a:rPr>
              <a:t>ИСНОВКИ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551723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Розроблено і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оптимізувано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 склад компонентів ефективного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низькомарочного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 золо­-це­ментного в’яжучого, активованого НВЧ опроміненням.</a:t>
            </a:r>
            <a:r>
              <a:rPr lang="uk-UA" dirty="0">
                <a:latin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Оптимальна кількість активованої золи в золо-цементному тісті складає від 60 до 80% за ознакою максимальної різниці міцності зразків з опроміненою та неопроміненою золою.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</a:t>
            </a:r>
            <a:r>
              <a:rPr lang="uk-UA" sz="1100" dirty="0" smtClean="0"/>
              <a:t>6</a:t>
            </a:r>
            <a:endParaRPr lang="uk-UA" sz="1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3671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Досліджено можливість активації золи винесення ТЕС за допомогою мікрохвильового опромінення  та виявлено закономірності  впливу НВЧ випромінювання  на фізико-механічні характеристики в’яжучого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- В результаті проведених дослідів виявлено позитивний вплив мікрохвильового опромінення на властивості золи виносу як в’яжучого, а саме: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залишок на ситі 0.08 неактивованої та активованої золи відповідно складає 21 та 15%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різниця залишків на ситі 0.08 опроміненої та неопроміненої золи складає 6%.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На основі проведеного дослідження можна стверджувати,  що складові частини золи винесення при опроміненні частково руйнуються та подрібнюються без механічного впливу, що свідчить про фізико-хімічні зміни складу та властивостей золи, та може значно скоротити енергозатрати при виробництві й змінити характеристики золи виносу, як в’яжучого. 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60648"/>
            <a:ext cx="1694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cap="all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000" b="1" dirty="0" err="1">
                <a:latin typeface="Times New Roman" pitchFamily="18" charset="0"/>
                <a:cs typeface="Times New Roman" pitchFamily="18" charset="0"/>
              </a:rPr>
              <a:t>ИСНОВКИ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4329971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Визначено  показники техніко-економічної ефективності ресурсо­зберігаючої технології виготовлення будівельних сумішей на золо-цементній основі.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450850" algn="just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На підставі даних про енерговитрати при виробництві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цементів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 традиційними способами (сухим, мокрим, комбінованим) та експериментальних даних, отриманих при проведенні досліджень впливу НВЧ- випромінювання на золу виносу, визначено, що повна або часткова заміна цементу активованою золою виносу дозволить знизити витрати електричної енергії та газового палива у  2,5-8 разів.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676456" y="0"/>
            <a:ext cx="467544" cy="46754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</a:t>
            </a:r>
            <a:r>
              <a:rPr lang="uk-UA" sz="1100" dirty="0" smtClean="0"/>
              <a:t>7</a:t>
            </a:r>
            <a:endParaRPr lang="uk-UA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"/>
          <p:cNvSpPr>
            <a:spLocks noChangeArrowheads="1"/>
          </p:cNvSpPr>
          <p:nvPr/>
        </p:nvSpPr>
        <p:spPr bwMode="auto">
          <a:xfrm>
            <a:off x="2987824" y="2924944"/>
            <a:ext cx="34802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477838">
              <a:lnSpc>
                <a:spcPct val="80000"/>
              </a:lnSpc>
            </a:pPr>
            <a:r>
              <a:rPr lang="uk-UA" sz="2000" b="1" dirty="0">
                <a:latin typeface="Times New Roman" pitchFamily="18" charset="0"/>
              </a:rPr>
              <a:t>ЗАДАЧІ ДОСЛІДЖЕНЬ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251520" y="3284984"/>
            <a:ext cx="853281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проаналізувати використання техногенних відходів енергетичної промисловості (золи-винесення) у виробництві в’яжучих та бетонів;</a:t>
            </a:r>
          </a:p>
          <a:p>
            <a:pPr algn="just">
              <a:buFontTx/>
              <a:buChar char="•"/>
            </a:pPr>
            <a:endParaRPr lang="uk-UA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дослідити можливість активації золи винесення ТЕС за допомогою мікрохвильового опромінення  та виявити закономірності її впливу на </a:t>
            </a:r>
            <a:r>
              <a:rPr lang="uk-UA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фізико-механічних </a:t>
            </a: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 в’яжучого</a:t>
            </a:r>
          </a:p>
          <a:p>
            <a:pPr algn="just" eaLnBrk="0" hangingPunct="0">
              <a:buFontTx/>
              <a:buChar char="•"/>
            </a:pPr>
            <a:endParaRPr lang="uk-UA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розробити і оптимізувати склад компонентів ефективного </a:t>
            </a:r>
            <a:r>
              <a:rPr lang="uk-UA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низько­марочного</a:t>
            </a: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золо­цементного</a:t>
            </a: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в’яжучого, активованого НВЧ опроміненням</a:t>
            </a:r>
          </a:p>
          <a:p>
            <a:pPr algn="just" eaLnBrk="0" hangingPunct="0">
              <a:buFontTx/>
              <a:buChar char="•"/>
            </a:pPr>
            <a:endParaRPr lang="uk-UA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uk-UA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визначити показники техніко-економічної ефективності ресурсо­зберігаючої технології виготовлення будівельних сумішей на золо-цементній основі</a:t>
            </a:r>
          </a:p>
        </p:txBody>
      </p:sp>
      <p:sp>
        <p:nvSpPr>
          <p:cNvPr id="14339" name="Прямоугольник 6"/>
          <p:cNvSpPr>
            <a:spLocks noChangeArrowheads="1"/>
          </p:cNvSpPr>
          <p:nvPr/>
        </p:nvSpPr>
        <p:spPr bwMode="auto">
          <a:xfrm>
            <a:off x="684213" y="188913"/>
            <a:ext cx="784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dirty="0">
                <a:latin typeface="Times New Roman" pitchFamily="18" charset="0"/>
              </a:rPr>
              <a:t>Метою дисертаційної роботи </a:t>
            </a:r>
            <a:r>
              <a:rPr lang="uk-UA" dirty="0">
                <a:latin typeface="Times New Roman" pitchFamily="18" charset="0"/>
              </a:rPr>
              <a:t>є розробка ресурсозберігаючої технології  виготовлення будівельних розчинів шляхом зменшення об’єму  цементного в‘яжучого за рахунок  введенням в склад розчину активованої методом мікрохвильового опромінення золи винесення </a:t>
            </a:r>
            <a:r>
              <a:rPr lang="uk-UA" dirty="0" err="1">
                <a:latin typeface="Times New Roman" pitchFamily="18" charset="0"/>
              </a:rPr>
              <a:t>Ладижинської</a:t>
            </a:r>
            <a:r>
              <a:rPr lang="uk-UA" dirty="0">
                <a:latin typeface="Times New Roman" pitchFamily="18" charset="0"/>
              </a:rPr>
              <a:t> ТЕС.</a:t>
            </a:r>
          </a:p>
        </p:txBody>
      </p:sp>
      <p:sp>
        <p:nvSpPr>
          <p:cNvPr id="5" name="Овал 4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uk-UA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9512" y="148478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Об’єктом досліджень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є ресурсозберігаюча технологія використання активованої </a:t>
            </a:r>
          </a:p>
          <a:p>
            <a:pPr marL="0" marR="0" lvl="0" indent="450850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золи</a:t>
            </a:r>
            <a:r>
              <a:rPr lang="uk-UA" dirty="0" smtClean="0">
                <a:latin typeface="Times New Roman" pitchFamily="18" charset="0"/>
                <a:ea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винесення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Ладижинської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 ТЕС для виробництва будівельних сумішей.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79512" y="2204864"/>
            <a:ext cx="8784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Предмет дослідження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 – закономірність змін фізико-механічних властивостей</a:t>
            </a:r>
          </a:p>
          <a:p>
            <a:pPr marL="0" marR="0" lvl="0" indent="450850" algn="just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золи винесення під дією мікрохвильового опромінення.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4"/>
          <p:cNvSpPr>
            <a:spLocks noChangeArrowheads="1"/>
          </p:cNvSpPr>
          <p:nvPr/>
        </p:nvSpPr>
        <p:spPr bwMode="auto">
          <a:xfrm>
            <a:off x="3419475" y="333375"/>
            <a:ext cx="2517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/>
              <a:t>НАУКОВА НОВИЗНА</a:t>
            </a:r>
            <a:endParaRPr lang="uk-UA">
              <a:latin typeface="Times New Roman" pitchFamily="18" charset="0"/>
            </a:endParaRPr>
          </a:p>
        </p:txBody>
      </p:sp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611188" y="836613"/>
            <a:ext cx="82089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dirty="0">
                <a:latin typeface="Times New Roman" pitchFamily="18" charset="0"/>
              </a:rPr>
              <a:t>- вперше теоретично обґрунтовано та експериментально доведено можливість використання НВЧ </a:t>
            </a:r>
            <a:r>
              <a:rPr lang="uk-UA" dirty="0" smtClean="0">
                <a:latin typeface="Times New Roman" pitchFamily="18" charset="0"/>
              </a:rPr>
              <a:t>опромінення, з частотою 2450 </a:t>
            </a:r>
            <a:r>
              <a:rPr lang="uk-UA" dirty="0" err="1" smtClean="0">
                <a:latin typeface="Times New Roman" pitchFamily="18" charset="0"/>
              </a:rPr>
              <a:t>МГц</a:t>
            </a:r>
            <a:r>
              <a:rPr lang="uk-UA" dirty="0" smtClean="0">
                <a:latin typeface="Times New Roman" pitchFamily="18" charset="0"/>
              </a:rPr>
              <a:t>, </a:t>
            </a:r>
            <a:r>
              <a:rPr lang="uk-UA" dirty="0">
                <a:latin typeface="Times New Roman" pitchFamily="18" charset="0"/>
              </a:rPr>
              <a:t>що призводить до активації золи винесення та фізико-термічних модифікацій, а також до збільшення активних кремнеземів в наслідок руйнування склоподібних оболонок;</a:t>
            </a:r>
          </a:p>
        </p:txBody>
      </p:sp>
      <p:sp>
        <p:nvSpPr>
          <p:cNvPr id="15366" name="Прямоугольник 5"/>
          <p:cNvSpPr>
            <a:spLocks noChangeArrowheads="1"/>
          </p:cNvSpPr>
          <p:nvPr/>
        </p:nvSpPr>
        <p:spPr bwMode="auto">
          <a:xfrm>
            <a:off x="611188" y="2276475"/>
            <a:ext cx="82089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>
                <a:latin typeface="Times New Roman" pitchFamily="18" charset="0"/>
              </a:rPr>
              <a:t>- виявлено залежність зміни міцності в’яжучого від вмісту золи винесення та ефективного часу опромінення в результаті чого отримано мало клінкерне в’яжуче з регламентованими фізико-механічним характеристиками;</a:t>
            </a:r>
          </a:p>
        </p:txBody>
      </p:sp>
      <p:sp>
        <p:nvSpPr>
          <p:cNvPr id="15368" name="Прямоугольник 5"/>
          <p:cNvSpPr>
            <a:spLocks noChangeArrowheads="1"/>
          </p:cNvSpPr>
          <p:nvPr/>
        </p:nvSpPr>
        <p:spPr bwMode="auto">
          <a:xfrm>
            <a:off x="684213" y="3429000"/>
            <a:ext cx="82089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>
                <a:latin typeface="Times New Roman" pitchFamily="18" charset="0"/>
              </a:rPr>
              <a:t>- дістала подальший розвиток ресурсозберігаюча технологія використання золи винесення при виробництві будівельних сумішей, що дозволить використовувати в складі в’яжучого до 60% активованої золи;</a:t>
            </a:r>
          </a:p>
        </p:txBody>
      </p:sp>
      <p:sp>
        <p:nvSpPr>
          <p:cNvPr id="15370" name="Прямоугольник 5"/>
          <p:cNvSpPr>
            <a:spLocks noChangeArrowheads="1"/>
          </p:cNvSpPr>
          <p:nvPr/>
        </p:nvSpPr>
        <p:spPr bwMode="auto">
          <a:xfrm>
            <a:off x="755650" y="4581525"/>
            <a:ext cx="82089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dirty="0">
                <a:latin typeface="Times New Roman" pitchFamily="18" charset="0"/>
              </a:rPr>
              <a:t>- вперше встановлено, що використання </a:t>
            </a:r>
            <a:r>
              <a:rPr lang="uk-UA" dirty="0" smtClean="0">
                <a:latin typeface="Times New Roman" pitchFamily="18" charset="0"/>
              </a:rPr>
              <a:t>технології </a:t>
            </a:r>
            <a:r>
              <a:rPr lang="uk-UA" dirty="0">
                <a:latin typeface="Times New Roman" pitchFamily="18" charset="0"/>
              </a:rPr>
              <a:t>НВЧ активації золи винесення забезпечить зниження енерговитрат в </a:t>
            </a:r>
            <a:r>
              <a:rPr lang="uk-UA" dirty="0" smtClean="0">
                <a:latin typeface="Times New Roman" pitchFamily="18" charset="0"/>
              </a:rPr>
              <a:t>2,5-8 разів </a:t>
            </a:r>
            <a:r>
              <a:rPr lang="uk-UA" dirty="0">
                <a:latin typeface="Times New Roman" pitchFamily="18" charset="0"/>
              </a:rPr>
              <a:t>порівняно з термічною активацією в процесі отримання мало клінкерного в’яжучого.</a:t>
            </a:r>
          </a:p>
        </p:txBody>
      </p:sp>
      <p:sp>
        <p:nvSpPr>
          <p:cNvPr id="7" name="Овал 6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35"/>
          <p:cNvGrpSpPr>
            <a:grpSpLocks/>
          </p:cNvGrpSpPr>
          <p:nvPr/>
        </p:nvGrpSpPr>
        <p:grpSpPr bwMode="auto">
          <a:xfrm>
            <a:off x="899592" y="836712"/>
            <a:ext cx="7416800" cy="5864225"/>
            <a:chOff x="269" y="4211"/>
            <a:chExt cx="11047" cy="8731"/>
          </a:xfrm>
        </p:grpSpPr>
        <p:cxnSp>
          <p:nvCxnSpPr>
            <p:cNvPr id="18434" name="AutoShape 236"/>
            <p:cNvCxnSpPr>
              <a:cxnSpLocks noChangeShapeType="1"/>
            </p:cNvCxnSpPr>
            <p:nvPr/>
          </p:nvCxnSpPr>
          <p:spPr bwMode="auto">
            <a:xfrm>
              <a:off x="7226" y="8886"/>
              <a:ext cx="16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35" name="AutoShape 237"/>
            <p:cNvCxnSpPr>
              <a:cxnSpLocks noChangeShapeType="1"/>
            </p:cNvCxnSpPr>
            <p:nvPr/>
          </p:nvCxnSpPr>
          <p:spPr bwMode="auto">
            <a:xfrm>
              <a:off x="9686" y="5314"/>
              <a:ext cx="0" cy="15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436" name="AutoShape 238"/>
            <p:cNvCxnSpPr>
              <a:cxnSpLocks noChangeShapeType="1"/>
            </p:cNvCxnSpPr>
            <p:nvPr/>
          </p:nvCxnSpPr>
          <p:spPr bwMode="auto">
            <a:xfrm>
              <a:off x="9492" y="5528"/>
              <a:ext cx="19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437" name="AutoShape 239"/>
            <p:cNvCxnSpPr>
              <a:cxnSpLocks noChangeShapeType="1"/>
            </p:cNvCxnSpPr>
            <p:nvPr/>
          </p:nvCxnSpPr>
          <p:spPr bwMode="auto">
            <a:xfrm>
              <a:off x="9686" y="5314"/>
              <a:ext cx="20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38" name="AutoShape 240"/>
            <p:cNvCxnSpPr>
              <a:cxnSpLocks noChangeShapeType="1"/>
            </p:cNvCxnSpPr>
            <p:nvPr/>
          </p:nvCxnSpPr>
          <p:spPr bwMode="auto">
            <a:xfrm>
              <a:off x="9686" y="6058"/>
              <a:ext cx="20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39" name="AutoShape 241"/>
            <p:cNvCxnSpPr>
              <a:cxnSpLocks noChangeShapeType="1"/>
            </p:cNvCxnSpPr>
            <p:nvPr/>
          </p:nvCxnSpPr>
          <p:spPr bwMode="auto">
            <a:xfrm>
              <a:off x="9686" y="6878"/>
              <a:ext cx="20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40" name="AutoShape 242"/>
            <p:cNvCxnSpPr>
              <a:cxnSpLocks noChangeShapeType="1"/>
            </p:cNvCxnSpPr>
            <p:nvPr/>
          </p:nvCxnSpPr>
          <p:spPr bwMode="auto">
            <a:xfrm flipH="1">
              <a:off x="6588" y="10369"/>
              <a:ext cx="32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41" name="AutoShape 243"/>
            <p:cNvCxnSpPr>
              <a:cxnSpLocks noChangeShapeType="1"/>
            </p:cNvCxnSpPr>
            <p:nvPr/>
          </p:nvCxnSpPr>
          <p:spPr bwMode="auto">
            <a:xfrm flipH="1" flipV="1">
              <a:off x="8184" y="7109"/>
              <a:ext cx="420" cy="7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442" name="AutoShape 244"/>
            <p:cNvCxnSpPr>
              <a:cxnSpLocks noChangeShapeType="1"/>
            </p:cNvCxnSpPr>
            <p:nvPr/>
          </p:nvCxnSpPr>
          <p:spPr bwMode="auto">
            <a:xfrm flipV="1">
              <a:off x="8604" y="7835"/>
              <a:ext cx="0" cy="33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8443" name="Rectangle 245"/>
            <p:cNvSpPr>
              <a:spLocks noChangeArrowheads="1"/>
            </p:cNvSpPr>
            <p:nvPr/>
          </p:nvSpPr>
          <p:spPr bwMode="auto">
            <a:xfrm>
              <a:off x="4922" y="4211"/>
              <a:ext cx="2644" cy="5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Зола та шлаки ТЕС</a:t>
              </a:r>
            </a:p>
          </p:txBody>
        </p:sp>
        <p:sp>
          <p:nvSpPr>
            <p:cNvPr id="18444" name="Rectangle 246"/>
            <p:cNvSpPr>
              <a:spLocks noChangeArrowheads="1"/>
            </p:cNvSpPr>
            <p:nvPr/>
          </p:nvSpPr>
          <p:spPr bwMode="auto">
            <a:xfrm>
              <a:off x="411" y="5196"/>
              <a:ext cx="1905" cy="6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Вапняно-зольні</a:t>
              </a:r>
              <a:r>
                <a:rPr lang="en-US" sz="10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в'яжучі</a:t>
              </a:r>
            </a:p>
            <a:p>
              <a:endParaRPr lang="uk-U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45" name="Rectangle 247"/>
            <p:cNvSpPr>
              <a:spLocks noChangeArrowheads="1"/>
            </p:cNvSpPr>
            <p:nvPr/>
          </p:nvSpPr>
          <p:spPr bwMode="auto">
            <a:xfrm>
              <a:off x="2519" y="5196"/>
              <a:ext cx="1573" cy="12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В'яжучі речовини та вироби на їх основі</a:t>
              </a:r>
            </a:p>
          </p:txBody>
        </p:sp>
        <p:sp>
          <p:nvSpPr>
            <p:cNvPr id="18446" name="Rectangle 248"/>
            <p:cNvSpPr>
              <a:spLocks noChangeArrowheads="1"/>
            </p:cNvSpPr>
            <p:nvPr/>
          </p:nvSpPr>
          <p:spPr bwMode="auto">
            <a:xfrm>
              <a:off x="4287" y="5205"/>
              <a:ext cx="1533" cy="9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Отощаючі і вигоряючі добавки</a:t>
              </a:r>
            </a:p>
          </p:txBody>
        </p:sp>
        <p:sp>
          <p:nvSpPr>
            <p:cNvPr id="18447" name="Rectangle 249"/>
            <p:cNvSpPr>
              <a:spLocks noChangeArrowheads="1"/>
            </p:cNvSpPr>
            <p:nvPr/>
          </p:nvSpPr>
          <p:spPr bwMode="auto">
            <a:xfrm>
              <a:off x="6045" y="5205"/>
              <a:ext cx="1915" cy="9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Заповнювачі та вироби на їх основі</a:t>
              </a:r>
            </a:p>
          </p:txBody>
        </p:sp>
        <p:sp>
          <p:nvSpPr>
            <p:cNvPr id="18448" name="Rectangle 250"/>
            <p:cNvSpPr>
              <a:spLocks noChangeArrowheads="1"/>
            </p:cNvSpPr>
            <p:nvPr/>
          </p:nvSpPr>
          <p:spPr bwMode="auto">
            <a:xfrm>
              <a:off x="8184" y="5205"/>
              <a:ext cx="1308" cy="6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Шлакові</a:t>
              </a:r>
              <a:r>
                <a:rPr lang="en-US" sz="10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розплави</a:t>
              </a:r>
            </a:p>
          </p:txBody>
        </p:sp>
        <p:cxnSp>
          <p:nvCxnSpPr>
            <p:cNvPr id="18449" name="AutoShape 251"/>
            <p:cNvCxnSpPr>
              <a:cxnSpLocks noChangeShapeType="1"/>
            </p:cNvCxnSpPr>
            <p:nvPr/>
          </p:nvCxnSpPr>
          <p:spPr bwMode="auto">
            <a:xfrm>
              <a:off x="3360" y="4973"/>
              <a:ext cx="5520" cy="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450" name="AutoShape 252"/>
            <p:cNvCxnSpPr>
              <a:cxnSpLocks noChangeShapeType="1"/>
            </p:cNvCxnSpPr>
            <p:nvPr/>
          </p:nvCxnSpPr>
          <p:spPr bwMode="auto">
            <a:xfrm>
              <a:off x="1401" y="4964"/>
              <a:ext cx="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1" name="AutoShape 253"/>
            <p:cNvCxnSpPr>
              <a:cxnSpLocks noChangeShapeType="1"/>
            </p:cNvCxnSpPr>
            <p:nvPr/>
          </p:nvCxnSpPr>
          <p:spPr bwMode="auto">
            <a:xfrm>
              <a:off x="3360" y="4973"/>
              <a:ext cx="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2" name="AutoShape 254"/>
            <p:cNvCxnSpPr>
              <a:cxnSpLocks noChangeShapeType="1"/>
            </p:cNvCxnSpPr>
            <p:nvPr/>
          </p:nvCxnSpPr>
          <p:spPr bwMode="auto">
            <a:xfrm>
              <a:off x="5052" y="4964"/>
              <a:ext cx="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3" name="AutoShape 255"/>
            <p:cNvCxnSpPr>
              <a:cxnSpLocks noChangeShapeType="1"/>
            </p:cNvCxnSpPr>
            <p:nvPr/>
          </p:nvCxnSpPr>
          <p:spPr bwMode="auto">
            <a:xfrm>
              <a:off x="7008" y="4964"/>
              <a:ext cx="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4" name="AutoShape 256"/>
            <p:cNvCxnSpPr>
              <a:cxnSpLocks noChangeShapeType="1"/>
            </p:cNvCxnSpPr>
            <p:nvPr/>
          </p:nvCxnSpPr>
          <p:spPr bwMode="auto">
            <a:xfrm>
              <a:off x="8880" y="4982"/>
              <a:ext cx="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5" name="AutoShape 257"/>
            <p:cNvCxnSpPr>
              <a:cxnSpLocks noChangeShapeType="1"/>
            </p:cNvCxnSpPr>
            <p:nvPr/>
          </p:nvCxnSpPr>
          <p:spPr bwMode="auto">
            <a:xfrm flipH="1" flipV="1">
              <a:off x="1401" y="4965"/>
              <a:ext cx="1959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8456" name="Rectangle 258"/>
            <p:cNvSpPr>
              <a:spLocks noChangeArrowheads="1"/>
            </p:cNvSpPr>
            <p:nvPr/>
          </p:nvSpPr>
          <p:spPr bwMode="auto">
            <a:xfrm>
              <a:off x="9895" y="4982"/>
              <a:ext cx="1308" cy="7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Шлакова пемза</a:t>
              </a:r>
            </a:p>
          </p:txBody>
        </p:sp>
        <p:sp>
          <p:nvSpPr>
            <p:cNvPr id="18457" name="Rectangle 259"/>
            <p:cNvSpPr>
              <a:spLocks noChangeArrowheads="1"/>
            </p:cNvSpPr>
            <p:nvPr/>
          </p:nvSpPr>
          <p:spPr bwMode="auto">
            <a:xfrm>
              <a:off x="9895" y="5792"/>
              <a:ext cx="1308" cy="6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Шлакова вата</a:t>
              </a:r>
            </a:p>
          </p:txBody>
        </p:sp>
        <p:sp>
          <p:nvSpPr>
            <p:cNvPr id="18458" name="Rectangle 260"/>
            <p:cNvSpPr>
              <a:spLocks noChangeArrowheads="1"/>
            </p:cNvSpPr>
            <p:nvPr/>
          </p:nvSpPr>
          <p:spPr bwMode="auto">
            <a:xfrm>
              <a:off x="9895" y="6593"/>
              <a:ext cx="1308" cy="6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Литі  вироби</a:t>
              </a:r>
            </a:p>
          </p:txBody>
        </p:sp>
        <p:sp>
          <p:nvSpPr>
            <p:cNvPr id="18459" name="Rectangle 261"/>
            <p:cNvSpPr>
              <a:spLocks noChangeArrowheads="1"/>
            </p:cNvSpPr>
            <p:nvPr/>
          </p:nvSpPr>
          <p:spPr bwMode="auto">
            <a:xfrm>
              <a:off x="9895" y="7375"/>
              <a:ext cx="1421" cy="6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Асфальто-бетон</a:t>
              </a:r>
            </a:p>
          </p:txBody>
        </p:sp>
        <p:sp>
          <p:nvSpPr>
            <p:cNvPr id="18460" name="Rectangle 262"/>
            <p:cNvSpPr>
              <a:spLocks noChangeArrowheads="1"/>
            </p:cNvSpPr>
            <p:nvPr/>
          </p:nvSpPr>
          <p:spPr bwMode="auto">
            <a:xfrm>
              <a:off x="631" y="6066"/>
              <a:ext cx="1433" cy="9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Золопорт-ланд- цемент</a:t>
              </a:r>
            </a:p>
          </p:txBody>
        </p:sp>
        <p:sp>
          <p:nvSpPr>
            <p:cNvPr id="18461" name="Rectangle 263"/>
            <p:cNvSpPr>
              <a:spLocks noChangeArrowheads="1"/>
            </p:cNvSpPr>
            <p:nvPr/>
          </p:nvSpPr>
          <p:spPr bwMode="auto">
            <a:xfrm>
              <a:off x="411" y="7162"/>
              <a:ext cx="2108" cy="6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Зола як добавка в цемент </a:t>
              </a:r>
            </a:p>
          </p:txBody>
        </p:sp>
        <p:cxnSp>
          <p:nvCxnSpPr>
            <p:cNvPr id="18462" name="AutoShape 264"/>
            <p:cNvCxnSpPr>
              <a:cxnSpLocks noChangeShapeType="1"/>
            </p:cNvCxnSpPr>
            <p:nvPr/>
          </p:nvCxnSpPr>
          <p:spPr bwMode="auto">
            <a:xfrm flipH="1">
              <a:off x="2184" y="5683"/>
              <a:ext cx="335" cy="71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463" name="AutoShape 265"/>
            <p:cNvCxnSpPr>
              <a:cxnSpLocks noChangeShapeType="1"/>
            </p:cNvCxnSpPr>
            <p:nvPr/>
          </p:nvCxnSpPr>
          <p:spPr bwMode="auto">
            <a:xfrm>
              <a:off x="2317" y="6240"/>
              <a:ext cx="0" cy="70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464" name="AutoShape 266"/>
            <p:cNvCxnSpPr>
              <a:cxnSpLocks noChangeShapeType="1"/>
            </p:cNvCxnSpPr>
            <p:nvPr/>
          </p:nvCxnSpPr>
          <p:spPr bwMode="auto">
            <a:xfrm>
              <a:off x="2316" y="6889"/>
              <a:ext cx="1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65" name="AutoShape 267"/>
            <p:cNvCxnSpPr>
              <a:cxnSpLocks noChangeShapeType="1"/>
            </p:cNvCxnSpPr>
            <p:nvPr/>
          </p:nvCxnSpPr>
          <p:spPr bwMode="auto">
            <a:xfrm flipH="1">
              <a:off x="2064" y="6401"/>
              <a:ext cx="120" cy="1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8466" name="Rectangle 268"/>
            <p:cNvSpPr>
              <a:spLocks noChangeArrowheads="1"/>
            </p:cNvSpPr>
            <p:nvPr/>
          </p:nvSpPr>
          <p:spPr bwMode="auto">
            <a:xfrm>
              <a:off x="4596" y="7664"/>
              <a:ext cx="1920" cy="7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Агроперітовий гравій</a:t>
              </a:r>
            </a:p>
          </p:txBody>
        </p:sp>
        <p:sp>
          <p:nvSpPr>
            <p:cNvPr id="18467" name="Rectangle 269"/>
            <p:cNvSpPr>
              <a:spLocks noChangeArrowheads="1"/>
            </p:cNvSpPr>
            <p:nvPr/>
          </p:nvSpPr>
          <p:spPr bwMode="auto">
            <a:xfrm>
              <a:off x="4685" y="8473"/>
              <a:ext cx="1308" cy="6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Зольний гравій</a:t>
              </a:r>
            </a:p>
          </p:txBody>
        </p:sp>
        <p:sp>
          <p:nvSpPr>
            <p:cNvPr id="18468" name="Rectangle 270"/>
            <p:cNvSpPr>
              <a:spLocks noChangeArrowheads="1"/>
            </p:cNvSpPr>
            <p:nvPr/>
          </p:nvSpPr>
          <p:spPr bwMode="auto">
            <a:xfrm>
              <a:off x="4685" y="9274"/>
              <a:ext cx="1771" cy="6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Глинозольний гравій</a:t>
              </a:r>
            </a:p>
          </p:txBody>
        </p:sp>
        <p:sp>
          <p:nvSpPr>
            <p:cNvPr id="18469" name="Rectangle 271"/>
            <p:cNvSpPr>
              <a:spLocks noChangeArrowheads="1"/>
            </p:cNvSpPr>
            <p:nvPr/>
          </p:nvSpPr>
          <p:spPr bwMode="auto">
            <a:xfrm>
              <a:off x="4685" y="10058"/>
              <a:ext cx="1903" cy="7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Безобжиговый зольний гравій</a:t>
              </a:r>
            </a:p>
            <a:p>
              <a:endParaRPr lang="uk-U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70" name="Rectangle 272"/>
            <p:cNvSpPr>
              <a:spLocks noChangeArrowheads="1"/>
            </p:cNvSpPr>
            <p:nvPr/>
          </p:nvSpPr>
          <p:spPr bwMode="auto">
            <a:xfrm>
              <a:off x="5283" y="6421"/>
              <a:ext cx="1725" cy="7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Перероблена зола </a:t>
              </a:r>
            </a:p>
          </p:txBody>
        </p:sp>
        <p:sp>
          <p:nvSpPr>
            <p:cNvPr id="18471" name="Rectangle 273"/>
            <p:cNvSpPr>
              <a:spLocks noChangeArrowheads="1"/>
            </p:cNvSpPr>
            <p:nvPr/>
          </p:nvSpPr>
          <p:spPr bwMode="auto">
            <a:xfrm>
              <a:off x="7383" y="6421"/>
              <a:ext cx="1725" cy="7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Зола без переробки   </a:t>
              </a:r>
            </a:p>
          </p:txBody>
        </p:sp>
        <p:sp>
          <p:nvSpPr>
            <p:cNvPr id="18472" name="Rectangle 274"/>
            <p:cNvSpPr>
              <a:spLocks noChangeArrowheads="1"/>
            </p:cNvSpPr>
            <p:nvPr/>
          </p:nvSpPr>
          <p:spPr bwMode="auto">
            <a:xfrm>
              <a:off x="419" y="8140"/>
              <a:ext cx="1897" cy="9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Газозолобетон автоклавного твердіння </a:t>
              </a:r>
            </a:p>
          </p:txBody>
        </p:sp>
        <p:sp>
          <p:nvSpPr>
            <p:cNvPr id="18473" name="Rectangle 275"/>
            <p:cNvSpPr>
              <a:spLocks noChangeArrowheads="1"/>
            </p:cNvSpPr>
            <p:nvPr/>
          </p:nvSpPr>
          <p:spPr bwMode="auto">
            <a:xfrm>
              <a:off x="2511" y="8140"/>
              <a:ext cx="1981" cy="9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Газозолосилікат автоклавного твердіння </a:t>
              </a:r>
            </a:p>
          </p:txBody>
        </p:sp>
        <p:sp>
          <p:nvSpPr>
            <p:cNvPr id="18474" name="Rectangle 276"/>
            <p:cNvSpPr>
              <a:spLocks noChangeArrowheads="1"/>
            </p:cNvSpPr>
            <p:nvPr/>
          </p:nvSpPr>
          <p:spPr bwMode="auto">
            <a:xfrm>
              <a:off x="420" y="9503"/>
              <a:ext cx="2004" cy="9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Газошлакобетон автоклавного твердіння </a:t>
              </a:r>
            </a:p>
          </p:txBody>
        </p:sp>
        <p:sp>
          <p:nvSpPr>
            <p:cNvPr id="18475" name="Rectangle 277"/>
            <p:cNvSpPr>
              <a:spLocks noChangeArrowheads="1"/>
            </p:cNvSpPr>
            <p:nvPr/>
          </p:nvSpPr>
          <p:spPr bwMode="auto">
            <a:xfrm>
              <a:off x="2512" y="9503"/>
              <a:ext cx="1981" cy="1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Газозолошлакобетон автоклавного твердіння </a:t>
              </a:r>
            </a:p>
          </p:txBody>
        </p:sp>
        <p:sp>
          <p:nvSpPr>
            <p:cNvPr id="18476" name="Rectangle 278"/>
            <p:cNvSpPr>
              <a:spLocks noChangeArrowheads="1"/>
            </p:cNvSpPr>
            <p:nvPr/>
          </p:nvSpPr>
          <p:spPr bwMode="auto">
            <a:xfrm>
              <a:off x="2931" y="6467"/>
              <a:ext cx="2121" cy="6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Керамічна цегла та каміння </a:t>
              </a:r>
            </a:p>
          </p:txBody>
        </p:sp>
        <p:cxnSp>
          <p:nvCxnSpPr>
            <p:cNvPr id="18477" name="AutoShape 279"/>
            <p:cNvCxnSpPr>
              <a:cxnSpLocks noChangeShapeType="1"/>
            </p:cNvCxnSpPr>
            <p:nvPr/>
          </p:nvCxnSpPr>
          <p:spPr bwMode="auto">
            <a:xfrm>
              <a:off x="2796" y="6401"/>
              <a:ext cx="0" cy="17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78" name="AutoShape 280"/>
            <p:cNvCxnSpPr>
              <a:cxnSpLocks noChangeShapeType="1"/>
            </p:cNvCxnSpPr>
            <p:nvPr/>
          </p:nvCxnSpPr>
          <p:spPr bwMode="auto">
            <a:xfrm>
              <a:off x="5184" y="6138"/>
              <a:ext cx="0" cy="15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79" name="AutoShape 281"/>
            <p:cNvCxnSpPr>
              <a:cxnSpLocks noChangeShapeType="1"/>
            </p:cNvCxnSpPr>
            <p:nvPr/>
          </p:nvCxnSpPr>
          <p:spPr bwMode="auto">
            <a:xfrm>
              <a:off x="4429" y="6138"/>
              <a:ext cx="0" cy="2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80" name="AutoShape 282"/>
            <p:cNvCxnSpPr>
              <a:cxnSpLocks noChangeShapeType="1"/>
            </p:cNvCxnSpPr>
            <p:nvPr/>
          </p:nvCxnSpPr>
          <p:spPr bwMode="auto">
            <a:xfrm flipH="1">
              <a:off x="6218" y="6169"/>
              <a:ext cx="238" cy="2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81" name="AutoShape 283"/>
            <p:cNvCxnSpPr>
              <a:cxnSpLocks noChangeShapeType="1"/>
            </p:cNvCxnSpPr>
            <p:nvPr/>
          </p:nvCxnSpPr>
          <p:spPr bwMode="auto">
            <a:xfrm>
              <a:off x="7656" y="6129"/>
              <a:ext cx="421" cy="2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82" name="AutoShape 284"/>
            <p:cNvCxnSpPr>
              <a:cxnSpLocks noChangeShapeType="1"/>
            </p:cNvCxnSpPr>
            <p:nvPr/>
          </p:nvCxnSpPr>
          <p:spPr bwMode="auto">
            <a:xfrm>
              <a:off x="7226" y="6138"/>
              <a:ext cx="0" cy="44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483" name="AutoShape 285"/>
            <p:cNvCxnSpPr>
              <a:cxnSpLocks noChangeShapeType="1"/>
            </p:cNvCxnSpPr>
            <p:nvPr/>
          </p:nvCxnSpPr>
          <p:spPr bwMode="auto">
            <a:xfrm>
              <a:off x="6912" y="7162"/>
              <a:ext cx="0" cy="32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484" name="AutoShape 286"/>
            <p:cNvCxnSpPr>
              <a:cxnSpLocks noChangeShapeType="1"/>
            </p:cNvCxnSpPr>
            <p:nvPr/>
          </p:nvCxnSpPr>
          <p:spPr bwMode="auto">
            <a:xfrm flipH="1">
              <a:off x="6516" y="7980"/>
              <a:ext cx="3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85" name="AutoShape 287"/>
            <p:cNvCxnSpPr>
              <a:cxnSpLocks noChangeShapeType="1"/>
            </p:cNvCxnSpPr>
            <p:nvPr/>
          </p:nvCxnSpPr>
          <p:spPr bwMode="auto">
            <a:xfrm flipH="1">
              <a:off x="5993" y="8808"/>
              <a:ext cx="85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86" name="AutoShape 288"/>
            <p:cNvCxnSpPr>
              <a:cxnSpLocks noChangeShapeType="1"/>
            </p:cNvCxnSpPr>
            <p:nvPr/>
          </p:nvCxnSpPr>
          <p:spPr bwMode="auto">
            <a:xfrm flipH="1">
              <a:off x="6456" y="9602"/>
              <a:ext cx="3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87" name="AutoShape 289"/>
            <p:cNvCxnSpPr>
              <a:cxnSpLocks noChangeShapeType="1"/>
            </p:cNvCxnSpPr>
            <p:nvPr/>
          </p:nvCxnSpPr>
          <p:spPr bwMode="auto">
            <a:xfrm rot="5400000">
              <a:off x="1086" y="7739"/>
              <a:ext cx="2874" cy="19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18488" name="AutoShape 290"/>
            <p:cNvCxnSpPr>
              <a:cxnSpLocks noChangeShapeType="1"/>
            </p:cNvCxnSpPr>
            <p:nvPr/>
          </p:nvCxnSpPr>
          <p:spPr bwMode="auto">
            <a:xfrm>
              <a:off x="287" y="9274"/>
              <a:ext cx="292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489" name="AutoShape 291"/>
            <p:cNvCxnSpPr>
              <a:cxnSpLocks noChangeShapeType="1"/>
            </p:cNvCxnSpPr>
            <p:nvPr/>
          </p:nvCxnSpPr>
          <p:spPr bwMode="auto">
            <a:xfrm flipH="1">
              <a:off x="278" y="9274"/>
              <a:ext cx="9" cy="2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8490" name="Rectangle 292"/>
            <p:cNvSpPr>
              <a:spLocks noChangeArrowheads="1"/>
            </p:cNvSpPr>
            <p:nvPr/>
          </p:nvSpPr>
          <p:spPr bwMode="auto">
            <a:xfrm>
              <a:off x="8988" y="8202"/>
              <a:ext cx="2328" cy="9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Газозолобетон не автоклавного твердіння </a:t>
              </a:r>
            </a:p>
          </p:txBody>
        </p:sp>
        <p:sp>
          <p:nvSpPr>
            <p:cNvPr id="18491" name="Rectangle 293"/>
            <p:cNvSpPr>
              <a:spLocks noChangeArrowheads="1"/>
            </p:cNvSpPr>
            <p:nvPr/>
          </p:nvSpPr>
          <p:spPr bwMode="auto">
            <a:xfrm>
              <a:off x="9419" y="9340"/>
              <a:ext cx="1897" cy="4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Легкі бетони </a:t>
              </a:r>
            </a:p>
          </p:txBody>
        </p:sp>
        <p:sp>
          <p:nvSpPr>
            <p:cNvPr id="18492" name="Rectangle 294"/>
            <p:cNvSpPr>
              <a:spLocks noChangeArrowheads="1"/>
            </p:cNvSpPr>
            <p:nvPr/>
          </p:nvSpPr>
          <p:spPr bwMode="auto">
            <a:xfrm>
              <a:off x="9048" y="10834"/>
              <a:ext cx="2268" cy="7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Блоки  щільного золобетону </a:t>
              </a:r>
            </a:p>
          </p:txBody>
        </p:sp>
        <p:sp>
          <p:nvSpPr>
            <p:cNvPr id="18493" name="Rectangle 295"/>
            <p:cNvSpPr>
              <a:spLocks noChangeArrowheads="1"/>
            </p:cNvSpPr>
            <p:nvPr/>
          </p:nvSpPr>
          <p:spPr bwMode="auto">
            <a:xfrm>
              <a:off x="9195" y="9937"/>
              <a:ext cx="2121" cy="6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Силікатна цегла та каміння </a:t>
              </a:r>
            </a:p>
          </p:txBody>
        </p:sp>
        <p:cxnSp>
          <p:nvCxnSpPr>
            <p:cNvPr id="18494" name="AutoShape 296"/>
            <p:cNvCxnSpPr>
              <a:cxnSpLocks noChangeShapeType="1"/>
            </p:cNvCxnSpPr>
            <p:nvPr/>
          </p:nvCxnSpPr>
          <p:spPr bwMode="auto">
            <a:xfrm>
              <a:off x="8604" y="8665"/>
              <a:ext cx="38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95" name="AutoShape 297"/>
            <p:cNvCxnSpPr>
              <a:cxnSpLocks noChangeShapeType="1"/>
            </p:cNvCxnSpPr>
            <p:nvPr/>
          </p:nvCxnSpPr>
          <p:spPr bwMode="auto">
            <a:xfrm>
              <a:off x="8664" y="9502"/>
              <a:ext cx="75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96" name="AutoShape 298"/>
            <p:cNvCxnSpPr>
              <a:cxnSpLocks noChangeShapeType="1"/>
            </p:cNvCxnSpPr>
            <p:nvPr/>
          </p:nvCxnSpPr>
          <p:spPr bwMode="auto">
            <a:xfrm>
              <a:off x="8604" y="10244"/>
              <a:ext cx="59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97" name="AutoShape 299"/>
            <p:cNvCxnSpPr>
              <a:cxnSpLocks noChangeShapeType="1"/>
            </p:cNvCxnSpPr>
            <p:nvPr/>
          </p:nvCxnSpPr>
          <p:spPr bwMode="auto">
            <a:xfrm>
              <a:off x="8604" y="11186"/>
              <a:ext cx="38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498" name="AutoShape 300"/>
            <p:cNvCxnSpPr>
              <a:cxnSpLocks noChangeShapeType="1"/>
            </p:cNvCxnSpPr>
            <p:nvPr/>
          </p:nvCxnSpPr>
          <p:spPr bwMode="auto">
            <a:xfrm>
              <a:off x="9108" y="7120"/>
              <a:ext cx="787" cy="7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18499" name="Rectangle 301"/>
            <p:cNvSpPr>
              <a:spLocks noChangeArrowheads="1"/>
            </p:cNvSpPr>
            <p:nvPr/>
          </p:nvSpPr>
          <p:spPr bwMode="auto">
            <a:xfrm>
              <a:off x="6660" y="10633"/>
              <a:ext cx="1837" cy="1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Газозолошлакобетон не автоклавного твердіння </a:t>
              </a:r>
            </a:p>
          </p:txBody>
        </p:sp>
        <p:sp>
          <p:nvSpPr>
            <p:cNvPr id="18500" name="Rectangle 302"/>
            <p:cNvSpPr>
              <a:spLocks noChangeArrowheads="1"/>
            </p:cNvSpPr>
            <p:nvPr/>
          </p:nvSpPr>
          <p:spPr bwMode="auto">
            <a:xfrm>
              <a:off x="7383" y="8601"/>
              <a:ext cx="1151" cy="6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Важкий бетон </a:t>
              </a:r>
            </a:p>
          </p:txBody>
        </p:sp>
        <p:sp>
          <p:nvSpPr>
            <p:cNvPr id="18501" name="Rectangle 303"/>
            <p:cNvSpPr>
              <a:spLocks noChangeArrowheads="1"/>
            </p:cNvSpPr>
            <p:nvPr/>
          </p:nvSpPr>
          <p:spPr bwMode="auto">
            <a:xfrm>
              <a:off x="562" y="10894"/>
              <a:ext cx="2789" cy="4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В‘яжучі на рідкому склі </a:t>
              </a:r>
            </a:p>
          </p:txBody>
        </p:sp>
        <p:sp>
          <p:nvSpPr>
            <p:cNvPr id="18502" name="Rectangle 304"/>
            <p:cNvSpPr>
              <a:spLocks noChangeArrowheads="1"/>
            </p:cNvSpPr>
            <p:nvPr/>
          </p:nvSpPr>
          <p:spPr bwMode="auto">
            <a:xfrm>
              <a:off x="571" y="11343"/>
              <a:ext cx="2789" cy="4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Шлакопортлантцемент</a:t>
              </a:r>
            </a:p>
          </p:txBody>
        </p:sp>
        <p:sp>
          <p:nvSpPr>
            <p:cNvPr id="18503" name="Rectangle 305"/>
            <p:cNvSpPr>
              <a:spLocks noChangeArrowheads="1"/>
            </p:cNvSpPr>
            <p:nvPr/>
          </p:nvSpPr>
          <p:spPr bwMode="auto">
            <a:xfrm>
              <a:off x="571" y="11833"/>
              <a:ext cx="2789" cy="4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Вапно-шлакове в‘яжуче</a:t>
              </a:r>
            </a:p>
          </p:txBody>
        </p:sp>
        <p:cxnSp>
          <p:nvCxnSpPr>
            <p:cNvPr id="18504" name="AutoShape 306"/>
            <p:cNvCxnSpPr>
              <a:cxnSpLocks noChangeShapeType="1"/>
            </p:cNvCxnSpPr>
            <p:nvPr/>
          </p:nvCxnSpPr>
          <p:spPr bwMode="auto">
            <a:xfrm>
              <a:off x="287" y="11067"/>
              <a:ext cx="29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505" name="AutoShape 307"/>
            <p:cNvCxnSpPr>
              <a:cxnSpLocks noChangeShapeType="1"/>
            </p:cNvCxnSpPr>
            <p:nvPr/>
          </p:nvCxnSpPr>
          <p:spPr bwMode="auto">
            <a:xfrm>
              <a:off x="278" y="11483"/>
              <a:ext cx="29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506" name="AutoShape 308"/>
            <p:cNvCxnSpPr>
              <a:cxnSpLocks noChangeShapeType="1"/>
            </p:cNvCxnSpPr>
            <p:nvPr/>
          </p:nvCxnSpPr>
          <p:spPr bwMode="auto">
            <a:xfrm>
              <a:off x="269" y="12034"/>
              <a:ext cx="29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507" name="AutoShape 309"/>
            <p:cNvCxnSpPr>
              <a:cxnSpLocks noChangeShapeType="1"/>
            </p:cNvCxnSpPr>
            <p:nvPr/>
          </p:nvCxnSpPr>
          <p:spPr bwMode="auto">
            <a:xfrm>
              <a:off x="269" y="9937"/>
              <a:ext cx="1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508" name="AutoShape 310"/>
            <p:cNvCxnSpPr>
              <a:cxnSpLocks noChangeShapeType="1"/>
            </p:cNvCxnSpPr>
            <p:nvPr/>
          </p:nvCxnSpPr>
          <p:spPr bwMode="auto">
            <a:xfrm>
              <a:off x="3209" y="9274"/>
              <a:ext cx="0" cy="2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509" name="AutoShape 311"/>
            <p:cNvCxnSpPr>
              <a:cxnSpLocks noChangeShapeType="1"/>
            </p:cNvCxnSpPr>
            <p:nvPr/>
          </p:nvCxnSpPr>
          <p:spPr bwMode="auto">
            <a:xfrm>
              <a:off x="3756" y="9077"/>
              <a:ext cx="0" cy="4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8510" name="AutoShape 312"/>
            <p:cNvCxnSpPr>
              <a:cxnSpLocks noChangeShapeType="1"/>
            </p:cNvCxnSpPr>
            <p:nvPr/>
          </p:nvCxnSpPr>
          <p:spPr bwMode="auto">
            <a:xfrm flipH="1">
              <a:off x="4067" y="12034"/>
              <a:ext cx="61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511" name="AutoShape 313"/>
            <p:cNvCxnSpPr>
              <a:cxnSpLocks noChangeShapeType="1"/>
            </p:cNvCxnSpPr>
            <p:nvPr/>
          </p:nvCxnSpPr>
          <p:spPr bwMode="auto">
            <a:xfrm>
              <a:off x="4067" y="12717"/>
              <a:ext cx="61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8512" name="Rectangle 314"/>
            <p:cNvSpPr>
              <a:spLocks noChangeArrowheads="1"/>
            </p:cNvSpPr>
            <p:nvPr/>
          </p:nvSpPr>
          <p:spPr bwMode="auto">
            <a:xfrm>
              <a:off x="4721" y="11833"/>
              <a:ext cx="1735" cy="4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Паливна зола</a:t>
              </a:r>
            </a:p>
            <a:p>
              <a:endParaRPr lang="uk-UA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513" name="Rectangle 315"/>
            <p:cNvSpPr>
              <a:spLocks noChangeArrowheads="1"/>
            </p:cNvSpPr>
            <p:nvPr/>
          </p:nvSpPr>
          <p:spPr bwMode="auto">
            <a:xfrm>
              <a:off x="4721" y="12508"/>
              <a:ext cx="3595" cy="4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uk-UA" sz="1000">
                  <a:latin typeface="Times New Roman" pitchFamily="18" charset="0"/>
                  <a:cs typeface="Times New Roman" pitchFamily="18" charset="0"/>
                </a:rPr>
                <a:t>Гранульований паливний шлак </a:t>
              </a:r>
            </a:p>
            <a:p>
              <a:endParaRPr lang="uk-UA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3" name="Овал 82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uk-UA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539552" y="11663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/>
              <a:t> Напрямки використання </a:t>
            </a:r>
            <a:r>
              <a:rPr lang="uk-UA" dirty="0" err="1"/>
              <a:t>зол</a:t>
            </a:r>
            <a:r>
              <a:rPr lang="uk-UA" dirty="0"/>
              <a:t> і шлаків ТЕС у промисловості будівельних </a:t>
            </a:r>
            <a:r>
              <a:rPr lang="uk-UA" dirty="0" smtClean="0"/>
              <a:t>матеріалів</a:t>
            </a:r>
            <a:r>
              <a:rPr lang="en-US" dirty="0" smtClean="0"/>
              <a:t> </a:t>
            </a:r>
            <a:r>
              <a:rPr lang="uk-UA" dirty="0" smtClean="0"/>
              <a:t>за </a:t>
            </a:r>
            <a:r>
              <a:rPr lang="uk-UA" dirty="0" err="1" smtClean="0"/>
              <a:t>Данілович</a:t>
            </a:r>
            <a:r>
              <a:rPr lang="uk-UA" dirty="0" smtClean="0"/>
              <a:t> І.Ю.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8" y="-100013"/>
            <a:ext cx="8996362" cy="7921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2400" dirty="0">
                <a:solidFill>
                  <a:schemeClr val="tx1"/>
                </a:solidFill>
                <a:effectLst/>
              </a:rPr>
              <a:t>ХАРАКТЕРИСТИКА ЗОЛИ-ВИНЕСЕННЯ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7488" y="692150"/>
            <a:ext cx="5240337" cy="31686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48640" indent="-41148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lang="uk-UA" sz="2400" dirty="0">
              <a:latin typeface="+mn-lt"/>
            </a:endParaRPr>
          </a:p>
        </p:txBody>
      </p:sp>
      <p:sp>
        <p:nvSpPr>
          <p:cNvPr id="16387" name="Прямоугольник 11"/>
          <p:cNvSpPr>
            <a:spLocks noChangeArrowheads="1"/>
          </p:cNvSpPr>
          <p:nvPr/>
        </p:nvSpPr>
        <p:spPr bwMode="auto">
          <a:xfrm>
            <a:off x="5076825" y="69215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b="1">
                <a:latin typeface="Times New Roman" pitchFamily="18" charset="0"/>
              </a:rPr>
              <a:t>Фізико-механічні властивості золи-винос</a:t>
            </a:r>
            <a:r>
              <a:rPr lang="uk-UA" sz="1600">
                <a:latin typeface="Times New Roman" pitchFamily="18" charset="0"/>
              </a:rPr>
              <a:t>: </a:t>
            </a:r>
          </a:p>
          <a:p>
            <a:r>
              <a:rPr lang="uk-UA" sz="1600">
                <a:latin typeface="Times New Roman" pitchFamily="18" charset="0"/>
              </a:rPr>
              <a:t>а) гідравлічна активність = 0,</a:t>
            </a:r>
            <a:r>
              <a:rPr lang="en-US" sz="1600">
                <a:latin typeface="Book Antiqua" pitchFamily="18" charset="0"/>
              </a:rPr>
              <a:t>5</a:t>
            </a:r>
            <a:r>
              <a:rPr lang="uk-UA" sz="1600">
                <a:latin typeface="Times New Roman" pitchFamily="18" charset="0"/>
              </a:rPr>
              <a:t> МПа; </a:t>
            </a:r>
          </a:p>
          <a:p>
            <a:r>
              <a:rPr lang="uk-UA" sz="1600">
                <a:latin typeface="Times New Roman" pitchFamily="18" charset="0"/>
              </a:rPr>
              <a:t>б) насипна густина = 1170 кг/м</a:t>
            </a:r>
            <a:r>
              <a:rPr lang="uk-UA" sz="1600" baseline="30000">
                <a:latin typeface="Times New Roman" pitchFamily="18" charset="0"/>
              </a:rPr>
              <a:t>3</a:t>
            </a:r>
            <a:r>
              <a:rPr lang="uk-UA" sz="1600">
                <a:latin typeface="Times New Roman" pitchFamily="18" charset="0"/>
              </a:rPr>
              <a:t>;</a:t>
            </a:r>
          </a:p>
          <a:p>
            <a:r>
              <a:rPr lang="uk-UA" sz="1600">
                <a:latin typeface="Times New Roman" pitchFamily="18" charset="0"/>
              </a:rPr>
              <a:t>в) істинна густина = 1,95 г/см</a:t>
            </a:r>
            <a:r>
              <a:rPr lang="uk-UA" sz="1600" baseline="30000">
                <a:latin typeface="Times New Roman" pitchFamily="18" charset="0"/>
              </a:rPr>
              <a:t>3</a:t>
            </a:r>
            <a:r>
              <a:rPr lang="uk-UA" sz="1600">
                <a:latin typeface="Times New Roman" pitchFamily="18" charset="0"/>
              </a:rPr>
              <a:t>; </a:t>
            </a:r>
          </a:p>
          <a:p>
            <a:r>
              <a:rPr lang="uk-UA" sz="1600">
                <a:latin typeface="Times New Roman" pitchFamily="18" charset="0"/>
              </a:rPr>
              <a:t>г) питома поверхня S</a:t>
            </a:r>
            <a:r>
              <a:rPr lang="uk-UA" sz="1600" baseline="-25000">
                <a:latin typeface="Times New Roman" pitchFamily="18" charset="0"/>
              </a:rPr>
              <a:t>пит</a:t>
            </a:r>
            <a:r>
              <a:rPr lang="uk-UA" sz="1600">
                <a:latin typeface="Times New Roman" pitchFamily="18" charset="0"/>
              </a:rPr>
              <a:t> = 2000-3000 см</a:t>
            </a:r>
            <a:r>
              <a:rPr lang="uk-UA" sz="1600" baseline="30000">
                <a:latin typeface="Times New Roman" pitchFamily="18" charset="0"/>
              </a:rPr>
              <a:t>2</a:t>
            </a:r>
            <a:r>
              <a:rPr lang="uk-UA" sz="1600">
                <a:latin typeface="Times New Roman" pitchFamily="18" charset="0"/>
              </a:rPr>
              <a:t>/г; </a:t>
            </a:r>
          </a:p>
          <a:p>
            <a:r>
              <a:rPr lang="uk-UA" sz="1600">
                <a:latin typeface="Times New Roman" pitchFamily="18" charset="0"/>
              </a:rPr>
              <a:t>д) м’якість млива Т</a:t>
            </a:r>
            <a:r>
              <a:rPr lang="uk-UA" sz="1600" baseline="-25000">
                <a:latin typeface="Times New Roman" pitchFamily="18" charset="0"/>
              </a:rPr>
              <a:t>зв</a:t>
            </a:r>
            <a:r>
              <a:rPr lang="uk-UA" sz="1600">
                <a:latin typeface="Times New Roman" pitchFamily="18" charset="0"/>
              </a:rPr>
              <a:t> = </a:t>
            </a:r>
            <a:r>
              <a:rPr lang="en-US" sz="1600">
                <a:latin typeface="Book Antiqua" pitchFamily="18" charset="0"/>
              </a:rPr>
              <a:t>21</a:t>
            </a:r>
            <a:r>
              <a:rPr lang="uk-UA" sz="1600">
                <a:latin typeface="Times New Roman" pitchFamily="18" charset="0"/>
              </a:rPr>
              <a:t>%.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547813" y="5949950"/>
          <a:ext cx="6624736" cy="708857"/>
        </p:xfrm>
        <a:graphic>
          <a:graphicData uri="http://schemas.openxmlformats.org/drawingml/2006/table">
            <a:tbl>
              <a:tblPr/>
              <a:tblGrid>
                <a:gridCol w="538053"/>
                <a:gridCol w="542067"/>
                <a:gridCol w="590072"/>
                <a:gridCol w="616373"/>
                <a:gridCol w="538053"/>
                <a:gridCol w="538053"/>
                <a:gridCol w="538053"/>
                <a:gridCol w="538053"/>
                <a:gridCol w="560339"/>
                <a:gridCol w="538053"/>
                <a:gridCol w="538053"/>
                <a:gridCol w="549514"/>
              </a:tblGrid>
              <a:tr h="452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SiO</a:t>
                      </a:r>
                      <a:r>
                        <a:rPr lang="uk-UA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TiO</a:t>
                      </a:r>
                      <a:r>
                        <a:rPr lang="uk-UA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Al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Fe</a:t>
                      </a:r>
                      <a:r>
                        <a:rPr lang="en-US" sz="1400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1400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 FeO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MgO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MnO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CaO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r>
                        <a:rPr lang="en-US" sz="1400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1400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en-US" sz="1400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1400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1400" baseline="-25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55,3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22,34; 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5,42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2,52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0,12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5,96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5,96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0,75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2,46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0,38</a:t>
                      </a:r>
                      <a:endParaRPr lang="uk-U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uk-UA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80" marR="6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Диаграмма 14"/>
          <p:cNvGraphicFramePr>
            <a:graphicFrameLocks/>
          </p:cNvGraphicFramePr>
          <p:nvPr/>
        </p:nvGraphicFramePr>
        <p:xfrm>
          <a:off x="323850" y="692150"/>
          <a:ext cx="4197350" cy="2398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Диаграмма 1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3141663"/>
            <a:ext cx="4535487" cy="2735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1258888" y="260350"/>
            <a:ext cx="6624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>
                <a:latin typeface="Times New Roman" pitchFamily="18" charset="0"/>
              </a:rPr>
              <a:t>ХАРАКТЕРИСТИКА   ПОРТЛАНДЦЕМЕНТУ ТА ПІСКУ</a:t>
            </a:r>
            <a:endParaRPr lang="uk-UA">
              <a:latin typeface="Times New Roman" pitchFamily="18" charset="0"/>
            </a:endParaRPr>
          </a:p>
        </p:txBody>
      </p:sp>
      <p:graphicFrame>
        <p:nvGraphicFramePr>
          <p:cNvPr id="10" name="Диаграмма 5"/>
          <p:cNvGraphicFramePr>
            <a:graphicFrameLocks/>
          </p:cNvGraphicFramePr>
          <p:nvPr/>
        </p:nvGraphicFramePr>
        <p:xfrm>
          <a:off x="179388" y="620713"/>
          <a:ext cx="4608512" cy="280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458" name="Group 50"/>
          <p:cNvGraphicFramePr>
            <a:graphicFrameLocks noGrp="1"/>
          </p:cNvGraphicFramePr>
          <p:nvPr/>
        </p:nvGraphicFramePr>
        <p:xfrm>
          <a:off x="468313" y="3429000"/>
          <a:ext cx="3311525" cy="574676"/>
        </p:xfrm>
        <a:graphic>
          <a:graphicData uri="http://schemas.openxmlformats.org/drawingml/2006/table">
            <a:tbl>
              <a:tblPr/>
              <a:tblGrid>
                <a:gridCol w="827087"/>
                <a:gridCol w="828675"/>
                <a:gridCol w="827088"/>
                <a:gridCol w="8286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uk-UA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uk-U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AF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49,12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39,24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6,43</a:t>
                      </a:r>
                      <a:endParaRPr kumimoji="0" lang="uk-U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Диаграмма 7"/>
          <p:cNvGraphicFramePr>
            <a:graphicFrameLocks/>
          </p:cNvGraphicFramePr>
          <p:nvPr/>
        </p:nvGraphicFramePr>
        <p:xfrm>
          <a:off x="3779838" y="620713"/>
          <a:ext cx="5221287" cy="287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457" name="Group 49"/>
          <p:cNvGraphicFramePr>
            <a:graphicFrameLocks noGrp="1"/>
          </p:cNvGraphicFramePr>
          <p:nvPr/>
        </p:nvGraphicFramePr>
        <p:xfrm>
          <a:off x="4140200" y="3429000"/>
          <a:ext cx="4699000" cy="560832"/>
        </p:xfrm>
        <a:graphic>
          <a:graphicData uri="http://schemas.openxmlformats.org/drawingml/2006/table">
            <a:tbl>
              <a:tblPr/>
              <a:tblGrid>
                <a:gridCol w="671513"/>
                <a:gridCol w="671512"/>
                <a:gridCol w="669925"/>
                <a:gridCol w="671513"/>
                <a:gridCol w="671512"/>
                <a:gridCol w="671513"/>
                <a:gridCol w="671512"/>
              </a:tblGrid>
              <a:tr h="1905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CaO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SiO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Fe2O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SO</a:t>
                      </a:r>
                      <a:r>
                        <a:rPr kumimoji="0" lang="uk-UA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MgO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66,29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25,9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2,17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0,52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1,51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5" name="Прямоугольник 9"/>
          <p:cNvSpPr>
            <a:spLocks noChangeArrowheads="1"/>
          </p:cNvSpPr>
          <p:nvPr/>
        </p:nvSpPr>
        <p:spPr bwMode="auto">
          <a:xfrm>
            <a:off x="395288" y="4076700"/>
            <a:ext cx="31686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>
                <a:latin typeface="Times New Roman" pitchFamily="18" charset="0"/>
              </a:rPr>
              <a:t>Характеристики портландцементу</a:t>
            </a:r>
          </a:p>
          <a:p>
            <a:r>
              <a:rPr lang="uk-UA">
                <a:latin typeface="Times New Roman" pitchFamily="18" charset="0"/>
              </a:rPr>
              <a:t>а) нормальна густота 23,6%; </a:t>
            </a:r>
          </a:p>
          <a:p>
            <a:r>
              <a:rPr lang="uk-UA">
                <a:latin typeface="Times New Roman" pitchFamily="18" charset="0"/>
              </a:rPr>
              <a:t>б) термін тужавлення: </a:t>
            </a:r>
          </a:p>
          <a:p>
            <a:r>
              <a:rPr lang="uk-UA">
                <a:latin typeface="Times New Roman" pitchFamily="18" charset="0"/>
              </a:rPr>
              <a:t>початок – 1</a:t>
            </a:r>
            <a:r>
              <a:rPr lang="uk-UA" u="sng" baseline="30000">
                <a:latin typeface="Times New Roman" pitchFamily="18" charset="0"/>
              </a:rPr>
              <a:t>30</a:t>
            </a:r>
            <a:r>
              <a:rPr lang="uk-UA">
                <a:latin typeface="Times New Roman" pitchFamily="18" charset="0"/>
              </a:rPr>
              <a:t> год., </a:t>
            </a:r>
          </a:p>
          <a:p>
            <a:r>
              <a:rPr lang="uk-UA">
                <a:latin typeface="Times New Roman" pitchFamily="18" charset="0"/>
              </a:rPr>
              <a:t>кінець – 4</a:t>
            </a:r>
            <a:r>
              <a:rPr lang="uk-UA" u="sng" baseline="30000">
                <a:latin typeface="Times New Roman" pitchFamily="18" charset="0"/>
              </a:rPr>
              <a:t>20</a:t>
            </a:r>
            <a:r>
              <a:rPr lang="uk-UA">
                <a:latin typeface="Times New Roman" pitchFamily="18" charset="0"/>
              </a:rPr>
              <a:t> год.; </a:t>
            </a:r>
          </a:p>
          <a:p>
            <a:r>
              <a:rPr lang="uk-UA">
                <a:latin typeface="Times New Roman" pitchFamily="18" charset="0"/>
              </a:rPr>
              <a:t>в) істинна густина 3,1 г/см</a:t>
            </a:r>
            <a:r>
              <a:rPr lang="uk-UA" baseline="30000">
                <a:latin typeface="Times New Roman" pitchFamily="18" charset="0"/>
              </a:rPr>
              <a:t>3</a:t>
            </a:r>
            <a:r>
              <a:rPr lang="uk-UA">
                <a:latin typeface="Times New Roman" pitchFamily="18" charset="0"/>
              </a:rPr>
              <a:t>; </a:t>
            </a:r>
          </a:p>
          <a:p>
            <a:r>
              <a:rPr lang="uk-UA">
                <a:latin typeface="Times New Roman" pitchFamily="18" charset="0"/>
              </a:rPr>
              <a:t>г) активність 39,4 МПа; </a:t>
            </a:r>
          </a:p>
          <a:p>
            <a:r>
              <a:rPr lang="uk-UA">
                <a:latin typeface="Times New Roman" pitchFamily="18" charset="0"/>
              </a:rPr>
              <a:t>д) насипна густина 1200 кг/м</a:t>
            </a:r>
            <a:r>
              <a:rPr lang="uk-UA" baseline="30000">
                <a:latin typeface="Times New Roman" pitchFamily="18" charset="0"/>
              </a:rPr>
              <a:t>3</a:t>
            </a:r>
            <a:r>
              <a:rPr lang="uk-UA">
                <a:latin typeface="Times New Roman" pitchFamily="18" charset="0"/>
              </a:rPr>
              <a:t>. </a:t>
            </a:r>
          </a:p>
        </p:txBody>
      </p:sp>
      <p:sp>
        <p:nvSpPr>
          <p:cNvPr id="17459" name="Прямоугольник 9"/>
          <p:cNvSpPr>
            <a:spLocks noChangeArrowheads="1"/>
          </p:cNvSpPr>
          <p:nvPr/>
        </p:nvSpPr>
        <p:spPr bwMode="auto">
          <a:xfrm>
            <a:off x="5219700" y="4221163"/>
            <a:ext cx="31686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>
                <a:latin typeface="Times New Roman" pitchFamily="18" charset="0"/>
              </a:rPr>
              <a:t>Характеристики піску</a:t>
            </a:r>
          </a:p>
          <a:p>
            <a:r>
              <a:rPr lang="uk-UA">
                <a:latin typeface="Times New Roman" pitchFamily="18" charset="0"/>
              </a:rPr>
              <a:t>а) Мкр = 1.3</a:t>
            </a:r>
            <a:r>
              <a:rPr lang="uk-UA"/>
              <a:t> </a:t>
            </a:r>
          </a:p>
          <a:p>
            <a:r>
              <a:rPr lang="uk-UA"/>
              <a:t>б) </a:t>
            </a:r>
            <a:r>
              <a:rPr lang="uk-UA">
                <a:latin typeface="Times New Roman" pitchFamily="18" charset="0"/>
              </a:rPr>
              <a:t>Вміст пиловидних та глинистих часток у піску 1.5 мас.% </a:t>
            </a:r>
          </a:p>
          <a:p>
            <a:r>
              <a:rPr lang="uk-UA">
                <a:latin typeface="Times New Roman" pitchFamily="18" charset="0"/>
              </a:rPr>
              <a:t>в) істинна густина 2,6 г/см</a:t>
            </a:r>
            <a:r>
              <a:rPr lang="uk-UA" baseline="30000">
                <a:latin typeface="Times New Roman" pitchFamily="18" charset="0"/>
              </a:rPr>
              <a:t>3</a:t>
            </a:r>
            <a:r>
              <a:rPr lang="uk-UA">
                <a:latin typeface="Times New Roman" pitchFamily="18" charset="0"/>
              </a:rPr>
              <a:t>; </a:t>
            </a:r>
          </a:p>
          <a:p>
            <a:r>
              <a:rPr lang="uk-UA">
                <a:latin typeface="Times New Roman" pitchFamily="18" charset="0"/>
              </a:rPr>
              <a:t>г) насипна густина 1300 кг/м</a:t>
            </a:r>
            <a:r>
              <a:rPr lang="uk-UA" baseline="30000">
                <a:latin typeface="Times New Roman" pitchFamily="18" charset="0"/>
              </a:rPr>
              <a:t>3</a:t>
            </a:r>
            <a:r>
              <a:rPr lang="uk-UA">
                <a:latin typeface="Times New Roman" pitchFamily="18" charset="0"/>
              </a:rPr>
              <a:t>. </a:t>
            </a:r>
          </a:p>
        </p:txBody>
      </p:sp>
      <p:sp>
        <p:nvSpPr>
          <p:cNvPr id="9" name="Овал 8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69987" y="1636489"/>
          <a:ext cx="650438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7523311" y="838052"/>
          <a:ext cx="144016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6" name="Равнобедренный треугольник 5"/>
          <p:cNvGrpSpPr>
            <a:grpSpLocks/>
          </p:cNvGrpSpPr>
          <p:nvPr/>
        </p:nvGrpSpPr>
        <p:grpSpPr bwMode="auto">
          <a:xfrm>
            <a:off x="7010400" y="1781175"/>
            <a:ext cx="712788" cy="669925"/>
            <a:chOff x="4543" y="845"/>
            <a:chExt cx="449" cy="422"/>
          </a:xfrm>
        </p:grpSpPr>
        <p:pic>
          <p:nvPicPr>
            <p:cNvPr id="19459" name="Равнобедренный треугольник 5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543" y="845"/>
              <a:ext cx="449" cy="422"/>
            </a:xfrm>
            <a:prstGeom prst="rect">
              <a:avLst/>
            </a:prstGeom>
            <a:noFill/>
          </p:spPr>
        </p:pic>
        <p:sp>
          <p:nvSpPr>
            <p:cNvPr id="19460" name="Text Box 4"/>
            <p:cNvSpPr txBox="1">
              <a:spLocks noChangeArrowheads="1"/>
            </p:cNvSpPr>
            <p:nvPr/>
          </p:nvSpPr>
          <p:spPr bwMode="auto">
            <a:xfrm rot="14220138">
              <a:off x="4666" y="977"/>
              <a:ext cx="136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uk-UA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43213" y="260350"/>
            <a:ext cx="3600450" cy="431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/>
              <a:t>БЛОК-СХЕМА ДОСЛІДЖЕНЬ</a:t>
            </a:r>
            <a:r>
              <a:rPr lang="uk-UA" dirty="0"/>
              <a:t> </a:t>
            </a:r>
          </a:p>
        </p:txBody>
      </p:sp>
      <p:grpSp>
        <p:nvGrpSpPr>
          <p:cNvPr id="19463" name="Группа 7"/>
          <p:cNvGrpSpPr>
            <a:grpSpLocks/>
          </p:cNvGrpSpPr>
          <p:nvPr/>
        </p:nvGrpSpPr>
        <p:grpSpPr bwMode="auto">
          <a:xfrm>
            <a:off x="7523163" y="2854325"/>
            <a:ext cx="1438275" cy="1438275"/>
            <a:chOff x="703" y="0"/>
            <a:chExt cx="1438753" cy="1438753"/>
          </a:xfrm>
        </p:grpSpPr>
        <p:sp>
          <p:nvSpPr>
            <p:cNvPr id="9" name="Овал 8"/>
            <p:cNvSpPr/>
            <p:nvPr/>
          </p:nvSpPr>
          <p:spPr>
            <a:xfrm>
              <a:off x="703" y="0"/>
              <a:ext cx="1438753" cy="143875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211910" y="211208"/>
              <a:ext cx="1016338" cy="1016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1430" tIns="11430" rIns="11430" bIns="11430" spcCol="127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900" dirty="0"/>
                <a:t>Властивості сировинних матеріалів; термін </a:t>
              </a:r>
              <a:r>
                <a:rPr lang="uk-UA" sz="900" dirty="0" err="1"/>
                <a:t>мікрохвильвої</a:t>
              </a:r>
              <a:r>
                <a:rPr lang="uk-UA" sz="900" dirty="0"/>
                <a:t> активації; умови тверднення.</a:t>
              </a:r>
            </a:p>
          </p:txBody>
        </p:sp>
      </p:grpSp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7739063" y="2493963"/>
            <a:ext cx="946150" cy="282575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defTabSz="914400">
              <a:spcAft>
                <a:spcPts val="1000"/>
              </a:spcAft>
              <a:defRPr/>
            </a:pPr>
            <a:r>
              <a:rPr lang="uk-UA" sz="1000" dirty="0">
                <a:solidFill>
                  <a:schemeClr val="tx1"/>
                </a:solidFill>
                <a:cs typeface="Arial" pitchFamily="34" charset="0"/>
              </a:rPr>
              <a:t>Фактори</a:t>
            </a:r>
            <a:endParaRPr lang="uk-U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7812088" y="549275"/>
            <a:ext cx="854075" cy="266700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defTabSz="914400">
              <a:spcAft>
                <a:spcPts val="1000"/>
              </a:spcAft>
              <a:defRPr/>
            </a:pPr>
            <a:r>
              <a:rPr lang="uk-UA" sz="1000" dirty="0">
                <a:solidFill>
                  <a:schemeClr val="tx1"/>
                </a:solidFill>
                <a:cs typeface="Arial" pitchFamily="34" charset="0"/>
              </a:rPr>
              <a:t>Критерії</a:t>
            </a:r>
            <a:endParaRPr lang="uk-U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Равнобедренный треугольник 10"/>
          <p:cNvGrpSpPr>
            <a:grpSpLocks/>
          </p:cNvGrpSpPr>
          <p:nvPr/>
        </p:nvGrpSpPr>
        <p:grpSpPr bwMode="auto">
          <a:xfrm>
            <a:off x="6991350" y="3036888"/>
            <a:ext cx="719138" cy="669925"/>
            <a:chOff x="4531" y="1636"/>
            <a:chExt cx="453" cy="422"/>
          </a:xfrm>
        </p:grpSpPr>
        <p:pic>
          <p:nvPicPr>
            <p:cNvPr id="19466" name="Равнобедренный треугольник 10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31" y="1636"/>
              <a:ext cx="453" cy="422"/>
            </a:xfrm>
            <a:prstGeom prst="rect">
              <a:avLst/>
            </a:prstGeom>
            <a:noFill/>
          </p:spPr>
        </p:pic>
        <p:sp>
          <p:nvSpPr>
            <p:cNvPr id="19467" name="Text Box 11"/>
            <p:cNvSpPr txBox="1">
              <a:spLocks noChangeArrowheads="1"/>
            </p:cNvSpPr>
            <p:nvPr/>
          </p:nvSpPr>
          <p:spPr bwMode="auto">
            <a:xfrm rot="17893328">
              <a:off x="4664" y="1715"/>
              <a:ext cx="13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uk-UA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6" name="Овал 15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1547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5310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0" y="528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3131840" y="4653136"/>
            <a:ext cx="3125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Параметри печі DAEWOO KOG-6C27 </a:t>
            </a:r>
            <a:endParaRPr lang="uk-UA" dirty="0">
              <a:latin typeface="Times New Roman" pitchFamily="18" charset="0"/>
            </a:endParaRPr>
          </a:p>
        </p:txBody>
      </p:sp>
      <p:graphicFrame>
        <p:nvGraphicFramePr>
          <p:cNvPr id="20609" name="Group 129"/>
          <p:cNvGraphicFramePr>
            <a:graphicFrameLocks noGrp="1"/>
          </p:cNvGraphicFramePr>
          <p:nvPr/>
        </p:nvGraphicFramePr>
        <p:xfrm>
          <a:off x="1691680" y="5085184"/>
          <a:ext cx="6257925" cy="1432560"/>
        </p:xfrm>
        <a:graphic>
          <a:graphicData uri="http://schemas.openxmlformats.org/drawingml/2006/table">
            <a:tbl>
              <a:tblPr/>
              <a:tblGrid>
                <a:gridCol w="1958975"/>
                <a:gridCol w="2079625"/>
                <a:gridCol w="2219325"/>
              </a:tblGrid>
              <a:tr h="517525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Джерело живлення</a:t>
                      </a: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230В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~50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Гц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row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Мікрохвилі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Споживана потужність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1200Вт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Вихідна потужність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800Вт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Частота </a:t>
                      </a: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2450МГц</a:t>
                      </a:r>
                      <a:endParaRPr kumimoji="0" lang="uk-U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10" name="Rectangle 130"/>
          <p:cNvSpPr>
            <a:spLocks noChangeArrowheads="1"/>
          </p:cNvSpPr>
          <p:nvPr/>
        </p:nvSpPr>
        <p:spPr bwMode="auto">
          <a:xfrm>
            <a:off x="1763688" y="116632"/>
            <a:ext cx="60584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b="1" dirty="0">
                <a:latin typeface="Times New Roman" pitchFamily="18" charset="0"/>
              </a:rPr>
              <a:t>Залежність зростання температури золи винесення при </a:t>
            </a:r>
            <a:endParaRPr lang="uk-UA" b="1" dirty="0" smtClean="0">
              <a:latin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</a:rPr>
              <a:t>мікрохвильовому опромінені від часу опромінення</a:t>
            </a:r>
            <a:r>
              <a:rPr lang="ru-RU" dirty="0" smtClean="0">
                <a:latin typeface="Times New Roman" pitchFamily="18" charset="0"/>
              </a:rPr>
              <a:t> </a:t>
            </a:r>
            <a:endParaRPr lang="uk-UA" dirty="0">
              <a:latin typeface="Times New Roman" pitchFamily="18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8783960" y="0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uk-UA" dirty="0"/>
          </a:p>
        </p:txBody>
      </p:sp>
      <p:graphicFrame>
        <p:nvGraphicFramePr>
          <p:cNvPr id="43" name="Диаграмма 42"/>
          <p:cNvGraphicFramePr/>
          <p:nvPr/>
        </p:nvGraphicFramePr>
        <p:xfrm>
          <a:off x="1" y="764704"/>
          <a:ext cx="47160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4" name="Диаграмма 43"/>
          <p:cNvGraphicFramePr/>
          <p:nvPr/>
        </p:nvGraphicFramePr>
        <p:xfrm>
          <a:off x="4499992" y="764704"/>
          <a:ext cx="4644008" cy="3702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3" name="Диаграмма 7"/>
          <p:cNvGraphicFramePr>
            <a:graphicFrameLocks/>
          </p:cNvGraphicFramePr>
          <p:nvPr/>
        </p:nvGraphicFramePr>
        <p:xfrm>
          <a:off x="50800" y="887413"/>
          <a:ext cx="4830763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4786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4" name="Диаграмма 8"/>
          <p:cNvGraphicFramePr>
            <a:graphicFrameLocks/>
          </p:cNvGraphicFramePr>
          <p:nvPr/>
        </p:nvGraphicFramePr>
        <p:xfrm>
          <a:off x="4406900" y="887413"/>
          <a:ext cx="4686300" cy="2338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482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1824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5" name="Диаграмма 1"/>
          <p:cNvGraphicFramePr>
            <a:graphicFrameLocks/>
          </p:cNvGraphicFramePr>
          <p:nvPr/>
        </p:nvGraphicFramePr>
        <p:xfrm>
          <a:off x="1527175" y="3297238"/>
          <a:ext cx="6091238" cy="350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5033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06575" y="188913"/>
            <a:ext cx="5599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uk-UA">
                <a:latin typeface="Times New Roman" pitchFamily="18" charset="0"/>
              </a:rPr>
              <a:t>Визначення фракційного складу  та насипної щільності</a:t>
            </a:r>
          </a:p>
          <a:p>
            <a:pPr algn="ctr"/>
            <a:r>
              <a:rPr lang="uk-UA">
                <a:latin typeface="Times New Roman" pitchFamily="18" charset="0"/>
              </a:rPr>
              <a:t>похідної та активованої золи виносу</a:t>
            </a:r>
          </a:p>
        </p:txBody>
      </p:sp>
      <p:sp>
        <p:nvSpPr>
          <p:cNvPr id="12" name="Овал 11"/>
          <p:cNvSpPr/>
          <p:nvPr/>
        </p:nvSpPr>
        <p:spPr>
          <a:xfrm>
            <a:off x="8676456" y="44624"/>
            <a:ext cx="360040" cy="36004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2539</TotalTime>
  <Words>1900</Words>
  <Application>Microsoft Office PowerPoint</Application>
  <PresentationFormat>Экран (4:3)</PresentationFormat>
  <Paragraphs>494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ХАРАКТЕРИСТИКА ЗОЛИ-ВИНЕСЕННЯ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Zigen</dc:creator>
  <cp:lastModifiedBy>Zigen</cp:lastModifiedBy>
  <cp:revision>227</cp:revision>
  <dcterms:created xsi:type="dcterms:W3CDTF">2015-05-31T15:05:41Z</dcterms:created>
  <dcterms:modified xsi:type="dcterms:W3CDTF">2015-06-24T06:21:13Z</dcterms:modified>
</cp:coreProperties>
</file>