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498AD2"/>
            </a:gs>
            <a:gs pos="100000">
              <a:srgbClr val="FFFF00"/>
            </a:gs>
            <a:gs pos="3000">
              <a:srgbClr val="0070C0"/>
            </a:gs>
            <a:gs pos="55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10145"/>
            <a:ext cx="7772400" cy="2262113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latin typeface="Monotype Corsiva" pitchFamily="66" charset="0"/>
              </a:rPr>
              <a:t>Магістерська кваліфікаційна робота</a:t>
            </a:r>
            <a:br>
              <a:rPr lang="uk-UA" sz="2800" b="1" dirty="0" smtClean="0">
                <a:latin typeface="Monotype Corsiva" pitchFamily="66" charset="0"/>
              </a:rPr>
            </a:br>
            <a:r>
              <a:rPr lang="uk-UA" sz="2800" b="1" dirty="0">
                <a:latin typeface="Monotype Corsiva" pitchFamily="66" charset="0"/>
              </a:rPr>
              <a:t> </a:t>
            </a:r>
            <a:r>
              <a:rPr lang="uk-UA" sz="2800" b="1" dirty="0" smtClean="0">
                <a:latin typeface="Monotype Corsiva" pitchFamily="66" charset="0"/>
              </a:rPr>
              <a:t>на </a:t>
            </a:r>
            <a:r>
              <a:rPr lang="uk-UA" sz="2800" b="1" dirty="0">
                <a:latin typeface="Monotype Corsiva" pitchFamily="66" charset="0"/>
              </a:rPr>
              <a:t>тему: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uk-UA" dirty="0">
                <a:latin typeface="Monotype Corsiva" pitchFamily="66" charset="0"/>
              </a:rPr>
              <a:t>Вплив рекреаційного середовища на реконструкцію міської забудови</a:t>
            </a:r>
            <a:r>
              <a:rPr lang="uk-UA" sz="3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7" name="Picture 3" descr="D:\4 курс\Реконструкція\Пархоменко\7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6777" y="4653136"/>
            <a:ext cx="3839935" cy="208983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4 курс\Реконструкція\Тичина\Новый рисунок6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127"/>
            <a:ext cx="3838649" cy="2092018"/>
          </a:xfrm>
          <a:prstGeom prst="rect">
            <a:avLst/>
          </a:prstGeom>
          <a:noFill/>
          <a:effectLst>
            <a:softEdge rad="88900"/>
          </a:effectLst>
        </p:spPr>
      </p:pic>
      <p:pic>
        <p:nvPicPr>
          <p:cNvPr id="1029" name="Picture 5" descr="D:\4 курс\Реконструкція\фУРМАНОВА\Новый рисунок4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6777" y="127265"/>
            <a:ext cx="3838649" cy="2082880"/>
          </a:xfrm>
          <a:prstGeom prst="rect">
            <a:avLst/>
          </a:prstGeom>
          <a:noFill/>
          <a:effectLst>
            <a:softEdge rad="88900"/>
          </a:effectLst>
        </p:spPr>
      </p:pic>
      <p:pic>
        <p:nvPicPr>
          <p:cNvPr id="1030" name="Picture 6" descr="D:\4 курс\Реконструкція\фУРМАНОВА\1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3838649" cy="208983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9224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304" y="0"/>
            <a:ext cx="9160303" cy="6858000"/>
          </a:xfrm>
        </p:spPr>
      </p:pic>
    </p:spTree>
    <p:extLst>
      <p:ext uri="{BB962C8B-B14F-4D97-AF65-F5344CB8AC3E}">
        <p14:creationId xmlns:p14="http://schemas.microsoft.com/office/powerpoint/2010/main" xmlns="" val="3283169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88"/>
            <a:ext cx="9144000" cy="6853812"/>
          </a:xfrm>
        </p:spPr>
      </p:pic>
    </p:spTree>
    <p:extLst>
      <p:ext uri="{BB962C8B-B14F-4D97-AF65-F5344CB8AC3E}">
        <p14:creationId xmlns:p14="http://schemas.microsoft.com/office/powerpoint/2010/main" xmlns="" val="271446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/>
          </a:bodyPr>
          <a:lstStyle/>
          <a:p>
            <a:r>
              <a:rPr lang="en-US" b="1" dirty="0" smtClean="0"/>
              <a:t> </a:t>
            </a:r>
            <a:endParaRPr lang="ru-RU" dirty="0" smtClean="0"/>
          </a:p>
          <a:p>
            <a:pPr algn="ctr"/>
            <a:r>
              <a:rPr lang="ru-RU" sz="3000" b="1" dirty="0" err="1" smtClean="0">
                <a:latin typeface="Monotype Corsiva" pitchFamily="66" charset="0"/>
              </a:rPr>
              <a:t>Рекреаційна</a:t>
            </a:r>
            <a:r>
              <a:rPr lang="ru-RU" sz="3000" b="1" dirty="0" smtClean="0">
                <a:latin typeface="Monotype Corsiva" pitchFamily="66" charset="0"/>
              </a:rPr>
              <a:t>  сфера  </a:t>
            </a:r>
            <a:r>
              <a:rPr lang="ru-RU" sz="3000" b="1" dirty="0" err="1" smtClean="0">
                <a:latin typeface="Monotype Corsiva" pitchFamily="66" charset="0"/>
              </a:rPr>
              <a:t>є</a:t>
            </a:r>
            <a:r>
              <a:rPr lang="ru-RU" sz="3000" b="1" dirty="0" smtClean="0">
                <a:latin typeface="Monotype Corsiva" pitchFamily="66" charset="0"/>
              </a:rPr>
              <a:t>  </a:t>
            </a:r>
            <a:r>
              <a:rPr lang="ru-RU" sz="3000" b="1" dirty="0" err="1" smtClean="0">
                <a:latin typeface="Monotype Corsiva" pitchFamily="66" charset="0"/>
              </a:rPr>
              <a:t>однією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з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найперспективніших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галузей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сучасності</a:t>
            </a:r>
            <a:r>
              <a:rPr lang="ru-RU" sz="3000" b="1" dirty="0" smtClean="0">
                <a:latin typeface="Monotype Corsiva" pitchFamily="66" charset="0"/>
              </a:rPr>
              <a:t> та </a:t>
            </a:r>
            <a:r>
              <a:rPr lang="ru-RU" sz="3000" b="1" dirty="0" err="1" smtClean="0">
                <a:latin typeface="Monotype Corsiva" pitchFamily="66" charset="0"/>
              </a:rPr>
              <a:t>майбутнього</a:t>
            </a:r>
            <a:r>
              <a:rPr lang="ru-RU" sz="3000" b="1" dirty="0" smtClean="0">
                <a:latin typeface="Monotype Corsiva" pitchFamily="66" charset="0"/>
              </a:rPr>
              <a:t>. </a:t>
            </a:r>
            <a:r>
              <a:rPr lang="ru-RU" sz="3000" b="1" dirty="0" err="1" smtClean="0">
                <a:latin typeface="Monotype Corsiva" pitchFamily="66" charset="0"/>
              </a:rPr>
              <a:t>Її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розвитку</a:t>
            </a:r>
            <a:r>
              <a:rPr lang="ru-RU" sz="3000" b="1" dirty="0" smtClean="0">
                <a:latin typeface="Monotype Corsiva" pitchFamily="66" charset="0"/>
              </a:rPr>
              <a:t> на </a:t>
            </a:r>
            <a:r>
              <a:rPr lang="ru-RU" sz="3000" b="1" dirty="0" err="1" smtClean="0">
                <a:latin typeface="Monotype Corsiva" pitchFamily="66" charset="0"/>
              </a:rPr>
              <a:t>території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області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сприятиме</a:t>
            </a:r>
            <a:r>
              <a:rPr lang="ru-RU" sz="3000" b="1" dirty="0" smtClean="0">
                <a:latin typeface="Monotype Corsiva" pitchFamily="66" charset="0"/>
              </a:rPr>
              <a:t> комплексна </a:t>
            </a:r>
            <a:r>
              <a:rPr lang="ru-RU" sz="3000" b="1" dirty="0" err="1" smtClean="0">
                <a:latin typeface="Monotype Corsiva" pitchFamily="66" charset="0"/>
              </a:rPr>
              <a:t>оцінка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рекреаційно-ресурсного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потенціалу</a:t>
            </a:r>
            <a:r>
              <a:rPr lang="ru-RU" sz="3000" b="1" dirty="0" smtClean="0">
                <a:latin typeface="Monotype Corsiva" pitchFamily="66" charset="0"/>
              </a:rPr>
              <a:t>, </a:t>
            </a:r>
            <a:r>
              <a:rPr lang="ru-RU" sz="3000" b="1" dirty="0" err="1" smtClean="0">
                <a:latin typeface="Monotype Corsiva" pitchFamily="66" charset="0"/>
              </a:rPr>
              <a:t>застосування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нових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методів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господарювання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і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управління</a:t>
            </a:r>
            <a:r>
              <a:rPr lang="ru-RU" sz="3000" b="1" dirty="0" smtClean="0">
                <a:latin typeface="Monotype Corsiva" pitchFamily="66" charset="0"/>
              </a:rPr>
              <a:t>, </a:t>
            </a:r>
            <a:r>
              <a:rPr lang="ru-RU" sz="3000" b="1" dirty="0" err="1" smtClean="0">
                <a:latin typeface="Monotype Corsiva" pitchFamily="66" charset="0"/>
              </a:rPr>
              <a:t>створення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оптимальної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територіальної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організації</a:t>
            </a:r>
            <a:r>
              <a:rPr lang="ru-RU" sz="3000" b="1" dirty="0" smtClean="0">
                <a:latin typeface="Monotype Corsiva" pitchFamily="66" charset="0"/>
              </a:rPr>
              <a:t> як </a:t>
            </a:r>
            <a:r>
              <a:rPr lang="ru-RU" sz="3000" b="1" dirty="0" err="1" smtClean="0">
                <a:latin typeface="Monotype Corsiva" pitchFamily="66" charset="0"/>
              </a:rPr>
              <a:t>усього</a:t>
            </a:r>
            <a:r>
              <a:rPr lang="ru-RU" sz="3000" b="1" dirty="0" smtClean="0">
                <a:latin typeface="Monotype Corsiva" pitchFamily="66" charset="0"/>
              </a:rPr>
              <a:t> ТРК, так </a:t>
            </a:r>
            <a:r>
              <a:rPr lang="ru-RU" sz="3000" b="1" dirty="0" err="1" smtClean="0">
                <a:latin typeface="Monotype Corsiva" pitchFamily="66" charset="0"/>
              </a:rPr>
              <a:t>і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окремих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його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спеціалізованих</a:t>
            </a:r>
            <a:r>
              <a:rPr lang="ru-RU" sz="3000" b="1" dirty="0" smtClean="0">
                <a:latin typeface="Monotype Corsiva" pitchFamily="66" charset="0"/>
              </a:rPr>
              <a:t> ланок, </a:t>
            </a:r>
            <a:r>
              <a:rPr lang="ru-RU" sz="3000" b="1" dirty="0" err="1" smtClean="0">
                <a:latin typeface="Monotype Corsiva" pitchFamily="66" charset="0"/>
              </a:rPr>
              <a:t>максимальне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освоєння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рекреаційних</a:t>
            </a:r>
            <a:r>
              <a:rPr lang="ru-RU" sz="3000" b="1" dirty="0" smtClean="0">
                <a:latin typeface="Monotype Corsiva" pitchFamily="66" charset="0"/>
              </a:rPr>
              <a:t>  </a:t>
            </a:r>
            <a:r>
              <a:rPr lang="ru-RU" sz="3000" b="1" dirty="0" err="1" smtClean="0">
                <a:latin typeface="Monotype Corsiva" pitchFamily="66" charset="0"/>
              </a:rPr>
              <a:t>ресурсів</a:t>
            </a:r>
            <a:r>
              <a:rPr lang="ru-RU" sz="3000" b="1" dirty="0" smtClean="0">
                <a:latin typeface="Monotype Corsiva" pitchFamily="66" charset="0"/>
              </a:rPr>
              <a:t> та </a:t>
            </a:r>
            <a:r>
              <a:rPr lang="ru-RU" sz="3000" b="1" dirty="0" err="1" smtClean="0">
                <a:latin typeface="Monotype Corsiva" pitchFamily="66" charset="0"/>
              </a:rPr>
              <a:t>їх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охорона</a:t>
            </a:r>
            <a:r>
              <a:rPr lang="ru-RU" sz="3000" b="1" dirty="0" smtClean="0">
                <a:latin typeface="Monotype Corsiva" pitchFamily="66" charset="0"/>
              </a:rPr>
              <a:t>, </a:t>
            </a:r>
            <a:r>
              <a:rPr lang="ru-RU" sz="3000" b="1" dirty="0" err="1" smtClean="0">
                <a:latin typeface="Monotype Corsiva" pitchFamily="66" charset="0"/>
              </a:rPr>
              <a:t>що</a:t>
            </a:r>
            <a:r>
              <a:rPr lang="ru-RU" sz="3000" b="1" dirty="0" smtClean="0">
                <a:latin typeface="Monotype Corsiva" pitchFamily="66" charset="0"/>
              </a:rPr>
              <a:t> в </a:t>
            </a:r>
            <a:r>
              <a:rPr lang="ru-RU" sz="3000" b="1" dirty="0" err="1" smtClean="0">
                <a:latin typeface="Monotype Corsiva" pitchFamily="66" charset="0"/>
              </a:rPr>
              <a:t>умовах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вільної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конкуренції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забезпечить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насичення</a:t>
            </a:r>
            <a:r>
              <a:rPr lang="ru-RU" sz="3000" b="1" dirty="0" smtClean="0">
                <a:latin typeface="Monotype Corsiva" pitchFamily="66" charset="0"/>
              </a:rPr>
              <a:t> ринку </a:t>
            </a:r>
            <a:r>
              <a:rPr lang="ru-RU" sz="3000" b="1" dirty="0" err="1" smtClean="0">
                <a:latin typeface="Monotype Corsiva" pitchFamily="66" charset="0"/>
              </a:rPr>
              <a:t>високоякісними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послугами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і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сприятиме</a:t>
            </a:r>
            <a:r>
              <a:rPr lang="ru-RU" sz="3000" b="1" dirty="0" smtClean="0">
                <a:latin typeface="Monotype Corsiva" pitchFamily="66" charset="0"/>
              </a:rPr>
              <a:t> комплексному </a:t>
            </a:r>
            <a:r>
              <a:rPr lang="ru-RU" sz="3000" b="1" dirty="0" err="1" smtClean="0">
                <a:latin typeface="Monotype Corsiva" pitchFamily="66" charset="0"/>
              </a:rPr>
              <a:t>соціально-економічному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розвитку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Вінницької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r>
              <a:rPr lang="ru-RU" sz="3000" b="1" dirty="0" err="1" smtClean="0">
                <a:latin typeface="Monotype Corsiva" pitchFamily="66" charset="0"/>
              </a:rPr>
              <a:t>області</a:t>
            </a:r>
            <a:r>
              <a:rPr lang="ru-RU" sz="3000" b="1" dirty="0" smtClean="0">
                <a:latin typeface="Monotype Corsiva" pitchFamily="66" charset="0"/>
              </a:rPr>
              <a:t>.</a:t>
            </a:r>
            <a:endParaRPr lang="ru-RU" sz="3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00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" y="142874"/>
            <a:ext cx="9143999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процесі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досліджень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встановлено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Вінницькій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області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значні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потенційні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можливості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туризму. Але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сучасний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рівень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туристичної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індустрії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низький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відповідає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потребам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населення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економіки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Для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подолання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існуючих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диспропорцій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ТРК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Вінницької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області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сформульовані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основні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напрямки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найближчу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перспективу,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основними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яких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вітчизняного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зарубіжного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досвіду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організації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рекреаційної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діяльності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її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правового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забезпечення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;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впровадження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ринкових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відносин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сфері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;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збільшення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фінансування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рекреаційної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галузі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збереження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відновлення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історико-культурних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пам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яток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залученням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рекреаційний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процес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розвиток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перспективних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напрямків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туризму: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культурно-екскурсійного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сільського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зеленого,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спортивно-оздоровчого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сакрального,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екстремального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тощо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підвищення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рівня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інфраструктурного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забезпечення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рекреаційного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процесу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метою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поліпшення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рекреаційного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обслуговування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проведення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подальших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наукових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досліджень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щодо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виявлення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оцінки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рекреаційних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ресурсів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області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73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472518" cy="635798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700" b="1" dirty="0" smtClean="0">
                <a:latin typeface="Monotype Corsiva" pitchFamily="66" charset="0"/>
              </a:rPr>
              <a:t>Для </a:t>
            </a:r>
            <a:r>
              <a:rPr lang="ru-RU" sz="3700" b="1" dirty="0" err="1" smtClean="0">
                <a:latin typeface="Monotype Corsiva" pitchFamily="66" charset="0"/>
              </a:rPr>
              <a:t>ефективного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використання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наявного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потенціалу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територіально-рекреаційних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комплексів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потрібна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їх</a:t>
            </a:r>
            <a:r>
              <a:rPr lang="ru-RU" sz="3700" b="1" dirty="0" smtClean="0">
                <a:latin typeface="Monotype Corsiva" pitchFamily="66" charset="0"/>
              </a:rPr>
              <a:t> комплексна </a:t>
            </a:r>
            <a:r>
              <a:rPr lang="ru-RU" sz="3700" b="1" dirty="0" err="1" smtClean="0">
                <a:latin typeface="Monotype Corsiva" pitchFamily="66" charset="0"/>
              </a:rPr>
              <a:t>оцінка</a:t>
            </a:r>
            <a:r>
              <a:rPr lang="ru-RU" sz="3700" b="1" dirty="0" smtClean="0">
                <a:latin typeface="Monotype Corsiva" pitchFamily="66" charset="0"/>
              </a:rPr>
              <a:t>, яка в </a:t>
            </a:r>
            <a:r>
              <a:rPr lang="ru-RU" sz="3700" b="1" dirty="0" err="1" smtClean="0">
                <a:latin typeface="Monotype Corsiva" pitchFamily="66" charset="0"/>
              </a:rPr>
              <a:t>роботі</a:t>
            </a:r>
            <a:r>
              <a:rPr lang="ru-RU" sz="3700" b="1" dirty="0" smtClean="0">
                <a:latin typeface="Monotype Corsiva" pitchFamily="66" charset="0"/>
              </a:rPr>
              <a:t> проводилась </a:t>
            </a:r>
            <a:r>
              <a:rPr lang="ru-RU" sz="3700" b="1" dirty="0" err="1" smtClean="0">
                <a:latin typeface="Monotype Corsiva" pitchFamily="66" charset="0"/>
              </a:rPr>
              <a:t>із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використанням</a:t>
            </a:r>
            <a:r>
              <a:rPr lang="ru-RU" sz="3700" b="1" dirty="0" smtClean="0">
                <a:latin typeface="Monotype Corsiva" pitchFamily="66" charset="0"/>
              </a:rPr>
              <a:t> методики М.І. </a:t>
            </a:r>
            <a:r>
              <a:rPr lang="ru-RU" sz="3700" b="1" dirty="0" err="1" smtClean="0">
                <a:latin typeface="Monotype Corsiva" pitchFamily="66" charset="0"/>
              </a:rPr>
              <a:t>Мацоли</a:t>
            </a:r>
            <a:r>
              <a:rPr lang="ru-RU" sz="3700" b="1" dirty="0" smtClean="0">
                <a:latin typeface="Monotype Corsiva" pitchFamily="66" charset="0"/>
              </a:rPr>
              <a:t>.  Проводилась </a:t>
            </a:r>
            <a:r>
              <a:rPr lang="ru-RU" sz="3700" b="1" dirty="0" err="1" smtClean="0">
                <a:latin typeface="Monotype Corsiva" pitchFamily="66" charset="0"/>
              </a:rPr>
              <a:t>оцінка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потенціалу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суспільно-географічного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положення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Осгп</a:t>
            </a:r>
            <a:r>
              <a:rPr lang="ru-RU" sz="3700" b="1" dirty="0" smtClean="0">
                <a:latin typeface="Monotype Corsiva" pitchFamily="66" charset="0"/>
              </a:rPr>
              <a:t>); </a:t>
            </a:r>
            <a:r>
              <a:rPr lang="ru-RU" sz="3700" b="1" dirty="0" err="1" smtClean="0">
                <a:latin typeface="Monotype Corsiva" pitchFamily="66" charset="0"/>
              </a:rPr>
              <a:t>естетичної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цінності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території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Ое</a:t>
            </a:r>
            <a:r>
              <a:rPr lang="ru-RU" sz="3700" b="1" dirty="0" smtClean="0">
                <a:latin typeface="Monotype Corsiva" pitchFamily="66" charset="0"/>
              </a:rPr>
              <a:t>); </a:t>
            </a:r>
            <a:r>
              <a:rPr lang="ru-RU" sz="3700" b="1" dirty="0" err="1" smtClean="0">
                <a:latin typeface="Monotype Corsiva" pitchFamily="66" charset="0"/>
              </a:rPr>
              <a:t>забезпеченості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родовищами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мінеральних</a:t>
            </a:r>
            <a:r>
              <a:rPr lang="ru-RU" sz="3700" b="1" dirty="0" smtClean="0">
                <a:latin typeface="Monotype Corsiva" pitchFamily="66" charset="0"/>
              </a:rPr>
              <a:t> вод (Ом), </a:t>
            </a:r>
            <a:r>
              <a:rPr lang="ru-RU" sz="3700" b="1" dirty="0" err="1" smtClean="0">
                <a:latin typeface="Monotype Corsiva" pitchFamily="66" charset="0"/>
              </a:rPr>
              <a:t>лісовими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Ол</a:t>
            </a:r>
            <a:r>
              <a:rPr lang="ru-RU" sz="3700" b="1" dirty="0" smtClean="0">
                <a:latin typeface="Monotype Corsiva" pitchFamily="66" charset="0"/>
              </a:rPr>
              <a:t>), </a:t>
            </a:r>
            <a:r>
              <a:rPr lang="ru-RU" sz="3700" b="1" dirty="0" err="1" smtClean="0">
                <a:latin typeface="Monotype Corsiva" pitchFamily="66" charset="0"/>
              </a:rPr>
              <a:t>кліматичними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Ок</a:t>
            </a:r>
            <a:r>
              <a:rPr lang="ru-RU" sz="3700" b="1" dirty="0" smtClean="0">
                <a:latin typeface="Monotype Corsiva" pitchFamily="66" charset="0"/>
              </a:rPr>
              <a:t>), </a:t>
            </a:r>
            <a:r>
              <a:rPr lang="ru-RU" sz="3700" b="1" dirty="0" err="1" smtClean="0">
                <a:latin typeface="Monotype Corsiva" pitchFamily="66" charset="0"/>
              </a:rPr>
              <a:t>водними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Ов</a:t>
            </a:r>
            <a:r>
              <a:rPr lang="ru-RU" sz="3700" b="1" dirty="0" smtClean="0">
                <a:latin typeface="Monotype Corsiva" pitchFamily="66" charset="0"/>
              </a:rPr>
              <a:t>) </a:t>
            </a:r>
            <a:r>
              <a:rPr lang="ru-RU" sz="3700" b="1" dirty="0" err="1" smtClean="0">
                <a:latin typeface="Monotype Corsiva" pitchFamily="66" charset="0"/>
              </a:rPr>
              <a:t>рекреаційними</a:t>
            </a:r>
            <a:r>
              <a:rPr lang="ru-RU" sz="3700" b="1" dirty="0" smtClean="0">
                <a:latin typeface="Monotype Corsiva" pitchFamily="66" charset="0"/>
              </a:rPr>
              <a:t> ресурсами; </a:t>
            </a:r>
            <a:r>
              <a:rPr lang="ru-RU" sz="3700" b="1" dirty="0" err="1" smtClean="0">
                <a:latin typeface="Monotype Corsiva" pitchFamily="66" charset="0"/>
              </a:rPr>
              <a:t>потенціалу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природоохоронних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обґєктів</a:t>
            </a:r>
            <a:r>
              <a:rPr lang="ru-RU" sz="3700" b="1" dirty="0" smtClean="0">
                <a:latin typeface="Monotype Corsiva" pitchFamily="66" charset="0"/>
              </a:rPr>
              <a:t> (Оп); </a:t>
            </a:r>
            <a:r>
              <a:rPr lang="ru-RU" sz="3700" b="1" dirty="0" err="1" smtClean="0">
                <a:latin typeface="Monotype Corsiva" pitchFamily="66" charset="0"/>
              </a:rPr>
              <a:t>історико-культурного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потенціалу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Оі</a:t>
            </a:r>
            <a:r>
              <a:rPr lang="ru-RU" sz="3700" b="1" dirty="0" smtClean="0">
                <a:latin typeface="Monotype Corsiva" pitchFamily="66" charset="0"/>
              </a:rPr>
              <a:t>); </a:t>
            </a:r>
            <a:r>
              <a:rPr lang="ru-RU" sz="3700" b="1" dirty="0" err="1" smtClean="0">
                <a:latin typeface="Monotype Corsiva" pitchFamily="66" charset="0"/>
              </a:rPr>
              <a:t>транспортної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забезпеченості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території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Оm</a:t>
            </a:r>
            <a:r>
              <a:rPr lang="ru-RU" sz="3700" b="1" dirty="0" smtClean="0">
                <a:latin typeface="Monotype Corsiva" pitchFamily="66" charset="0"/>
              </a:rPr>
              <a:t>); </a:t>
            </a:r>
            <a:r>
              <a:rPr lang="ru-RU" sz="3700" b="1" dirty="0" err="1" smtClean="0">
                <a:latin typeface="Monotype Corsiva" pitchFamily="66" charset="0"/>
              </a:rPr>
              <a:t>забезпеченості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території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санаторіями</a:t>
            </a:r>
            <a:r>
              <a:rPr lang="ru-RU" sz="3700" b="1" dirty="0" smtClean="0">
                <a:latin typeface="Monotype Corsiva" pitchFamily="66" charset="0"/>
              </a:rPr>
              <a:t> та закладами </a:t>
            </a:r>
            <a:r>
              <a:rPr lang="ru-RU" sz="3700" b="1" dirty="0" err="1" smtClean="0">
                <a:latin typeface="Monotype Corsiva" pitchFamily="66" charset="0"/>
              </a:rPr>
              <a:t>відпочинку</a:t>
            </a:r>
            <a:r>
              <a:rPr lang="ru-RU" sz="3700" b="1" dirty="0" smtClean="0">
                <a:latin typeface="Monotype Corsiva" pitchFamily="66" charset="0"/>
              </a:rPr>
              <a:t> (Ос), </a:t>
            </a:r>
            <a:r>
              <a:rPr lang="ru-RU" sz="3700" b="1" dirty="0" err="1" smtClean="0">
                <a:latin typeface="Monotype Corsiva" pitchFamily="66" charset="0"/>
              </a:rPr>
              <a:t>готельними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підприємствами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Ог</a:t>
            </a:r>
            <a:r>
              <a:rPr lang="ru-RU" sz="3700" b="1" dirty="0" smtClean="0">
                <a:latin typeface="Monotype Corsiva" pitchFamily="66" charset="0"/>
              </a:rPr>
              <a:t>), закладами </a:t>
            </a:r>
            <a:r>
              <a:rPr lang="ru-RU" sz="3700" b="1" dirty="0" err="1" smtClean="0">
                <a:latin typeface="Monotype Corsiva" pitchFamily="66" charset="0"/>
              </a:rPr>
              <a:t>торгівлі</a:t>
            </a:r>
            <a:r>
              <a:rPr lang="ru-RU" sz="3700" b="1" dirty="0" smtClean="0">
                <a:latin typeface="Monotype Corsiva" pitchFamily="66" charset="0"/>
              </a:rPr>
              <a:t> (</a:t>
            </a:r>
            <a:r>
              <a:rPr lang="ru-RU" sz="3700" b="1" dirty="0" err="1" smtClean="0">
                <a:latin typeface="Monotype Corsiva" pitchFamily="66" charset="0"/>
              </a:rPr>
              <a:t>Оmорг</a:t>
            </a:r>
            <a:r>
              <a:rPr lang="ru-RU" sz="3700" b="1" dirty="0" smtClean="0">
                <a:latin typeface="Monotype Corsiva" pitchFamily="66" charset="0"/>
              </a:rPr>
              <a:t>) та ресторанного </a:t>
            </a:r>
            <a:r>
              <a:rPr lang="ru-RU" sz="3700" b="1" dirty="0" err="1" smtClean="0">
                <a:latin typeface="Monotype Corsiva" pitchFamily="66" charset="0"/>
              </a:rPr>
              <a:t>господарства</a:t>
            </a:r>
            <a:r>
              <a:rPr lang="ru-RU" sz="3700" b="1" dirty="0" smtClean="0">
                <a:latin typeface="Monotype Corsiva" pitchFamily="66" charset="0"/>
              </a:rPr>
              <a:t> (Ор); </a:t>
            </a:r>
            <a:r>
              <a:rPr lang="ru-RU" sz="3700" b="1" dirty="0" err="1" smtClean="0">
                <a:latin typeface="Monotype Corsiva" pitchFamily="66" charset="0"/>
              </a:rPr>
              <a:t>рекреаційного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навантаження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території</a:t>
            </a:r>
            <a:r>
              <a:rPr lang="ru-RU" sz="3700" b="1" dirty="0" smtClean="0">
                <a:latin typeface="Monotype Corsiva" pitchFamily="66" charset="0"/>
              </a:rPr>
              <a:t> (Он). </a:t>
            </a:r>
            <a:r>
              <a:rPr lang="ru-RU" sz="3700" b="1" dirty="0" err="1" smtClean="0">
                <a:latin typeface="Monotype Corsiva" pitchFamily="66" charset="0"/>
              </a:rPr>
              <a:t>Аналізувались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також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екологічна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ситуація</a:t>
            </a:r>
            <a:r>
              <a:rPr lang="ru-RU" sz="3700" b="1" dirty="0" smtClean="0">
                <a:latin typeface="Monotype Corsiva" pitchFamily="66" charset="0"/>
              </a:rPr>
              <a:t>, </a:t>
            </a:r>
            <a:r>
              <a:rPr lang="ru-RU" sz="3700" b="1" dirty="0" err="1" smtClean="0">
                <a:latin typeface="Monotype Corsiva" pitchFamily="66" charset="0"/>
              </a:rPr>
              <a:t>адже</a:t>
            </a:r>
            <a:r>
              <a:rPr lang="ru-RU" sz="3700" b="1" dirty="0" smtClean="0">
                <a:latin typeface="Monotype Corsiva" pitchFamily="66" charset="0"/>
              </a:rPr>
              <a:t> вона </a:t>
            </a:r>
            <a:r>
              <a:rPr lang="ru-RU" sz="3700" b="1" dirty="0" err="1" smtClean="0">
                <a:latin typeface="Monotype Corsiva" pitchFamily="66" charset="0"/>
              </a:rPr>
              <a:t>може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виступати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лімітуючим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або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стимулюючим</a:t>
            </a:r>
            <a:r>
              <a:rPr lang="ru-RU" sz="3700" b="1" dirty="0" smtClean="0">
                <a:latin typeface="Monotype Corsiva" pitchFamily="66" charset="0"/>
              </a:rPr>
              <a:t> фактором, </a:t>
            </a:r>
            <a:r>
              <a:rPr lang="ru-RU" sz="3700" b="1" dirty="0" err="1" smtClean="0">
                <a:latin typeface="Monotype Corsiva" pitchFamily="66" charset="0"/>
              </a:rPr>
              <a:t>населення</a:t>
            </a:r>
            <a:r>
              <a:rPr lang="ru-RU" sz="3700" b="1" dirty="0" smtClean="0">
                <a:latin typeface="Monotype Corsiva" pitchFamily="66" charset="0"/>
              </a:rPr>
              <a:t> та </a:t>
            </a:r>
            <a:r>
              <a:rPr lang="ru-RU" sz="3700" b="1" dirty="0" err="1" smtClean="0">
                <a:latin typeface="Monotype Corsiva" pitchFamily="66" charset="0"/>
              </a:rPr>
              <a:t>трудові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ресурси</a:t>
            </a:r>
            <a:r>
              <a:rPr lang="ru-RU" sz="3700" b="1" dirty="0" smtClean="0">
                <a:latin typeface="Monotype Corsiva" pitchFamily="66" charset="0"/>
              </a:rPr>
              <a:t>, </a:t>
            </a:r>
            <a:r>
              <a:rPr lang="ru-RU" sz="3700" b="1" dirty="0" err="1" smtClean="0">
                <a:latin typeface="Monotype Corsiva" pitchFamily="66" charset="0"/>
              </a:rPr>
              <a:t>які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відносяться</a:t>
            </a:r>
            <a:r>
              <a:rPr lang="ru-RU" sz="3700" b="1" dirty="0" smtClean="0">
                <a:latin typeface="Monotype Corsiva" pitchFamily="66" charset="0"/>
              </a:rPr>
              <a:t> до </a:t>
            </a:r>
            <a:r>
              <a:rPr lang="ru-RU" sz="3700" b="1" dirty="0" err="1" smtClean="0">
                <a:latin typeface="Monotype Corsiva" pitchFamily="66" charset="0"/>
              </a:rPr>
              <a:t>основних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ціле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реалізуючих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компонентів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розвитку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рекреаційного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потенціалу</a:t>
            </a:r>
            <a:r>
              <a:rPr lang="ru-RU" sz="3700" b="1" dirty="0" smtClean="0">
                <a:latin typeface="Monotype Corsiva" pitchFamily="66" charset="0"/>
              </a:rPr>
              <a:t> </a:t>
            </a:r>
            <a:r>
              <a:rPr lang="ru-RU" sz="3700" b="1" dirty="0" err="1" smtClean="0">
                <a:latin typeface="Monotype Corsiva" pitchFamily="66" charset="0"/>
              </a:rPr>
              <a:t>території</a:t>
            </a:r>
            <a:r>
              <a:rPr lang="ru-RU" sz="3700" b="1" dirty="0" smtClean="0">
                <a:latin typeface="Monotype Corsiva" pitchFamily="66" charset="0"/>
              </a:rPr>
              <a:t>.</a:t>
            </a:r>
            <a:endParaRPr lang="ru-RU" sz="37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100" b="1" dirty="0" smtClean="0">
                <a:latin typeface="Monotype Corsiva" pitchFamily="66" charset="0"/>
              </a:rPr>
              <a:t>При </a:t>
            </a:r>
            <a:r>
              <a:rPr lang="ru-RU" sz="3100" b="1" dirty="0" err="1" smtClean="0">
                <a:latin typeface="Monotype Corsiva" pitchFamily="66" charset="0"/>
              </a:rPr>
              <a:t>визначенні</a:t>
            </a:r>
            <a:r>
              <a:rPr lang="ru-RU" sz="3100" b="1" dirty="0" smtClean="0">
                <a:latin typeface="Monotype Corsiva" pitchFamily="66" charset="0"/>
              </a:rPr>
              <a:t> балу </a:t>
            </a:r>
            <a:r>
              <a:rPr lang="ru-RU" sz="3100" b="1" dirty="0" err="1" smtClean="0">
                <a:latin typeface="Monotype Corsiva" pitchFamily="66" charset="0"/>
              </a:rPr>
              <a:t>застосовується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градація</a:t>
            </a:r>
            <a:r>
              <a:rPr lang="ru-RU" sz="3100" b="1" dirty="0" smtClean="0">
                <a:latin typeface="Monotype Corsiva" pitchFamily="66" charset="0"/>
              </a:rPr>
              <a:t>: 1 бал – 3 - 4,5; 2 </a:t>
            </a:r>
            <a:r>
              <a:rPr lang="ru-RU" sz="3100" b="1" dirty="0" err="1" smtClean="0">
                <a:latin typeface="Monotype Corsiva" pitchFamily="66" charset="0"/>
              </a:rPr>
              <a:t>бали</a:t>
            </a:r>
            <a:r>
              <a:rPr lang="ru-RU" sz="3100" b="1" dirty="0" smtClean="0">
                <a:latin typeface="Monotype Corsiva" pitchFamily="66" charset="0"/>
              </a:rPr>
              <a:t>  – 4,6 – 6; 3 </a:t>
            </a:r>
            <a:r>
              <a:rPr lang="ru-RU" sz="3100" b="1" dirty="0" err="1" smtClean="0">
                <a:latin typeface="Monotype Corsiva" pitchFamily="66" charset="0"/>
              </a:rPr>
              <a:t>бали</a:t>
            </a:r>
            <a:r>
              <a:rPr lang="ru-RU" sz="3100" b="1" dirty="0" smtClean="0">
                <a:latin typeface="Monotype Corsiva" pitchFamily="66" charset="0"/>
              </a:rPr>
              <a:t> – 6,1 </a:t>
            </a:r>
            <a:r>
              <a:rPr lang="ru-RU" sz="3100" b="1" dirty="0" err="1" smtClean="0">
                <a:latin typeface="Monotype Corsiva" pitchFamily="66" charset="0"/>
              </a:rPr>
              <a:t>і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більше</a:t>
            </a:r>
            <a:r>
              <a:rPr lang="ru-RU" sz="3100" b="1" dirty="0" smtClean="0">
                <a:latin typeface="Monotype Corsiva" pitchFamily="66" charset="0"/>
              </a:rPr>
              <a:t>. </a:t>
            </a:r>
            <a:r>
              <a:rPr lang="ru-RU" sz="3100" b="1" dirty="0" err="1" smtClean="0">
                <a:latin typeface="Monotype Corsiva" pitchFamily="66" charset="0"/>
              </a:rPr>
              <a:t>Важливе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значення</a:t>
            </a:r>
            <a:r>
              <a:rPr lang="ru-RU" sz="3100" b="1" dirty="0" smtClean="0">
                <a:latin typeface="Monotype Corsiva" pitchFamily="66" charset="0"/>
              </a:rPr>
              <a:t> на </a:t>
            </a:r>
            <a:r>
              <a:rPr lang="ru-RU" sz="3100" b="1" dirty="0" err="1" smtClean="0">
                <a:latin typeface="Monotype Corsiva" pitchFamily="66" charset="0"/>
              </a:rPr>
              <a:t>морально-психологічний</a:t>
            </a:r>
            <a:r>
              <a:rPr lang="ru-RU" sz="3100" b="1" dirty="0" smtClean="0">
                <a:latin typeface="Monotype Corsiva" pitchFamily="66" charset="0"/>
              </a:rPr>
              <a:t> стан </a:t>
            </a:r>
            <a:r>
              <a:rPr lang="ru-RU" sz="3100" b="1" dirty="0" err="1" smtClean="0">
                <a:latin typeface="Monotype Corsiva" pitchFamily="66" charset="0"/>
              </a:rPr>
              <a:t>рекреантів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має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естетична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цінність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. </a:t>
            </a:r>
            <a:r>
              <a:rPr lang="ru-RU" sz="3100" b="1" dirty="0" err="1" smtClean="0">
                <a:latin typeface="Monotype Corsiva" pitchFamily="66" charset="0"/>
              </a:rPr>
              <a:t>Вважаємо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доцільним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естетичну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цінність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рекреаційної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оцінювати</a:t>
            </a:r>
            <a:r>
              <a:rPr lang="ru-RU" sz="3100" b="1" dirty="0" smtClean="0">
                <a:latin typeface="Monotype Corsiva" pitchFamily="66" charset="0"/>
              </a:rPr>
              <a:t> за такими </a:t>
            </a:r>
            <a:r>
              <a:rPr lang="ru-RU" sz="3100" b="1" dirty="0" err="1" smtClean="0">
                <a:latin typeface="Monotype Corsiva" pitchFamily="66" charset="0"/>
              </a:rPr>
              <a:t>показниками</a:t>
            </a:r>
            <a:r>
              <a:rPr lang="ru-RU" sz="3100" b="1" dirty="0" smtClean="0">
                <a:latin typeface="Monotype Corsiva" pitchFamily="66" charset="0"/>
              </a:rPr>
              <a:t>: </a:t>
            </a:r>
            <a:r>
              <a:rPr lang="ru-RU" sz="3100" b="1" dirty="0" err="1" smtClean="0">
                <a:latin typeface="Monotype Corsiva" pitchFamily="66" charset="0"/>
              </a:rPr>
              <a:t>коефіцієнти</a:t>
            </a:r>
            <a:r>
              <a:rPr lang="ru-RU" sz="3100" b="1" dirty="0" smtClean="0">
                <a:latin typeface="Monotype Corsiva" pitchFamily="66" charset="0"/>
              </a:rPr>
              <a:t> горизонтального </a:t>
            </a:r>
            <a:r>
              <a:rPr lang="ru-RU" sz="3100" b="1" dirty="0" err="1" smtClean="0">
                <a:latin typeface="Monotype Corsiva" pitchFamily="66" charset="0"/>
              </a:rPr>
              <a:t>і</a:t>
            </a:r>
            <a:r>
              <a:rPr lang="ru-RU" sz="3100" b="1" dirty="0" smtClean="0">
                <a:latin typeface="Monotype Corsiva" pitchFamily="66" charset="0"/>
              </a:rPr>
              <a:t> вертикального </a:t>
            </a:r>
            <a:r>
              <a:rPr lang="ru-RU" sz="3100" b="1" dirty="0" err="1" smtClean="0">
                <a:latin typeface="Monotype Corsiva" pitchFamily="66" charset="0"/>
              </a:rPr>
              <a:t>поділу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лісистість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віковий</a:t>
            </a:r>
            <a:r>
              <a:rPr lang="ru-RU" sz="3100" b="1" dirty="0" smtClean="0">
                <a:latin typeface="Monotype Corsiva" pitchFamily="66" charset="0"/>
              </a:rPr>
              <a:t> та </a:t>
            </a:r>
            <a:r>
              <a:rPr lang="ru-RU" sz="3100" b="1" dirty="0" err="1" smtClean="0">
                <a:latin typeface="Monotype Corsiva" pitchFamily="66" charset="0"/>
              </a:rPr>
              <a:t>породний</a:t>
            </a:r>
            <a:r>
              <a:rPr lang="ru-RU" sz="3100" b="1" dirty="0" smtClean="0">
                <a:latin typeface="Monotype Corsiva" pitchFamily="66" charset="0"/>
              </a:rPr>
              <a:t> склад </a:t>
            </a:r>
            <a:r>
              <a:rPr lang="ru-RU" sz="3100" b="1" dirty="0" err="1" smtClean="0">
                <a:latin typeface="Monotype Corsiva" pitchFamily="66" charset="0"/>
              </a:rPr>
              <a:t>лісів</a:t>
            </a:r>
            <a:r>
              <a:rPr lang="ru-RU" sz="3100" b="1" dirty="0" smtClean="0">
                <a:latin typeface="Monotype Corsiva" pitchFamily="66" charset="0"/>
              </a:rPr>
              <a:t>.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, для </a:t>
            </a:r>
            <a:r>
              <a:rPr lang="ru-RU" sz="3100" b="1" dirty="0" err="1" smtClean="0">
                <a:latin typeface="Monotype Corsiva" pitchFamily="66" charset="0"/>
              </a:rPr>
              <a:t>яких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умовні</a:t>
            </a:r>
            <a:r>
              <a:rPr lang="ru-RU" sz="3100" b="1" dirty="0" smtClean="0">
                <a:latin typeface="Monotype Corsiva" pitchFamily="66" charset="0"/>
              </a:rPr>
              <a:t> запаси </a:t>
            </a:r>
            <a:r>
              <a:rPr lang="ru-RU" sz="3100" b="1" dirty="0" err="1" smtClean="0">
                <a:latin typeface="Monotype Corsiva" pitchFamily="66" charset="0"/>
              </a:rPr>
              <a:t>мінеральних</a:t>
            </a:r>
            <a:r>
              <a:rPr lang="ru-RU" sz="3100" b="1" dirty="0" smtClean="0">
                <a:latin typeface="Monotype Corsiva" pitchFamily="66" charset="0"/>
              </a:rPr>
              <a:t> вод </a:t>
            </a:r>
            <a:r>
              <a:rPr lang="ru-RU" sz="3100" b="1" dirty="0" err="1" smtClean="0">
                <a:latin typeface="Monotype Corsiva" pitchFamily="66" charset="0"/>
              </a:rPr>
              <a:t>становлять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менше</a:t>
            </a:r>
            <a:r>
              <a:rPr lang="ru-RU" sz="3100" b="1" dirty="0" smtClean="0">
                <a:latin typeface="Monotype Corsiva" pitchFamily="66" charset="0"/>
              </a:rPr>
              <a:t> 100 л /</a:t>
            </a:r>
            <a:r>
              <a:rPr lang="ru-RU" sz="3100" b="1" dirty="0" err="1" smtClean="0">
                <a:latin typeface="Monotype Corsiva" pitchFamily="66" charset="0"/>
              </a:rPr>
              <a:t>добу</a:t>
            </a:r>
            <a:r>
              <a:rPr lang="ru-RU" sz="3100" b="1" dirty="0" smtClean="0">
                <a:latin typeface="Monotype Corsiva" pitchFamily="66" charset="0"/>
              </a:rPr>
              <a:t>/ 1кмІ - </a:t>
            </a:r>
            <a:r>
              <a:rPr lang="ru-RU" sz="3100" b="1" dirty="0" err="1" smtClean="0">
                <a:latin typeface="Monotype Corsiva" pitchFamily="66" charset="0"/>
              </a:rPr>
              <a:t>оцінюються</a:t>
            </a:r>
            <a:r>
              <a:rPr lang="ru-RU" sz="3100" b="1" dirty="0" smtClean="0">
                <a:latin typeface="Monotype Corsiva" pitchFamily="66" charset="0"/>
              </a:rPr>
              <a:t> балом 1;  </a:t>
            </a:r>
            <a:r>
              <a:rPr lang="ru-RU" sz="3100" b="1" dirty="0" err="1" smtClean="0">
                <a:latin typeface="Monotype Corsiva" pitchFamily="66" charset="0"/>
              </a:rPr>
              <a:t>від</a:t>
            </a:r>
            <a:r>
              <a:rPr lang="ru-RU" sz="3100" b="1" dirty="0" smtClean="0">
                <a:latin typeface="Monotype Corsiva" pitchFamily="66" charset="0"/>
              </a:rPr>
              <a:t> 100 до 1000 л /</a:t>
            </a:r>
            <a:r>
              <a:rPr lang="ru-RU" sz="3100" b="1" dirty="0" err="1" smtClean="0">
                <a:latin typeface="Monotype Corsiva" pitchFamily="66" charset="0"/>
              </a:rPr>
              <a:t>добу</a:t>
            </a:r>
            <a:r>
              <a:rPr lang="ru-RU" sz="3100" b="1" dirty="0" smtClean="0">
                <a:latin typeface="Monotype Corsiva" pitchFamily="66" charset="0"/>
              </a:rPr>
              <a:t>/ 1кмІ - балом 2; </a:t>
            </a:r>
            <a:r>
              <a:rPr lang="ru-RU" sz="3100" b="1" dirty="0" err="1" smtClean="0">
                <a:latin typeface="Monotype Corsiva" pitchFamily="66" charset="0"/>
              </a:rPr>
              <a:t>понад</a:t>
            </a:r>
            <a:r>
              <a:rPr lang="ru-RU" sz="3100" b="1" dirty="0" smtClean="0">
                <a:latin typeface="Monotype Corsiva" pitchFamily="66" charset="0"/>
              </a:rPr>
              <a:t> 1000 л /</a:t>
            </a:r>
            <a:r>
              <a:rPr lang="ru-RU" sz="3100" b="1" dirty="0" err="1" smtClean="0">
                <a:latin typeface="Monotype Corsiva" pitchFamily="66" charset="0"/>
              </a:rPr>
              <a:t>добу</a:t>
            </a:r>
            <a:r>
              <a:rPr lang="ru-RU" sz="3100" b="1" dirty="0" smtClean="0">
                <a:latin typeface="Monotype Corsiva" pitchFamily="66" charset="0"/>
              </a:rPr>
              <a:t>/ 1кмІ - балом 3.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які</a:t>
            </a:r>
            <a:r>
              <a:rPr lang="ru-RU" sz="3100" b="1" dirty="0" smtClean="0">
                <a:latin typeface="Monotype Corsiva" pitchFamily="66" charset="0"/>
              </a:rPr>
              <a:t> не </a:t>
            </a:r>
            <a:r>
              <a:rPr lang="ru-RU" sz="3100" b="1" dirty="0" err="1" smtClean="0">
                <a:latin typeface="Monotype Corsiva" pitchFamily="66" charset="0"/>
              </a:rPr>
              <a:t>володіють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родовищами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лікувальних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мінеральних</a:t>
            </a:r>
            <a:r>
              <a:rPr lang="ru-RU" sz="3100" b="1" dirty="0" smtClean="0">
                <a:latin typeface="Monotype Corsiva" pitchFamily="66" charset="0"/>
              </a:rPr>
              <a:t> вод, </a:t>
            </a:r>
            <a:r>
              <a:rPr lang="ru-RU" sz="3100" b="1" dirty="0" err="1" smtClean="0">
                <a:latin typeface="Monotype Corsiva" pitchFamily="66" charset="0"/>
              </a:rPr>
              <a:t>оцінюються</a:t>
            </a:r>
            <a:r>
              <a:rPr lang="ru-RU" sz="3100" b="1" dirty="0" smtClean="0">
                <a:latin typeface="Monotype Corsiva" pitchFamily="66" charset="0"/>
              </a:rPr>
              <a:t> 0 балами. </a:t>
            </a:r>
            <a:r>
              <a:rPr lang="ru-RU" sz="3100" b="1" dirty="0" err="1" smtClean="0">
                <a:latin typeface="Monotype Corsiva" pitchFamily="66" charset="0"/>
              </a:rPr>
              <a:t>Стосовно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лісових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ресурсів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найвищим</a:t>
            </a:r>
            <a:r>
              <a:rPr lang="ru-RU" sz="3100" b="1" dirty="0" smtClean="0">
                <a:latin typeface="Monotype Corsiva" pitchFamily="66" charset="0"/>
              </a:rPr>
              <a:t> балом </a:t>
            </a:r>
            <a:r>
              <a:rPr lang="ru-RU" sz="3100" b="1" dirty="0" err="1" smtClean="0">
                <a:latin typeface="Monotype Corsiva" pitchFamily="66" charset="0"/>
              </a:rPr>
              <a:t>оцінюються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з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лісистістю</a:t>
            </a:r>
            <a:r>
              <a:rPr lang="ru-RU" sz="3100" b="1" dirty="0" smtClean="0">
                <a:latin typeface="Monotype Corsiva" pitchFamily="66" charset="0"/>
              </a:rPr>
              <a:t> 40-60 % (</a:t>
            </a:r>
            <a:r>
              <a:rPr lang="ru-RU" sz="3100" b="1" dirty="0" err="1" smtClean="0">
                <a:latin typeface="Monotype Corsiva" pitchFamily="66" charset="0"/>
              </a:rPr>
              <a:t>представлені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перестійними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старими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лісами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складені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з</a:t>
            </a:r>
            <a:r>
              <a:rPr lang="ru-RU" sz="3100" b="1" dirty="0" smtClean="0">
                <a:latin typeface="Monotype Corsiva" pitchFamily="66" charset="0"/>
              </a:rPr>
              <a:t> сосни, дуба, клена, </a:t>
            </a:r>
            <a:r>
              <a:rPr lang="ru-RU" sz="3100" b="1" dirty="0" err="1" smtClean="0">
                <a:latin typeface="Monotype Corsiva" pitchFamily="66" charset="0"/>
              </a:rPr>
              <a:t>берези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смереки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ясена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липи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вільхи</a:t>
            </a:r>
            <a:r>
              <a:rPr lang="ru-RU" sz="3100" b="1" dirty="0" smtClean="0">
                <a:latin typeface="Monotype Corsiva" pitchFamily="66" charset="0"/>
              </a:rPr>
              <a:t>).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лісистість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яких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вища</a:t>
            </a:r>
            <a:r>
              <a:rPr lang="ru-RU" sz="3100" b="1" dirty="0" smtClean="0">
                <a:latin typeface="Monotype Corsiva" pitchFamily="66" charset="0"/>
              </a:rPr>
              <a:t> 60 % та в межах 25-40%, а </a:t>
            </a:r>
            <a:r>
              <a:rPr lang="ru-RU" sz="3100" b="1" dirty="0" err="1" smtClean="0">
                <a:latin typeface="Monotype Corsiva" pitchFamily="66" charset="0"/>
              </a:rPr>
              <a:t>ліси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складаються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з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середньовікових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насаджень</a:t>
            </a:r>
            <a:r>
              <a:rPr lang="ru-RU" sz="3100" b="1" dirty="0" smtClean="0">
                <a:latin typeface="Monotype Corsiva" pitchFamily="66" charset="0"/>
              </a:rPr>
              <a:t> (</a:t>
            </a:r>
            <a:r>
              <a:rPr lang="ru-RU" sz="3100" b="1" dirty="0" err="1" smtClean="0">
                <a:latin typeface="Monotype Corsiva" pitchFamily="66" charset="0"/>
              </a:rPr>
              <a:t>модрини</a:t>
            </a:r>
            <a:r>
              <a:rPr lang="ru-RU" sz="3100" b="1" dirty="0" smtClean="0">
                <a:latin typeface="Monotype Corsiva" pitchFamily="66" charset="0"/>
              </a:rPr>
              <a:t>, буку, </a:t>
            </a:r>
            <a:r>
              <a:rPr lang="ru-RU" sz="3100" b="1" dirty="0" err="1" smtClean="0">
                <a:latin typeface="Monotype Corsiva" pitchFamily="66" charset="0"/>
              </a:rPr>
              <a:t>ясені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липи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вільхи</a:t>
            </a:r>
            <a:r>
              <a:rPr lang="ru-RU" sz="3100" b="1" dirty="0" smtClean="0">
                <a:latin typeface="Monotype Corsiva" pitchFamily="66" charset="0"/>
              </a:rPr>
              <a:t>), </a:t>
            </a:r>
            <a:r>
              <a:rPr lang="ru-RU" sz="3100" b="1" dirty="0" err="1" smtClean="0">
                <a:latin typeface="Monotype Corsiva" pitchFamily="66" charset="0"/>
              </a:rPr>
              <a:t>оцінюються</a:t>
            </a:r>
            <a:r>
              <a:rPr lang="ru-RU" sz="3100" b="1" dirty="0" smtClean="0">
                <a:latin typeface="Monotype Corsiva" pitchFamily="66" charset="0"/>
              </a:rPr>
              <a:t> балом 2. </a:t>
            </a:r>
            <a:r>
              <a:rPr lang="ru-RU" sz="3100" b="1" dirty="0" err="1" smtClean="0">
                <a:latin typeface="Monotype Corsiva" pitchFamily="66" charset="0"/>
              </a:rPr>
              <a:t>Найменшу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рекреаційну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цінність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мають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слабозаліснені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території</a:t>
            </a:r>
            <a:r>
              <a:rPr lang="ru-RU" sz="3100" b="1" dirty="0" smtClean="0">
                <a:latin typeface="Monotype Corsiva" pitchFamily="66" charset="0"/>
              </a:rPr>
              <a:t> (</a:t>
            </a:r>
            <a:r>
              <a:rPr lang="ru-RU" sz="3100" b="1" dirty="0" err="1" smtClean="0">
                <a:latin typeface="Monotype Corsiva" pitchFamily="66" charset="0"/>
              </a:rPr>
              <a:t>менше</a:t>
            </a:r>
            <a:r>
              <a:rPr lang="ru-RU" sz="3100" b="1" dirty="0" smtClean="0">
                <a:latin typeface="Monotype Corsiva" pitchFamily="66" charset="0"/>
              </a:rPr>
              <a:t> 15%), </a:t>
            </a:r>
            <a:r>
              <a:rPr lang="ru-RU" sz="3100" b="1" dirty="0" err="1" smtClean="0">
                <a:latin typeface="Monotype Corsiva" pitchFamily="66" charset="0"/>
              </a:rPr>
              <a:t>представлені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молодими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малоцінними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насадженнями</a:t>
            </a:r>
            <a:r>
              <a:rPr lang="ru-RU" sz="3100" b="1" dirty="0" smtClean="0">
                <a:latin typeface="Monotype Corsiva" pitchFamily="66" charset="0"/>
              </a:rPr>
              <a:t>, </a:t>
            </a:r>
            <a:r>
              <a:rPr lang="ru-RU" sz="3100" b="1" dirty="0" err="1" smtClean="0">
                <a:latin typeface="Monotype Corsiva" pitchFamily="66" charset="0"/>
              </a:rPr>
              <a:t>які</a:t>
            </a:r>
            <a:r>
              <a:rPr lang="ru-RU" sz="3100" b="1" dirty="0" smtClean="0">
                <a:latin typeface="Monotype Corsiva" pitchFamily="66" charset="0"/>
              </a:rPr>
              <a:t> </a:t>
            </a:r>
            <a:r>
              <a:rPr lang="ru-RU" sz="3100" b="1" dirty="0" err="1" smtClean="0">
                <a:latin typeface="Monotype Corsiva" pitchFamily="66" charset="0"/>
              </a:rPr>
              <a:t>оцінюються</a:t>
            </a:r>
            <a:r>
              <a:rPr lang="ru-RU" sz="3100" b="1" dirty="0" smtClean="0">
                <a:latin typeface="Monotype Corsiva" pitchFamily="66" charset="0"/>
              </a:rPr>
              <a:t> балом 1. </a:t>
            </a:r>
            <a:endParaRPr lang="ru-RU" sz="31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64371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 err="1" smtClean="0">
                <a:latin typeface="Monotype Corsiva" pitchFamily="66" charset="0"/>
              </a:rPr>
              <a:t>Об’єкти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природоохоронного</a:t>
            </a:r>
            <a:r>
              <a:rPr lang="ru-RU" b="1" dirty="0" smtClean="0">
                <a:latin typeface="Monotype Corsiva" pitchFamily="66" charset="0"/>
              </a:rPr>
              <a:t> фонду, за </a:t>
            </a:r>
            <a:r>
              <a:rPr lang="ru-RU" b="1" dirty="0" err="1" smtClean="0">
                <a:latin typeface="Monotype Corsiva" pitchFamily="66" charset="0"/>
              </a:rPr>
              <a:t>винятком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заповідників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теж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складають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рекреаційний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потенціал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Визначається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відсоток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який</a:t>
            </a:r>
            <a:r>
              <a:rPr lang="ru-RU" b="1" dirty="0" smtClean="0">
                <a:latin typeface="Monotype Corsiva" pitchFamily="66" charset="0"/>
              </a:rPr>
              <a:t> становить </a:t>
            </a:r>
            <a:r>
              <a:rPr lang="ru-RU" b="1" dirty="0" err="1" smtClean="0">
                <a:latin typeface="Monotype Corsiva" pitchFamily="66" charset="0"/>
              </a:rPr>
              <a:t>площа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природоохоронних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об’єктів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від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загальної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площі</a:t>
            </a:r>
            <a:r>
              <a:rPr lang="ru-RU" b="1" dirty="0" smtClean="0">
                <a:latin typeface="Monotype Corsiva" pitchFamily="66" charset="0"/>
              </a:rPr>
              <a:t> району. У </a:t>
            </a:r>
            <a:r>
              <a:rPr lang="ru-RU" b="1" dirty="0" err="1" smtClean="0">
                <a:latin typeface="Monotype Corsiva" pitchFamily="66" charset="0"/>
              </a:rPr>
              <a:t>випадку</a:t>
            </a:r>
            <a:r>
              <a:rPr lang="ru-RU" b="1" dirty="0" smtClean="0">
                <a:latin typeface="Monotype Corsiva" pitchFamily="66" charset="0"/>
              </a:rPr>
              <a:t>, коли </a:t>
            </a:r>
            <a:r>
              <a:rPr lang="ru-RU" b="1" dirty="0" err="1" smtClean="0">
                <a:latin typeface="Monotype Corsiva" pitchFamily="66" charset="0"/>
              </a:rPr>
              <a:t>природоохоронні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займають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більше</a:t>
            </a:r>
            <a:r>
              <a:rPr lang="ru-RU" b="1" dirty="0" smtClean="0">
                <a:latin typeface="Monotype Corsiva" pitchFamily="66" charset="0"/>
              </a:rPr>
              <a:t> 2 %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району, дана </a:t>
            </a:r>
            <a:r>
              <a:rPr lang="ru-RU" b="1" dirty="0" err="1" smtClean="0">
                <a:latin typeface="Monotype Corsiva" pitchFamily="66" charset="0"/>
              </a:rPr>
              <a:t>територія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оцінюється</a:t>
            </a:r>
            <a:r>
              <a:rPr lang="ru-RU" b="1" dirty="0" smtClean="0">
                <a:latin typeface="Monotype Corsiva" pitchFamily="66" charset="0"/>
              </a:rPr>
              <a:t> балом 3, </a:t>
            </a:r>
            <a:r>
              <a:rPr lang="ru-RU" b="1" dirty="0" err="1" smtClean="0">
                <a:latin typeface="Monotype Corsiva" pitchFamily="66" charset="0"/>
              </a:rPr>
              <a:t>від</a:t>
            </a:r>
            <a:r>
              <a:rPr lang="ru-RU" b="1" dirty="0" smtClean="0">
                <a:latin typeface="Monotype Corsiva" pitchFamily="66" charset="0"/>
              </a:rPr>
              <a:t> 1 до 2 % - балом 2, </a:t>
            </a:r>
            <a:r>
              <a:rPr lang="ru-RU" b="1" dirty="0" err="1" smtClean="0">
                <a:latin typeface="Monotype Corsiva" pitchFamily="66" charset="0"/>
              </a:rPr>
              <a:t>менше</a:t>
            </a:r>
            <a:r>
              <a:rPr lang="ru-RU" b="1" dirty="0" smtClean="0">
                <a:latin typeface="Monotype Corsiva" pitchFamily="66" charset="0"/>
              </a:rPr>
              <a:t> 1 % - балом 1. </a:t>
            </a:r>
            <a:r>
              <a:rPr lang="ru-RU" b="1" dirty="0" err="1" smtClean="0">
                <a:latin typeface="Monotype Corsiva" pitchFamily="66" charset="0"/>
              </a:rPr>
              <a:t>Пам’ятки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історії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культури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оцінюються</a:t>
            </a:r>
            <a:r>
              <a:rPr lang="ru-RU" b="1" dirty="0" smtClean="0">
                <a:latin typeface="Monotype Corsiva" pitchFamily="66" charset="0"/>
              </a:rPr>
              <a:t> за </a:t>
            </a:r>
            <a:r>
              <a:rPr lang="ru-RU" b="1" dirty="0" err="1" smtClean="0">
                <a:latin typeface="Monotype Corsiva" pitchFamily="66" charset="0"/>
              </a:rPr>
              <a:t>їх</a:t>
            </a:r>
            <a:r>
              <a:rPr lang="ru-RU" b="1" dirty="0" smtClean="0">
                <a:latin typeface="Monotype Corsiva" pitchFamily="66" charset="0"/>
              </a:rPr>
              <a:t> густотою на 100 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площі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Враховуючи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що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різні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мають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різну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кількість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якісно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відмінних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пам’яток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необхідно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окремо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визначати</a:t>
            </a:r>
            <a:r>
              <a:rPr lang="ru-RU" b="1" dirty="0" smtClean="0">
                <a:latin typeface="Monotype Corsiva" pitchFamily="66" charset="0"/>
              </a:rPr>
              <a:t> густоту </a:t>
            </a:r>
            <a:r>
              <a:rPr lang="ru-RU" b="1" dirty="0" err="1" smtClean="0">
                <a:latin typeface="Monotype Corsiva" pitchFamily="66" charset="0"/>
              </a:rPr>
              <a:t>пам’яток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найвищого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класу</a:t>
            </a:r>
            <a:r>
              <a:rPr lang="ru-RU" b="1" dirty="0" smtClean="0">
                <a:latin typeface="Monotype Corsiva" pitchFamily="66" charset="0"/>
              </a:rPr>
              <a:t> (</a:t>
            </a:r>
            <a:r>
              <a:rPr lang="ru-RU" b="1" dirty="0" err="1" smtClean="0">
                <a:latin typeface="Monotype Corsiva" pitchFamily="66" charset="0"/>
              </a:rPr>
              <a:t>загальнонаціонального</a:t>
            </a:r>
            <a:r>
              <a:rPr lang="ru-RU" b="1" dirty="0" smtClean="0">
                <a:latin typeface="Monotype Corsiva" pitchFamily="66" charset="0"/>
              </a:rPr>
              <a:t> та </a:t>
            </a:r>
            <a:r>
              <a:rPr lang="ru-RU" b="1" dirty="0" err="1" smtClean="0">
                <a:latin typeface="Monotype Corsiva" pitchFamily="66" charset="0"/>
              </a:rPr>
              <a:t>міжнародного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значення</a:t>
            </a:r>
            <a:r>
              <a:rPr lang="ru-RU" b="1" dirty="0" smtClean="0">
                <a:latin typeface="Monotype Corsiva" pitchFamily="66" charset="0"/>
              </a:rPr>
              <a:t>). За </a:t>
            </a:r>
            <a:r>
              <a:rPr lang="ru-RU" b="1" dirty="0" err="1" smtClean="0">
                <a:latin typeface="Monotype Corsiva" pitchFamily="66" charset="0"/>
              </a:rPr>
              <a:t>базову</a:t>
            </a:r>
            <a:r>
              <a:rPr lang="ru-RU" b="1" dirty="0" smtClean="0">
                <a:latin typeface="Monotype Corsiva" pitchFamily="66" charset="0"/>
              </a:rPr>
              <a:t> основу </a:t>
            </a:r>
            <a:r>
              <a:rPr lang="ru-RU" b="1" dirty="0" err="1" smtClean="0">
                <a:latin typeface="Monotype Corsiva" pitchFamily="66" charset="0"/>
              </a:rPr>
              <a:t>приймаються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показники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України</a:t>
            </a:r>
            <a:r>
              <a:rPr lang="ru-RU" b="1" dirty="0" smtClean="0">
                <a:latin typeface="Monotype Corsiva" pitchFamily="66" charset="0"/>
              </a:rPr>
              <a:t>, де густота </a:t>
            </a:r>
            <a:r>
              <a:rPr lang="ru-RU" b="1" dirty="0" err="1" smtClean="0">
                <a:latin typeface="Monotype Corsiva" pitchFamily="66" charset="0"/>
              </a:rPr>
              <a:t>фіксованих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пам’яток</a:t>
            </a:r>
            <a:r>
              <a:rPr lang="ru-RU" b="1" dirty="0" smtClean="0">
                <a:latin typeface="Monotype Corsiva" pitchFamily="66" charset="0"/>
              </a:rPr>
              <a:t> становить 7,9 од./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, а </a:t>
            </a:r>
            <a:r>
              <a:rPr lang="ru-RU" b="1" dirty="0" err="1" smtClean="0">
                <a:latin typeface="Monotype Corsiva" pitchFamily="66" charset="0"/>
              </a:rPr>
              <a:t>пам’яток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загальнонаціонального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значення</a:t>
            </a:r>
            <a:r>
              <a:rPr lang="ru-RU" b="1" dirty="0" smtClean="0">
                <a:latin typeface="Monotype Corsiva" pitchFamily="66" charset="0"/>
              </a:rPr>
              <a:t> – 0,7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відповідно</a:t>
            </a:r>
            <a:r>
              <a:rPr lang="ru-RU" b="1" dirty="0" smtClean="0">
                <a:latin typeface="Monotype Corsiva" pitchFamily="66" charset="0"/>
              </a:rPr>
              <a:t>  по </a:t>
            </a:r>
            <a:r>
              <a:rPr lang="ru-RU" b="1" dirty="0" err="1" smtClean="0">
                <a:latin typeface="Monotype Corsiva" pitchFamily="66" charset="0"/>
              </a:rPr>
              <a:t>Львівській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області</a:t>
            </a:r>
            <a:r>
              <a:rPr lang="ru-RU" b="1" dirty="0" smtClean="0">
                <a:latin typeface="Monotype Corsiva" pitchFamily="66" charset="0"/>
              </a:rPr>
              <a:t> – 18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1,8. </a:t>
            </a:r>
            <a:r>
              <a:rPr lang="ru-RU" b="1" dirty="0" err="1" smtClean="0">
                <a:latin typeface="Monotype Corsiva" pitchFamily="66" charset="0"/>
              </a:rPr>
              <a:t>Виходячи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цих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базових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даних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, де </a:t>
            </a:r>
            <a:r>
              <a:rPr lang="ru-RU" b="1" dirty="0" err="1" smtClean="0">
                <a:latin typeface="Monotype Corsiva" pitchFamily="66" charset="0"/>
              </a:rPr>
              <a:t>ці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показники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складають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менше</a:t>
            </a:r>
            <a:r>
              <a:rPr lang="ru-RU" b="1" dirty="0" smtClean="0">
                <a:latin typeface="Monotype Corsiva" pitchFamily="66" charset="0"/>
              </a:rPr>
              <a:t> 7,9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1, </a:t>
            </a:r>
            <a:r>
              <a:rPr lang="ru-RU" b="1" dirty="0" err="1" smtClean="0">
                <a:latin typeface="Monotype Corsiva" pitchFamily="66" charset="0"/>
              </a:rPr>
              <a:t>оцінюються</a:t>
            </a:r>
            <a:r>
              <a:rPr lang="ru-RU" b="1" dirty="0" smtClean="0">
                <a:latin typeface="Monotype Corsiva" pitchFamily="66" charset="0"/>
              </a:rPr>
              <a:t> балом 1, в межах 8 – 18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1 -2 – балом 2,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понад</a:t>
            </a:r>
            <a:r>
              <a:rPr lang="ru-RU" b="1" dirty="0" smtClean="0">
                <a:latin typeface="Monotype Corsiva" pitchFamily="66" charset="0"/>
              </a:rPr>
              <a:t> 18 та 2 – балом 3. Транспортна </a:t>
            </a:r>
            <a:r>
              <a:rPr lang="ru-RU" b="1" dirty="0" err="1" smtClean="0">
                <a:latin typeface="Monotype Corsiva" pitchFamily="66" charset="0"/>
              </a:rPr>
              <a:t>забезпеченість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визначає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доступність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для </a:t>
            </a:r>
            <a:r>
              <a:rPr lang="ru-RU" b="1" dirty="0" err="1" smtClean="0">
                <a:latin typeface="Monotype Corsiva" pitchFamily="66" charset="0"/>
              </a:rPr>
              <a:t>рекреантів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коефіцієнтом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транспортної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вищим</a:t>
            </a:r>
            <a:r>
              <a:rPr lang="ru-RU" b="1" dirty="0" smtClean="0">
                <a:latin typeface="Monotype Corsiva" pitchFamily="66" charset="0"/>
              </a:rPr>
              <a:t> 0,42 км/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оцінюються</a:t>
            </a:r>
            <a:r>
              <a:rPr lang="ru-RU" b="1" dirty="0" smtClean="0">
                <a:latin typeface="Monotype Corsiva" pitchFamily="66" charset="0"/>
              </a:rPr>
              <a:t> балом 3, в межах  0,29 – 0,42 – балом 2, </a:t>
            </a:r>
            <a:r>
              <a:rPr lang="ru-RU" b="1" dirty="0" err="1" smtClean="0">
                <a:latin typeface="Monotype Corsiva" pitchFamily="66" charset="0"/>
              </a:rPr>
              <a:t>меншим</a:t>
            </a:r>
            <a:r>
              <a:rPr lang="ru-RU" b="1" dirty="0" smtClean="0">
                <a:latin typeface="Monotype Corsiva" pitchFamily="66" charset="0"/>
              </a:rPr>
              <a:t> 0,29 – балом 1. 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b="1" dirty="0" err="1" smtClean="0">
                <a:latin typeface="Monotype Corsiva" pitchFamily="66" charset="0"/>
              </a:rPr>
              <a:t>Забезпеченість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санаторіями</a:t>
            </a:r>
            <a:r>
              <a:rPr lang="ru-RU" b="1" dirty="0" smtClean="0">
                <a:latin typeface="Monotype Corsiva" pitchFamily="66" charset="0"/>
              </a:rPr>
              <a:t> та </a:t>
            </a:r>
            <a:r>
              <a:rPr lang="ru-RU" b="1" dirty="0" err="1" smtClean="0">
                <a:latin typeface="Monotype Corsiva" pitchFamily="66" charset="0"/>
              </a:rPr>
              <a:t>установами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відпочинку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вказує</a:t>
            </a:r>
            <a:r>
              <a:rPr lang="ru-RU" b="1" dirty="0" smtClean="0">
                <a:latin typeface="Monotype Corsiva" pitchFamily="66" charset="0"/>
              </a:rPr>
              <a:t> на </a:t>
            </a:r>
            <a:r>
              <a:rPr lang="ru-RU" b="1" dirty="0" err="1" smtClean="0">
                <a:latin typeface="Monotype Corsiva" pitchFamily="66" charset="0"/>
              </a:rPr>
              <a:t>рівень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рекреаційного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освоєння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визначається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коефіцієнтом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Даний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визначається</a:t>
            </a:r>
            <a:r>
              <a:rPr lang="ru-RU" b="1" dirty="0" smtClean="0">
                <a:latin typeface="Monotype Corsiva" pitchFamily="66" charset="0"/>
              </a:rPr>
              <a:t> за </a:t>
            </a:r>
            <a:r>
              <a:rPr lang="ru-RU" b="1" dirty="0" err="1" smtClean="0">
                <a:latin typeface="Monotype Corsiva" pitchFamily="66" charset="0"/>
              </a:rPr>
              <a:t>кількістю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санаторіїв</a:t>
            </a:r>
            <a:r>
              <a:rPr lang="ru-RU" b="1" dirty="0" smtClean="0">
                <a:latin typeface="Monotype Corsiva" pitchFamily="66" charset="0"/>
              </a:rPr>
              <a:t> та </a:t>
            </a:r>
            <a:r>
              <a:rPr lang="ru-RU" b="1" dirty="0" err="1" smtClean="0">
                <a:latin typeface="Monotype Corsiva" pitchFamily="66" charset="0"/>
              </a:rPr>
              <a:t>установ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відпочинку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які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припадають</a:t>
            </a:r>
            <a:r>
              <a:rPr lang="ru-RU" b="1" dirty="0" smtClean="0">
                <a:latin typeface="Monotype Corsiva" pitchFamily="66" charset="0"/>
              </a:rPr>
              <a:t> на </a:t>
            </a:r>
            <a:r>
              <a:rPr lang="ru-RU" b="1" dirty="0" err="1" smtClean="0">
                <a:latin typeface="Monotype Corsiva" pitchFamily="66" charset="0"/>
              </a:rPr>
              <a:t>одиницю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площі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, для </a:t>
            </a:r>
            <a:r>
              <a:rPr lang="ru-RU" b="1" dirty="0" err="1" smtClean="0">
                <a:latin typeface="Monotype Corsiva" pitchFamily="66" charset="0"/>
              </a:rPr>
              <a:t>яких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санаторно-курортними</a:t>
            </a:r>
            <a:r>
              <a:rPr lang="ru-RU" b="1" dirty="0" smtClean="0">
                <a:latin typeface="Monotype Corsiva" pitchFamily="66" charset="0"/>
              </a:rPr>
              <a:t> закладами становить </a:t>
            </a:r>
            <a:r>
              <a:rPr lang="ru-RU" b="1" dirty="0" err="1" smtClean="0">
                <a:latin typeface="Monotype Corsiva" pitchFamily="66" charset="0"/>
              </a:rPr>
              <a:t>більше</a:t>
            </a:r>
            <a:r>
              <a:rPr lang="ru-RU" b="1" dirty="0" smtClean="0">
                <a:latin typeface="Monotype Corsiva" pitchFamily="66" charset="0"/>
              </a:rPr>
              <a:t> 1 на 100 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оцінюються</a:t>
            </a:r>
            <a:r>
              <a:rPr lang="ru-RU" b="1" dirty="0" smtClean="0">
                <a:latin typeface="Monotype Corsiva" pitchFamily="66" charset="0"/>
              </a:rPr>
              <a:t> балом 3, в межах 0,5 – 1  – балом 2, </a:t>
            </a:r>
            <a:r>
              <a:rPr lang="ru-RU" b="1" dirty="0" err="1" smtClean="0">
                <a:latin typeface="Monotype Corsiva" pitchFamily="66" charset="0"/>
              </a:rPr>
              <a:t>менше</a:t>
            </a:r>
            <a:r>
              <a:rPr lang="ru-RU" b="1" dirty="0" smtClean="0">
                <a:latin typeface="Monotype Corsiva" pitchFamily="66" charset="0"/>
              </a:rPr>
              <a:t> 0,5 – балом 1. Для </a:t>
            </a:r>
            <a:r>
              <a:rPr lang="ru-RU" b="1" dirty="0" err="1" smtClean="0">
                <a:latin typeface="Monotype Corsiva" pitchFamily="66" charset="0"/>
              </a:rPr>
              <a:t>функціонування</a:t>
            </a:r>
            <a:r>
              <a:rPr lang="ru-RU" b="1" dirty="0" smtClean="0">
                <a:latin typeface="Monotype Corsiva" pitchFamily="66" charset="0"/>
              </a:rPr>
              <a:t>  ТРК </a:t>
            </a:r>
            <a:r>
              <a:rPr lang="ru-RU" b="1" dirty="0" err="1" smtClean="0">
                <a:latin typeface="Monotype Corsiva" pitchFamily="66" charset="0"/>
              </a:rPr>
              <a:t>важливе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значення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має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забезпеченість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області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готелями</a:t>
            </a:r>
            <a:r>
              <a:rPr lang="ru-RU" b="1" dirty="0" smtClean="0">
                <a:latin typeface="Monotype Corsiva" pitchFamily="66" charset="0"/>
              </a:rPr>
              <a:t>, закладами ресторанного </a:t>
            </a:r>
            <a:r>
              <a:rPr lang="ru-RU" b="1" dirty="0" err="1" smtClean="0">
                <a:latin typeface="Monotype Corsiva" pitchFamily="66" charset="0"/>
              </a:rPr>
              <a:t>господарства</a:t>
            </a:r>
            <a:r>
              <a:rPr lang="ru-RU" b="1" dirty="0" smtClean="0">
                <a:latin typeface="Monotype Corsiva" pitchFamily="66" charset="0"/>
              </a:rPr>
              <a:t> та </a:t>
            </a:r>
            <a:r>
              <a:rPr lang="ru-RU" b="1" dirty="0" err="1" smtClean="0">
                <a:latin typeface="Monotype Corsiva" pitchFamily="66" charset="0"/>
              </a:rPr>
              <a:t>торгівлі</a:t>
            </a:r>
            <a:r>
              <a:rPr lang="ru-RU" b="1" dirty="0" smtClean="0">
                <a:latin typeface="Monotype Corsiva" pitchFamily="66" charset="0"/>
              </a:rPr>
              <a:t>. Тому </a:t>
            </a:r>
            <a:r>
              <a:rPr lang="ru-RU" b="1" dirty="0" err="1" smtClean="0">
                <a:latin typeface="Monotype Corsiva" pitchFamily="66" charset="0"/>
              </a:rPr>
              <a:t>слід</a:t>
            </a:r>
            <a:r>
              <a:rPr lang="ru-RU" b="1" dirty="0" smtClean="0">
                <a:latin typeface="Monotype Corsiva" pitchFamily="66" charset="0"/>
              </a:rPr>
              <a:t> ввести </a:t>
            </a:r>
            <a:r>
              <a:rPr lang="ru-RU" b="1" dirty="0" err="1" smtClean="0">
                <a:latin typeface="Monotype Corsiva" pitchFamily="66" charset="0"/>
              </a:rPr>
              <a:t>показник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інфраструктурного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забезпечення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Даний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визначається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кількістю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об’єктів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інфраструктури</a:t>
            </a:r>
            <a:r>
              <a:rPr lang="ru-RU" b="1" dirty="0" smtClean="0">
                <a:latin typeface="Monotype Corsiva" pitchFamily="66" charset="0"/>
              </a:rPr>
              <a:t> на </a:t>
            </a:r>
            <a:r>
              <a:rPr lang="ru-RU" b="1" dirty="0" err="1" smtClean="0">
                <a:latin typeface="Monotype Corsiva" pitchFamily="66" charset="0"/>
              </a:rPr>
              <a:t>одиницю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площі</a:t>
            </a:r>
            <a:r>
              <a:rPr lang="ru-RU" b="1" dirty="0" smtClean="0">
                <a:latin typeface="Monotype Corsiva" pitchFamily="66" charset="0"/>
              </a:rPr>
              <a:t>. Таким чином,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, для </a:t>
            </a:r>
            <a:r>
              <a:rPr lang="ru-RU" b="1" dirty="0" err="1" smtClean="0">
                <a:latin typeface="Monotype Corsiva" pitchFamily="66" charset="0"/>
              </a:rPr>
              <a:t>яких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готельними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підприємствами</a:t>
            </a:r>
            <a:r>
              <a:rPr lang="ru-RU" b="1" dirty="0" smtClean="0">
                <a:latin typeface="Monotype Corsiva" pitchFamily="66" charset="0"/>
              </a:rPr>
              <a:t> становить </a:t>
            </a:r>
            <a:r>
              <a:rPr lang="ru-RU" b="1" dirty="0" err="1" smtClean="0">
                <a:latin typeface="Monotype Corsiva" pitchFamily="66" charset="0"/>
              </a:rPr>
              <a:t>більше</a:t>
            </a:r>
            <a:r>
              <a:rPr lang="ru-RU" b="1" dirty="0" smtClean="0">
                <a:latin typeface="Monotype Corsiva" pitchFamily="66" charset="0"/>
              </a:rPr>
              <a:t> 1 на 100 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оцінюються</a:t>
            </a:r>
            <a:r>
              <a:rPr lang="ru-RU" b="1" dirty="0" smtClean="0">
                <a:latin typeface="Monotype Corsiva" pitchFamily="66" charset="0"/>
              </a:rPr>
              <a:t> балом 3, в межах 0,5 – 1  - балом 2, </a:t>
            </a:r>
            <a:r>
              <a:rPr lang="ru-RU" b="1" dirty="0" err="1" smtClean="0">
                <a:latin typeface="Monotype Corsiva" pitchFamily="66" charset="0"/>
              </a:rPr>
              <a:t>менше</a:t>
            </a:r>
            <a:r>
              <a:rPr lang="ru-RU" b="1" dirty="0" smtClean="0">
                <a:latin typeface="Monotype Corsiva" pitchFamily="66" charset="0"/>
              </a:rPr>
              <a:t> 0,5 –  балом 1; 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, для </a:t>
            </a:r>
            <a:r>
              <a:rPr lang="ru-RU" b="1" dirty="0" err="1" smtClean="0">
                <a:latin typeface="Monotype Corsiva" pitchFamily="66" charset="0"/>
              </a:rPr>
              <a:t>яких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забезпеченість</a:t>
            </a:r>
            <a:r>
              <a:rPr lang="ru-RU" b="1" dirty="0" smtClean="0">
                <a:latin typeface="Monotype Corsiva" pitchFamily="66" charset="0"/>
              </a:rPr>
              <a:t> закладами </a:t>
            </a:r>
            <a:r>
              <a:rPr lang="ru-RU" b="1" dirty="0" err="1" smtClean="0">
                <a:latin typeface="Monotype Corsiva" pitchFamily="66" charset="0"/>
              </a:rPr>
              <a:t>торгівлі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більше</a:t>
            </a:r>
            <a:r>
              <a:rPr lang="ru-RU" b="1" dirty="0" smtClean="0">
                <a:latin typeface="Monotype Corsiva" pitchFamily="66" charset="0"/>
              </a:rPr>
              <a:t> 25 на 100 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,  </a:t>
            </a:r>
            <a:r>
              <a:rPr lang="ru-RU" b="1" dirty="0" err="1" smtClean="0">
                <a:latin typeface="Monotype Corsiva" pitchFamily="66" charset="0"/>
              </a:rPr>
              <a:t>оцінюється</a:t>
            </a:r>
            <a:r>
              <a:rPr lang="ru-RU" b="1" dirty="0" smtClean="0">
                <a:latin typeface="Monotype Corsiva" pitchFamily="66" charset="0"/>
              </a:rPr>
              <a:t>  балом 3, в межах 10 – 25 – балом 2, </a:t>
            </a:r>
            <a:r>
              <a:rPr lang="ru-RU" b="1" dirty="0" err="1" smtClean="0">
                <a:latin typeface="Monotype Corsiva" pitchFamily="66" charset="0"/>
              </a:rPr>
              <a:t>менше</a:t>
            </a:r>
            <a:r>
              <a:rPr lang="ru-RU" b="1" dirty="0" smtClean="0">
                <a:latin typeface="Monotype Corsiva" pitchFamily="66" charset="0"/>
              </a:rPr>
              <a:t> 10 – балом 1; 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, для </a:t>
            </a:r>
            <a:r>
              <a:rPr lang="ru-RU" b="1" dirty="0" err="1" smtClean="0">
                <a:latin typeface="Monotype Corsiva" pitchFamily="66" charset="0"/>
              </a:rPr>
              <a:t>яких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коефіцієнт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 закладами ресторанного </a:t>
            </a:r>
            <a:r>
              <a:rPr lang="ru-RU" b="1" dirty="0" err="1" smtClean="0">
                <a:latin typeface="Monotype Corsiva" pitchFamily="66" charset="0"/>
              </a:rPr>
              <a:t>господарства</a:t>
            </a:r>
            <a:r>
              <a:rPr lang="ru-RU" b="1" dirty="0" smtClean="0">
                <a:latin typeface="Monotype Corsiva" pitchFamily="66" charset="0"/>
              </a:rPr>
              <a:t> на 100 </a:t>
            </a:r>
            <a:r>
              <a:rPr lang="ru-RU" b="1" dirty="0" err="1" smtClean="0">
                <a:latin typeface="Monotype Corsiva" pitchFamily="66" charset="0"/>
              </a:rPr>
              <a:t>кмІ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більше</a:t>
            </a:r>
            <a:r>
              <a:rPr lang="ru-RU" b="1" dirty="0" smtClean="0">
                <a:latin typeface="Monotype Corsiva" pitchFamily="66" charset="0"/>
              </a:rPr>
              <a:t> 3 </a:t>
            </a:r>
            <a:r>
              <a:rPr lang="ru-RU" b="1" dirty="0" err="1" smtClean="0">
                <a:latin typeface="Monotype Corsiva" pitchFamily="66" charset="0"/>
              </a:rPr>
              <a:t>оцінюється</a:t>
            </a:r>
            <a:r>
              <a:rPr lang="ru-RU" b="1" dirty="0" smtClean="0">
                <a:latin typeface="Monotype Corsiva" pitchFamily="66" charset="0"/>
              </a:rPr>
              <a:t> балом 3, в межах 1-3 – балом 2, </a:t>
            </a:r>
            <a:r>
              <a:rPr lang="ru-RU" b="1" dirty="0" err="1" smtClean="0">
                <a:latin typeface="Monotype Corsiva" pitchFamily="66" charset="0"/>
              </a:rPr>
              <a:t>менше</a:t>
            </a:r>
            <a:r>
              <a:rPr lang="ru-RU" b="1" dirty="0" smtClean="0">
                <a:latin typeface="Monotype Corsiva" pitchFamily="66" charset="0"/>
              </a:rPr>
              <a:t> 1 – балом 1. </a:t>
            </a:r>
            <a:r>
              <a:rPr lang="ru-RU" b="1" dirty="0" err="1" smtClean="0">
                <a:latin typeface="Monotype Corsiva" pitchFamily="66" charset="0"/>
              </a:rPr>
              <a:t>Підсумувавши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показники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коефіцієнтів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транспортної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забезпеченості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санаторно-курортними</a:t>
            </a:r>
            <a:r>
              <a:rPr lang="ru-RU" b="1" dirty="0" smtClean="0">
                <a:latin typeface="Monotype Corsiva" pitchFamily="66" charset="0"/>
              </a:rPr>
              <a:t> закладами та </a:t>
            </a:r>
            <a:r>
              <a:rPr lang="ru-RU" b="1" dirty="0" err="1" smtClean="0">
                <a:latin typeface="Monotype Corsiva" pitchFamily="66" charset="0"/>
              </a:rPr>
              <a:t>готельними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підприємствами</a:t>
            </a:r>
            <a:r>
              <a:rPr lang="ru-RU" b="1" dirty="0" smtClean="0">
                <a:latin typeface="Monotype Corsiva" pitchFamily="66" charset="0"/>
              </a:rPr>
              <a:t>, закладами ресторанного </a:t>
            </a:r>
            <a:r>
              <a:rPr lang="ru-RU" b="1" dirty="0" err="1" smtClean="0">
                <a:latin typeface="Monotype Corsiva" pitchFamily="66" charset="0"/>
              </a:rPr>
              <a:t>господарства</a:t>
            </a:r>
            <a:r>
              <a:rPr lang="ru-RU" b="1" dirty="0" smtClean="0">
                <a:latin typeface="Monotype Corsiva" pitchFamily="66" charset="0"/>
              </a:rPr>
              <a:t> та </a:t>
            </a:r>
            <a:r>
              <a:rPr lang="ru-RU" b="1" dirty="0" err="1" smtClean="0">
                <a:latin typeface="Monotype Corsiva" pitchFamily="66" charset="0"/>
              </a:rPr>
              <a:t>торгівлі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можна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визначити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показник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інфраструктурного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забезпечення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(</a:t>
            </a:r>
            <a:r>
              <a:rPr lang="ru-RU" b="1" dirty="0" err="1" smtClean="0">
                <a:latin typeface="Monotype Corsiva" pitchFamily="66" charset="0"/>
              </a:rPr>
              <a:t>Оінф</a:t>
            </a:r>
            <a:r>
              <a:rPr lang="ru-RU" b="1" dirty="0" smtClean="0">
                <a:latin typeface="Monotype Corsiva" pitchFamily="66" charset="0"/>
              </a:rPr>
              <a:t>):</a:t>
            </a:r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b="1" dirty="0" err="1" smtClean="0">
                <a:latin typeface="Monotype Corsiva" pitchFamily="66" charset="0"/>
              </a:rPr>
              <a:t>Оінф</a:t>
            </a:r>
            <a:r>
              <a:rPr lang="ru-RU" b="1" dirty="0" smtClean="0">
                <a:latin typeface="Monotype Corsiva" pitchFamily="66" charset="0"/>
              </a:rPr>
              <a:t> = </a:t>
            </a:r>
            <a:r>
              <a:rPr lang="ru-RU" b="1" dirty="0" err="1" smtClean="0">
                <a:latin typeface="Monotype Corsiva" pitchFamily="66" charset="0"/>
              </a:rPr>
              <a:t>Оm</a:t>
            </a:r>
            <a:r>
              <a:rPr lang="ru-RU" b="1" dirty="0" smtClean="0">
                <a:latin typeface="Monotype Corsiva" pitchFamily="66" charset="0"/>
              </a:rPr>
              <a:t> + Ос + </a:t>
            </a:r>
            <a:r>
              <a:rPr lang="ru-RU" b="1" dirty="0" err="1" smtClean="0">
                <a:latin typeface="Monotype Corsiva" pitchFamily="66" charset="0"/>
              </a:rPr>
              <a:t>Ог</a:t>
            </a:r>
            <a:r>
              <a:rPr lang="ru-RU" b="1" dirty="0" smtClean="0">
                <a:latin typeface="Monotype Corsiva" pitchFamily="66" charset="0"/>
              </a:rPr>
              <a:t> + </a:t>
            </a:r>
            <a:r>
              <a:rPr lang="ru-RU" b="1" dirty="0" err="1" smtClean="0">
                <a:latin typeface="Monotype Corsiva" pitchFamily="66" charset="0"/>
              </a:rPr>
              <a:t>Оmорг</a:t>
            </a:r>
            <a:r>
              <a:rPr lang="ru-RU" b="1" dirty="0" smtClean="0">
                <a:latin typeface="Monotype Corsiva" pitchFamily="66" charset="0"/>
              </a:rPr>
              <a:t> + Ор.</a:t>
            </a:r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b="1" dirty="0" err="1" smtClean="0">
                <a:latin typeface="Monotype Corsiva" pitchFamily="66" charset="0"/>
              </a:rPr>
              <a:t>Потенціал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визначається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рекреаційним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навантаженням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даної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. </a:t>
            </a:r>
            <a:r>
              <a:rPr lang="ru-RU" b="1" dirty="0" err="1" smtClean="0">
                <a:latin typeface="Monotype Corsiva" pitchFamily="66" charset="0"/>
              </a:rPr>
              <a:t>Низовинні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, </a:t>
            </a:r>
            <a:r>
              <a:rPr lang="ru-RU" b="1" dirty="0" err="1" smtClean="0">
                <a:latin typeface="Monotype Corsiva" pitchFamily="66" charset="0"/>
              </a:rPr>
              <a:t>що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є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найменш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стійкими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оцінюються</a:t>
            </a:r>
            <a:r>
              <a:rPr lang="ru-RU" b="1" dirty="0" smtClean="0">
                <a:latin typeface="Monotype Corsiva" pitchFamily="66" charset="0"/>
              </a:rPr>
              <a:t> - 1, </a:t>
            </a:r>
            <a:r>
              <a:rPr lang="ru-RU" b="1" dirty="0" err="1" smtClean="0">
                <a:latin typeface="Monotype Corsiva" pitchFamily="66" charset="0"/>
              </a:rPr>
              <a:t>горбогірні</a:t>
            </a:r>
            <a:r>
              <a:rPr lang="ru-RU" b="1" dirty="0" smtClean="0">
                <a:latin typeface="Monotype Corsiva" pitchFamily="66" charset="0"/>
              </a:rPr>
              <a:t> – 2, </a:t>
            </a:r>
            <a:r>
              <a:rPr lang="ru-RU" b="1" dirty="0" err="1" smtClean="0">
                <a:latin typeface="Monotype Corsiva" pitchFamily="66" charset="0"/>
              </a:rPr>
              <a:t>гірські</a:t>
            </a:r>
            <a:r>
              <a:rPr lang="ru-RU" b="1" dirty="0" smtClean="0">
                <a:latin typeface="Monotype Corsiva" pitchFamily="66" charset="0"/>
              </a:rPr>
              <a:t> – 3 балами. </a:t>
            </a:r>
            <a:r>
              <a:rPr lang="ru-RU" b="1" dirty="0" err="1" smtClean="0">
                <a:latin typeface="Monotype Corsiva" pitchFamily="66" charset="0"/>
              </a:rPr>
              <a:t>Наступним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етапом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є</a:t>
            </a:r>
            <a:r>
              <a:rPr lang="ru-RU" b="1" dirty="0" smtClean="0">
                <a:latin typeface="Monotype Corsiva" pitchFamily="66" charset="0"/>
              </a:rPr>
              <a:t> комплексна </a:t>
            </a:r>
            <a:r>
              <a:rPr lang="ru-RU" b="1" dirty="0" err="1" smtClean="0">
                <a:latin typeface="Monotype Corsiva" pitchFamily="66" charset="0"/>
              </a:rPr>
              <a:t>бальна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оцінка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рекреаційно-ресурсного</a:t>
            </a:r>
            <a:r>
              <a:rPr lang="ru-RU" b="1" dirty="0" smtClean="0">
                <a:latin typeface="Monotype Corsiva" pitchFamily="66" charset="0"/>
              </a:rPr>
              <a:t>  </a:t>
            </a:r>
            <a:r>
              <a:rPr lang="ru-RU" b="1" dirty="0" err="1" smtClean="0">
                <a:latin typeface="Monotype Corsiva" pitchFamily="66" charset="0"/>
              </a:rPr>
              <a:t>потенціалу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території</a:t>
            </a:r>
            <a:r>
              <a:rPr lang="ru-RU" b="1" dirty="0" smtClean="0">
                <a:latin typeface="Monotype Corsiva" pitchFamily="66" charset="0"/>
              </a:rPr>
              <a:t> (О) ,  яку </a:t>
            </a:r>
            <a:r>
              <a:rPr lang="ru-RU" b="1" dirty="0" err="1" smtClean="0">
                <a:latin typeface="Monotype Corsiva" pitchFamily="66" charset="0"/>
              </a:rPr>
              <a:t>можна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виразити</a:t>
            </a:r>
            <a:r>
              <a:rPr lang="ru-RU" b="1" dirty="0" smtClean="0">
                <a:latin typeface="Monotype Corsiva" pitchFamily="66" charset="0"/>
              </a:rPr>
              <a:t> за </a:t>
            </a:r>
            <a:r>
              <a:rPr lang="ru-RU" b="1" dirty="0" err="1" smtClean="0">
                <a:latin typeface="Monotype Corsiva" pitchFamily="66" charset="0"/>
              </a:rPr>
              <a:t>допомогою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формули</a:t>
            </a:r>
            <a:r>
              <a:rPr lang="ru-RU" b="1" dirty="0" smtClean="0">
                <a:latin typeface="Monotype Corsiva" pitchFamily="66" charset="0"/>
              </a:rPr>
              <a:t>:</a:t>
            </a:r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b="1" dirty="0" smtClean="0">
                <a:latin typeface="Monotype Corsiva" pitchFamily="66" charset="0"/>
              </a:rPr>
              <a:t>О = </a:t>
            </a:r>
            <a:r>
              <a:rPr lang="ru-RU" b="1" dirty="0" err="1" smtClean="0">
                <a:latin typeface="Monotype Corsiva" pitchFamily="66" charset="0"/>
              </a:rPr>
              <a:t>Осгп</a:t>
            </a:r>
            <a:r>
              <a:rPr lang="ru-RU" b="1" dirty="0" smtClean="0">
                <a:latin typeface="Monotype Corsiva" pitchFamily="66" charset="0"/>
              </a:rPr>
              <a:t> + </a:t>
            </a:r>
            <a:r>
              <a:rPr lang="ru-RU" b="1" dirty="0" err="1" smtClean="0">
                <a:latin typeface="Monotype Corsiva" pitchFamily="66" charset="0"/>
              </a:rPr>
              <a:t>Ое</a:t>
            </a:r>
            <a:r>
              <a:rPr lang="ru-RU" b="1" dirty="0" smtClean="0">
                <a:latin typeface="Monotype Corsiva" pitchFamily="66" charset="0"/>
              </a:rPr>
              <a:t> + Ом + </a:t>
            </a:r>
            <a:r>
              <a:rPr lang="ru-RU" b="1" dirty="0" err="1" smtClean="0">
                <a:latin typeface="Monotype Corsiva" pitchFamily="66" charset="0"/>
              </a:rPr>
              <a:t>Ол</a:t>
            </a:r>
            <a:r>
              <a:rPr lang="ru-RU" b="1" dirty="0" smtClean="0">
                <a:latin typeface="Monotype Corsiva" pitchFamily="66" charset="0"/>
              </a:rPr>
              <a:t> + </a:t>
            </a:r>
            <a:r>
              <a:rPr lang="ru-RU" b="1" dirty="0" err="1" smtClean="0">
                <a:latin typeface="Monotype Corsiva" pitchFamily="66" charset="0"/>
              </a:rPr>
              <a:t>Ов</a:t>
            </a:r>
            <a:r>
              <a:rPr lang="ru-RU" b="1" dirty="0" smtClean="0">
                <a:latin typeface="Monotype Corsiva" pitchFamily="66" charset="0"/>
              </a:rPr>
              <a:t> + </a:t>
            </a:r>
            <a:r>
              <a:rPr lang="ru-RU" b="1" dirty="0" err="1" smtClean="0">
                <a:latin typeface="Monotype Corsiva" pitchFamily="66" charset="0"/>
              </a:rPr>
              <a:t>Ок</a:t>
            </a:r>
            <a:r>
              <a:rPr lang="ru-RU" b="1" dirty="0" smtClean="0">
                <a:latin typeface="Monotype Corsiva" pitchFamily="66" charset="0"/>
              </a:rPr>
              <a:t> + Оп + </a:t>
            </a:r>
            <a:r>
              <a:rPr lang="ru-RU" b="1" dirty="0" err="1" smtClean="0">
                <a:latin typeface="Monotype Corsiva" pitchFamily="66" charset="0"/>
              </a:rPr>
              <a:t>Оі</a:t>
            </a:r>
            <a:r>
              <a:rPr lang="ru-RU" b="1" dirty="0" smtClean="0">
                <a:latin typeface="Monotype Corsiva" pitchFamily="66" charset="0"/>
              </a:rPr>
              <a:t> + Он + </a:t>
            </a:r>
            <a:r>
              <a:rPr lang="ru-RU" b="1" dirty="0" err="1" smtClean="0">
                <a:latin typeface="Monotype Corsiva" pitchFamily="66" charset="0"/>
              </a:rPr>
              <a:t>Оінф</a:t>
            </a:r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b="1" dirty="0" smtClean="0">
                <a:latin typeface="Monotype Corsiva" pitchFamily="66" charset="0"/>
              </a:rPr>
              <a:t>На  </a:t>
            </a:r>
            <a:r>
              <a:rPr lang="ru-RU" b="1" dirty="0" err="1" smtClean="0">
                <a:latin typeface="Monotype Corsiva" pitchFamily="66" charset="0"/>
              </a:rPr>
              <a:t>основі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комплексної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оцінки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рекреаційних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територій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визначається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коефіцієнт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рекреаційної</a:t>
            </a:r>
            <a:r>
              <a:rPr lang="ru-RU" b="1" dirty="0" smtClean="0">
                <a:latin typeface="Monotype Corsiva" pitchFamily="66" charset="0"/>
              </a:rPr>
              <a:t> </a:t>
            </a:r>
            <a:r>
              <a:rPr lang="ru-RU" b="1" dirty="0" err="1" smtClean="0">
                <a:latin typeface="Monotype Corsiva" pitchFamily="66" charset="0"/>
              </a:rPr>
              <a:t>цінності</a:t>
            </a:r>
            <a:r>
              <a:rPr lang="ru-RU" b="1" dirty="0" smtClean="0">
                <a:latin typeface="Monotype Corsiva" pitchFamily="66" charset="0"/>
              </a:rPr>
              <a:t> за формулою:</a:t>
            </a:r>
            <a:endParaRPr lang="ru-RU" dirty="0" smtClean="0">
              <a:latin typeface="Monotype Corsiva" pitchFamily="66" charset="0"/>
            </a:endParaRPr>
          </a:p>
          <a:p>
            <a:pPr algn="ctr"/>
            <a:r>
              <a:rPr lang="ru-RU" b="1" dirty="0" err="1" smtClean="0">
                <a:latin typeface="Monotype Corsiva" pitchFamily="66" charset="0"/>
              </a:rPr>
              <a:t>Кр</a:t>
            </a:r>
            <a:r>
              <a:rPr lang="ru-RU" b="1" dirty="0" smtClean="0">
                <a:latin typeface="Monotype Corsiva" pitchFamily="66" charset="0"/>
              </a:rPr>
              <a:t> =О/</a:t>
            </a:r>
            <a:r>
              <a:rPr lang="ru-RU" b="1" dirty="0" err="1" smtClean="0">
                <a:latin typeface="Monotype Corsiva" pitchFamily="66" charset="0"/>
              </a:rPr>
              <a:t>Омін</a:t>
            </a:r>
            <a:r>
              <a:rPr lang="ru-RU" b="1" dirty="0" smtClean="0">
                <a:latin typeface="Monotype Corsiva" pitchFamily="66" charset="0"/>
              </a:rPr>
              <a:t> ,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00306"/>
            <a:ext cx="9144000" cy="435769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latin typeface="Monotype Corsiva" pitchFamily="66" charset="0"/>
              </a:rPr>
              <a:t>Рисунок 1 – </a:t>
            </a:r>
            <a:r>
              <a:rPr lang="ru-RU" dirty="0" err="1" smtClean="0">
                <a:latin typeface="Monotype Corsiva" pitchFamily="66" charset="0"/>
              </a:rPr>
              <a:t>Складові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елементи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рекреаційної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зони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міста</a:t>
            </a:r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	У </a:t>
            </a:r>
            <a:r>
              <a:rPr lang="ru-RU" dirty="0" err="1" smtClean="0">
                <a:latin typeface="Monotype Corsiva" pitchFamily="66" charset="0"/>
              </a:rPr>
              <a:t>шаленому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темпі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життя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міські</a:t>
            </a:r>
            <a:r>
              <a:rPr lang="ru-RU" dirty="0" smtClean="0">
                <a:latin typeface="Monotype Corsiva" pitchFamily="66" charset="0"/>
              </a:rPr>
              <a:t> парки </a:t>
            </a:r>
            <a:r>
              <a:rPr lang="ru-RU" dirty="0" err="1" smtClean="0">
                <a:latin typeface="Monotype Corsiva" pitchFamily="66" charset="0"/>
              </a:rPr>
              <a:t>мають</a:t>
            </a:r>
            <a:r>
              <a:rPr lang="ru-RU" dirty="0" smtClean="0">
                <a:latin typeface="Monotype Corsiva" pitchFamily="66" charset="0"/>
              </a:rPr>
              <a:t> стати флагманом </a:t>
            </a:r>
            <a:r>
              <a:rPr lang="ru-RU" dirty="0" err="1" smtClean="0">
                <a:latin typeface="Monotype Corsiva" pitchFamily="66" charset="0"/>
              </a:rPr>
              <a:t>із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впровадження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нових</a:t>
            </a:r>
            <a:r>
              <a:rPr lang="ru-RU" dirty="0" smtClean="0">
                <a:latin typeface="Monotype Corsiva" pitchFamily="66" charset="0"/>
              </a:rPr>
              <a:t>, </a:t>
            </a:r>
            <a:r>
              <a:rPr lang="ru-RU" dirty="0" err="1" smtClean="0">
                <a:latin typeface="Monotype Corsiva" pitchFamily="66" charset="0"/>
              </a:rPr>
              <a:t>сучасних</a:t>
            </a:r>
            <a:r>
              <a:rPr lang="ru-RU" dirty="0" smtClean="0">
                <a:latin typeface="Monotype Corsiva" pitchFamily="66" charset="0"/>
              </a:rPr>
              <a:t>, </a:t>
            </a:r>
            <a:r>
              <a:rPr lang="ru-RU" dirty="0" err="1" smtClean="0">
                <a:latin typeface="Monotype Corsiva" pitchFamily="66" charset="0"/>
              </a:rPr>
              <a:t>інноваційних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технологій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з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управління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зеленими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насадженнями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міста</a:t>
            </a:r>
            <a:r>
              <a:rPr lang="ru-RU" dirty="0" smtClean="0">
                <a:latin typeface="Monotype Corsiva" pitchFamily="66" charset="0"/>
              </a:rPr>
              <a:t>.</a:t>
            </a:r>
          </a:p>
          <a:p>
            <a:r>
              <a:rPr lang="ru-RU" dirty="0" smtClean="0">
                <a:latin typeface="Monotype Corsiva" pitchFamily="66" charset="0"/>
              </a:rPr>
              <a:t>	</a:t>
            </a:r>
            <a:r>
              <a:rPr lang="ru-RU" dirty="0" err="1" smtClean="0">
                <a:latin typeface="Monotype Corsiva" pitchFamily="66" charset="0"/>
              </a:rPr>
              <a:t>Зокрема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важливим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елементом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є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проведення</a:t>
            </a:r>
            <a:r>
              <a:rPr lang="ru-RU" dirty="0" smtClean="0">
                <a:latin typeface="Monotype Corsiva" pitchFamily="66" charset="0"/>
              </a:rPr>
              <a:t> комплексного </a:t>
            </a:r>
            <a:r>
              <a:rPr lang="ru-RU" dirty="0" err="1" smtClean="0">
                <a:latin typeface="Monotype Corsiva" pitchFamily="66" charset="0"/>
              </a:rPr>
              <a:t>обстеження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насаджень</a:t>
            </a:r>
            <a:r>
              <a:rPr lang="ru-RU" dirty="0" smtClean="0">
                <a:latin typeface="Monotype Corsiva" pitchFamily="66" charset="0"/>
              </a:rPr>
              <a:t> великих </a:t>
            </a:r>
            <a:r>
              <a:rPr lang="ru-RU" dirty="0" err="1" smtClean="0">
                <a:latin typeface="Monotype Corsiva" pitchFamily="66" charset="0"/>
              </a:rPr>
              <a:t>міських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парків</a:t>
            </a:r>
            <a:r>
              <a:rPr lang="ru-RU" dirty="0" smtClean="0">
                <a:latin typeface="Monotype Corsiva" pitchFamily="66" charset="0"/>
              </a:rPr>
              <a:t> яке повинно </a:t>
            </a:r>
            <a:r>
              <a:rPr lang="ru-RU" dirty="0" err="1" smtClean="0">
                <a:latin typeface="Monotype Corsiva" pitchFamily="66" charset="0"/>
              </a:rPr>
              <a:t>включати</a:t>
            </a:r>
            <a:r>
              <a:rPr lang="ru-RU" dirty="0" smtClean="0">
                <a:latin typeface="Monotype Corsiva" pitchFamily="66" charset="0"/>
              </a:rPr>
              <a:t> в себе:</a:t>
            </a:r>
          </a:p>
          <a:p>
            <a:pPr lvl="0"/>
            <a:r>
              <a:rPr lang="uk-UA" dirty="0" smtClean="0">
                <a:latin typeface="Monotype Corsiva" pitchFamily="66" charset="0"/>
              </a:rPr>
              <a:t>повну інвентаризацію насаджень з визначенням таксаційних і декоративних характеристик міських парків;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аналіз типів просторової структури насаджень;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обстеження живого надґрунтового покрову, ґрунтів під пологом і на відкритих просторах та пішохідних мереж;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uk-UA" dirty="0" smtClean="0">
                <a:latin typeface="Monotype Corsiva" pitchFamily="66" charset="0"/>
              </a:rPr>
              <a:t>розробка певних пропозицій щодо відновлення та поліпшення стану природних деревостанів в міських парках з підвищенням їх стійкості та покращення декоративних якостей.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4" name="Рисунок 3" descr="D:\1 курс 2\Стаття Сіромаха\raskraska142 - Копі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4595480" cy="259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1239" y="2852936"/>
            <a:ext cx="73448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err="1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</a:t>
            </a:r>
            <a:r>
              <a:rPr lang="ru-RU" sz="72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</a:t>
            </a:r>
            <a:r>
              <a:rPr lang="ru-RU" sz="7200" b="1" dirty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7200" b="1" dirty="0" err="1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увагу</a:t>
            </a:r>
            <a:r>
              <a:rPr lang="ru-RU" sz="72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7200" b="1" cap="none" spc="0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20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886" y="0"/>
            <a:ext cx="9158885" cy="6957392"/>
          </a:xfrm>
        </p:spPr>
      </p:pic>
    </p:spTree>
    <p:extLst>
      <p:ext uri="{BB962C8B-B14F-4D97-AF65-F5344CB8AC3E}">
        <p14:creationId xmlns:p14="http://schemas.microsoft.com/office/powerpoint/2010/main" xmlns="" val="254968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428190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82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976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94" t="1786" r="-58" b="7184"/>
          <a:stretch/>
        </p:blipFill>
        <p:spPr>
          <a:xfrm>
            <a:off x="1681018" y="73890"/>
            <a:ext cx="5486400" cy="6784109"/>
          </a:xfrm>
        </p:spPr>
      </p:pic>
    </p:spTree>
    <p:extLst>
      <p:ext uri="{BB962C8B-B14F-4D97-AF65-F5344CB8AC3E}">
        <p14:creationId xmlns:p14="http://schemas.microsoft.com/office/powerpoint/2010/main" xmlns="" val="1079468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673873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160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304" y="0"/>
            <a:ext cx="9160303" cy="6858000"/>
          </a:xfrm>
        </p:spPr>
      </p:pic>
    </p:spTree>
    <p:extLst>
      <p:ext uri="{BB962C8B-B14F-4D97-AF65-F5344CB8AC3E}">
        <p14:creationId xmlns:p14="http://schemas.microsoft.com/office/powerpoint/2010/main" xmlns="" val="262744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1037</Words>
  <Application>Microsoft Office PowerPoint</Application>
  <PresentationFormat>Экран (4:3)</PresentationFormat>
  <Paragraphs>23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Магістерська кваліфікаційна робота  на тему: «Вплив рекреаційного середовища на реконструкцію міської забудови»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</dc:creator>
  <cp:lastModifiedBy>Admin</cp:lastModifiedBy>
  <cp:revision>20</cp:revision>
  <dcterms:created xsi:type="dcterms:W3CDTF">2014-06-24T20:17:49Z</dcterms:created>
  <dcterms:modified xsi:type="dcterms:W3CDTF">2015-11-25T11:42:24Z</dcterms:modified>
</cp:coreProperties>
</file>