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32" r:id="rId1"/>
  </p:sldMasterIdLst>
  <p:sldIdLst>
    <p:sldId id="256" r:id="rId2"/>
    <p:sldId id="257" r:id="rId3"/>
    <p:sldId id="259" r:id="rId4"/>
    <p:sldId id="263" r:id="rId5"/>
    <p:sldId id="286" r:id="rId6"/>
    <p:sldId id="265" r:id="rId7"/>
    <p:sldId id="289" r:id="rId8"/>
    <p:sldId id="273" r:id="rId9"/>
    <p:sldId id="290" r:id="rId10"/>
    <p:sldId id="291" r:id="rId11"/>
    <p:sldId id="293" r:id="rId12"/>
    <p:sldId id="277" r:id="rId13"/>
    <p:sldId id="294" r:id="rId14"/>
    <p:sldId id="279" r:id="rId15"/>
    <p:sldId id="281" r:id="rId16"/>
    <p:sldId id="295" r:id="rId17"/>
    <p:sldId id="284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38B1855-1B75-4FBE-930C-398BA8C253C6}" styleName="Estilo temático 2 - Énfasis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D113A9D2-9D6B-4929-AA2D-F23B5EE8CBE7}" styleName="Estilo temático 2 - Énfasis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073A0DAA-6AF3-43AB-8588-CEC1D06C72B9}" styleName="Estilo medio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386" y="-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5" name="Group 94"/>
          <p:cNvGrpSpPr/>
          <p:nvPr/>
        </p:nvGrpSpPr>
        <p:grpSpPr>
          <a:xfrm>
            <a:off x="0" y="-30477"/>
            <a:ext cx="9067800" cy="6889273"/>
            <a:chOff x="0" y="-30477"/>
            <a:chExt cx="9067800" cy="6889273"/>
          </a:xfrm>
        </p:grpSpPr>
        <p:cxnSp>
          <p:nvCxnSpPr>
            <p:cNvPr id="110" name="Straight Connector 109"/>
            <p:cNvCxnSpPr/>
            <p:nvPr/>
          </p:nvCxnSpPr>
          <p:spPr>
            <a:xfrm rot="16200000" flipH="1">
              <a:off x="-14478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7" name="Straight Connector 176"/>
            <p:cNvCxnSpPr/>
            <p:nvPr/>
          </p:nvCxnSpPr>
          <p:spPr>
            <a:xfrm rot="16200000" flipH="1">
              <a:off x="-16383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8" name="Straight Connector 177"/>
            <p:cNvCxnSpPr/>
            <p:nvPr/>
          </p:nvCxnSpPr>
          <p:spPr>
            <a:xfrm rot="5400000">
              <a:off x="-14859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1" name="Straight Connector 180"/>
            <p:cNvCxnSpPr/>
            <p:nvPr/>
          </p:nvCxnSpPr>
          <p:spPr>
            <a:xfrm rot="5400000">
              <a:off x="-3238500" y="3314700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2" name="Straight Connector 181"/>
            <p:cNvCxnSpPr/>
            <p:nvPr/>
          </p:nvCxnSpPr>
          <p:spPr>
            <a:xfrm rot="16200000" flipH="1">
              <a:off x="-3314700" y="3314700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3" name="Straight Connector 182"/>
            <p:cNvCxnSpPr/>
            <p:nvPr/>
          </p:nvCxnSpPr>
          <p:spPr>
            <a:xfrm rot="16200000" flipH="1">
              <a:off x="-1371600" y="2971800"/>
              <a:ext cx="6858000" cy="9144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4" name="Straight Connector 183"/>
            <p:cNvCxnSpPr/>
            <p:nvPr/>
          </p:nvCxnSpPr>
          <p:spPr>
            <a:xfrm rot="16200000" flipH="1">
              <a:off x="-2819400" y="3200400"/>
              <a:ext cx="6858000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5" name="Straight Connector 184"/>
            <p:cNvCxnSpPr/>
            <p:nvPr/>
          </p:nvCxnSpPr>
          <p:spPr>
            <a:xfrm rot="5400000">
              <a:off x="-2705099" y="3238500"/>
              <a:ext cx="6858000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6" name="Straight Connector 185"/>
            <p:cNvCxnSpPr/>
            <p:nvPr/>
          </p:nvCxnSpPr>
          <p:spPr>
            <a:xfrm rot="16200000" flipH="1">
              <a:off x="-2133600" y="3200400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7" name="Straight Connector 186"/>
            <p:cNvCxnSpPr/>
            <p:nvPr/>
          </p:nvCxnSpPr>
          <p:spPr>
            <a:xfrm rot="16200000" flipH="1">
              <a:off x="-31242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8" name="Straight Connector 187"/>
            <p:cNvCxnSpPr/>
            <p:nvPr/>
          </p:nvCxnSpPr>
          <p:spPr>
            <a:xfrm rot="16200000" flipH="1">
              <a:off x="-1828799" y="3352799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9" name="Straight Connector 188"/>
            <p:cNvCxnSpPr/>
            <p:nvPr/>
          </p:nvCxnSpPr>
          <p:spPr>
            <a:xfrm rot="16200000" flipH="1">
              <a:off x="-28194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0" name="Straight Connector 189"/>
            <p:cNvCxnSpPr/>
            <p:nvPr/>
          </p:nvCxnSpPr>
          <p:spPr>
            <a:xfrm rot="16200000" flipH="1">
              <a:off x="-2438400" y="3124200"/>
              <a:ext cx="6858000" cy="609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5" name="Straight Connector 164"/>
            <p:cNvCxnSpPr/>
            <p:nvPr/>
          </p:nvCxnSpPr>
          <p:spPr>
            <a:xfrm rot="5400000">
              <a:off x="-1731645" y="2722245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6" name="Straight Connector 165"/>
            <p:cNvCxnSpPr/>
            <p:nvPr/>
          </p:nvCxnSpPr>
          <p:spPr>
            <a:xfrm rot="5400000">
              <a:off x="-1142048" y="3277552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9" name="Straight Connector 168"/>
            <p:cNvCxnSpPr/>
            <p:nvPr/>
          </p:nvCxnSpPr>
          <p:spPr>
            <a:xfrm rot="5400000">
              <a:off x="-9144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3" name="Straight Connector 172"/>
            <p:cNvCxnSpPr/>
            <p:nvPr/>
          </p:nvCxnSpPr>
          <p:spPr>
            <a:xfrm rot="5400000">
              <a:off x="-1855470" y="3227070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Straight Connector 120"/>
            <p:cNvCxnSpPr/>
            <p:nvPr/>
          </p:nvCxnSpPr>
          <p:spPr>
            <a:xfrm rot="16200000" flipH="1">
              <a:off x="-2643187" y="3252788"/>
              <a:ext cx="6858000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Straight Connector 144"/>
            <p:cNvCxnSpPr/>
            <p:nvPr/>
          </p:nvCxnSpPr>
          <p:spPr>
            <a:xfrm rot="16200000" flipH="1">
              <a:off x="-1954530" y="3326130"/>
              <a:ext cx="6858000" cy="20574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Straight Connector 107"/>
            <p:cNvCxnSpPr/>
            <p:nvPr/>
          </p:nvCxnSpPr>
          <p:spPr>
            <a:xfrm rot="16200000" flipH="1">
              <a:off x="-23622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9" name="Straight Connector 208"/>
            <p:cNvCxnSpPr/>
            <p:nvPr/>
          </p:nvCxnSpPr>
          <p:spPr>
            <a:xfrm rot="16200000" flipH="1">
              <a:off x="-21336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0" name="Straight Connector 209"/>
            <p:cNvCxnSpPr/>
            <p:nvPr/>
          </p:nvCxnSpPr>
          <p:spPr>
            <a:xfrm rot="16200000" flipH="1">
              <a:off x="10668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1" name="Straight Connector 210"/>
            <p:cNvCxnSpPr/>
            <p:nvPr/>
          </p:nvCxnSpPr>
          <p:spPr>
            <a:xfrm rot="16200000" flipH="1">
              <a:off x="8763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2" name="Straight Connector 211"/>
            <p:cNvCxnSpPr/>
            <p:nvPr/>
          </p:nvCxnSpPr>
          <p:spPr>
            <a:xfrm rot="5400000">
              <a:off x="1028700" y="3238500"/>
              <a:ext cx="6858000" cy="3810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3" name="Straight Connector 212"/>
            <p:cNvCxnSpPr/>
            <p:nvPr/>
          </p:nvCxnSpPr>
          <p:spPr>
            <a:xfrm rot="5400000">
              <a:off x="-723900" y="3314700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4" name="Straight Connector 213"/>
            <p:cNvCxnSpPr/>
            <p:nvPr/>
          </p:nvCxnSpPr>
          <p:spPr>
            <a:xfrm rot="16200000" flipH="1">
              <a:off x="-800100" y="3314700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5" name="Straight Connector 214"/>
            <p:cNvCxnSpPr/>
            <p:nvPr/>
          </p:nvCxnSpPr>
          <p:spPr>
            <a:xfrm rot="5400000">
              <a:off x="-152400" y="3429000"/>
              <a:ext cx="6858000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6" name="Straight Connector 215"/>
            <p:cNvCxnSpPr/>
            <p:nvPr/>
          </p:nvCxnSpPr>
          <p:spPr>
            <a:xfrm rot="16200000" flipH="1">
              <a:off x="-304800" y="3200400"/>
              <a:ext cx="6858000" cy="4572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7" name="Straight Connector 216"/>
            <p:cNvCxnSpPr/>
            <p:nvPr/>
          </p:nvCxnSpPr>
          <p:spPr>
            <a:xfrm rot="5400000">
              <a:off x="-190499" y="3238500"/>
              <a:ext cx="6858000" cy="3810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8" name="Straight Connector 217"/>
            <p:cNvCxnSpPr/>
            <p:nvPr/>
          </p:nvCxnSpPr>
          <p:spPr>
            <a:xfrm rot="16200000" flipH="1">
              <a:off x="381000" y="3200400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9" name="Straight Connector 218"/>
            <p:cNvCxnSpPr/>
            <p:nvPr/>
          </p:nvCxnSpPr>
          <p:spPr>
            <a:xfrm rot="16200000" flipH="1">
              <a:off x="-6096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0" name="Straight Connector 219"/>
            <p:cNvCxnSpPr/>
            <p:nvPr/>
          </p:nvCxnSpPr>
          <p:spPr>
            <a:xfrm rot="16200000" flipH="1">
              <a:off x="685801" y="3352799"/>
              <a:ext cx="6858000" cy="152401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1" name="Straight Connector 220"/>
            <p:cNvCxnSpPr/>
            <p:nvPr/>
          </p:nvCxnSpPr>
          <p:spPr>
            <a:xfrm rot="16200000" flipH="1">
              <a:off x="-3048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2" name="Straight Connector 221"/>
            <p:cNvCxnSpPr/>
            <p:nvPr/>
          </p:nvCxnSpPr>
          <p:spPr>
            <a:xfrm rot="5400000">
              <a:off x="-1028700" y="3314700"/>
              <a:ext cx="6858000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3" name="Straight Connector 222"/>
            <p:cNvCxnSpPr/>
            <p:nvPr/>
          </p:nvCxnSpPr>
          <p:spPr>
            <a:xfrm rot="5400000">
              <a:off x="782955" y="2722245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4" name="Straight Connector 223"/>
            <p:cNvCxnSpPr/>
            <p:nvPr/>
          </p:nvCxnSpPr>
          <p:spPr>
            <a:xfrm rot="5400000">
              <a:off x="1372552" y="3277552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5" name="Straight Connector 224"/>
            <p:cNvCxnSpPr/>
            <p:nvPr/>
          </p:nvCxnSpPr>
          <p:spPr>
            <a:xfrm rot="5400000">
              <a:off x="16002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6" name="Straight Connector 225"/>
            <p:cNvCxnSpPr/>
            <p:nvPr/>
          </p:nvCxnSpPr>
          <p:spPr>
            <a:xfrm rot="5400000">
              <a:off x="659130" y="3227070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7" name="Straight Connector 226"/>
            <p:cNvCxnSpPr/>
            <p:nvPr/>
          </p:nvCxnSpPr>
          <p:spPr>
            <a:xfrm rot="16200000" flipH="1">
              <a:off x="-128587" y="3252788"/>
              <a:ext cx="6858000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8" name="Straight Connector 227"/>
            <p:cNvCxnSpPr/>
            <p:nvPr/>
          </p:nvCxnSpPr>
          <p:spPr>
            <a:xfrm rot="16200000" flipH="1">
              <a:off x="560070" y="3326130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9" name="Straight Connector 228"/>
            <p:cNvCxnSpPr/>
            <p:nvPr/>
          </p:nvCxnSpPr>
          <p:spPr>
            <a:xfrm rot="16200000" flipH="1">
              <a:off x="1524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0" name="Straight Connector 229"/>
            <p:cNvCxnSpPr/>
            <p:nvPr/>
          </p:nvCxnSpPr>
          <p:spPr>
            <a:xfrm rot="16200000" flipH="1">
              <a:off x="3810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7" name="Straight Connector 236"/>
            <p:cNvCxnSpPr/>
            <p:nvPr/>
          </p:nvCxnSpPr>
          <p:spPr>
            <a:xfrm rot="16200000" flipH="1">
              <a:off x="2743200" y="3352801"/>
              <a:ext cx="6858000" cy="1524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8" name="Straight Connector 237"/>
            <p:cNvCxnSpPr/>
            <p:nvPr/>
          </p:nvCxnSpPr>
          <p:spPr>
            <a:xfrm rot="16200000" flipH="1">
              <a:off x="2095501" y="3238501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9" name="Straight Connector 238"/>
            <p:cNvCxnSpPr/>
            <p:nvPr/>
          </p:nvCxnSpPr>
          <p:spPr>
            <a:xfrm rot="5400000">
              <a:off x="2705100" y="3238501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0" name="Straight Connector 239"/>
            <p:cNvCxnSpPr/>
            <p:nvPr/>
          </p:nvCxnSpPr>
          <p:spPr>
            <a:xfrm rot="5400000">
              <a:off x="1828801" y="3276600"/>
              <a:ext cx="6857999" cy="3048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1" name="Straight Connector 240"/>
            <p:cNvCxnSpPr/>
            <p:nvPr/>
          </p:nvCxnSpPr>
          <p:spPr>
            <a:xfrm rot="16200000" flipH="1">
              <a:off x="1066800" y="3200402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2" name="Straight Connector 241"/>
            <p:cNvCxnSpPr/>
            <p:nvPr/>
          </p:nvCxnSpPr>
          <p:spPr>
            <a:xfrm rot="16200000" flipH="1">
              <a:off x="2362201" y="3352800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3" name="Straight Connector 242"/>
            <p:cNvCxnSpPr/>
            <p:nvPr/>
          </p:nvCxnSpPr>
          <p:spPr>
            <a:xfrm rot="5400000">
              <a:off x="2646045" y="2722246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56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4" name="Straight Connector 243"/>
            <p:cNvCxnSpPr/>
            <p:nvPr/>
          </p:nvCxnSpPr>
          <p:spPr>
            <a:xfrm rot="5400000">
              <a:off x="3048952" y="3277553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5" name="Straight Connector 244"/>
            <p:cNvCxnSpPr/>
            <p:nvPr/>
          </p:nvCxnSpPr>
          <p:spPr>
            <a:xfrm rot="5400000">
              <a:off x="2895600" y="3276601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6" name="Straight Connector 245"/>
            <p:cNvCxnSpPr/>
            <p:nvPr/>
          </p:nvCxnSpPr>
          <p:spPr>
            <a:xfrm rot="5400000">
              <a:off x="2388870" y="3227071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7" name="Straight Connector 246"/>
            <p:cNvCxnSpPr/>
            <p:nvPr/>
          </p:nvCxnSpPr>
          <p:spPr>
            <a:xfrm rot="16200000" flipH="1">
              <a:off x="2236470" y="3326131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8" name="Straight Connector 247"/>
            <p:cNvCxnSpPr/>
            <p:nvPr/>
          </p:nvCxnSpPr>
          <p:spPr>
            <a:xfrm rot="16200000" flipH="1">
              <a:off x="1752600" y="3352801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9" name="Straight Connector 248"/>
            <p:cNvCxnSpPr/>
            <p:nvPr/>
          </p:nvCxnSpPr>
          <p:spPr>
            <a:xfrm rot="16200000" flipH="1">
              <a:off x="19812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0" name="Straight Connector 249"/>
            <p:cNvCxnSpPr/>
            <p:nvPr/>
          </p:nvCxnSpPr>
          <p:spPr>
            <a:xfrm rot="5400000">
              <a:off x="3467100" y="3314701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1" name="Straight Connector 250"/>
            <p:cNvCxnSpPr/>
            <p:nvPr/>
          </p:nvCxnSpPr>
          <p:spPr>
            <a:xfrm rot="16200000" flipH="1">
              <a:off x="3467099" y="3314701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2" name="Straight Connector 251"/>
            <p:cNvCxnSpPr/>
            <p:nvPr/>
          </p:nvCxnSpPr>
          <p:spPr>
            <a:xfrm rot="5400000">
              <a:off x="4038600" y="3429001"/>
              <a:ext cx="6858000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3" name="Straight Connector 252"/>
            <p:cNvCxnSpPr/>
            <p:nvPr/>
          </p:nvCxnSpPr>
          <p:spPr>
            <a:xfrm rot="16200000" flipH="1">
              <a:off x="3886200" y="3200401"/>
              <a:ext cx="6858000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4" name="Straight Connector 253"/>
            <p:cNvCxnSpPr/>
            <p:nvPr/>
          </p:nvCxnSpPr>
          <p:spPr>
            <a:xfrm rot="5400000">
              <a:off x="4000501" y="3238501"/>
              <a:ext cx="6858000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5" name="Straight Connector 254"/>
            <p:cNvCxnSpPr/>
            <p:nvPr/>
          </p:nvCxnSpPr>
          <p:spPr>
            <a:xfrm rot="16200000" flipH="1">
              <a:off x="4572000" y="3200401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7" name="Straight Connector 256"/>
            <p:cNvCxnSpPr/>
            <p:nvPr/>
          </p:nvCxnSpPr>
          <p:spPr>
            <a:xfrm rot="16200000" flipH="1">
              <a:off x="37338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8" name="Straight Connector 257"/>
            <p:cNvCxnSpPr/>
            <p:nvPr/>
          </p:nvCxnSpPr>
          <p:spPr>
            <a:xfrm rot="5400000">
              <a:off x="3619500" y="3314700"/>
              <a:ext cx="6858000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9" name="Straight Connector 258"/>
            <p:cNvCxnSpPr/>
            <p:nvPr/>
          </p:nvCxnSpPr>
          <p:spPr>
            <a:xfrm rot="16200000" flipH="1">
              <a:off x="4214813" y="3252788"/>
              <a:ext cx="6858000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0" name="Straight Connector 259"/>
            <p:cNvCxnSpPr/>
            <p:nvPr/>
          </p:nvCxnSpPr>
          <p:spPr>
            <a:xfrm rot="16200000" flipH="1">
              <a:off x="4751070" y="3326131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1" name="Straight Connector 260"/>
            <p:cNvCxnSpPr/>
            <p:nvPr/>
          </p:nvCxnSpPr>
          <p:spPr>
            <a:xfrm rot="16200000" flipH="1">
              <a:off x="4343400" y="3352801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2" name="Straight Connector 261"/>
            <p:cNvCxnSpPr/>
            <p:nvPr/>
          </p:nvCxnSpPr>
          <p:spPr>
            <a:xfrm rot="16200000" flipH="1">
              <a:off x="4572000" y="3352801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4" name="Straight Connector 263"/>
            <p:cNvCxnSpPr/>
            <p:nvPr/>
          </p:nvCxnSpPr>
          <p:spPr>
            <a:xfrm rot="16200000" flipH="1">
              <a:off x="5257800" y="3352802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5" name="Straight Connector 264"/>
            <p:cNvCxnSpPr/>
            <p:nvPr/>
          </p:nvCxnSpPr>
          <p:spPr>
            <a:xfrm rot="16200000" flipH="1">
              <a:off x="5067300" y="3238502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6" name="Straight Connector 265"/>
            <p:cNvCxnSpPr/>
            <p:nvPr/>
          </p:nvCxnSpPr>
          <p:spPr>
            <a:xfrm rot="5400000">
              <a:off x="5219700" y="3238502"/>
              <a:ext cx="6858000" cy="3810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7" name="Straight Connector 266"/>
            <p:cNvCxnSpPr/>
            <p:nvPr/>
          </p:nvCxnSpPr>
          <p:spPr>
            <a:xfrm rot="16200000" flipH="1">
              <a:off x="4876801" y="3352801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8" name="Straight Connector 267"/>
            <p:cNvCxnSpPr/>
            <p:nvPr/>
          </p:nvCxnSpPr>
          <p:spPr>
            <a:xfrm rot="5400000">
              <a:off x="5527994" y="3318196"/>
              <a:ext cx="6888479" cy="191133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0" name="Straight Connector 269"/>
            <p:cNvCxnSpPr/>
            <p:nvPr/>
          </p:nvCxnSpPr>
          <p:spPr>
            <a:xfrm rot="5400000">
              <a:off x="4850130" y="3227072"/>
              <a:ext cx="6858000" cy="40386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1" name="Straight Connector 270"/>
            <p:cNvCxnSpPr/>
            <p:nvPr/>
          </p:nvCxnSpPr>
          <p:spPr>
            <a:xfrm rot="16200000" flipH="1">
              <a:off x="4751070" y="3326132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8" name="Straight Connector 277"/>
            <p:cNvCxnSpPr/>
            <p:nvPr/>
          </p:nvCxnSpPr>
          <p:spPr>
            <a:xfrm rot="5400000">
              <a:off x="5562599" y="3429001"/>
              <a:ext cx="6858002" cy="1588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3" name="Straight Connector 282"/>
            <p:cNvCxnSpPr/>
            <p:nvPr/>
          </p:nvCxnSpPr>
          <p:spPr>
            <a:xfrm rot="5400000">
              <a:off x="2552700" y="3390900"/>
              <a:ext cx="6858000" cy="76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9" name="Straight Connector 288"/>
            <p:cNvCxnSpPr/>
            <p:nvPr/>
          </p:nvCxnSpPr>
          <p:spPr>
            <a:xfrm rot="16200000" flipH="1">
              <a:off x="3048000" y="3352800"/>
              <a:ext cx="6858000" cy="1524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2" name="Straight Connector 291"/>
            <p:cNvCxnSpPr/>
            <p:nvPr/>
          </p:nvCxnSpPr>
          <p:spPr>
            <a:xfrm rot="16200000" flipH="1">
              <a:off x="3238500" y="3238500"/>
              <a:ext cx="6858000" cy="381000"/>
            </a:xfrm>
            <a:prstGeom prst="line">
              <a:avLst/>
            </a:prstGeom>
            <a:ln w="19050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4" name="Straight Connector 293"/>
            <p:cNvCxnSpPr/>
            <p:nvPr/>
          </p:nvCxnSpPr>
          <p:spPr>
            <a:xfrm rot="5400000">
              <a:off x="2133600" y="3276600"/>
              <a:ext cx="6858000" cy="3048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8" name="Straight Connector 297"/>
            <p:cNvCxnSpPr/>
            <p:nvPr/>
          </p:nvCxnSpPr>
          <p:spPr>
            <a:xfrm rot="16200000" flipH="1">
              <a:off x="3148013" y="3252789"/>
              <a:ext cx="6858000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9" name="Straight Connector 298"/>
            <p:cNvCxnSpPr/>
            <p:nvPr/>
          </p:nvCxnSpPr>
          <p:spPr>
            <a:xfrm rot="5400000">
              <a:off x="37719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2" name="Straight Connector 301"/>
            <p:cNvCxnSpPr/>
            <p:nvPr/>
          </p:nvCxnSpPr>
          <p:spPr>
            <a:xfrm rot="5400000">
              <a:off x="4229100" y="2933700"/>
              <a:ext cx="6858000" cy="990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7" name="Straight Connector 306"/>
            <p:cNvCxnSpPr/>
            <p:nvPr/>
          </p:nvCxnSpPr>
          <p:spPr>
            <a:xfrm rot="16200000" flipH="1">
              <a:off x="1371600" y="3200403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8E676-C51B-4BEB-8C74-5C90192696AF}" type="datetimeFigureOut">
              <a:rPr lang="ru-RU" smtClean="0"/>
              <a:t>17.11.2015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089A6-D68A-46BF-ADCD-840572885336}" type="slidenum">
              <a:rPr lang="ru-RU" smtClean="0"/>
              <a:t>‹Nº›</a:t>
            </a:fld>
            <a:endParaRPr lang="ru-RU"/>
          </a:p>
        </p:txBody>
      </p:sp>
      <p:sp>
        <p:nvSpPr>
          <p:cNvPr id="113" name="Rectangle 112"/>
          <p:cNvSpPr/>
          <p:nvPr/>
        </p:nvSpPr>
        <p:spPr>
          <a:xfrm>
            <a:off x="0" y="1905000"/>
            <a:ext cx="4953000" cy="31242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grpSp>
        <p:nvGrpSpPr>
          <p:cNvPr id="94" name="Group 93"/>
          <p:cNvGrpSpPr/>
          <p:nvPr/>
        </p:nvGrpSpPr>
        <p:grpSpPr>
          <a:xfrm>
            <a:off x="0" y="2057400"/>
            <a:ext cx="4801394" cy="2820988"/>
            <a:chOff x="0" y="2057400"/>
            <a:chExt cx="4801394" cy="2820988"/>
          </a:xfrm>
        </p:grpSpPr>
        <p:cxnSp>
          <p:nvCxnSpPr>
            <p:cNvPr id="117" name="Straight Connector 116"/>
            <p:cNvCxnSpPr/>
            <p:nvPr/>
          </p:nvCxnSpPr>
          <p:spPr>
            <a:xfrm>
              <a:off x="0" y="2057400"/>
              <a:ext cx="4800600" cy="1588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Straight Connector 117"/>
            <p:cNvCxnSpPr/>
            <p:nvPr/>
          </p:nvCxnSpPr>
          <p:spPr>
            <a:xfrm>
              <a:off x="0" y="4876800"/>
              <a:ext cx="4800600" cy="1588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Straight Connector 119"/>
            <p:cNvCxnSpPr/>
            <p:nvPr/>
          </p:nvCxnSpPr>
          <p:spPr>
            <a:xfrm rot="5400000">
              <a:off x="3391694" y="3467100"/>
              <a:ext cx="2818606" cy="794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2130425"/>
            <a:ext cx="4419600" cy="1600327"/>
          </a:xfrm>
        </p:spPr>
        <p:txBody>
          <a:bodyPr anchor="b">
            <a:normAutofit/>
          </a:bodyPr>
          <a:lstStyle>
            <a:lvl1pPr algn="l">
              <a:defRPr sz="3600" b="1" cap="none" spc="40" baseline="0">
                <a:ln w="13335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/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3733800"/>
            <a:ext cx="4419600" cy="1066800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8E676-C51B-4BEB-8C74-5C90192696AF}" type="datetimeFigureOut">
              <a:rPr lang="ru-RU" smtClean="0"/>
              <a:t>17.11.2015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089A6-D68A-46BF-ADCD-840572885336}" type="slidenum">
              <a:rPr lang="ru-RU" smtClean="0"/>
              <a:t>‹Nº›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8E676-C51B-4BEB-8C74-5C90192696AF}" type="datetimeFigureOut">
              <a:rPr lang="ru-RU" smtClean="0"/>
              <a:t>17.11.2015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089A6-D68A-46BF-ADCD-840572885336}" type="slidenum">
              <a:rPr lang="ru-RU" smtClean="0"/>
              <a:t>‹Nº›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8E676-C51B-4BEB-8C74-5C90192696AF}" type="datetimeFigureOut">
              <a:rPr lang="ru-RU" smtClean="0"/>
              <a:t>17.11.2015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089A6-D68A-46BF-ADCD-840572885336}" type="slidenum">
              <a:rPr lang="ru-RU" smtClean="0"/>
              <a:t>‹Nº›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92"/>
          <p:cNvGrpSpPr/>
          <p:nvPr/>
        </p:nvGrpSpPr>
        <p:grpSpPr>
          <a:xfrm>
            <a:off x="1" y="-30478"/>
            <a:ext cx="9067799" cy="4846320"/>
            <a:chOff x="1" y="-30477"/>
            <a:chExt cx="9067799" cy="4526277"/>
          </a:xfrm>
        </p:grpSpPr>
        <p:cxnSp>
          <p:nvCxnSpPr>
            <p:cNvPr id="8" name="Straight Connector 7"/>
            <p:cNvCxnSpPr/>
            <p:nvPr/>
          </p:nvCxnSpPr>
          <p:spPr>
            <a:xfrm rot="16200000" flipH="1">
              <a:off x="-27166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rot="16200000" flipH="1">
              <a:off x="-46216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rot="5400000">
              <a:off x="-30976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5400000">
              <a:off x="-206236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H="1">
              <a:off x="-2138565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16200000" flipH="1">
              <a:off x="-195465" y="1785212"/>
              <a:ext cx="4505731" cy="9144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6200000" flipH="1">
              <a:off x="-1643265" y="2013812"/>
              <a:ext cx="4505731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5400000">
              <a:off x="-1528964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H="1">
              <a:off x="-957465" y="2013812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6200000" flipH="1">
              <a:off x="-194806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6200000" flipH="1">
              <a:off x="-652664" y="2166211"/>
              <a:ext cx="4505731" cy="152401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rot="16200000" flipH="1">
              <a:off x="-164326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H="1">
              <a:off x="-1790700" y="2019300"/>
              <a:ext cx="4495800" cy="4572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>
              <a:off x="-55551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rot="5400000">
              <a:off x="34087" y="2090964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rot="5400000">
              <a:off x="2617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 rot="5400000">
              <a:off x="-67933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 rot="16200000" flipH="1">
              <a:off x="-1467052" y="2066200"/>
              <a:ext cx="4505731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 rot="16200000" flipH="1">
              <a:off x="-77839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 rot="16200000" flipH="1">
              <a:off x="-118606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 rot="16200000" flipH="1">
              <a:off x="-95746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 rot="16200000" flipH="1">
              <a:off x="22429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 rot="16200000" flipH="1">
              <a:off x="20524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 rot="5400000">
              <a:off x="2204835" y="2051912"/>
              <a:ext cx="4505731" cy="3810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 rot="5400000">
              <a:off x="45223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 rot="16200000" flipH="1">
              <a:off x="376035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 rot="5400000">
              <a:off x="1023735" y="2242139"/>
              <a:ext cx="4505731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 rot="16200000" flipH="1">
              <a:off x="871335" y="2013812"/>
              <a:ext cx="4505731" cy="4572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 rot="5400000">
              <a:off x="985636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 rot="16200000" flipH="1">
              <a:off x="1557135" y="2013812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 rot="16200000" flipH="1">
              <a:off x="5665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 rot="16200000" flipH="1">
              <a:off x="1861936" y="2166211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 rot="16200000" flipH="1">
              <a:off x="8713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 rot="5400000">
              <a:off x="147435" y="2128112"/>
              <a:ext cx="4505731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>
            <a:xfrm rot="5400000">
              <a:off x="195909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/>
          </p:nvCxnSpPr>
          <p:spPr>
            <a:xfrm rot="5400000">
              <a:off x="2548687" y="2090964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/>
            <p:nvPr/>
          </p:nvCxnSpPr>
          <p:spPr>
            <a:xfrm rot="5400000">
              <a:off x="27763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 rot="5400000">
              <a:off x="183526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/>
            <p:cNvCxnSpPr/>
            <p:nvPr/>
          </p:nvCxnSpPr>
          <p:spPr>
            <a:xfrm rot="16200000" flipH="1">
              <a:off x="1047548" y="2066200"/>
              <a:ext cx="4505731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/>
            <p:cNvCxnSpPr/>
            <p:nvPr/>
          </p:nvCxnSpPr>
          <p:spPr>
            <a:xfrm rot="16200000" flipH="1">
              <a:off x="17362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/>
            <p:cNvCxnSpPr/>
            <p:nvPr/>
          </p:nvCxnSpPr>
          <p:spPr>
            <a:xfrm rot="16200000" flipH="1">
              <a:off x="13285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/>
            <p:cNvCxnSpPr/>
            <p:nvPr/>
          </p:nvCxnSpPr>
          <p:spPr>
            <a:xfrm rot="16200000" flipH="1">
              <a:off x="1557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/>
            <p:cNvCxnSpPr/>
            <p:nvPr/>
          </p:nvCxnSpPr>
          <p:spPr>
            <a:xfrm rot="16200000" flipH="1">
              <a:off x="3919335" y="2166212"/>
              <a:ext cx="4505731" cy="152400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/>
            <p:cNvCxnSpPr/>
            <p:nvPr/>
          </p:nvCxnSpPr>
          <p:spPr>
            <a:xfrm rot="16200000" flipH="1">
              <a:off x="3271636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/>
            <p:cNvCxnSpPr/>
            <p:nvPr/>
          </p:nvCxnSpPr>
          <p:spPr>
            <a:xfrm rot="5400000">
              <a:off x="38812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/>
            <p:cNvCxnSpPr/>
            <p:nvPr/>
          </p:nvCxnSpPr>
          <p:spPr>
            <a:xfrm rot="5400000">
              <a:off x="3004936" y="2090012"/>
              <a:ext cx="4505730" cy="3048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 rot="16200000" flipH="1">
              <a:off x="2242935" y="2013813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/>
            <p:nvPr/>
          </p:nvCxnSpPr>
          <p:spPr>
            <a:xfrm rot="16200000" flipH="1">
              <a:off x="3538336" y="2166212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 rot="5400000">
              <a:off x="382218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56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/>
            <p:cNvCxnSpPr/>
            <p:nvPr/>
          </p:nvCxnSpPr>
          <p:spPr>
            <a:xfrm rot="5400000">
              <a:off x="4225087" y="2090965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/>
          </p:nvCxnSpPr>
          <p:spPr>
            <a:xfrm rot="5400000">
              <a:off x="40717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 rot="5400000">
              <a:off x="356500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/>
            <p:cNvCxnSpPr/>
            <p:nvPr/>
          </p:nvCxnSpPr>
          <p:spPr>
            <a:xfrm rot="16200000" flipH="1">
              <a:off x="34126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 rot="16200000" flipH="1">
              <a:off x="2928735" y="2166212"/>
              <a:ext cx="4505731" cy="152400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 rot="16200000" flipH="1">
              <a:off x="3081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/>
            <p:cNvCxnSpPr/>
            <p:nvPr/>
          </p:nvCxnSpPr>
          <p:spPr>
            <a:xfrm rot="5400000">
              <a:off x="464323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/>
            <p:nvPr/>
          </p:nvCxnSpPr>
          <p:spPr>
            <a:xfrm rot="16200000" flipH="1">
              <a:off x="4643234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/>
            <p:nvPr/>
          </p:nvCxnSpPr>
          <p:spPr>
            <a:xfrm rot="5400000">
              <a:off x="5214735" y="2242140"/>
              <a:ext cx="4505731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/>
            <p:cNvCxnSpPr/>
            <p:nvPr/>
          </p:nvCxnSpPr>
          <p:spPr>
            <a:xfrm rot="16200000" flipH="1">
              <a:off x="5062335" y="2013812"/>
              <a:ext cx="4505731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/>
            <p:cNvCxnSpPr/>
            <p:nvPr/>
          </p:nvCxnSpPr>
          <p:spPr>
            <a:xfrm rot="5400000">
              <a:off x="5176636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/>
            <p:cNvCxnSpPr/>
            <p:nvPr/>
          </p:nvCxnSpPr>
          <p:spPr>
            <a:xfrm rot="16200000" flipH="1">
              <a:off x="5748135" y="2013813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/>
            <p:cNvCxnSpPr/>
            <p:nvPr/>
          </p:nvCxnSpPr>
          <p:spPr>
            <a:xfrm rot="16200000" flipH="1">
              <a:off x="49099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/>
            <p:cNvCxnSpPr/>
            <p:nvPr/>
          </p:nvCxnSpPr>
          <p:spPr>
            <a:xfrm rot="5400000">
              <a:off x="4795635" y="2128112"/>
              <a:ext cx="4505731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/>
          </p:nvCxnSpPr>
          <p:spPr>
            <a:xfrm rot="16200000" flipH="1">
              <a:off x="5390948" y="2066200"/>
              <a:ext cx="4505731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/>
          </p:nvCxnSpPr>
          <p:spPr>
            <a:xfrm rot="16200000" flipH="1">
              <a:off x="59272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/>
            <p:cNvCxnSpPr/>
            <p:nvPr/>
          </p:nvCxnSpPr>
          <p:spPr>
            <a:xfrm rot="16200000" flipH="1">
              <a:off x="55195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/>
            <p:cNvCxnSpPr/>
            <p:nvPr/>
          </p:nvCxnSpPr>
          <p:spPr>
            <a:xfrm rot="16200000" flipH="1">
              <a:off x="5748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/>
            <p:cNvCxnSpPr/>
            <p:nvPr/>
          </p:nvCxnSpPr>
          <p:spPr>
            <a:xfrm rot="16200000" flipH="1">
              <a:off x="6433935" y="2166213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/>
            <p:cNvCxnSpPr/>
            <p:nvPr/>
          </p:nvCxnSpPr>
          <p:spPr>
            <a:xfrm rot="16200000" flipH="1">
              <a:off x="6243435" y="2051913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/>
            <p:cNvCxnSpPr/>
            <p:nvPr/>
          </p:nvCxnSpPr>
          <p:spPr>
            <a:xfrm rot="5400000">
              <a:off x="6395835" y="2051913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77"/>
            <p:cNvCxnSpPr/>
            <p:nvPr/>
          </p:nvCxnSpPr>
          <p:spPr>
            <a:xfrm rot="16200000" flipH="1">
              <a:off x="6052936" y="2166212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78"/>
            <p:cNvCxnSpPr/>
            <p:nvPr/>
          </p:nvCxnSpPr>
          <p:spPr>
            <a:xfrm rot="5400000">
              <a:off x="6709356" y="2136834"/>
              <a:ext cx="4525755" cy="191133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Connector 79"/>
            <p:cNvCxnSpPr/>
            <p:nvPr/>
          </p:nvCxnSpPr>
          <p:spPr>
            <a:xfrm rot="5400000">
              <a:off x="6026265" y="2040483"/>
              <a:ext cx="4505731" cy="40386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/>
            <p:cNvCxnSpPr/>
            <p:nvPr/>
          </p:nvCxnSpPr>
          <p:spPr>
            <a:xfrm rot="16200000" flipH="1">
              <a:off x="5927205" y="2139543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/>
            <p:cNvCxnSpPr/>
            <p:nvPr/>
          </p:nvCxnSpPr>
          <p:spPr>
            <a:xfrm rot="5400000">
              <a:off x="6738734" y="2242140"/>
              <a:ext cx="4505732" cy="1588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/>
            <p:cNvCxnSpPr/>
            <p:nvPr/>
          </p:nvCxnSpPr>
          <p:spPr>
            <a:xfrm rot="5400000">
              <a:off x="3728835" y="2204312"/>
              <a:ext cx="4505731" cy="76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/>
            <p:cNvCxnSpPr/>
            <p:nvPr/>
          </p:nvCxnSpPr>
          <p:spPr>
            <a:xfrm rot="16200000" flipH="1">
              <a:off x="4224135" y="2166212"/>
              <a:ext cx="4505731" cy="1524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/>
            <p:cNvCxnSpPr/>
            <p:nvPr/>
          </p:nvCxnSpPr>
          <p:spPr>
            <a:xfrm rot="16200000" flipH="1">
              <a:off x="4414635" y="2051912"/>
              <a:ext cx="4505731" cy="381000"/>
            </a:xfrm>
            <a:prstGeom prst="line">
              <a:avLst/>
            </a:prstGeom>
            <a:ln w="19050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Connector 85"/>
            <p:cNvCxnSpPr/>
            <p:nvPr/>
          </p:nvCxnSpPr>
          <p:spPr>
            <a:xfrm rot="5400000">
              <a:off x="3309735" y="2090012"/>
              <a:ext cx="4505731" cy="3048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Straight Connector 86"/>
            <p:cNvCxnSpPr/>
            <p:nvPr/>
          </p:nvCxnSpPr>
          <p:spPr>
            <a:xfrm rot="16200000" flipH="1">
              <a:off x="4324148" y="2066200"/>
              <a:ext cx="4505731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Connector 87"/>
            <p:cNvCxnSpPr/>
            <p:nvPr/>
          </p:nvCxnSpPr>
          <p:spPr>
            <a:xfrm rot="5400000">
              <a:off x="49480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Straight Connector 88"/>
            <p:cNvCxnSpPr/>
            <p:nvPr/>
          </p:nvCxnSpPr>
          <p:spPr>
            <a:xfrm rot="5400000">
              <a:off x="5405235" y="1747112"/>
              <a:ext cx="4505731" cy="990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Straight Connector 89"/>
            <p:cNvCxnSpPr/>
            <p:nvPr/>
          </p:nvCxnSpPr>
          <p:spPr>
            <a:xfrm rot="16200000" flipH="1">
              <a:off x="2547735" y="2013814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4" name="Rectangle 93"/>
          <p:cNvSpPr/>
          <p:nvPr/>
        </p:nvSpPr>
        <p:spPr>
          <a:xfrm>
            <a:off x="0" y="4311168"/>
            <a:ext cx="9144000" cy="1905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96" name="Straight Connector 95"/>
          <p:cNvCxnSpPr/>
          <p:nvPr/>
        </p:nvCxnSpPr>
        <p:spPr>
          <a:xfrm>
            <a:off x="0" y="4387368"/>
            <a:ext cx="914400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Connector 96"/>
          <p:cNvCxnSpPr/>
          <p:nvPr/>
        </p:nvCxnSpPr>
        <p:spPr>
          <a:xfrm>
            <a:off x="0" y="6138380"/>
            <a:ext cx="914400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621364"/>
            <a:ext cx="8305800" cy="414649"/>
          </a:xfrm>
        </p:spPr>
        <p:txBody>
          <a:bodyPr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95" name="Title 94"/>
          <p:cNvSpPr>
            <a:spLocks noGrp="1"/>
          </p:cNvSpPr>
          <p:nvPr>
            <p:ph type="title"/>
          </p:nvPr>
        </p:nvSpPr>
        <p:spPr>
          <a:xfrm>
            <a:off x="457200" y="4463568"/>
            <a:ext cx="8305800" cy="11430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8E676-C51B-4BEB-8C74-5C90192696AF}" type="datetimeFigureOut">
              <a:rPr lang="ru-RU" smtClean="0"/>
              <a:t>17.11.2015</a:t>
            </a:fld>
            <a:endParaRPr lang="ru-RU"/>
          </a:p>
        </p:txBody>
      </p:sp>
      <p:sp>
        <p:nvSpPr>
          <p:cNvPr id="91" name="Footer Placeholder 9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2" name="Slide Number Placeholder 9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089A6-D68A-46BF-ADCD-840572885336}" type="slidenum">
              <a:rPr lang="ru-RU" smtClean="0"/>
              <a:t>‹Nº›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8E676-C51B-4BEB-8C74-5C90192696AF}" type="datetimeFigureOut">
              <a:rPr lang="ru-RU" smtClean="0"/>
              <a:t>17.11.2015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089A6-D68A-46BF-ADCD-840572885336}" type="slidenum">
              <a:rPr lang="ru-RU" smtClean="0"/>
              <a:t>‹Nº›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8E676-C51B-4BEB-8C74-5C90192696AF}" type="datetimeFigureOut">
              <a:rPr lang="ru-RU" smtClean="0"/>
              <a:t>17.11.2015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089A6-D68A-46BF-ADCD-840572885336}" type="slidenum">
              <a:rPr lang="ru-RU" smtClean="0"/>
              <a:t>‹Nº›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8E676-C51B-4BEB-8C74-5C90192696AF}" type="datetimeFigureOut">
              <a:rPr lang="ru-RU" smtClean="0"/>
              <a:t>17.11.2015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089A6-D68A-46BF-ADCD-840572885336}" type="slidenum">
              <a:rPr lang="ru-RU" smtClean="0"/>
              <a:t>‹Nº›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8E676-C51B-4BEB-8C74-5C90192696AF}" type="datetimeFigureOut">
              <a:rPr lang="ru-RU" smtClean="0"/>
              <a:t>17.11.2015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089A6-D68A-46BF-ADCD-840572885336}" type="slidenum">
              <a:rPr lang="ru-RU" smtClean="0"/>
              <a:t>‹Nº›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00400" y="273050"/>
            <a:ext cx="54864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8E676-C51B-4BEB-8C74-5C90192696AF}" type="datetimeFigureOut">
              <a:rPr lang="ru-RU" smtClean="0"/>
              <a:t>17.11.2015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089A6-D68A-46BF-ADCD-840572885336}" type="slidenum">
              <a:rPr lang="ru-RU" smtClean="0"/>
              <a:t>‹Nº›</a:t>
            </a:fld>
            <a:endParaRPr lang="ru-RU"/>
          </a:p>
        </p:txBody>
      </p:sp>
      <p:sp>
        <p:nvSpPr>
          <p:cNvPr id="37" name="Rectangle 36"/>
          <p:cNvSpPr/>
          <p:nvPr/>
        </p:nvSpPr>
        <p:spPr>
          <a:xfrm>
            <a:off x="0" y="1563624"/>
            <a:ext cx="2761488" cy="3313176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39" name="Straight Connector 38"/>
          <p:cNvCxnSpPr/>
          <p:nvPr/>
        </p:nvCxnSpPr>
        <p:spPr>
          <a:xfrm rot="5400000">
            <a:off x="1128157" y="3221339"/>
            <a:ext cx="3017520" cy="794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0" y="1712976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>
            <a:off x="0" y="4733544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1901952"/>
            <a:ext cx="2377440" cy="137160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tabLst>
                <a:tab pos="3830638" algn="l"/>
              </a:tabLst>
              <a:defRPr lang="en-US" sz="2600" b="1" kern="1200" cap="none" spc="20" baseline="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400" y="3273552"/>
            <a:ext cx="2377440" cy="13716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200400" y="381000"/>
            <a:ext cx="5562600" cy="5638800"/>
          </a:xfrm>
          <a:solidFill>
            <a:schemeClr val="bg2"/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8E676-C51B-4BEB-8C74-5C90192696AF}" type="datetimeFigureOut">
              <a:rPr lang="ru-RU" smtClean="0"/>
              <a:t>17.11.2015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089A6-D68A-46BF-ADCD-840572885336}" type="slidenum">
              <a:rPr lang="ru-RU" smtClean="0"/>
              <a:t>‹Nº›</a:t>
            </a:fld>
            <a:endParaRPr lang="ru-RU"/>
          </a:p>
        </p:txBody>
      </p:sp>
      <p:sp>
        <p:nvSpPr>
          <p:cNvPr id="33" name="Rectangle 32"/>
          <p:cNvSpPr/>
          <p:nvPr/>
        </p:nvSpPr>
        <p:spPr>
          <a:xfrm>
            <a:off x="0" y="1563624"/>
            <a:ext cx="2761488" cy="3313176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34" name="Straight Connector 33"/>
          <p:cNvCxnSpPr/>
          <p:nvPr/>
        </p:nvCxnSpPr>
        <p:spPr>
          <a:xfrm rot="5400000">
            <a:off x="1128157" y="3221339"/>
            <a:ext cx="3017520" cy="794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0" y="1712976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/>
          <p:cNvCxnSpPr/>
          <p:nvPr/>
        </p:nvCxnSpPr>
        <p:spPr>
          <a:xfrm>
            <a:off x="0" y="4733544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5448" y="1905000"/>
            <a:ext cx="2377440" cy="1371600"/>
          </a:xfrm>
        </p:spPr>
        <p:txBody>
          <a:bodyPr anchor="b">
            <a:normAutofit/>
          </a:bodyPr>
          <a:lstStyle>
            <a:lvl1pPr algn="l">
              <a:defRPr sz="2600" b="1" cap="none" spc="20" baseline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400" y="3276600"/>
            <a:ext cx="2377440" cy="13716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Rectangle 189"/>
          <p:cNvSpPr/>
          <p:nvPr/>
        </p:nvSpPr>
        <p:spPr>
          <a:xfrm>
            <a:off x="149352" y="137160"/>
            <a:ext cx="8869680" cy="6583680"/>
          </a:xfrm>
          <a:prstGeom prst="rect">
            <a:avLst/>
          </a:prstGeom>
          <a:noFill/>
          <a:ln w="19050" cmpd="sng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124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1668E676-C51B-4BEB-8C74-5C90192696AF}" type="datetimeFigureOut">
              <a:rPr lang="ru-RU" smtClean="0"/>
              <a:t>17.11.2015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31123" y="6312408"/>
            <a:ext cx="348175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124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73B089A6-D68A-46BF-ADCD-840572885336}" type="slidenum">
              <a:rPr lang="ru-RU" smtClean="0"/>
              <a:t>‹Nº›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4033" r:id="rId1"/>
    <p:sldLayoutId id="2147484034" r:id="rId2"/>
    <p:sldLayoutId id="2147484035" r:id="rId3"/>
    <p:sldLayoutId id="2147484036" r:id="rId4"/>
    <p:sldLayoutId id="2147484037" r:id="rId5"/>
    <p:sldLayoutId id="2147484038" r:id="rId6"/>
    <p:sldLayoutId id="2147484039" r:id="rId7"/>
    <p:sldLayoutId id="2147484040" r:id="rId8"/>
    <p:sldLayoutId id="2147484041" r:id="rId9"/>
    <p:sldLayoutId id="2147484042" r:id="rId10"/>
    <p:sldLayoutId id="2147484043" r:id="rId11"/>
  </p:sldLayoutIdLst>
  <p:txStyles>
    <p:titleStyle>
      <a:lvl1pPr algn="l" defTabSz="914400" rtl="0" eaLnBrk="1" latinLnBrk="0" hangingPunct="1">
        <a:spcBef>
          <a:spcPct val="0"/>
        </a:spcBef>
        <a:buNone/>
        <a:tabLst>
          <a:tab pos="3830638" algn="l"/>
        </a:tabLst>
        <a:defRPr sz="3600" b="1" kern="1200" cap="none" spc="50">
          <a:ln w="13335" cmpd="sng">
            <a:solidFill>
              <a:schemeClr val="accent1">
                <a:lumMod val="50000"/>
              </a:schemeClr>
            </a:solidFill>
            <a:prstDash val="solid"/>
          </a:ln>
          <a:solidFill>
            <a:schemeClr val="accent6">
              <a:tint val="1000"/>
            </a:schemeClr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8872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91640" indent="-18288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4884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323528" y="116632"/>
            <a:ext cx="8458200" cy="1656184"/>
          </a:xfrm>
        </p:spPr>
        <p:txBody>
          <a:bodyPr>
            <a:noAutofit/>
          </a:bodyPr>
          <a:lstStyle/>
          <a:p>
            <a:pPr algn="ctr"/>
            <a:r>
              <a:rPr lang="uk-UA" sz="3000" dirty="0"/>
              <a:t>УПРАВЛІННЯ СТИМУЛЮВАННЯМ ПРАЦІ В СИСТЕМІ ОПЛАТИ ПРАЦІ ПІДПРИЄМСТВА ГАЛУЗІ ЗВ`ЯЗКУ (НА ПРИКЛАДІ ПАТ «УКРТЕЛЕКОМ»)</a:t>
            </a:r>
            <a:endParaRPr lang="ru-RU" sz="3000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4948671" y="2204864"/>
            <a:ext cx="4953000" cy="1752600"/>
          </a:xfrm>
        </p:spPr>
        <p:txBody>
          <a:bodyPr>
            <a:noAutofit/>
          </a:bodyPr>
          <a:lstStyle/>
          <a:p>
            <a:r>
              <a:rPr lang="uk-UA" dirty="0">
                <a:solidFill>
                  <a:schemeClr val="tx1"/>
                </a:solidFill>
              </a:rPr>
              <a:t>Керівник: </a:t>
            </a:r>
            <a:r>
              <a:rPr lang="uk-UA" dirty="0" smtClean="0">
                <a:solidFill>
                  <a:schemeClr val="tx1"/>
                </a:solidFill>
              </a:rPr>
              <a:t>к.е.н. доцент каф.  ММЕ</a:t>
            </a:r>
          </a:p>
          <a:p>
            <a:r>
              <a:rPr lang="uk-UA" dirty="0" smtClean="0">
                <a:solidFill>
                  <a:schemeClr val="tx1"/>
                </a:solidFill>
              </a:rPr>
              <a:t>Сметанюк </a:t>
            </a:r>
            <a:r>
              <a:rPr lang="uk-UA" dirty="0">
                <a:solidFill>
                  <a:schemeClr val="tx1"/>
                </a:solidFill>
              </a:rPr>
              <a:t>О. А</a:t>
            </a:r>
            <a:r>
              <a:rPr lang="uk-UA" dirty="0" smtClean="0">
                <a:solidFill>
                  <a:schemeClr val="tx1"/>
                </a:solidFill>
              </a:rPr>
              <a:t>.</a:t>
            </a:r>
          </a:p>
          <a:p>
            <a:endParaRPr lang="uk-UA" dirty="0" smtClean="0">
              <a:solidFill>
                <a:schemeClr val="tx1"/>
              </a:solidFill>
            </a:endParaRPr>
          </a:p>
          <a:p>
            <a:r>
              <a:rPr lang="uk-UA" dirty="0" smtClean="0">
                <a:solidFill>
                  <a:schemeClr val="tx1"/>
                </a:solidFill>
              </a:rPr>
              <a:t>Виконав</a:t>
            </a:r>
            <a:r>
              <a:rPr lang="uk-UA" dirty="0">
                <a:solidFill>
                  <a:schemeClr val="tx1"/>
                </a:solidFill>
              </a:rPr>
              <a:t>: ст. </a:t>
            </a:r>
            <a:r>
              <a:rPr lang="uk-UA" dirty="0" smtClean="0">
                <a:solidFill>
                  <a:schemeClr val="tx1"/>
                </a:solidFill>
              </a:rPr>
              <a:t>гр</a:t>
            </a:r>
            <a:r>
              <a:rPr lang="uk-UA" dirty="0">
                <a:solidFill>
                  <a:schemeClr val="tx1"/>
                </a:solidFill>
              </a:rPr>
              <a:t>. </a:t>
            </a:r>
            <a:r>
              <a:rPr lang="uk-UA" dirty="0" smtClean="0">
                <a:solidFill>
                  <a:schemeClr val="tx1"/>
                </a:solidFill>
              </a:rPr>
              <a:t>МОз-14мі</a:t>
            </a:r>
            <a:endParaRPr lang="uk-UA" dirty="0">
              <a:solidFill>
                <a:schemeClr val="tx1"/>
              </a:solidFill>
            </a:endParaRPr>
          </a:p>
          <a:p>
            <a:r>
              <a:rPr lang="uk-UA" dirty="0" smtClean="0">
                <a:solidFill>
                  <a:schemeClr val="tx1"/>
                </a:solidFill>
              </a:rPr>
              <a:t>Дельгадо Роча Хорхе </a:t>
            </a:r>
            <a:r>
              <a:rPr lang="uk-UA" dirty="0">
                <a:solidFill>
                  <a:schemeClr val="tx1"/>
                </a:solidFill>
              </a:rPr>
              <a:t>Густаво</a:t>
            </a:r>
            <a:endParaRPr lang="ru-RU" dirty="0">
              <a:solidFill>
                <a:schemeClr val="tx1"/>
              </a:solidFill>
            </a:endParaRPr>
          </a:p>
          <a:p>
            <a:pPr algn="r"/>
            <a:endParaRPr lang="ru-RU" dirty="0"/>
          </a:p>
        </p:txBody>
      </p:sp>
      <p:pic>
        <p:nvPicPr>
          <p:cNvPr id="4" name="3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2132856"/>
            <a:ext cx="4608512" cy="26642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85442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7504" y="255786"/>
            <a:ext cx="9036496" cy="724942"/>
          </a:xfrm>
        </p:spPr>
        <p:txBody>
          <a:bodyPr>
            <a:noAutofit/>
          </a:bodyPr>
          <a:lstStyle/>
          <a:p>
            <a:pPr algn="ctr"/>
            <a:r>
              <a:rPr lang="uk-UA" sz="2800" dirty="0"/>
              <a:t>Шляхи та напрямки удосконалення управління стимулюванням праці</a:t>
            </a:r>
            <a:endParaRPr lang="ru-RU" sz="28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51520" y="332656"/>
            <a:ext cx="8640960" cy="6408712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endParaRPr lang="uk-UA" sz="2000" dirty="0" smtClean="0"/>
          </a:p>
          <a:p>
            <a:pPr marL="0" indent="0">
              <a:buNone/>
            </a:pPr>
            <a:endParaRPr lang="uk-UA" sz="2000" dirty="0"/>
          </a:p>
          <a:p>
            <a:pPr marL="0" indent="0">
              <a:buNone/>
            </a:pPr>
            <a:endParaRPr lang="uk-UA" sz="2000" dirty="0" smtClean="0"/>
          </a:p>
          <a:p>
            <a:pPr marL="0" indent="0">
              <a:buNone/>
            </a:pPr>
            <a:endParaRPr lang="uk-UA" sz="2000" dirty="0"/>
          </a:p>
          <a:p>
            <a:pPr marL="0" indent="0">
              <a:buNone/>
            </a:pPr>
            <a:endParaRPr lang="uk-UA" sz="2000" dirty="0" smtClean="0"/>
          </a:p>
          <a:p>
            <a:pPr marL="0" indent="0">
              <a:buNone/>
            </a:pPr>
            <a:endParaRPr lang="uk-UA" sz="2000" dirty="0"/>
          </a:p>
          <a:p>
            <a:pPr marL="0" indent="0">
              <a:buNone/>
            </a:pPr>
            <a:endParaRPr lang="uk-UA" sz="2000" dirty="0" smtClean="0"/>
          </a:p>
          <a:p>
            <a:pPr marL="0" indent="0">
              <a:buNone/>
            </a:pPr>
            <a:endParaRPr lang="uk-UA" sz="2000" dirty="0" smtClean="0"/>
          </a:p>
          <a:p>
            <a:pPr marL="0" indent="0">
              <a:buNone/>
            </a:pPr>
            <a:endParaRPr lang="uk-UA" sz="2000" dirty="0"/>
          </a:p>
          <a:p>
            <a:pPr marL="0" indent="0">
              <a:buNone/>
            </a:pPr>
            <a:endParaRPr lang="uk-UA" sz="2000" dirty="0" smtClean="0"/>
          </a:p>
          <a:p>
            <a:pPr marL="0" indent="0">
              <a:buNone/>
            </a:pPr>
            <a:endParaRPr lang="uk-UA" sz="2000" dirty="0"/>
          </a:p>
          <a:p>
            <a:pPr marL="0" indent="0">
              <a:buNone/>
            </a:pPr>
            <a:endParaRPr lang="uk-UA" sz="2000" dirty="0" smtClean="0"/>
          </a:p>
          <a:p>
            <a:pPr marL="0" indent="0">
              <a:buNone/>
            </a:pPr>
            <a:endParaRPr lang="uk-UA" sz="2000" dirty="0"/>
          </a:p>
          <a:p>
            <a:pPr marL="0" indent="0">
              <a:buNone/>
            </a:pPr>
            <a:endParaRPr lang="uk-UA" sz="2000" dirty="0" smtClean="0"/>
          </a:p>
          <a:p>
            <a:pPr marL="0" indent="0">
              <a:buNone/>
            </a:pPr>
            <a:endParaRPr lang="uk-UA" sz="2000" dirty="0"/>
          </a:p>
          <a:p>
            <a:pPr marL="0" indent="0">
              <a:buNone/>
            </a:pPr>
            <a:endParaRPr lang="uk-UA" sz="2000" dirty="0" smtClean="0"/>
          </a:p>
          <a:p>
            <a:pPr marL="0" indent="0">
              <a:buNone/>
            </a:pPr>
            <a:endParaRPr lang="uk-UA" sz="2000" dirty="0" smtClean="0"/>
          </a:p>
          <a:p>
            <a:pPr marL="0" indent="0" algn="ctr">
              <a:buNone/>
            </a:pPr>
            <a:r>
              <a:rPr lang="uk-UA" sz="2000" dirty="0"/>
              <a:t>Рисунок 5 – Структурна модель організації матеріального </a:t>
            </a:r>
            <a:r>
              <a:rPr lang="uk-UA" sz="2000" dirty="0" smtClean="0"/>
              <a:t>стимулювання</a:t>
            </a:r>
            <a:r>
              <a:rPr lang="ru-RU" sz="2000" dirty="0"/>
              <a:t> </a:t>
            </a:r>
            <a:r>
              <a:rPr lang="uk-UA" sz="2000" dirty="0" smtClean="0"/>
              <a:t>на </a:t>
            </a:r>
            <a:r>
              <a:rPr lang="uk-UA" sz="2000" dirty="0"/>
              <a:t>підприємстві галузі зв’язку</a:t>
            </a:r>
            <a:endParaRPr lang="ru-RU" sz="2000" dirty="0"/>
          </a:p>
          <a:p>
            <a:pPr marL="0" indent="0">
              <a:buNone/>
            </a:pPr>
            <a:endParaRPr lang="uk-UA" sz="2000" dirty="0"/>
          </a:p>
          <a:p>
            <a:pPr marL="0" indent="0">
              <a:buNone/>
            </a:pPr>
            <a:endParaRPr lang="ru-RU" sz="2000" dirty="0"/>
          </a:p>
          <a:p>
            <a:endParaRPr lang="ru-RU" dirty="0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1950" y="980728"/>
            <a:ext cx="5878513" cy="5076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845693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7504" y="332656"/>
            <a:ext cx="8928992" cy="648328"/>
          </a:xfrm>
        </p:spPr>
        <p:txBody>
          <a:bodyPr>
            <a:noAutofit/>
          </a:bodyPr>
          <a:lstStyle/>
          <a:p>
            <a:pPr algn="ctr"/>
            <a:r>
              <a:rPr lang="uk-UA" sz="2600" dirty="0"/>
              <a:t>Обгрунтування моделі створення удосконаленої системи стимулювання праці на ПАТ «Укртелеком»</a:t>
            </a:r>
            <a:endParaRPr lang="ru-RU" sz="26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51520" y="996287"/>
            <a:ext cx="8640960" cy="5861713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uk-UA" sz="1800" dirty="0" smtClean="0"/>
          </a:p>
          <a:p>
            <a:pPr marL="0" indent="0">
              <a:buNone/>
            </a:pPr>
            <a:r>
              <a:rPr lang="uk-UA" sz="2000" dirty="0" smtClean="0"/>
              <a:t>     Таблиця </a:t>
            </a:r>
            <a:r>
              <a:rPr lang="uk-UA" sz="2000" dirty="0"/>
              <a:t>6</a:t>
            </a:r>
            <a:r>
              <a:rPr lang="uk-UA" sz="2000" dirty="0" smtClean="0"/>
              <a:t> </a:t>
            </a:r>
            <a:r>
              <a:rPr lang="uk-UA" sz="2000" dirty="0"/>
              <a:t>- Факторна модель оцінки персоналу ПАТ «Укртелеком»</a:t>
            </a:r>
            <a:endParaRPr lang="ru-RU" sz="2000" dirty="0"/>
          </a:p>
          <a:p>
            <a:pPr marL="64008" indent="0">
              <a:buNone/>
            </a:pPr>
            <a:endParaRPr lang="uk-UA" sz="1800" dirty="0" smtClean="0"/>
          </a:p>
          <a:p>
            <a:pPr marL="64008" indent="0">
              <a:buNone/>
            </a:pPr>
            <a:endParaRPr lang="uk-UA" sz="1800" dirty="0" smtClean="0"/>
          </a:p>
          <a:p>
            <a:pPr marL="64008" indent="0">
              <a:buNone/>
            </a:pPr>
            <a:endParaRPr lang="uk-UA" sz="1800" dirty="0" smtClean="0"/>
          </a:p>
          <a:p>
            <a:pPr marL="64008" indent="0">
              <a:buNone/>
            </a:pPr>
            <a:endParaRPr lang="uk-UA" sz="1800" dirty="0"/>
          </a:p>
          <a:p>
            <a:pPr marL="64008" indent="0">
              <a:buNone/>
            </a:pPr>
            <a:endParaRPr lang="uk-UA" sz="1800" dirty="0" smtClean="0"/>
          </a:p>
        </p:txBody>
      </p:sp>
      <p:graphicFrame>
        <p:nvGraphicFramePr>
          <p:cNvPr id="6" name="5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7989070"/>
              </p:ext>
            </p:extLst>
          </p:nvPr>
        </p:nvGraphicFramePr>
        <p:xfrm>
          <a:off x="323528" y="1844824"/>
          <a:ext cx="8496944" cy="390828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957082"/>
                <a:gridCol w="3184687"/>
                <a:gridCol w="1506992"/>
                <a:gridCol w="848183"/>
              </a:tblGrid>
              <a:tr h="47087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</a:rPr>
                        <a:t>Фактор оцінки</a:t>
                      </a:r>
                      <a:endParaRPr lang="ru-RU" sz="1400" dirty="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</a:rPr>
                        <a:t>Субфактор оцінки</a:t>
                      </a:r>
                      <a:endParaRPr lang="ru-RU" sz="1400" dirty="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</a:rPr>
                        <a:t>Максимальні бали</a:t>
                      </a:r>
                      <a:endParaRPr lang="ru-RU" sz="1400" dirty="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</a:rPr>
                        <a:t>Усього</a:t>
                      </a:r>
                      <a:endParaRPr lang="ru-RU" sz="1400" dirty="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68580" marR="68580" marT="0" marB="0" anchor="ctr"/>
                </a:tc>
              </a:tr>
              <a:tr h="24849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Необхідна кваліфікація</a:t>
                      </a:r>
                      <a:endParaRPr lang="ru-RU" sz="140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Освіта</a:t>
                      </a:r>
                      <a:endParaRPr lang="ru-RU" sz="140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50</a:t>
                      </a:r>
                      <a:endParaRPr lang="ru-RU" sz="140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</a:rPr>
                        <a:t>200</a:t>
                      </a:r>
                      <a:endParaRPr lang="ru-RU" sz="1400" dirty="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68580" marR="68580" marT="0" marB="0" anchor="ctr"/>
                </a:tc>
              </a:tr>
              <a:tr h="24849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 </a:t>
                      </a:r>
                      <a:endParaRPr lang="ru-RU" sz="140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Досвід роботи</a:t>
                      </a:r>
                      <a:endParaRPr lang="ru-RU" sz="140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150</a:t>
                      </a:r>
                      <a:endParaRPr lang="ru-RU" sz="140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</a:rPr>
                        <a:t> </a:t>
                      </a:r>
                      <a:endParaRPr lang="ru-RU" sz="1400" dirty="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68580" marR="68580" marT="0" marB="0" anchor="ctr"/>
                </a:tc>
              </a:tr>
              <a:tr h="24849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Складність роботи</a:t>
                      </a:r>
                      <a:endParaRPr lang="ru-RU" sz="140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Розумові зусилля</a:t>
                      </a:r>
                      <a:endParaRPr lang="ru-RU" sz="140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100</a:t>
                      </a:r>
                      <a:endParaRPr lang="ru-RU" sz="140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</a:rPr>
                        <a:t>150</a:t>
                      </a:r>
                      <a:endParaRPr lang="ru-RU" sz="1400" dirty="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68580" marR="68580" marT="0" marB="0" anchor="ctr"/>
                </a:tc>
              </a:tr>
              <a:tr h="24849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 </a:t>
                      </a:r>
                      <a:endParaRPr lang="ru-RU" sz="140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Фізичні зусилля</a:t>
                      </a:r>
                      <a:endParaRPr lang="ru-RU" sz="140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50</a:t>
                      </a:r>
                      <a:endParaRPr lang="ru-RU" sz="140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</a:rPr>
                        <a:t> </a:t>
                      </a:r>
                      <a:endParaRPr lang="ru-RU" sz="1400" dirty="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68580" marR="68580" marT="0" marB="0" anchor="ctr"/>
                </a:tc>
              </a:tr>
              <a:tr h="24849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Ініціативність і самостійність</a:t>
                      </a:r>
                      <a:endParaRPr lang="ru-RU" sz="140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</a:rPr>
                        <a:t> </a:t>
                      </a:r>
                      <a:endParaRPr lang="ru-RU" sz="1400" dirty="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150</a:t>
                      </a:r>
                      <a:endParaRPr lang="ru-RU" sz="140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</a:rPr>
                        <a:t>150</a:t>
                      </a:r>
                      <a:endParaRPr lang="ru-RU" sz="1400" dirty="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68580" marR="68580" marT="0" marB="0" anchor="ctr"/>
                </a:tc>
              </a:tr>
              <a:tr h="47087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Відповідальність</a:t>
                      </a:r>
                      <a:endParaRPr lang="ru-RU" sz="140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Відповідальність за роботу підлеглих</a:t>
                      </a:r>
                      <a:endParaRPr lang="ru-RU" sz="140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100</a:t>
                      </a:r>
                      <a:endParaRPr lang="ru-RU" sz="140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</a:rPr>
                        <a:t>500</a:t>
                      </a:r>
                      <a:endParaRPr lang="ru-RU" sz="1400" dirty="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68580" marR="68580" marT="0" marB="0" anchor="ctr"/>
                </a:tc>
              </a:tr>
              <a:tr h="71021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 </a:t>
                      </a:r>
                      <a:endParaRPr lang="ru-RU" sz="140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Відповідальність за контакти із клієнтами й сторонніми організаціями</a:t>
                      </a:r>
                      <a:endParaRPr lang="ru-RU" sz="140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100</a:t>
                      </a:r>
                      <a:endParaRPr lang="ru-RU" sz="140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</a:rPr>
                        <a:t> </a:t>
                      </a:r>
                      <a:endParaRPr lang="ru-RU" sz="1400" dirty="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68580" marR="68580" marT="0" marB="0" anchor="ctr"/>
                </a:tc>
              </a:tr>
              <a:tr h="24849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 </a:t>
                      </a:r>
                      <a:endParaRPr lang="ru-RU" sz="140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Матеріальна відповідальність</a:t>
                      </a:r>
                      <a:endParaRPr lang="ru-RU" sz="140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200</a:t>
                      </a:r>
                      <a:endParaRPr lang="ru-RU" sz="140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</a:rPr>
                        <a:t> </a:t>
                      </a:r>
                      <a:endParaRPr lang="ru-RU" sz="1400" dirty="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68580" marR="68580" marT="0" marB="0" anchor="ctr"/>
                </a:tc>
              </a:tr>
              <a:tr h="49699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 </a:t>
                      </a:r>
                      <a:endParaRPr lang="ru-RU" sz="140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Відповідальність за гарну репутацію організації</a:t>
                      </a:r>
                      <a:endParaRPr lang="ru-RU" sz="140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100</a:t>
                      </a:r>
                      <a:endParaRPr lang="ru-RU" sz="140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</a:rPr>
                        <a:t> </a:t>
                      </a:r>
                      <a:endParaRPr lang="ru-RU" sz="1400" dirty="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68580" marR="68580" marT="0" marB="0" anchor="ctr"/>
                </a:tc>
              </a:tr>
              <a:tr h="248496"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Максимальна оцінка посади</a:t>
                      </a:r>
                      <a:endParaRPr lang="ru-RU" sz="140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</a:rPr>
                        <a:t>1000</a:t>
                      </a:r>
                      <a:endParaRPr lang="ru-RU" sz="1400" dirty="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98986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79512" y="1008112"/>
            <a:ext cx="8856984" cy="2636912"/>
          </a:xfrm>
        </p:spPr>
        <p:txBody>
          <a:bodyPr>
            <a:normAutofit/>
          </a:bodyPr>
          <a:lstStyle/>
          <a:p>
            <a:pPr marL="64008" indent="0">
              <a:buNone/>
            </a:pPr>
            <a:endParaRPr lang="uk-UA" sz="1200" dirty="0" smtClean="0"/>
          </a:p>
          <a:p>
            <a:pPr marL="64008" indent="0">
              <a:buNone/>
            </a:pPr>
            <a:endParaRPr lang="uk-UA" sz="1200" dirty="0" smtClean="0"/>
          </a:p>
          <a:p>
            <a:pPr marL="64008" indent="0">
              <a:buNone/>
            </a:pPr>
            <a:r>
              <a:rPr lang="uk-UA" sz="2000" dirty="0" smtClean="0"/>
              <a:t>    Таблиця 7 </a:t>
            </a:r>
            <a:r>
              <a:rPr lang="uk-UA" sz="2000" dirty="0"/>
              <a:t>- Середні базові оклади персоналу ПАТ «Укртелеком»</a:t>
            </a:r>
            <a:endParaRPr lang="ru-RU" sz="2000" dirty="0"/>
          </a:p>
          <a:p>
            <a:pPr marL="64008" indent="0">
              <a:buNone/>
            </a:pPr>
            <a:endParaRPr lang="uk-UA" sz="2000" dirty="0" smtClean="0"/>
          </a:p>
          <a:p>
            <a:pPr marL="64008" indent="0">
              <a:buNone/>
            </a:pPr>
            <a:endParaRPr lang="uk-UA" sz="2000" dirty="0"/>
          </a:p>
          <a:p>
            <a:pPr marL="64008" indent="0">
              <a:buNone/>
            </a:pPr>
            <a:endParaRPr lang="uk-UA" sz="2000" dirty="0" smtClean="0"/>
          </a:p>
          <a:p>
            <a:pPr marL="64008" indent="0">
              <a:buNone/>
            </a:pPr>
            <a:endParaRPr lang="uk-UA" sz="2000" dirty="0"/>
          </a:p>
          <a:p>
            <a:pPr marL="64008" indent="0">
              <a:buNone/>
            </a:pPr>
            <a:endParaRPr lang="uk-UA" sz="2000" dirty="0" smtClean="0"/>
          </a:p>
          <a:p>
            <a:pPr marL="64008" indent="0">
              <a:buNone/>
            </a:pPr>
            <a:endParaRPr lang="uk-UA" sz="2000" dirty="0"/>
          </a:p>
          <a:p>
            <a:pPr marL="64008" indent="0">
              <a:buNone/>
            </a:pPr>
            <a:endParaRPr lang="uk-UA" sz="2000" dirty="0" smtClean="0"/>
          </a:p>
          <a:p>
            <a:pPr marL="64008" indent="0">
              <a:buNone/>
            </a:pPr>
            <a:endParaRPr lang="uk-UA" sz="2000" dirty="0"/>
          </a:p>
          <a:p>
            <a:pPr marL="64008" indent="0">
              <a:buNone/>
            </a:pPr>
            <a:endParaRPr lang="uk-UA" sz="2000" dirty="0" smtClean="0"/>
          </a:p>
          <a:p>
            <a:pPr marL="64008" indent="0">
              <a:buNone/>
            </a:pPr>
            <a:endParaRPr lang="uk-UA" sz="2000" dirty="0"/>
          </a:p>
          <a:p>
            <a:pPr marL="64008" indent="0">
              <a:buNone/>
            </a:pPr>
            <a:endParaRPr lang="uk-UA" sz="2000" dirty="0" smtClean="0"/>
          </a:p>
          <a:p>
            <a:pPr marL="64008" indent="0">
              <a:buNone/>
            </a:pPr>
            <a:endParaRPr lang="uk-UA" sz="2000" dirty="0" smtClean="0"/>
          </a:p>
          <a:p>
            <a:pPr marL="64008" indent="0">
              <a:buNone/>
            </a:pPr>
            <a:endParaRPr lang="uk-UA" sz="2000" dirty="0"/>
          </a:p>
        </p:txBody>
      </p:sp>
      <p:graphicFrame>
        <p:nvGraphicFramePr>
          <p:cNvPr id="5" name="4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57448129"/>
              </p:ext>
            </p:extLst>
          </p:nvPr>
        </p:nvGraphicFramePr>
        <p:xfrm>
          <a:off x="251520" y="1868016"/>
          <a:ext cx="8712968" cy="464439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708303"/>
                <a:gridCol w="2016386"/>
                <a:gridCol w="1147501"/>
                <a:gridCol w="969794"/>
                <a:gridCol w="1392182"/>
                <a:gridCol w="1478802"/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50" dirty="0">
                          <a:effectLst/>
                        </a:rPr>
                        <a:t>Категорія персоналу</a:t>
                      </a:r>
                      <a:endParaRPr lang="ru-RU" sz="1250" dirty="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50" dirty="0">
                          <a:effectLst/>
                        </a:rPr>
                        <a:t>Посади</a:t>
                      </a:r>
                      <a:endParaRPr lang="ru-RU" sz="1250" dirty="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50" dirty="0">
                          <a:effectLst/>
                        </a:rPr>
                        <a:t>Інтервал оціночних балів</a:t>
                      </a:r>
                      <a:endParaRPr lang="ru-RU" sz="1250" dirty="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50" dirty="0">
                          <a:effectLst/>
                        </a:rPr>
                        <a:t>Розряди</a:t>
                      </a:r>
                      <a:endParaRPr lang="ru-RU" sz="1250" dirty="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50" dirty="0">
                          <a:effectLst/>
                        </a:rPr>
                        <a:t>МБО (нижня межа розряду)</a:t>
                      </a:r>
                      <a:endParaRPr lang="ru-RU" sz="1250" dirty="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50">
                          <a:effectLst/>
                        </a:rPr>
                        <a:t>МБО (верхня межа розряду)</a:t>
                      </a:r>
                      <a:endParaRPr lang="ru-RU" sz="125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68580" marR="68580" marT="0" marB="0" anchor="ctr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50" dirty="0">
                          <a:effectLst/>
                        </a:rPr>
                        <a:t>Вище керівництво</a:t>
                      </a:r>
                      <a:endParaRPr lang="ru-RU" sz="1250" dirty="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50" dirty="0">
                          <a:effectLst/>
                        </a:rPr>
                        <a:t>Генеральний директор</a:t>
                      </a:r>
                      <a:endParaRPr lang="ru-RU" sz="1250" dirty="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50" dirty="0">
                          <a:effectLst/>
                        </a:rPr>
                        <a:t>1000-800</a:t>
                      </a:r>
                      <a:endParaRPr lang="ru-RU" sz="1250" dirty="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50">
                          <a:effectLst/>
                        </a:rPr>
                        <a:t>15-16</a:t>
                      </a:r>
                      <a:endParaRPr lang="ru-RU" sz="125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50" dirty="0">
                          <a:effectLst/>
                        </a:rPr>
                        <a:t>3333,33</a:t>
                      </a:r>
                      <a:endParaRPr lang="ru-RU" sz="1250" dirty="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50">
                          <a:effectLst/>
                        </a:rPr>
                        <a:t>3555,56</a:t>
                      </a:r>
                      <a:endParaRPr lang="ru-RU" sz="125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68580" marR="68580" marT="0" marB="0" anchor="ctr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50">
                          <a:effectLst/>
                        </a:rPr>
                        <a:t> </a:t>
                      </a:r>
                      <a:endParaRPr lang="ru-RU" sz="125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50" dirty="0">
                          <a:effectLst/>
                        </a:rPr>
                        <a:t>Комерційний директор</a:t>
                      </a:r>
                      <a:endParaRPr lang="ru-RU" sz="1250" dirty="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50">
                          <a:effectLst/>
                        </a:rPr>
                        <a:t> </a:t>
                      </a:r>
                      <a:endParaRPr lang="ru-RU" sz="125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50" dirty="0">
                          <a:effectLst/>
                        </a:rPr>
                        <a:t>15-16</a:t>
                      </a:r>
                      <a:endParaRPr lang="ru-RU" sz="1250" dirty="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50" dirty="0">
                          <a:effectLst/>
                        </a:rPr>
                        <a:t>3333,33</a:t>
                      </a:r>
                      <a:endParaRPr lang="ru-RU" sz="1250" dirty="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50">
                          <a:effectLst/>
                        </a:rPr>
                        <a:t>3555,56</a:t>
                      </a:r>
                      <a:endParaRPr lang="ru-RU" sz="125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68580" marR="68580" marT="0" marB="0" anchor="ctr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50">
                          <a:effectLst/>
                        </a:rPr>
                        <a:t>Середній управлінський персонал</a:t>
                      </a:r>
                      <a:endParaRPr lang="ru-RU" sz="125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50" dirty="0">
                          <a:effectLst/>
                        </a:rPr>
                        <a:t>Начальник транспортного та логістичного відділу</a:t>
                      </a:r>
                      <a:endParaRPr lang="ru-RU" sz="1250" dirty="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50" dirty="0">
                          <a:effectLst/>
                        </a:rPr>
                        <a:t>799-600</a:t>
                      </a:r>
                      <a:endParaRPr lang="ru-RU" sz="1250" dirty="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50" dirty="0">
                          <a:effectLst/>
                        </a:rPr>
                        <a:t>13-14</a:t>
                      </a:r>
                      <a:endParaRPr lang="ru-RU" sz="1250" dirty="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50" dirty="0">
                          <a:effectLst/>
                        </a:rPr>
                        <a:t>2888,89</a:t>
                      </a:r>
                      <a:endParaRPr lang="ru-RU" sz="1250" dirty="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50" dirty="0">
                          <a:effectLst/>
                        </a:rPr>
                        <a:t>3111,11</a:t>
                      </a:r>
                      <a:endParaRPr lang="ru-RU" sz="1250" dirty="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68580" marR="68580" marT="0" marB="0" anchor="ctr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50">
                          <a:effectLst/>
                        </a:rPr>
                        <a:t> </a:t>
                      </a:r>
                      <a:endParaRPr lang="ru-RU" sz="125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50">
                          <a:effectLst/>
                        </a:rPr>
                        <a:t>Начальник філіалу</a:t>
                      </a:r>
                      <a:endParaRPr lang="ru-RU" sz="125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50">
                          <a:effectLst/>
                        </a:rPr>
                        <a:t> </a:t>
                      </a:r>
                      <a:endParaRPr lang="ru-RU" sz="125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50">
                          <a:effectLst/>
                        </a:rPr>
                        <a:t>12-14</a:t>
                      </a:r>
                      <a:endParaRPr lang="ru-RU" sz="125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50" dirty="0">
                          <a:effectLst/>
                        </a:rPr>
                        <a:t>2666,67</a:t>
                      </a:r>
                      <a:endParaRPr lang="ru-RU" sz="1250" dirty="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50" dirty="0">
                          <a:effectLst/>
                        </a:rPr>
                        <a:t>3111,11</a:t>
                      </a:r>
                      <a:endParaRPr lang="ru-RU" sz="1250" dirty="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68580" marR="68580" marT="0" marB="0" anchor="ctr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50" dirty="0">
                          <a:effectLst/>
                        </a:rPr>
                        <a:t> </a:t>
                      </a:r>
                      <a:endParaRPr lang="ru-RU" sz="1250" dirty="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50" dirty="0">
                          <a:effectLst/>
                        </a:rPr>
                        <a:t>Начальник відділу закупівель</a:t>
                      </a:r>
                      <a:endParaRPr lang="ru-RU" sz="1250" dirty="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50">
                          <a:effectLst/>
                        </a:rPr>
                        <a:t> </a:t>
                      </a:r>
                      <a:endParaRPr lang="ru-RU" sz="125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50">
                          <a:effectLst/>
                        </a:rPr>
                        <a:t>12-14</a:t>
                      </a:r>
                      <a:endParaRPr lang="ru-RU" sz="125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50" dirty="0">
                          <a:effectLst/>
                        </a:rPr>
                        <a:t>2666,67</a:t>
                      </a:r>
                      <a:endParaRPr lang="ru-RU" sz="1250" dirty="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50" dirty="0">
                          <a:effectLst/>
                        </a:rPr>
                        <a:t>3111,11</a:t>
                      </a:r>
                      <a:endParaRPr lang="ru-RU" sz="1250" dirty="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68580" marR="68580" marT="0" marB="0" anchor="ctr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50">
                          <a:effectLst/>
                        </a:rPr>
                        <a:t> </a:t>
                      </a:r>
                      <a:endParaRPr lang="ru-RU" sz="125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50">
                          <a:effectLst/>
                        </a:rPr>
                        <a:t>Головний бухгалтер</a:t>
                      </a:r>
                      <a:endParaRPr lang="ru-RU" sz="125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50">
                          <a:effectLst/>
                        </a:rPr>
                        <a:t> </a:t>
                      </a:r>
                      <a:endParaRPr lang="ru-RU" sz="125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50">
                          <a:effectLst/>
                        </a:rPr>
                        <a:t>13-14</a:t>
                      </a:r>
                      <a:endParaRPr lang="ru-RU" sz="125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50" dirty="0">
                          <a:effectLst/>
                        </a:rPr>
                        <a:t>2888,89</a:t>
                      </a:r>
                      <a:endParaRPr lang="ru-RU" sz="1250" dirty="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50" dirty="0">
                          <a:effectLst/>
                        </a:rPr>
                        <a:t>3111,11</a:t>
                      </a:r>
                      <a:endParaRPr lang="ru-RU" sz="1250" dirty="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68580" marR="68580" marT="0" marB="0" anchor="ctr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50" dirty="0">
                          <a:effectLst/>
                        </a:rPr>
                        <a:t> </a:t>
                      </a:r>
                      <a:endParaRPr lang="ru-RU" sz="1250" dirty="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50" dirty="0">
                          <a:effectLst/>
                        </a:rPr>
                        <a:t>На. відділу збуту по області</a:t>
                      </a:r>
                      <a:endParaRPr lang="ru-RU" sz="1250" dirty="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50" dirty="0">
                          <a:effectLst/>
                        </a:rPr>
                        <a:t> </a:t>
                      </a:r>
                      <a:endParaRPr lang="ru-RU" sz="1250" dirty="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50" dirty="0">
                          <a:effectLst/>
                        </a:rPr>
                        <a:t>13-14</a:t>
                      </a:r>
                      <a:endParaRPr lang="ru-RU" sz="1250" dirty="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50" dirty="0">
                          <a:effectLst/>
                        </a:rPr>
                        <a:t>2888,89</a:t>
                      </a:r>
                      <a:endParaRPr lang="ru-RU" sz="1250" dirty="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50" dirty="0">
                          <a:effectLst/>
                        </a:rPr>
                        <a:t>3111,11</a:t>
                      </a:r>
                      <a:endParaRPr lang="ru-RU" sz="1250" dirty="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68580" marR="68580" marT="0" marB="0" anchor="ctr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50" dirty="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50" dirty="0">
                          <a:effectLst/>
                        </a:rPr>
                        <a:t>Начальник відділу збуту по місту</a:t>
                      </a:r>
                      <a:endParaRPr lang="ru-RU" sz="1250" dirty="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46121" marR="4612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50" dirty="0">
                          <a:effectLst/>
                        </a:rPr>
                        <a:t> </a:t>
                      </a:r>
                      <a:endParaRPr lang="ru-RU" sz="1250" dirty="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46121" marR="4612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50" dirty="0">
                          <a:effectLst/>
                        </a:rPr>
                        <a:t>13-14</a:t>
                      </a:r>
                      <a:endParaRPr lang="ru-RU" sz="1250" dirty="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46121" marR="4612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50" dirty="0">
                          <a:effectLst/>
                        </a:rPr>
                        <a:t>2888,89</a:t>
                      </a:r>
                      <a:endParaRPr lang="ru-RU" sz="1250" dirty="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46121" marR="4612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50" dirty="0">
                          <a:effectLst/>
                        </a:rPr>
                        <a:t>3111,11</a:t>
                      </a:r>
                      <a:endParaRPr lang="ru-RU" sz="1250" dirty="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46121" marR="46121" marT="0" marB="0" anchor="ctr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50" dirty="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50" dirty="0">
                          <a:effectLst/>
                        </a:rPr>
                        <a:t>Завідуючий складом</a:t>
                      </a:r>
                      <a:endParaRPr lang="ru-RU" sz="1250" dirty="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46121" marR="4612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50" dirty="0">
                          <a:effectLst/>
                        </a:rPr>
                        <a:t> </a:t>
                      </a:r>
                      <a:endParaRPr lang="ru-RU" sz="1250" dirty="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46121" marR="4612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50" dirty="0">
                          <a:effectLst/>
                        </a:rPr>
                        <a:t>12-13</a:t>
                      </a:r>
                      <a:endParaRPr lang="ru-RU" sz="1250" dirty="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46121" marR="4612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50" dirty="0">
                          <a:effectLst/>
                        </a:rPr>
                        <a:t>2666,67</a:t>
                      </a:r>
                      <a:endParaRPr lang="ru-RU" sz="1250" dirty="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46121" marR="4612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50" dirty="0">
                          <a:effectLst/>
                        </a:rPr>
                        <a:t>2888,89</a:t>
                      </a:r>
                      <a:endParaRPr lang="ru-RU" sz="1250" dirty="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46121" marR="46121" marT="0" marB="0" anchor="ctr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300" dirty="0">
                          <a:effectLst/>
                        </a:rPr>
                        <a:t>Спеціалісти</a:t>
                      </a:r>
                      <a:endParaRPr lang="ru-RU" sz="1300" dirty="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46121" marR="46121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300" dirty="0">
                          <a:effectLst/>
                        </a:rPr>
                        <a:t>Бухгалтер І категорії</a:t>
                      </a:r>
                      <a:endParaRPr lang="ru-RU" sz="1300" dirty="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46121" marR="4612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300" dirty="0">
                          <a:effectLst/>
                        </a:rPr>
                        <a:t>599-500</a:t>
                      </a:r>
                      <a:endParaRPr lang="ru-RU" sz="1300" dirty="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46121" marR="4612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300" dirty="0">
                          <a:effectLst/>
                        </a:rPr>
                        <a:t>10-12</a:t>
                      </a:r>
                      <a:endParaRPr lang="ru-RU" sz="1300" dirty="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46121" marR="4612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300">
                          <a:effectLst/>
                        </a:rPr>
                        <a:t>2222,22</a:t>
                      </a:r>
                      <a:endParaRPr lang="ru-RU" sz="130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46121" marR="4612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300">
                          <a:effectLst/>
                        </a:rPr>
                        <a:t>2666,67</a:t>
                      </a:r>
                      <a:endParaRPr lang="ru-RU" sz="130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46121" marR="46121" marT="0" marB="0" anchor="ctr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300" dirty="0">
                          <a:effectLst/>
                        </a:rPr>
                        <a:t> </a:t>
                      </a:r>
                      <a:endParaRPr lang="ru-RU" sz="1300" dirty="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46121" marR="46121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300" dirty="0">
                          <a:effectLst/>
                        </a:rPr>
                        <a:t>Спеціаліст з маркетингу</a:t>
                      </a:r>
                      <a:endParaRPr lang="ru-RU" sz="1300" dirty="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46121" marR="4612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300" dirty="0">
                          <a:effectLst/>
                        </a:rPr>
                        <a:t> </a:t>
                      </a:r>
                      <a:endParaRPr lang="ru-RU" sz="1300" dirty="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46121" marR="4612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300" dirty="0">
                          <a:effectLst/>
                        </a:rPr>
                        <a:t>10-12</a:t>
                      </a:r>
                      <a:endParaRPr lang="ru-RU" sz="1300" dirty="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46121" marR="4612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300" dirty="0">
                          <a:effectLst/>
                        </a:rPr>
                        <a:t>2222,22</a:t>
                      </a:r>
                      <a:endParaRPr lang="ru-RU" sz="1300" dirty="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46121" marR="4612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300" dirty="0">
                          <a:effectLst/>
                        </a:rPr>
                        <a:t>2666,67</a:t>
                      </a:r>
                      <a:endParaRPr lang="ru-RU" sz="1300" dirty="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46121" marR="46121" marT="0" marB="0" anchor="ctr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300">
                          <a:effectLst/>
                        </a:rPr>
                        <a:t> </a:t>
                      </a:r>
                      <a:endParaRPr lang="ru-RU" sz="130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46121" marR="46121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300" dirty="0">
                          <a:effectLst/>
                        </a:rPr>
                        <a:t>Спеціаліст по логістиці</a:t>
                      </a:r>
                      <a:endParaRPr lang="ru-RU" sz="1300" dirty="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46121" marR="4612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300" dirty="0">
                          <a:effectLst/>
                        </a:rPr>
                        <a:t> </a:t>
                      </a:r>
                      <a:endParaRPr lang="ru-RU" sz="1300" dirty="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46121" marR="4612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300" dirty="0">
                          <a:effectLst/>
                        </a:rPr>
                        <a:t>10-12</a:t>
                      </a:r>
                      <a:endParaRPr lang="ru-RU" sz="1300" dirty="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46121" marR="4612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300" dirty="0">
                          <a:effectLst/>
                        </a:rPr>
                        <a:t>2222,22</a:t>
                      </a:r>
                      <a:endParaRPr lang="ru-RU" sz="1300" dirty="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46121" marR="4612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300" dirty="0">
                          <a:effectLst/>
                        </a:rPr>
                        <a:t>2666,67</a:t>
                      </a:r>
                      <a:endParaRPr lang="ru-RU" sz="1300" dirty="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46121" marR="46121" marT="0" marB="0" anchor="ctr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300" dirty="0">
                          <a:effectLst/>
                        </a:rPr>
                        <a:t> </a:t>
                      </a:r>
                      <a:endParaRPr lang="ru-RU" sz="1300" dirty="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46121" marR="46121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300">
                          <a:effectLst/>
                        </a:rPr>
                        <a:t>Менеджер з реклами</a:t>
                      </a:r>
                      <a:endParaRPr lang="ru-RU" sz="130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46121" marR="4612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300" dirty="0">
                          <a:effectLst/>
                        </a:rPr>
                        <a:t> </a:t>
                      </a:r>
                      <a:endParaRPr lang="ru-RU" sz="1300" dirty="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46121" marR="4612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300" dirty="0">
                          <a:effectLst/>
                        </a:rPr>
                        <a:t>10-12</a:t>
                      </a:r>
                      <a:endParaRPr lang="ru-RU" sz="1300" dirty="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46121" marR="4612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300" dirty="0">
                          <a:effectLst/>
                        </a:rPr>
                        <a:t>2222,22</a:t>
                      </a:r>
                      <a:endParaRPr lang="ru-RU" sz="1300" dirty="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46121" marR="4612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300">
                          <a:effectLst/>
                        </a:rPr>
                        <a:t>2666,67</a:t>
                      </a:r>
                      <a:endParaRPr lang="ru-RU" sz="130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46121" marR="46121" marT="0" marB="0" anchor="ctr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300" dirty="0">
                          <a:effectLst/>
                        </a:rPr>
                        <a:t> </a:t>
                      </a:r>
                      <a:endParaRPr lang="ru-RU" sz="1300" dirty="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46121" marR="46121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300" dirty="0">
                          <a:effectLst/>
                        </a:rPr>
                        <a:t>Юрист</a:t>
                      </a:r>
                      <a:endParaRPr lang="ru-RU" sz="1300" dirty="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46121" marR="4612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300" dirty="0">
                          <a:effectLst/>
                        </a:rPr>
                        <a:t> </a:t>
                      </a:r>
                      <a:endParaRPr lang="ru-RU" sz="1300" dirty="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46121" marR="4612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300" dirty="0">
                          <a:effectLst/>
                        </a:rPr>
                        <a:t>10-12</a:t>
                      </a:r>
                      <a:endParaRPr lang="ru-RU" sz="1300" dirty="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46121" marR="4612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300" dirty="0">
                          <a:effectLst/>
                        </a:rPr>
                        <a:t>2222,22</a:t>
                      </a:r>
                      <a:endParaRPr lang="ru-RU" sz="1300" dirty="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46121" marR="4612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300" dirty="0">
                          <a:effectLst/>
                        </a:rPr>
                        <a:t>2666,67</a:t>
                      </a:r>
                      <a:endParaRPr lang="ru-RU" sz="1300" dirty="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46121" marR="46121" marT="0" marB="0" anchor="ctr"/>
                </a:tc>
              </a:tr>
            </a:tbl>
          </a:graphicData>
        </a:graphic>
      </p:graphicFrame>
      <p:sp>
        <p:nvSpPr>
          <p:cNvPr id="4" name="1 Título"/>
          <p:cNvSpPr>
            <a:spLocks noGrp="1"/>
          </p:cNvSpPr>
          <p:nvPr>
            <p:ph type="title"/>
          </p:nvPr>
        </p:nvSpPr>
        <p:spPr>
          <a:xfrm>
            <a:off x="107504" y="548424"/>
            <a:ext cx="8928992" cy="648328"/>
          </a:xfrm>
        </p:spPr>
        <p:txBody>
          <a:bodyPr>
            <a:noAutofit/>
          </a:bodyPr>
          <a:lstStyle/>
          <a:p>
            <a:pPr algn="ctr"/>
            <a:r>
              <a:rPr lang="uk-UA" sz="2800" dirty="0"/>
              <a:t>Класифікація робочих місць і визначення базового </a:t>
            </a:r>
            <a:r>
              <a:rPr lang="uk-UA" sz="2800" dirty="0" smtClean="0"/>
              <a:t>вкладу</a:t>
            </a:r>
            <a:endParaRPr lang="ru-RU" sz="2600" dirty="0"/>
          </a:p>
        </p:txBody>
      </p:sp>
    </p:spTree>
    <p:extLst>
      <p:ext uri="{BB962C8B-B14F-4D97-AF65-F5344CB8AC3E}">
        <p14:creationId xmlns:p14="http://schemas.microsoft.com/office/powerpoint/2010/main" val="10093267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79512" y="332656"/>
            <a:ext cx="8856984" cy="674136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uk-UA" sz="1800" dirty="0" smtClean="0"/>
              <a:t>    Продовження табл. 7</a:t>
            </a:r>
            <a:endParaRPr lang="uk-UA" sz="2000" dirty="0" smtClean="0"/>
          </a:p>
          <a:p>
            <a:pPr marL="64008" indent="0">
              <a:buNone/>
            </a:pPr>
            <a:endParaRPr lang="uk-UA" sz="2000" dirty="0"/>
          </a:p>
          <a:p>
            <a:pPr marL="64008" indent="0">
              <a:buNone/>
            </a:pPr>
            <a:endParaRPr lang="uk-UA" sz="2000" dirty="0" smtClean="0"/>
          </a:p>
          <a:p>
            <a:pPr marL="64008" indent="0">
              <a:buNone/>
            </a:pPr>
            <a:endParaRPr lang="uk-UA" sz="2000" dirty="0"/>
          </a:p>
          <a:p>
            <a:pPr marL="64008" indent="0">
              <a:buNone/>
            </a:pPr>
            <a:endParaRPr lang="uk-UA" sz="2000" dirty="0" smtClean="0"/>
          </a:p>
          <a:p>
            <a:pPr marL="64008" indent="0">
              <a:buNone/>
            </a:pPr>
            <a:endParaRPr lang="uk-UA" sz="2000" dirty="0"/>
          </a:p>
          <a:p>
            <a:pPr marL="64008" indent="0">
              <a:buNone/>
            </a:pPr>
            <a:endParaRPr lang="uk-UA" sz="2000" dirty="0" smtClean="0"/>
          </a:p>
          <a:p>
            <a:pPr marL="64008" indent="0">
              <a:buNone/>
            </a:pPr>
            <a:endParaRPr lang="uk-UA" sz="2000" dirty="0"/>
          </a:p>
          <a:p>
            <a:pPr marL="64008" indent="0">
              <a:buNone/>
            </a:pPr>
            <a:endParaRPr lang="uk-UA" sz="2000" dirty="0" smtClean="0"/>
          </a:p>
          <a:p>
            <a:pPr marL="64008" indent="0">
              <a:buNone/>
            </a:pPr>
            <a:endParaRPr lang="uk-UA" sz="2000" dirty="0"/>
          </a:p>
          <a:p>
            <a:pPr marL="64008" indent="0">
              <a:buNone/>
            </a:pPr>
            <a:endParaRPr lang="uk-UA" sz="2000" dirty="0" smtClean="0"/>
          </a:p>
          <a:p>
            <a:pPr marL="64008" indent="0">
              <a:buNone/>
            </a:pPr>
            <a:endParaRPr lang="uk-UA" sz="2000" dirty="0" smtClean="0"/>
          </a:p>
          <a:p>
            <a:pPr marL="64008" indent="0">
              <a:buNone/>
            </a:pPr>
            <a:endParaRPr lang="uk-UA" sz="2000" dirty="0"/>
          </a:p>
        </p:txBody>
      </p:sp>
      <p:graphicFrame>
        <p:nvGraphicFramePr>
          <p:cNvPr id="2" name="1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62367133"/>
              </p:ext>
            </p:extLst>
          </p:nvPr>
        </p:nvGraphicFramePr>
        <p:xfrm>
          <a:off x="395536" y="770908"/>
          <a:ext cx="8424937" cy="424226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651828"/>
                <a:gridCol w="1835749"/>
                <a:gridCol w="1223547"/>
                <a:gridCol w="937736"/>
                <a:gridCol w="1346160"/>
                <a:gridCol w="1429917"/>
              </a:tblGrid>
              <a:tr h="61852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300" dirty="0">
                          <a:effectLst/>
                        </a:rPr>
                        <a:t>Категорія персоналу</a:t>
                      </a:r>
                      <a:endParaRPr lang="ru-RU" sz="1300" dirty="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46121" marR="4612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300" dirty="0">
                          <a:effectLst/>
                        </a:rPr>
                        <a:t>Посади</a:t>
                      </a:r>
                      <a:endParaRPr lang="ru-RU" sz="1300" dirty="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46121" marR="4612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300">
                          <a:effectLst/>
                        </a:rPr>
                        <a:t>Інтервал оціночних балів</a:t>
                      </a:r>
                      <a:endParaRPr lang="ru-RU" sz="130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46121" marR="4612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300">
                          <a:effectLst/>
                        </a:rPr>
                        <a:t>Розряди</a:t>
                      </a:r>
                      <a:endParaRPr lang="ru-RU" sz="130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46121" marR="4612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300">
                          <a:effectLst/>
                        </a:rPr>
                        <a:t>МБО (нижня межа розряду)</a:t>
                      </a:r>
                      <a:endParaRPr lang="ru-RU" sz="130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46121" marR="4612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300">
                          <a:effectLst/>
                        </a:rPr>
                        <a:t>МБО (верхня межа розряду)</a:t>
                      </a:r>
                      <a:endParaRPr lang="ru-RU" sz="130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46121" marR="46121" marT="0" marB="0" anchor="ctr"/>
                </a:tc>
              </a:tr>
              <a:tr h="41234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300" dirty="0">
                          <a:effectLst/>
                        </a:rPr>
                        <a:t>Менеджери</a:t>
                      </a:r>
                      <a:endParaRPr lang="ru-RU" sz="1300" dirty="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46121" marR="46121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300">
                          <a:effectLst/>
                        </a:rPr>
                        <a:t>Менеджер по збуту філіалу</a:t>
                      </a:r>
                      <a:endParaRPr lang="ru-RU" sz="130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46121" marR="4612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300">
                          <a:effectLst/>
                        </a:rPr>
                        <a:t>499-400</a:t>
                      </a:r>
                      <a:endParaRPr lang="ru-RU" sz="130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46121" marR="4612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300" dirty="0">
                          <a:effectLst/>
                        </a:rPr>
                        <a:t>9-10</a:t>
                      </a:r>
                      <a:endParaRPr lang="ru-RU" sz="1300" dirty="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46121" marR="4612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300" dirty="0">
                          <a:effectLst/>
                        </a:rPr>
                        <a:t>2000,00</a:t>
                      </a:r>
                      <a:endParaRPr lang="ru-RU" sz="1300" dirty="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46121" marR="4612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300">
                          <a:effectLst/>
                        </a:rPr>
                        <a:t>2222,22</a:t>
                      </a:r>
                      <a:endParaRPr lang="ru-RU" sz="130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46121" marR="46121" marT="0" marB="0" anchor="ctr"/>
                </a:tc>
              </a:tr>
              <a:tr h="42562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300">
                          <a:effectLst/>
                        </a:rPr>
                        <a:t> </a:t>
                      </a:r>
                      <a:endParaRPr lang="ru-RU" sz="130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46121" marR="46121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300">
                          <a:effectLst/>
                        </a:rPr>
                        <a:t>Менеджер по збуту по області</a:t>
                      </a:r>
                      <a:endParaRPr lang="ru-RU" sz="130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46121" marR="4612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300">
                          <a:effectLst/>
                        </a:rPr>
                        <a:t> </a:t>
                      </a:r>
                      <a:endParaRPr lang="ru-RU" sz="130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46121" marR="4612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300" dirty="0">
                          <a:effectLst/>
                        </a:rPr>
                        <a:t>9-10</a:t>
                      </a:r>
                      <a:endParaRPr lang="ru-RU" sz="1300" dirty="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46121" marR="4612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300" dirty="0">
                          <a:effectLst/>
                        </a:rPr>
                        <a:t>2000,00</a:t>
                      </a:r>
                      <a:endParaRPr lang="ru-RU" sz="1300" dirty="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46121" marR="4612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300">
                          <a:effectLst/>
                        </a:rPr>
                        <a:t>2222,22</a:t>
                      </a:r>
                      <a:endParaRPr lang="ru-RU" sz="130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46121" marR="46121" marT="0" marB="0" anchor="ctr"/>
                </a:tc>
              </a:tr>
              <a:tr h="41234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300">
                          <a:effectLst/>
                        </a:rPr>
                        <a:t> </a:t>
                      </a:r>
                      <a:endParaRPr lang="ru-RU" sz="130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46121" marR="46121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300">
                          <a:effectLst/>
                        </a:rPr>
                        <a:t>Менеджер по збуту по місту</a:t>
                      </a:r>
                      <a:endParaRPr lang="ru-RU" sz="130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46121" marR="4612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300">
                          <a:effectLst/>
                        </a:rPr>
                        <a:t> </a:t>
                      </a:r>
                      <a:endParaRPr lang="ru-RU" sz="130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46121" marR="4612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300">
                          <a:effectLst/>
                        </a:rPr>
                        <a:t>9-10</a:t>
                      </a:r>
                      <a:endParaRPr lang="ru-RU" sz="130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46121" marR="4612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300" dirty="0">
                          <a:effectLst/>
                        </a:rPr>
                        <a:t>2000,00</a:t>
                      </a:r>
                      <a:endParaRPr lang="ru-RU" sz="1300" dirty="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46121" marR="4612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300">
                          <a:effectLst/>
                        </a:rPr>
                        <a:t>2222,22</a:t>
                      </a:r>
                      <a:endParaRPr lang="ru-RU" sz="130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46121" marR="46121" marT="0" marB="0" anchor="ctr"/>
                </a:tc>
              </a:tr>
              <a:tr h="41234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300">
                          <a:effectLst/>
                        </a:rPr>
                        <a:t>Молодший персонал</a:t>
                      </a:r>
                      <a:endParaRPr lang="ru-RU" sz="130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46121" marR="46121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300">
                          <a:effectLst/>
                        </a:rPr>
                        <a:t>Бухгалтер</a:t>
                      </a:r>
                      <a:endParaRPr lang="ru-RU" sz="130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46121" marR="4612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300">
                          <a:effectLst/>
                        </a:rPr>
                        <a:t>399-300</a:t>
                      </a:r>
                      <a:endParaRPr lang="ru-RU" sz="130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46121" marR="4612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300">
                          <a:effectLst/>
                        </a:rPr>
                        <a:t>5-7</a:t>
                      </a:r>
                      <a:endParaRPr lang="ru-RU" sz="130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46121" marR="4612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300" dirty="0">
                          <a:effectLst/>
                        </a:rPr>
                        <a:t>1111,11</a:t>
                      </a:r>
                      <a:endParaRPr lang="ru-RU" sz="1300" dirty="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46121" marR="4612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300">
                          <a:effectLst/>
                        </a:rPr>
                        <a:t>1555,56</a:t>
                      </a:r>
                      <a:endParaRPr lang="ru-RU" sz="130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46121" marR="46121" marT="0" marB="0" anchor="ctr"/>
                </a:tc>
              </a:tr>
              <a:tr h="41234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300">
                          <a:effectLst/>
                        </a:rPr>
                        <a:t> </a:t>
                      </a:r>
                      <a:endParaRPr lang="ru-RU" sz="130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46121" marR="46121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300">
                          <a:effectLst/>
                        </a:rPr>
                        <a:t>Спеціаліст по кадрам</a:t>
                      </a:r>
                      <a:endParaRPr lang="ru-RU" sz="130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46121" marR="4612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300">
                          <a:effectLst/>
                        </a:rPr>
                        <a:t> </a:t>
                      </a:r>
                      <a:endParaRPr lang="ru-RU" sz="130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46121" marR="4612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300">
                          <a:effectLst/>
                        </a:rPr>
                        <a:t>5-7</a:t>
                      </a:r>
                      <a:endParaRPr lang="ru-RU" sz="130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46121" marR="4612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300" dirty="0">
                          <a:effectLst/>
                        </a:rPr>
                        <a:t>1111,11</a:t>
                      </a:r>
                      <a:endParaRPr lang="ru-RU" sz="1300" dirty="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46121" marR="4612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300" dirty="0">
                          <a:effectLst/>
                        </a:rPr>
                        <a:t>1555,56</a:t>
                      </a:r>
                      <a:endParaRPr lang="ru-RU" sz="1300" dirty="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46121" marR="46121" marT="0" marB="0" anchor="ctr"/>
                </a:tc>
              </a:tr>
              <a:tr h="21281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300">
                          <a:effectLst/>
                        </a:rPr>
                        <a:t> </a:t>
                      </a:r>
                      <a:endParaRPr lang="ru-RU" sz="130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46121" marR="46121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300">
                          <a:effectLst/>
                        </a:rPr>
                        <a:t>Комірник</a:t>
                      </a:r>
                      <a:endParaRPr lang="ru-RU" sz="130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46121" marR="4612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300">
                          <a:effectLst/>
                        </a:rPr>
                        <a:t> </a:t>
                      </a:r>
                      <a:endParaRPr lang="ru-RU" sz="130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46121" marR="4612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300">
                          <a:effectLst/>
                        </a:rPr>
                        <a:t>5-7</a:t>
                      </a:r>
                      <a:endParaRPr lang="ru-RU" sz="130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46121" marR="4612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300" dirty="0">
                          <a:effectLst/>
                        </a:rPr>
                        <a:t>1111,11</a:t>
                      </a:r>
                      <a:endParaRPr lang="ru-RU" sz="1300" dirty="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46121" marR="4612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300" dirty="0">
                          <a:effectLst/>
                        </a:rPr>
                        <a:t>1555,56</a:t>
                      </a:r>
                      <a:endParaRPr lang="ru-RU" sz="1300" dirty="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46121" marR="46121" marT="0" marB="0" anchor="ctr"/>
                </a:tc>
              </a:tr>
              <a:tr h="42562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300">
                          <a:effectLst/>
                        </a:rPr>
                        <a:t>Обслуговуючий персонал</a:t>
                      </a:r>
                      <a:endParaRPr lang="ru-RU" sz="130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46121" marR="46121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300">
                          <a:effectLst/>
                        </a:rPr>
                        <a:t>Водій</a:t>
                      </a:r>
                      <a:endParaRPr lang="ru-RU" sz="130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46121" marR="4612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300">
                          <a:effectLst/>
                        </a:rPr>
                        <a:t>299-100</a:t>
                      </a:r>
                      <a:endParaRPr lang="ru-RU" sz="130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46121" marR="4612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300">
                          <a:effectLst/>
                        </a:rPr>
                        <a:t>4-6</a:t>
                      </a:r>
                      <a:endParaRPr lang="ru-RU" sz="130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46121" marR="4612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300" dirty="0">
                          <a:effectLst/>
                        </a:rPr>
                        <a:t>888,89</a:t>
                      </a:r>
                      <a:endParaRPr lang="ru-RU" sz="1300" dirty="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46121" marR="4612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300" dirty="0">
                          <a:effectLst/>
                        </a:rPr>
                        <a:t>1333,33</a:t>
                      </a:r>
                      <a:endParaRPr lang="ru-RU" sz="1300" dirty="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46121" marR="46121" marT="0" marB="0" anchor="ctr"/>
                </a:tc>
              </a:tr>
              <a:tr h="21281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300">
                          <a:effectLst/>
                        </a:rPr>
                        <a:t> </a:t>
                      </a:r>
                      <a:endParaRPr lang="ru-RU" sz="130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46121" marR="46121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300">
                          <a:effectLst/>
                        </a:rPr>
                        <a:t>Вантажник</a:t>
                      </a:r>
                      <a:endParaRPr lang="ru-RU" sz="130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46121" marR="4612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300">
                          <a:effectLst/>
                        </a:rPr>
                        <a:t> </a:t>
                      </a:r>
                      <a:endParaRPr lang="ru-RU" sz="130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46121" marR="4612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300">
                          <a:effectLst/>
                        </a:rPr>
                        <a:t>4-6</a:t>
                      </a:r>
                      <a:endParaRPr lang="ru-RU" sz="130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46121" marR="4612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300">
                          <a:effectLst/>
                        </a:rPr>
                        <a:t>888,89</a:t>
                      </a:r>
                      <a:endParaRPr lang="ru-RU" sz="130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46121" marR="4612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300" dirty="0">
                          <a:effectLst/>
                        </a:rPr>
                        <a:t>1333,33</a:t>
                      </a:r>
                      <a:endParaRPr lang="ru-RU" sz="1300" dirty="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46121" marR="46121" marT="0" marB="0" anchor="ctr"/>
                </a:tc>
              </a:tr>
              <a:tr h="21281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300">
                          <a:effectLst/>
                        </a:rPr>
                        <a:t> </a:t>
                      </a:r>
                      <a:endParaRPr lang="ru-RU" sz="130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46121" marR="46121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300">
                          <a:effectLst/>
                        </a:rPr>
                        <a:t>Прибиральниця</a:t>
                      </a:r>
                      <a:endParaRPr lang="ru-RU" sz="130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46121" marR="4612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300">
                          <a:effectLst/>
                        </a:rPr>
                        <a:t> </a:t>
                      </a:r>
                      <a:endParaRPr lang="ru-RU" sz="130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46121" marR="4612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300">
                          <a:effectLst/>
                        </a:rPr>
                        <a:t>4-5</a:t>
                      </a:r>
                      <a:endParaRPr lang="ru-RU" sz="130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46121" marR="4612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300">
                          <a:effectLst/>
                        </a:rPr>
                        <a:t>888,89</a:t>
                      </a:r>
                      <a:endParaRPr lang="ru-RU" sz="130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46121" marR="4612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300" dirty="0">
                          <a:effectLst/>
                        </a:rPr>
                        <a:t>1111,11</a:t>
                      </a:r>
                      <a:endParaRPr lang="ru-RU" sz="1300" dirty="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46121" marR="46121" marT="0" marB="0" anchor="ctr"/>
                </a:tc>
              </a:tr>
              <a:tr h="21281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300">
                          <a:effectLst/>
                        </a:rPr>
                        <a:t> </a:t>
                      </a:r>
                      <a:endParaRPr lang="ru-RU" sz="130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46121" marR="46121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300">
                          <a:effectLst/>
                        </a:rPr>
                        <a:t>Сторож</a:t>
                      </a:r>
                      <a:endParaRPr lang="ru-RU" sz="130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46121" marR="4612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300">
                          <a:effectLst/>
                        </a:rPr>
                        <a:t> </a:t>
                      </a:r>
                      <a:endParaRPr lang="ru-RU" sz="130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46121" marR="4612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300">
                          <a:effectLst/>
                        </a:rPr>
                        <a:t>4-5</a:t>
                      </a:r>
                      <a:endParaRPr lang="ru-RU" sz="130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46121" marR="4612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300">
                          <a:effectLst/>
                        </a:rPr>
                        <a:t>888,89</a:t>
                      </a:r>
                      <a:endParaRPr lang="ru-RU" sz="130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46121" marR="4612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300" dirty="0">
                          <a:effectLst/>
                        </a:rPr>
                        <a:t>1111,11</a:t>
                      </a:r>
                      <a:endParaRPr lang="ru-RU" sz="1300" dirty="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46121" marR="46121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81123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79512" y="692696"/>
            <a:ext cx="8712968" cy="5949280"/>
          </a:xfrm>
        </p:spPr>
        <p:txBody>
          <a:bodyPr>
            <a:normAutofit/>
          </a:bodyPr>
          <a:lstStyle/>
          <a:p>
            <a:pPr marL="64008" indent="0" algn="just">
              <a:buNone/>
            </a:pPr>
            <a:r>
              <a:rPr lang="ru-RU" sz="1800" dirty="0"/>
              <a:t>Таблиця 8</a:t>
            </a:r>
            <a:r>
              <a:rPr lang="ru-RU" sz="1800" dirty="0" smtClean="0"/>
              <a:t> </a:t>
            </a:r>
            <a:r>
              <a:rPr lang="ru-RU" sz="1800" dirty="0"/>
              <a:t>-  </a:t>
            </a:r>
            <a:r>
              <a:rPr lang="ru-RU" sz="1800" dirty="0" smtClean="0"/>
              <a:t>Приблизна шкала </a:t>
            </a:r>
            <a:r>
              <a:rPr lang="ru-RU" sz="1800" dirty="0"/>
              <a:t>розмірів винагород за рік при </a:t>
            </a:r>
            <a:r>
              <a:rPr lang="ru-RU" sz="1800" dirty="0" smtClean="0"/>
              <a:t>відповідному </a:t>
            </a:r>
            <a:r>
              <a:rPr lang="ru-RU" sz="1800" dirty="0"/>
              <a:t>стажі роботи </a:t>
            </a:r>
            <a:r>
              <a:rPr lang="ru-RU" sz="1800" dirty="0" smtClean="0"/>
              <a:t>працівників</a:t>
            </a:r>
          </a:p>
          <a:p>
            <a:pPr marL="64008" indent="0">
              <a:buNone/>
            </a:pPr>
            <a:endParaRPr lang="uk-UA" sz="1800" dirty="0"/>
          </a:p>
          <a:p>
            <a:pPr marL="64008" indent="0">
              <a:buNone/>
            </a:pPr>
            <a:endParaRPr lang="uk-UA" sz="1800" dirty="0" smtClean="0"/>
          </a:p>
          <a:p>
            <a:pPr marL="64008" indent="0">
              <a:buNone/>
            </a:pPr>
            <a:endParaRPr lang="uk-UA" sz="1800" dirty="0"/>
          </a:p>
          <a:p>
            <a:pPr marL="64008" indent="0">
              <a:buNone/>
            </a:pPr>
            <a:endParaRPr lang="uk-UA" sz="1800" dirty="0" smtClean="0"/>
          </a:p>
          <a:p>
            <a:pPr marL="64008" indent="0" algn="just">
              <a:buNone/>
            </a:pPr>
            <a:endParaRPr lang="uk-UA" sz="1800" dirty="0" smtClean="0"/>
          </a:p>
          <a:p>
            <a:pPr marL="64008" indent="0" algn="just">
              <a:buNone/>
            </a:pPr>
            <a:endParaRPr lang="uk-UA" sz="1100" dirty="0" smtClean="0"/>
          </a:p>
          <a:p>
            <a:pPr marL="64008" indent="0" algn="just">
              <a:buNone/>
            </a:pPr>
            <a:endParaRPr lang="uk-UA" sz="1800" dirty="0" smtClean="0"/>
          </a:p>
          <a:p>
            <a:pPr marL="64008" indent="0" algn="just">
              <a:buNone/>
            </a:pPr>
            <a:r>
              <a:rPr lang="uk-UA" sz="1800" dirty="0" smtClean="0"/>
              <a:t>Таблиця </a:t>
            </a:r>
            <a:r>
              <a:rPr lang="uk-UA" sz="1800" dirty="0"/>
              <a:t>9</a:t>
            </a:r>
            <a:r>
              <a:rPr lang="uk-UA" sz="1800" dirty="0" smtClean="0"/>
              <a:t> </a:t>
            </a:r>
            <a:r>
              <a:rPr lang="uk-UA" sz="1800" dirty="0"/>
              <a:t>- Шкала преміювання за виконання і перевиконання нормативних завдань по обсягу випущеної продукції, продуктивності праці та прибутку</a:t>
            </a:r>
            <a:endParaRPr lang="ru-RU" sz="1800" dirty="0"/>
          </a:p>
          <a:p>
            <a:pPr marL="64008" indent="0">
              <a:buNone/>
            </a:pPr>
            <a:endParaRPr lang="uk-UA" sz="2400" dirty="0" smtClean="0"/>
          </a:p>
          <a:p>
            <a:pPr marL="64008" indent="0">
              <a:buNone/>
            </a:pPr>
            <a:endParaRPr lang="ru-RU" sz="2400" dirty="0" smtClean="0"/>
          </a:p>
          <a:p>
            <a:pPr marL="64008" indent="0">
              <a:buNone/>
            </a:pPr>
            <a:endParaRPr lang="ru-RU" sz="2400" dirty="0"/>
          </a:p>
        </p:txBody>
      </p:sp>
      <p:graphicFrame>
        <p:nvGraphicFramePr>
          <p:cNvPr id="2" name="1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33735401"/>
              </p:ext>
            </p:extLst>
          </p:nvPr>
        </p:nvGraphicFramePr>
        <p:xfrm>
          <a:off x="323528" y="4065860"/>
          <a:ext cx="8424936" cy="26035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499369"/>
                <a:gridCol w="1176162"/>
                <a:gridCol w="1176162"/>
                <a:gridCol w="1116859"/>
                <a:gridCol w="1152128"/>
                <a:gridCol w="1080120"/>
                <a:gridCol w="1224136"/>
              </a:tblGrid>
              <a:tr h="408940">
                <a:tc rowSpan="3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effectLst/>
                        </a:rPr>
                        <a:t>Виконання нормативного завдання,%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 gridSpan="6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effectLst/>
                        </a:rPr>
                        <a:t>Розмір премії за виконання і перевиконання нормативних завдань, % до окладу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9144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effectLst/>
                        </a:rPr>
                        <a:t>по обсягу випущеної продукції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effectLst/>
                        </a:rPr>
                        <a:t>по продуктивності праці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по прибутку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9144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за виконання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за кожен % перевиконання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effectLst/>
                        </a:rPr>
                        <a:t>за виконання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effectLst/>
                        </a:rPr>
                        <a:t>за кожен % перевиконання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effectLst/>
                        </a:rPr>
                        <a:t>за виконання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effectLst/>
                        </a:rPr>
                        <a:t>за кожен % перевиконання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179705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100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effectLst/>
                        </a:rPr>
                        <a:t>15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0,5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20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0,5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5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0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179705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від 100 до 103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effectLst/>
                        </a:rPr>
                        <a:t>20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effectLst/>
                        </a:rPr>
                        <a:t>1,0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effectLst/>
                        </a:rPr>
                        <a:t>25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1,0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10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0,5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179705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від 103 до 105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25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1,5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effectLst/>
                        </a:rPr>
                        <a:t>30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effectLst/>
                        </a:rPr>
                        <a:t>1,5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15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1,0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179705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від 105 до 110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30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2,0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35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effectLst/>
                        </a:rPr>
                        <a:t>2,0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effectLst/>
                        </a:rPr>
                        <a:t>20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1,5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179705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від 110 до 115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35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2,5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40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2,5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effectLst/>
                        </a:rPr>
                        <a:t>25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2,0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179705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Більше 115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40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3,0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45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3,0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effectLst/>
                        </a:rPr>
                        <a:t>30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effectLst/>
                        </a:rPr>
                        <a:t>2,5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graphicFrame>
        <p:nvGraphicFramePr>
          <p:cNvPr id="4" name="3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54253706"/>
              </p:ext>
            </p:extLst>
          </p:nvPr>
        </p:nvGraphicFramePr>
        <p:xfrm>
          <a:off x="1331640" y="1340768"/>
          <a:ext cx="6552728" cy="208026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087043"/>
                <a:gridCol w="3465685"/>
              </a:tblGrid>
              <a:tr h="55735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300" dirty="0">
                          <a:effectLst/>
                        </a:rPr>
                        <a:t>Стаж безперервної роботи на підприємстві, рік</a:t>
                      </a:r>
                      <a:endParaRPr lang="ru-RU" sz="13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300" dirty="0">
                          <a:effectLst/>
                        </a:rPr>
                        <a:t>Розміри винагороди, % до середньомісячної заробітної плати</a:t>
                      </a:r>
                      <a:endParaRPr lang="ru-RU" sz="13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62971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300" dirty="0">
                          <a:effectLst/>
                        </a:rPr>
                        <a:t>До 3 </a:t>
                      </a:r>
                      <a:endParaRPr lang="ru-RU" sz="13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300" dirty="0">
                          <a:effectLst/>
                        </a:rPr>
                        <a:t>Не виплачується</a:t>
                      </a:r>
                      <a:endParaRPr lang="ru-RU" sz="13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62971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300" dirty="0">
                          <a:effectLst/>
                        </a:rPr>
                        <a:t>Від 3 до 5</a:t>
                      </a:r>
                      <a:endParaRPr lang="ru-RU" sz="13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300" dirty="0">
                          <a:effectLst/>
                        </a:rPr>
                        <a:t>25</a:t>
                      </a:r>
                      <a:endParaRPr lang="ru-RU" sz="13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62971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300" dirty="0">
                          <a:effectLst/>
                        </a:rPr>
                        <a:t>Від 5 до 10</a:t>
                      </a:r>
                      <a:endParaRPr lang="ru-RU" sz="13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300" dirty="0">
                          <a:effectLst/>
                        </a:rPr>
                        <a:t>30</a:t>
                      </a:r>
                      <a:endParaRPr lang="ru-RU" sz="13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62971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300" dirty="0">
                          <a:effectLst/>
                        </a:rPr>
                        <a:t>Від 10 до 15</a:t>
                      </a:r>
                      <a:endParaRPr lang="ru-RU" sz="13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300" dirty="0">
                          <a:effectLst/>
                        </a:rPr>
                        <a:t>35</a:t>
                      </a:r>
                      <a:endParaRPr lang="ru-RU" sz="13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62971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300" dirty="0">
                          <a:effectLst/>
                        </a:rPr>
                        <a:t>Понад 15</a:t>
                      </a:r>
                      <a:endParaRPr lang="ru-RU" sz="13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300" dirty="0">
                          <a:effectLst/>
                        </a:rPr>
                        <a:t>40</a:t>
                      </a:r>
                      <a:endParaRPr lang="ru-RU" sz="13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6" name="1 Título"/>
          <p:cNvSpPr>
            <a:spLocks noGrp="1"/>
          </p:cNvSpPr>
          <p:nvPr>
            <p:ph type="title"/>
          </p:nvPr>
        </p:nvSpPr>
        <p:spPr>
          <a:xfrm>
            <a:off x="251520" y="-27384"/>
            <a:ext cx="8640960" cy="648328"/>
          </a:xfrm>
        </p:spPr>
        <p:txBody>
          <a:bodyPr>
            <a:noAutofit/>
          </a:bodyPr>
          <a:lstStyle/>
          <a:p>
            <a:pPr algn="ctr"/>
            <a:r>
              <a:rPr lang="uk-UA" sz="2500" dirty="0"/>
              <a:t>Єдиноразова винагорода за результатами праці за рік</a:t>
            </a:r>
            <a:endParaRPr lang="ru-RU" sz="2500" dirty="0"/>
          </a:p>
        </p:txBody>
      </p:sp>
    </p:spTree>
    <p:extLst>
      <p:ext uri="{BB962C8B-B14F-4D97-AF65-F5344CB8AC3E}">
        <p14:creationId xmlns:p14="http://schemas.microsoft.com/office/powerpoint/2010/main" val="7176438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7544" y="903858"/>
            <a:ext cx="8229600" cy="580926"/>
          </a:xfrm>
        </p:spPr>
        <p:txBody>
          <a:bodyPr>
            <a:noAutofit/>
          </a:bodyPr>
          <a:lstStyle/>
          <a:p>
            <a:pPr algn="ctr"/>
            <a:r>
              <a:rPr lang="uk-UA" sz="3500" dirty="0" smtClean="0"/>
              <a:t>Преміювання </a:t>
            </a:r>
            <a:r>
              <a:rPr lang="uk-UA" sz="3500" dirty="0"/>
              <a:t>за інші досягнення в праці</a:t>
            </a:r>
            <a:endParaRPr lang="ru-RU" sz="35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51520" y="1772816"/>
            <a:ext cx="8715059" cy="5085184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uk-UA" sz="2000" dirty="0" smtClean="0"/>
              <a:t>      Таблиця </a:t>
            </a:r>
            <a:r>
              <a:rPr lang="uk-UA" sz="2000" dirty="0"/>
              <a:t>10 – </a:t>
            </a:r>
            <a:r>
              <a:rPr lang="uk-UA" sz="2000" dirty="0" smtClean="0"/>
              <a:t>Показники </a:t>
            </a:r>
            <a:r>
              <a:rPr lang="uk-UA" sz="2000" dirty="0"/>
              <a:t>преміювання за інші досягнення в </a:t>
            </a:r>
            <a:r>
              <a:rPr lang="uk-UA" sz="2000" dirty="0" smtClean="0"/>
              <a:t>праці</a:t>
            </a:r>
          </a:p>
          <a:p>
            <a:pPr marL="0" indent="0">
              <a:buNone/>
            </a:pPr>
            <a:endParaRPr lang="uk-UA" sz="2000" dirty="0"/>
          </a:p>
          <a:p>
            <a:pPr marL="0" indent="0">
              <a:buNone/>
            </a:pPr>
            <a:endParaRPr lang="ru-RU" sz="2000" dirty="0"/>
          </a:p>
        </p:txBody>
      </p:sp>
      <p:graphicFrame>
        <p:nvGraphicFramePr>
          <p:cNvPr id="4" name="3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25222139"/>
              </p:ext>
            </p:extLst>
          </p:nvPr>
        </p:nvGraphicFramePr>
        <p:xfrm>
          <a:off x="395536" y="2204864"/>
          <a:ext cx="8352928" cy="273630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04056"/>
                <a:gridCol w="5977425"/>
                <a:gridCol w="1871447"/>
              </a:tblGrid>
              <a:tr h="343472">
                <a:tc>
                  <a:txBody>
                    <a:bodyPr/>
                    <a:lstStyle/>
                    <a:p>
                      <a:pPr marL="0"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600" dirty="0">
                          <a:effectLst/>
                        </a:rPr>
                        <a:t>№</a:t>
                      </a:r>
                      <a:endParaRPr lang="ru-RU" sz="1600" dirty="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600" dirty="0">
                          <a:effectLst/>
                        </a:rPr>
                        <a:t>Показники</a:t>
                      </a:r>
                      <a:endParaRPr lang="ru-RU" sz="1600" dirty="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effectLst/>
                        </a:rPr>
                        <a:t>Кількість балів</a:t>
                      </a:r>
                      <a:endParaRPr lang="ru-RU" sz="160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68580" marR="68580" marT="0" marB="0" anchor="ctr"/>
                </a:tc>
              </a:tr>
              <a:tr h="343472">
                <a:tc>
                  <a:txBody>
                    <a:bodyPr/>
                    <a:lstStyle/>
                    <a:p>
                      <a:pPr marL="0"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600" dirty="0">
                          <a:effectLst/>
                        </a:rPr>
                        <a:t>1</a:t>
                      </a:r>
                      <a:endParaRPr lang="ru-RU" sz="1600" dirty="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600" dirty="0">
                          <a:effectLst/>
                        </a:rPr>
                        <a:t>за </a:t>
                      </a:r>
                      <a:r>
                        <a:rPr lang="ru-RU" sz="1600" dirty="0">
                          <a:effectLst/>
                        </a:rPr>
                        <a:t>продажу</a:t>
                      </a:r>
                      <a:r>
                        <a:rPr lang="uk-UA" sz="1600" dirty="0">
                          <a:effectLst/>
                        </a:rPr>
                        <a:t> на кожні 10 000 гривень</a:t>
                      </a:r>
                      <a:endParaRPr lang="ru-RU" sz="1600" dirty="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effectLst/>
                        </a:rPr>
                        <a:t>+ 0,5 бал</a:t>
                      </a:r>
                      <a:endParaRPr lang="ru-RU" sz="160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68580" marR="68580" marT="0" marB="0" anchor="ctr"/>
                </a:tc>
              </a:tr>
              <a:tr h="321168">
                <a:tc>
                  <a:txBody>
                    <a:bodyPr/>
                    <a:lstStyle/>
                    <a:p>
                      <a:pPr marL="0"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600" dirty="0">
                          <a:effectLst/>
                        </a:rPr>
                        <a:t>2</a:t>
                      </a:r>
                      <a:endParaRPr lang="ru-RU" sz="1600" dirty="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600" dirty="0">
                          <a:effectLst/>
                        </a:rPr>
                        <a:t>за залучення нових клієнтів</a:t>
                      </a:r>
                      <a:endParaRPr lang="ru-RU" sz="1600" dirty="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effectLst/>
                        </a:rPr>
                        <a:t>+ 1 бали за кожного</a:t>
                      </a:r>
                      <a:endParaRPr lang="ru-RU" sz="160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68580" marR="68580" marT="0" marB="0" anchor="ctr"/>
                </a:tc>
              </a:tr>
              <a:tr h="323080">
                <a:tc>
                  <a:txBody>
                    <a:bodyPr/>
                    <a:lstStyle/>
                    <a:p>
                      <a:pPr marL="0"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600" dirty="0">
                          <a:effectLst/>
                        </a:rPr>
                        <a:t>3</a:t>
                      </a:r>
                      <a:endParaRPr lang="ru-RU" sz="1600" dirty="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600" dirty="0">
                          <a:effectLst/>
                        </a:rPr>
                        <a:t>за цінні пропозиції щодо розширення ринків збуту</a:t>
                      </a:r>
                      <a:endParaRPr lang="ru-RU" sz="1600" dirty="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effectLst/>
                        </a:rPr>
                        <a:t>+ 1,5 бали за кожну</a:t>
                      </a:r>
                      <a:endParaRPr lang="ru-RU" sz="160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68580" marR="68580" marT="0" marB="0" anchor="ctr"/>
                </a:tc>
              </a:tr>
              <a:tr h="718168">
                <a:tc>
                  <a:txBody>
                    <a:bodyPr/>
                    <a:lstStyle/>
                    <a:p>
                      <a:pPr marL="0"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600" dirty="0">
                          <a:effectLst/>
                        </a:rPr>
                        <a:t>4</a:t>
                      </a:r>
                      <a:endParaRPr lang="ru-RU" sz="1600" dirty="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600" dirty="0">
                          <a:effectLst/>
                        </a:rPr>
                        <a:t>за виконання суміжних робіт (розтаможування) або особливих доручень</a:t>
                      </a:r>
                      <a:endParaRPr lang="ru-RU" sz="1600" dirty="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600" dirty="0">
                          <a:effectLst/>
                        </a:rPr>
                        <a:t>2 бали за кожне</a:t>
                      </a:r>
                      <a:endParaRPr lang="ru-RU" sz="1600" dirty="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68580" marR="68580" marT="0" marB="0" anchor="ctr"/>
                </a:tc>
              </a:tr>
              <a:tr h="343472">
                <a:tc>
                  <a:txBody>
                    <a:bodyPr/>
                    <a:lstStyle/>
                    <a:p>
                      <a:pPr marL="0"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600" dirty="0">
                          <a:effectLst/>
                        </a:rPr>
                        <a:t>5</a:t>
                      </a:r>
                      <a:endParaRPr lang="ru-RU" sz="1600" dirty="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600" dirty="0">
                          <a:effectLst/>
                        </a:rPr>
                        <a:t>за порушення трудової дисципліни</a:t>
                      </a:r>
                      <a:endParaRPr lang="ru-RU" sz="1600" dirty="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600" dirty="0">
                          <a:effectLst/>
                        </a:rPr>
                        <a:t>-1 бал за кожне</a:t>
                      </a:r>
                      <a:endParaRPr lang="ru-RU" sz="1600" dirty="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68580" marR="68580" marT="0" marB="0" anchor="ctr"/>
                </a:tc>
              </a:tr>
              <a:tr h="343472">
                <a:tc>
                  <a:txBody>
                    <a:bodyPr/>
                    <a:lstStyle/>
                    <a:p>
                      <a:pPr marL="0"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600" dirty="0">
                          <a:effectLst/>
                        </a:rPr>
                        <a:t>6</a:t>
                      </a:r>
                      <a:endParaRPr lang="ru-RU" sz="1600" dirty="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effectLst/>
                        </a:rPr>
                        <a:t>за порушення договірної дисципліни</a:t>
                      </a:r>
                      <a:endParaRPr lang="ru-RU" sz="160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600" dirty="0">
                          <a:effectLst/>
                        </a:rPr>
                        <a:t>-2 бали за кожне</a:t>
                      </a:r>
                      <a:endParaRPr lang="ru-RU" sz="1600" dirty="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902604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79512" y="620688"/>
            <a:ext cx="8691532" cy="5256584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uk-UA" sz="1800" dirty="0" smtClean="0"/>
              <a:t>    Таблиця </a:t>
            </a:r>
            <a:r>
              <a:rPr lang="uk-UA" sz="1800" dirty="0"/>
              <a:t>11 – План заходів, які потрібно впровадити на підприємстві ПАТ «Укртелеком» з метою підвищення ефективності управління </a:t>
            </a:r>
            <a:r>
              <a:rPr lang="uk-UA" sz="1800" dirty="0" smtClean="0"/>
              <a:t>стимулюванням </a:t>
            </a:r>
            <a:r>
              <a:rPr lang="uk-UA" sz="1800" dirty="0"/>
              <a:t>праці у системі оплати праці та покращення </a:t>
            </a:r>
            <a:r>
              <a:rPr lang="uk-UA" sz="1800" dirty="0" smtClean="0"/>
              <a:t>результатів </a:t>
            </a:r>
            <a:r>
              <a:rPr lang="uk-UA" sz="1800" dirty="0"/>
              <a:t>його </a:t>
            </a:r>
            <a:r>
              <a:rPr lang="uk-UA" sz="1800" dirty="0" smtClean="0"/>
              <a:t>діяльності</a:t>
            </a:r>
          </a:p>
          <a:p>
            <a:pPr marL="0" indent="0" algn="just">
              <a:buNone/>
            </a:pPr>
            <a:endParaRPr lang="uk-UA" sz="1800" dirty="0"/>
          </a:p>
          <a:p>
            <a:pPr marL="0" indent="0" algn="just">
              <a:buNone/>
            </a:pPr>
            <a:endParaRPr lang="ru-RU" sz="1800" dirty="0"/>
          </a:p>
        </p:txBody>
      </p:sp>
      <p:sp>
        <p:nvSpPr>
          <p:cNvPr id="4" name="1 Título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580926"/>
          </a:xfrm>
        </p:spPr>
        <p:txBody>
          <a:bodyPr>
            <a:noAutofit/>
          </a:bodyPr>
          <a:lstStyle/>
          <a:p>
            <a:pPr algn="ctr"/>
            <a:r>
              <a:rPr lang="uk-UA" sz="3200" dirty="0"/>
              <a:t>Розробка заходів</a:t>
            </a:r>
            <a:endParaRPr lang="ru-RU" sz="3200" dirty="0"/>
          </a:p>
        </p:txBody>
      </p:sp>
      <p:graphicFrame>
        <p:nvGraphicFramePr>
          <p:cNvPr id="5" name="4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20846137"/>
              </p:ext>
            </p:extLst>
          </p:nvPr>
        </p:nvGraphicFramePr>
        <p:xfrm>
          <a:off x="251520" y="1556792"/>
          <a:ext cx="8712970" cy="504447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42594"/>
                <a:gridCol w="2433870"/>
                <a:gridCol w="1051318"/>
                <a:gridCol w="892898"/>
                <a:gridCol w="2592290"/>
              </a:tblGrid>
              <a:tr h="864327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300" spc="-5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ourier New"/>
                        </a:rPr>
                        <a:t>Найменування та</a:t>
                      </a:r>
                      <a:endParaRPr lang="ru-RU" sz="1300" dirty="0">
                        <a:solidFill>
                          <a:schemeClr val="tx1"/>
                        </a:solidFill>
                        <a:effectLst/>
                        <a:latin typeface="Courier New"/>
                        <a:ea typeface="Courier New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3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ourier New"/>
                        </a:rPr>
                        <a:t>зміст заходу, що</a:t>
                      </a:r>
                      <a:endParaRPr lang="ru-RU" sz="1300" dirty="0">
                        <a:solidFill>
                          <a:schemeClr val="tx1"/>
                        </a:solidFill>
                        <a:effectLst/>
                        <a:latin typeface="Courier New"/>
                        <a:ea typeface="Courier New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3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ourier New"/>
                        </a:rPr>
                        <a:t>пропонується</a:t>
                      </a:r>
                      <a:endParaRPr lang="ru-RU" sz="1300" dirty="0">
                        <a:solidFill>
                          <a:schemeClr val="tx1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25400" marR="2540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300" spc="-1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ourier New"/>
                        </a:rPr>
                        <a:t>Відповідальні за реалізацію заходу</a:t>
                      </a:r>
                      <a:endParaRPr lang="ru-RU" sz="1300" dirty="0">
                        <a:solidFill>
                          <a:schemeClr val="tx1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25400" marR="2540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3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ourier New"/>
                        </a:rPr>
                        <a:t>Терміни </a:t>
                      </a:r>
                      <a:r>
                        <a:rPr lang="uk-UA" sz="1300" spc="-1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ourier New"/>
                        </a:rPr>
                        <a:t>виконання</a:t>
                      </a:r>
                      <a:endParaRPr lang="ru-RU" sz="1300" dirty="0">
                        <a:solidFill>
                          <a:schemeClr val="tx1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25400" marR="2540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300" spc="-5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ourier New"/>
                        </a:rPr>
                        <a:t>Витрати,</a:t>
                      </a:r>
                      <a:endParaRPr lang="ru-RU" sz="1300" dirty="0">
                        <a:solidFill>
                          <a:schemeClr val="tx1"/>
                        </a:solidFill>
                        <a:effectLst/>
                        <a:latin typeface="Courier New"/>
                        <a:ea typeface="Courier New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3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ourier New"/>
                        </a:rPr>
                        <a:t>грн.</a:t>
                      </a:r>
                      <a:endParaRPr lang="ru-RU" sz="1300" dirty="0">
                        <a:solidFill>
                          <a:schemeClr val="tx1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25400" marR="2540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3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ourier New"/>
                        </a:rPr>
                        <a:t>Економі­</a:t>
                      </a:r>
                      <a:r>
                        <a:rPr lang="uk-UA" sz="1300" spc="-5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ourier New"/>
                        </a:rPr>
                        <a:t>чний та </a:t>
                      </a:r>
                      <a:endParaRPr lang="ru-RU" sz="1300" dirty="0">
                        <a:solidFill>
                          <a:schemeClr val="tx1"/>
                        </a:solidFill>
                        <a:effectLst/>
                        <a:latin typeface="Courier New"/>
                        <a:ea typeface="Courier New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300" spc="-5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ourier New"/>
                        </a:rPr>
                        <a:t>іші види ефектів</a:t>
                      </a:r>
                      <a:endParaRPr lang="ru-RU" sz="1300" dirty="0">
                        <a:solidFill>
                          <a:schemeClr val="tx1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25400" marR="25400" marT="0" marB="0" anchor="ctr"/>
                </a:tc>
              </a:tr>
              <a:tr h="1037192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3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ourier New"/>
                        </a:rPr>
                        <a:t>Вдосконалення інформаційної складової шляхом систематизації документів</a:t>
                      </a:r>
                      <a:endParaRPr lang="ru-RU" sz="1300" dirty="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25400" marR="2540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3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ourier New"/>
                        </a:rPr>
                        <a:t>Генеральний директор</a:t>
                      </a:r>
                      <a:endParaRPr lang="ru-RU" sz="1300" dirty="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3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ourier New"/>
                        </a:rPr>
                        <a:t> </a:t>
                      </a:r>
                      <a:endParaRPr lang="ru-RU" sz="1300" dirty="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3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ourier New"/>
                        </a:rPr>
                        <a:t>Начальник відділу управління персоналом</a:t>
                      </a:r>
                      <a:endParaRPr lang="ru-RU" sz="1300" dirty="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25400" marR="2540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3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ourier New"/>
                        </a:rPr>
                        <a:t>5 місяці</a:t>
                      </a:r>
                      <a:endParaRPr lang="ru-RU" sz="1300" dirty="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25400" marR="2540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3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ourier New"/>
                        </a:rPr>
                        <a:t>50 000</a:t>
                      </a:r>
                      <a:endParaRPr lang="ru-RU" sz="1300" dirty="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25400" marR="2540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3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ourier New"/>
                        </a:rPr>
                        <a:t>Вирішення проблеми інформаційного забезпечення організації заробітної плати на підприємстві</a:t>
                      </a:r>
                      <a:endParaRPr lang="ru-RU" sz="130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25400" marR="25400" marT="0" marB="0" anchor="ctr"/>
                </a:tc>
              </a:tr>
              <a:tr h="1382923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3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ourier New"/>
                        </a:rPr>
                        <a:t>Здійснення класифікації робочих місць (посад) в ПАТ «Укртелеком» по методу бальних оцінок з використанням факторних точок</a:t>
                      </a:r>
                      <a:endParaRPr lang="ru-RU" sz="130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25400" marR="2540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3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ourier New"/>
                        </a:rPr>
                        <a:t>Начальник відділу управління персоналом</a:t>
                      </a:r>
                      <a:endParaRPr lang="ru-RU" sz="1300" dirty="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25400" marR="2540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3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ourier New"/>
                        </a:rPr>
                        <a:t>6 місяці</a:t>
                      </a:r>
                      <a:endParaRPr lang="ru-RU" sz="1300" dirty="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25400" marR="2540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3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ourier New"/>
                        </a:rPr>
                        <a:t>60 000</a:t>
                      </a:r>
                      <a:endParaRPr lang="ru-RU" sz="1300" dirty="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25400" marR="2540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3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ourier New"/>
                        </a:rPr>
                        <a:t>Підвищення рівня доходів співробітників і забезпечення можливості кар'єрного росту співробітника</a:t>
                      </a:r>
                      <a:endParaRPr lang="ru-RU" sz="1300" dirty="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25400" marR="25400" marT="0" marB="0" anchor="ctr"/>
                </a:tc>
              </a:tr>
              <a:tr h="878059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3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ourier New"/>
                        </a:rPr>
                        <a:t>Розроблення шкал розмірів винагород за результатами праці за рік</a:t>
                      </a:r>
                      <a:endParaRPr lang="ru-RU" sz="130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25400" marR="2540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3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ourier New"/>
                        </a:rPr>
                        <a:t>Начальник відділу управління персоналом</a:t>
                      </a:r>
                      <a:endParaRPr lang="ru-RU" sz="130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3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ourier New"/>
                        </a:rPr>
                        <a:t> </a:t>
                      </a:r>
                      <a:endParaRPr lang="ru-RU" sz="130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3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ourier New"/>
                        </a:rPr>
                        <a:t>Головний бухгалтер</a:t>
                      </a:r>
                      <a:endParaRPr lang="ru-RU" sz="130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25400" marR="2540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3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ourier New"/>
                        </a:rPr>
                        <a:t>5 місяці</a:t>
                      </a:r>
                      <a:endParaRPr lang="ru-RU" sz="130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25400" marR="2540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3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ourier New"/>
                        </a:rPr>
                        <a:t>-</a:t>
                      </a:r>
                      <a:endParaRPr lang="ru-RU" sz="130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25400" marR="2540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3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ourier New"/>
                        </a:rPr>
                        <a:t>підвищення продуктивність праці кожного працівника і підприємства в цілому</a:t>
                      </a:r>
                      <a:endParaRPr lang="ru-RU" sz="1300" dirty="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25400" marR="25400" marT="0" marB="0" anchor="ctr"/>
                </a:tc>
              </a:tr>
              <a:tr h="878059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3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ourier New"/>
                        </a:rPr>
                        <a:t>Впровадження системи преміювання </a:t>
                      </a:r>
                      <a:endParaRPr lang="ru-RU" sz="130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25400" marR="2540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3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ourier New"/>
                        </a:rPr>
                        <a:t>Начальник відділу управління персоналом</a:t>
                      </a:r>
                      <a:endParaRPr lang="ru-RU" sz="1300" dirty="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3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ourier New"/>
                        </a:rPr>
                        <a:t> </a:t>
                      </a:r>
                      <a:endParaRPr lang="ru-RU" sz="1300" dirty="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3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ourier New"/>
                        </a:rPr>
                        <a:t>Головний бухгалтер</a:t>
                      </a:r>
                      <a:endParaRPr lang="ru-RU" sz="1300" dirty="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25400" marR="2540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3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ourier New"/>
                        </a:rPr>
                        <a:t>5 місяці</a:t>
                      </a:r>
                      <a:endParaRPr lang="ru-RU" sz="130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25400" marR="2540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3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ourier New"/>
                        </a:rPr>
                        <a:t>10 000</a:t>
                      </a:r>
                      <a:endParaRPr lang="ru-RU" sz="130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25400" marR="2540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3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ourier New"/>
                        </a:rPr>
                        <a:t>Підвищення трудової мотивації і відчуття справедливості у працівників ПАТ «Укртелеком».</a:t>
                      </a:r>
                      <a:endParaRPr lang="ru-RU" sz="1300" dirty="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25400" marR="2540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477951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94839" y="1772816"/>
            <a:ext cx="8229600" cy="2657450"/>
          </a:xfrm>
        </p:spPr>
        <p:txBody>
          <a:bodyPr/>
          <a:lstStyle/>
          <a:p>
            <a:pPr lvl="0" algn="ctr"/>
            <a:r>
              <a:rPr lang="uk-UA" sz="6600" dirty="0">
                <a:effectLst/>
              </a:rPr>
              <a:t>Дякую за увагу!</a:t>
            </a:r>
            <a:r>
              <a:rPr lang="ru-RU" dirty="0">
                <a:effectLst/>
              </a:rPr>
              <a:t/>
            </a:r>
            <a:br>
              <a:rPr lang="ru-RU" dirty="0">
                <a:effectLst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97600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79512" y="260648"/>
            <a:ext cx="8856984" cy="5400600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uk-UA" sz="2000" dirty="0" smtClean="0"/>
              <a:t>     Таблиця </a:t>
            </a:r>
            <a:r>
              <a:rPr lang="uk-UA" sz="2000" dirty="0"/>
              <a:t>1 – </a:t>
            </a:r>
            <a:r>
              <a:rPr lang="ru-RU" sz="2000" dirty="0" smtClean="0"/>
              <a:t>Мета, завдання, об</a:t>
            </a:r>
            <a:r>
              <a:rPr lang="en-US" sz="2000" dirty="0" smtClean="0"/>
              <a:t>’</a:t>
            </a:r>
            <a:r>
              <a:rPr lang="uk-UA" sz="2000" dirty="0" smtClean="0"/>
              <a:t>єкт, та предмет дослідження</a:t>
            </a:r>
            <a:endParaRPr lang="ru-RU" sz="2000" dirty="0"/>
          </a:p>
          <a:p>
            <a:pPr algn="just"/>
            <a:endParaRPr lang="ru-RU" sz="2000" dirty="0"/>
          </a:p>
        </p:txBody>
      </p:sp>
      <p:graphicFrame>
        <p:nvGraphicFramePr>
          <p:cNvPr id="2" name="1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12324757"/>
              </p:ext>
            </p:extLst>
          </p:nvPr>
        </p:nvGraphicFramePr>
        <p:xfrm>
          <a:off x="323528" y="620688"/>
          <a:ext cx="8568952" cy="602650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368152"/>
                <a:gridCol w="7200800"/>
              </a:tblGrid>
              <a:tr h="101946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</a:rPr>
                        <a:t>Мета магістерської кваліфікаційної роботи</a:t>
                      </a:r>
                      <a:endParaRPr lang="ru-RU" sz="1400" dirty="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60257" marR="60257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400" b="0" dirty="0">
                          <a:solidFill>
                            <a:sysClr val="windowText" lastClr="000000"/>
                          </a:solidFill>
                          <a:effectLst/>
                        </a:rPr>
                        <a:t>обґрунтування і розробка теоретичних положень, методичних і практичних рекомендацій по удосконаленню стимулювання праці в системі оплати праці на досліджуваному підприємстві у напрямку підвищення економічної ефективності їх функціонування на сучасному етапі економічного розвитку галузі телекомунікації.</a:t>
                      </a:r>
                      <a:endParaRPr lang="ru-RU" sz="1400" b="0" dirty="0">
                        <a:solidFill>
                          <a:sysClr val="windowText" lastClr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60257" marR="60257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186902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</a:rPr>
                        <a:t>Завдання дослідження</a:t>
                      </a:r>
                      <a:endParaRPr lang="ru-RU" sz="1400" dirty="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60257" marR="60257" marT="0" marB="0" anchor="ctr"/>
                </a:tc>
                <a:tc>
                  <a:txBody>
                    <a:bodyPr/>
                    <a:lstStyle/>
                    <a:p>
                      <a:pPr marL="342900" lvl="0" indent="-342900" algn="just">
                        <a:buFont typeface="Times New Roman"/>
                        <a:buChar char="−"/>
                      </a:pPr>
                      <a:r>
                        <a:rPr lang="ru-RU" sz="1400" dirty="0">
                          <a:effectLst/>
                        </a:rPr>
                        <a:t>досл</a:t>
                      </a:r>
                      <a:r>
                        <a:rPr lang="uk-UA" sz="1400" dirty="0">
                          <a:effectLst/>
                        </a:rPr>
                        <a:t>і</a:t>
                      </a:r>
                      <a:r>
                        <a:rPr lang="ru-RU" sz="1400" dirty="0">
                          <a:effectLst/>
                        </a:rPr>
                        <a:t>дити</a:t>
                      </a:r>
                      <a:r>
                        <a:rPr lang="uk-UA" sz="1400" dirty="0">
                          <a:effectLst/>
                        </a:rPr>
                        <a:t> економічну сутність оплати праці та її роль в системі управління підприємством;</a:t>
                      </a:r>
                      <a:endParaRPr lang="ru-RU" sz="1400" dirty="0">
                        <a:effectLst/>
                      </a:endParaRPr>
                    </a:p>
                    <a:p>
                      <a:pPr marL="342900" lvl="0" indent="-342900" algn="just">
                        <a:buFont typeface="Times New Roman"/>
                        <a:buChar char="−"/>
                      </a:pPr>
                      <a:r>
                        <a:rPr lang="uk-UA" sz="1400" dirty="0">
                          <a:effectLst/>
                        </a:rPr>
                        <a:t>визначити місце і роль </a:t>
                      </a:r>
                      <a:r>
                        <a:rPr lang="ru-RU" sz="1400" dirty="0">
                          <a:effectLst/>
                        </a:rPr>
                        <a:t>стимулювання праці в управлінні персоналом організації</a:t>
                      </a:r>
                      <a:r>
                        <a:rPr lang="uk-UA" sz="1400" dirty="0">
                          <a:effectLst/>
                        </a:rPr>
                        <a:t>;</a:t>
                      </a:r>
                      <a:endParaRPr lang="ru-RU" sz="1400" dirty="0">
                        <a:effectLst/>
                      </a:endParaRPr>
                    </a:p>
                    <a:p>
                      <a:pPr marL="342900" lvl="0" indent="-342900" algn="just">
                        <a:buFont typeface="Times New Roman"/>
                        <a:buChar char="−"/>
                      </a:pPr>
                      <a:r>
                        <a:rPr lang="uk-UA" sz="1400" dirty="0">
                          <a:effectLst/>
                        </a:rPr>
                        <a:t>розглянути методи </a:t>
                      </a:r>
                      <a:r>
                        <a:rPr lang="ru-RU" sz="1400" dirty="0">
                          <a:effectLst/>
                        </a:rPr>
                        <a:t>оцінки ефективності стимулювання праці на підприємстві</a:t>
                      </a:r>
                      <a:r>
                        <a:rPr lang="uk-UA" sz="1400" dirty="0">
                          <a:effectLst/>
                        </a:rPr>
                        <a:t>;</a:t>
                      </a:r>
                      <a:endParaRPr lang="ru-RU" sz="1400" dirty="0">
                        <a:effectLst/>
                      </a:endParaRPr>
                    </a:p>
                    <a:p>
                      <a:pPr marL="342900" lvl="0" indent="-342900" algn="just">
                        <a:buFont typeface="Times New Roman"/>
                        <a:buChar char="−"/>
                      </a:pPr>
                      <a:r>
                        <a:rPr lang="uk-UA" sz="1400" dirty="0">
                          <a:effectLst/>
                        </a:rPr>
                        <a:t>провести аналіз ринку галузі зв’язку в Україні;</a:t>
                      </a:r>
                      <a:endParaRPr lang="ru-RU" sz="1400" dirty="0">
                        <a:effectLst/>
                      </a:endParaRPr>
                    </a:p>
                    <a:p>
                      <a:pPr marL="342900" lvl="0" indent="-342900" algn="just">
                        <a:buFont typeface="Times New Roman"/>
                        <a:buChar char="−"/>
                      </a:pPr>
                      <a:r>
                        <a:rPr lang="uk-UA" sz="1400" dirty="0">
                          <a:effectLst/>
                        </a:rPr>
                        <a:t>надати загальну економічну характеристику ПАТ «Укртелеком» та провести аналіз основних показників його діяльності;</a:t>
                      </a:r>
                      <a:endParaRPr lang="ru-RU" sz="1400" dirty="0">
                        <a:effectLst/>
                      </a:endParaRPr>
                    </a:p>
                    <a:p>
                      <a:pPr marL="342900" lvl="0" indent="-342900" algn="just">
                        <a:buFont typeface="Times New Roman"/>
                        <a:buChar char="−"/>
                      </a:pPr>
                      <a:r>
                        <a:rPr lang="uk-UA" sz="1400" dirty="0">
                          <a:effectLst/>
                        </a:rPr>
                        <a:t>провести аналіз оплати праці на підприємстві ПАТ «Укртелеком»;</a:t>
                      </a:r>
                      <a:endParaRPr lang="ru-RU" sz="1400" dirty="0">
                        <a:effectLst/>
                      </a:endParaRPr>
                    </a:p>
                    <a:p>
                      <a:pPr marL="342900" lvl="0" indent="-342900" algn="just">
                        <a:buFont typeface="Times New Roman"/>
                        <a:buChar char="−"/>
                      </a:pPr>
                      <a:r>
                        <a:rPr lang="uk-UA" sz="1400" dirty="0">
                          <a:effectLst/>
                        </a:rPr>
                        <a:t>запропонувати напрямки вдосконалення управління стимулюванням праці в системі оплати праці.</a:t>
                      </a:r>
                      <a:endParaRPr lang="ru-RU" sz="1400" dirty="0">
                        <a:effectLst/>
                        <a:latin typeface="Calibri"/>
                        <a:ea typeface="Calibri"/>
                      </a:endParaRPr>
                    </a:p>
                  </a:txBody>
                  <a:tcPr marL="60257" marR="60257" marT="0" marB="0" anchor="ctr"/>
                </a:tc>
              </a:tr>
              <a:tr h="42543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Об’єкт дослідження</a:t>
                      </a:r>
                      <a:endParaRPr lang="ru-RU" sz="140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60257" marR="60257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</a:rPr>
                        <a:t>процес стимулювання праці в системі оплати праці на підприємстві.</a:t>
                      </a:r>
                      <a:endParaRPr lang="ru-RU" sz="1400" dirty="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60257" marR="60257" marT="0" marB="0" anchor="ctr"/>
                </a:tc>
              </a:tr>
              <a:tr h="61167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Предмет дослідження</a:t>
                      </a:r>
                      <a:endParaRPr lang="ru-RU" sz="140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60257" marR="60257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</a:rPr>
                        <a:t>теоретико-методичні і прикладні аспекти процесу управління стимулюванням праці в системі оплати праці підприємства галузі зв'язку на прикладі ПАТ «Укртелеком».</a:t>
                      </a:r>
                      <a:endParaRPr lang="ru-RU" sz="1400" dirty="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60257" marR="60257" marT="0" marB="0" anchor="ctr"/>
                </a:tc>
              </a:tr>
              <a:tr h="183503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Наукова новизна</a:t>
                      </a:r>
                      <a:endParaRPr lang="ru-RU" sz="140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60257" marR="60257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</a:rPr>
                        <a:t>Дістало подальший розвиток:</a:t>
                      </a:r>
                      <a:endParaRPr lang="ru-RU" sz="1400" dirty="0">
                        <a:effectLst/>
                      </a:endParaRPr>
                    </a:p>
                    <a:p>
                      <a:pPr marL="342900" lvl="0" indent="-342900" algn="just">
                        <a:spcAft>
                          <a:spcPts val="0"/>
                        </a:spcAft>
                        <a:buFont typeface="Times New Roman"/>
                        <a:buChar char="−"/>
                      </a:pPr>
                      <a:r>
                        <a:rPr lang="uk-UA" sz="1400" dirty="0">
                          <a:effectLst/>
                        </a:rPr>
                        <a:t>обгрунтування системи стимулювання праці на базі інтегрального критерію, що на відміну від існуючих, більш повно описує вплив матеріального преміювання у фонді оплати праці на досягнення бажаних результатів діяльності підприємства;</a:t>
                      </a:r>
                      <a:endParaRPr lang="ru-RU" sz="1400" dirty="0">
                        <a:effectLst/>
                      </a:endParaRPr>
                    </a:p>
                    <a:p>
                      <a:pPr marL="342900" lvl="0" indent="-342900" algn="just">
                        <a:spcAft>
                          <a:spcPts val="0"/>
                        </a:spcAft>
                        <a:buFont typeface="Times New Roman"/>
                        <a:buChar char="−"/>
                      </a:pPr>
                      <a:r>
                        <a:rPr lang="uk-UA" sz="1400" dirty="0">
                          <a:effectLst/>
                        </a:rPr>
                        <a:t>метод обгрунтування розрядних коефіцієнтів для визначення базового окладу грошової винагороди, який на противагу існуючим, передбачає  виплату за стандартне виконання посадових обов'язків на конкретному робочому місці та забезпечує відчуття справедливості у робітників.</a:t>
                      </a:r>
                      <a:endParaRPr lang="ru-RU" sz="1400" dirty="0">
                        <a:solidFill>
                          <a:srgbClr val="000000"/>
                        </a:solidFill>
                        <a:effectLst/>
                        <a:latin typeface="Courier New"/>
                        <a:ea typeface="Calibri"/>
                      </a:endParaRPr>
                    </a:p>
                  </a:txBody>
                  <a:tcPr marL="60257" marR="60257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695689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135147" y="260648"/>
            <a:ext cx="6965245" cy="698429"/>
          </a:xfrm>
        </p:spPr>
        <p:txBody>
          <a:bodyPr/>
          <a:lstStyle/>
          <a:p>
            <a:pPr algn="ctr"/>
            <a:r>
              <a:rPr lang="uk-UA" dirty="0" smtClean="0"/>
              <a:t>Сутність оплати праці</a:t>
            </a:r>
            <a:endParaRPr lang="ru-RU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755576" y="1196752"/>
            <a:ext cx="7704856" cy="511256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uk-UA" sz="1800" dirty="0" smtClean="0"/>
          </a:p>
          <a:p>
            <a:pPr marL="0" indent="0" algn="ctr">
              <a:buNone/>
            </a:pPr>
            <a:endParaRPr lang="uk-UA" sz="1800" dirty="0"/>
          </a:p>
          <a:p>
            <a:pPr marL="0" indent="0" algn="ctr">
              <a:buNone/>
            </a:pPr>
            <a:endParaRPr lang="uk-UA" sz="1800" dirty="0"/>
          </a:p>
          <a:p>
            <a:pPr marL="0" indent="0" algn="ctr">
              <a:buNone/>
            </a:pPr>
            <a:endParaRPr lang="uk-UA" sz="1800" dirty="0" smtClean="0"/>
          </a:p>
          <a:p>
            <a:pPr marL="0" indent="0" algn="ctr">
              <a:buNone/>
            </a:pPr>
            <a:endParaRPr lang="uk-UA" sz="1800" dirty="0"/>
          </a:p>
          <a:p>
            <a:pPr marL="0" indent="0" algn="ctr">
              <a:buNone/>
            </a:pPr>
            <a:endParaRPr lang="uk-UA" sz="1800" dirty="0" smtClean="0"/>
          </a:p>
          <a:p>
            <a:pPr marL="0" indent="0" algn="ctr">
              <a:buNone/>
            </a:pPr>
            <a:endParaRPr lang="uk-UA" sz="1800" dirty="0"/>
          </a:p>
          <a:p>
            <a:pPr marL="0" indent="0" algn="ctr">
              <a:buNone/>
            </a:pPr>
            <a:endParaRPr lang="uk-UA" sz="1800" dirty="0" smtClean="0"/>
          </a:p>
          <a:p>
            <a:pPr marL="0" indent="0" algn="ctr">
              <a:buNone/>
            </a:pPr>
            <a:endParaRPr lang="uk-UA" sz="1800" dirty="0"/>
          </a:p>
          <a:p>
            <a:pPr marL="0" indent="0" algn="ctr">
              <a:buNone/>
            </a:pPr>
            <a:endParaRPr lang="uk-UA" sz="1800" dirty="0" smtClean="0"/>
          </a:p>
          <a:p>
            <a:pPr marL="0" indent="0" algn="ctr">
              <a:buNone/>
            </a:pPr>
            <a:endParaRPr lang="uk-UA" sz="1800" dirty="0"/>
          </a:p>
          <a:p>
            <a:pPr marL="0" indent="0" algn="ctr">
              <a:buNone/>
            </a:pPr>
            <a:endParaRPr lang="uk-UA" sz="1800" dirty="0" smtClean="0"/>
          </a:p>
          <a:p>
            <a:pPr marL="0" indent="0" algn="ctr">
              <a:buNone/>
            </a:pPr>
            <a:r>
              <a:rPr lang="uk-UA" sz="1800" dirty="0" smtClean="0"/>
              <a:t>Рисунок 1 </a:t>
            </a:r>
            <a:r>
              <a:rPr lang="uk-UA" sz="1800" dirty="0"/>
              <a:t>- Модель визначення ціни робочої сили</a:t>
            </a:r>
          </a:p>
          <a:p>
            <a:pPr algn="just"/>
            <a:endParaRPr lang="ru-RU" sz="1800" dirty="0"/>
          </a:p>
        </p:txBody>
      </p:sp>
      <p:pic>
        <p:nvPicPr>
          <p:cNvPr id="5" name="4 Imagen"/>
          <p:cNvPicPr/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  <a14:imgEffect>
                      <a14:brightnessContrast bright="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50941" y="1734767"/>
            <a:ext cx="4425315" cy="31813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5308103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39552" y="116632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/>
              <a:t>Сутність стимулювання праці в управлінні персоналом організації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51519" y="1669117"/>
            <a:ext cx="8742355" cy="5432291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    Таблиця </a:t>
            </a:r>
            <a:r>
              <a:rPr lang="ru-RU" dirty="0"/>
              <a:t>2</a:t>
            </a:r>
            <a:r>
              <a:rPr lang="ru-RU" dirty="0" smtClean="0"/>
              <a:t> </a:t>
            </a:r>
            <a:r>
              <a:rPr lang="ru-RU" dirty="0"/>
              <a:t>– Визначення поняття стимулювання</a:t>
            </a:r>
          </a:p>
          <a:p>
            <a:pPr marL="0" indent="0">
              <a:buNone/>
            </a:pPr>
            <a:endParaRPr lang="ru-RU" dirty="0"/>
          </a:p>
        </p:txBody>
      </p:sp>
      <p:graphicFrame>
        <p:nvGraphicFramePr>
          <p:cNvPr id="4" name="3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98013665"/>
              </p:ext>
            </p:extLst>
          </p:nvPr>
        </p:nvGraphicFramePr>
        <p:xfrm>
          <a:off x="395536" y="2276872"/>
          <a:ext cx="8424936" cy="352839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338422"/>
                <a:gridCol w="2044954"/>
                <a:gridCol w="2041560"/>
              </a:tblGrid>
              <a:tr h="57270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u="none" strike="noStrike" spc="0" dirty="0">
                          <a:effectLst/>
                        </a:rPr>
                        <a:t>Визначення поняття «стимулювання»</a:t>
                      </a:r>
                      <a:endParaRPr lang="ru-RU" sz="1800" dirty="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6350" marR="63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u="none" strike="noStrike" spc="0" dirty="0">
                          <a:effectLst/>
                        </a:rPr>
                        <a:t>Автор</a:t>
                      </a:r>
                      <a:endParaRPr lang="ru-RU" sz="1800" dirty="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6350" marR="63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u="none" strike="noStrike" spc="0" dirty="0">
                          <a:effectLst/>
                        </a:rPr>
                        <a:t>Ключове</a:t>
                      </a:r>
                      <a:r>
                        <a:rPr lang="uk-UA" sz="1800" dirty="0">
                          <a:effectLst/>
                        </a:rPr>
                        <a:t> </a:t>
                      </a:r>
                      <a:r>
                        <a:rPr lang="uk-UA" sz="1800" u="none" strike="noStrike" spc="0" dirty="0">
                          <a:effectLst/>
                        </a:rPr>
                        <a:t>слово</a:t>
                      </a:r>
                      <a:endParaRPr lang="ru-RU" sz="1800" dirty="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6350" marR="6350" marT="0" marB="0" anchor="ctr"/>
                </a:tc>
              </a:tr>
              <a:tr h="163997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700" u="none" strike="noStrike" spc="0" dirty="0">
                          <a:effectLst/>
                        </a:rPr>
                        <a:t>Це вплив безпосередньо не на особистість, а на зовнішні обставини за допомогою благ - стимулів, які в свою чергу спонукають робітника до певної поведінки.</a:t>
                      </a:r>
                      <a:endParaRPr lang="ru-RU" sz="1700" dirty="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6350" marR="63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u="none" strike="noStrike" spc="0" dirty="0">
                          <a:effectLst/>
                        </a:rPr>
                        <a:t>Колот А.М.</a:t>
                      </a:r>
                      <a:endParaRPr lang="ru-RU" sz="1800" dirty="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6350" marR="63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u="none" strike="noStrike" spc="0">
                          <a:effectLst/>
                        </a:rPr>
                        <a:t>вплив на зовнішні обставини</a:t>
                      </a:r>
                      <a:endParaRPr lang="ru-RU" sz="180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6350" marR="6350" marT="0" marB="0" anchor="ctr"/>
                </a:tc>
              </a:tr>
              <a:tr h="131571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700" u="none" strike="noStrike" spc="0" dirty="0">
                          <a:effectLst/>
                        </a:rPr>
                        <a:t>Це процес впливу на людину за допомогою необхідного для неї зовнішнього предмету (дії), що спонукає людину до певних дій.</a:t>
                      </a:r>
                      <a:endParaRPr lang="ru-RU" sz="1700" dirty="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6350" marR="63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u="none" strike="noStrike" spc="0" dirty="0">
                          <a:effectLst/>
                        </a:rPr>
                        <a:t>Авчиренко Л.К.</a:t>
                      </a:r>
                      <a:endParaRPr lang="ru-RU" sz="1800" dirty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u="none" strike="noStrike" spc="0" dirty="0">
                          <a:effectLst/>
                        </a:rPr>
                        <a:t>Матрусова Т.Н.</a:t>
                      </a:r>
                      <a:endParaRPr lang="ru-RU" sz="1800" dirty="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6350" marR="63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u="none" strike="noStrike" spc="0" dirty="0">
                          <a:effectLst/>
                        </a:rPr>
                        <a:t>вплив за допомогою зовнішнього предмету</a:t>
                      </a:r>
                      <a:endParaRPr lang="ru-RU" sz="1800" dirty="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6350" marR="635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023815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uk-UA" dirty="0"/>
              <a:t>Дослідження стану ринку галузі зв'язку в </a:t>
            </a:r>
            <a:r>
              <a:rPr lang="uk-UA" dirty="0" smtClean="0"/>
              <a:t>Україні</a:t>
            </a:r>
            <a:endParaRPr lang="ru-RU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79512" y="1196752"/>
            <a:ext cx="8784976" cy="5472608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uk-UA" dirty="0" smtClean="0"/>
          </a:p>
          <a:p>
            <a:pPr marL="0" indent="0">
              <a:buNone/>
            </a:pPr>
            <a:endParaRPr lang="uk-UA" dirty="0"/>
          </a:p>
          <a:p>
            <a:pPr marL="0" indent="0">
              <a:buNone/>
            </a:pPr>
            <a:endParaRPr lang="uk-UA" dirty="0" smtClean="0"/>
          </a:p>
          <a:p>
            <a:pPr marL="0" indent="0">
              <a:buNone/>
            </a:pPr>
            <a:endParaRPr lang="uk-UA" dirty="0" smtClean="0"/>
          </a:p>
          <a:p>
            <a:pPr marL="0" indent="0">
              <a:buNone/>
            </a:pPr>
            <a:endParaRPr lang="uk-UA" dirty="0"/>
          </a:p>
          <a:p>
            <a:pPr marL="0" indent="0">
              <a:buNone/>
            </a:pPr>
            <a:r>
              <a:rPr lang="ru-RU" sz="1700" dirty="0" smtClean="0"/>
              <a:t>Рисунок </a:t>
            </a:r>
            <a:r>
              <a:rPr lang="ru-RU" sz="1700" dirty="0"/>
              <a:t>2 – Динам</a:t>
            </a:r>
            <a:r>
              <a:rPr lang="uk-UA" sz="1700" dirty="0"/>
              <a:t>і</a:t>
            </a:r>
            <a:r>
              <a:rPr lang="ru-RU" sz="1700" dirty="0"/>
              <a:t>ка доходів галузі зв</a:t>
            </a:r>
            <a:r>
              <a:rPr lang="uk-UA" sz="1700" dirty="0"/>
              <a:t>’</a:t>
            </a:r>
            <a:r>
              <a:rPr lang="ru-RU" sz="1700" dirty="0"/>
              <a:t>язку  </a:t>
            </a:r>
            <a:r>
              <a:rPr lang="ru-RU" sz="1700" dirty="0" smtClean="0"/>
              <a:t>        Рисунок 3– </a:t>
            </a:r>
            <a:r>
              <a:rPr lang="ru-RU" sz="1700" dirty="0"/>
              <a:t>Динаміка доходів від надання </a:t>
            </a:r>
            <a:endParaRPr lang="ru-RU" sz="1700" dirty="0" smtClean="0"/>
          </a:p>
          <a:p>
            <a:pPr marL="0" indent="0">
              <a:buNone/>
            </a:pPr>
            <a:r>
              <a:rPr lang="ru-RU" sz="1700" dirty="0"/>
              <a:t> </a:t>
            </a:r>
            <a:r>
              <a:rPr lang="ru-RU" sz="1700" dirty="0" smtClean="0"/>
              <a:t>                                                                                                          послуг </a:t>
            </a:r>
            <a:r>
              <a:rPr lang="ru-RU" sz="1700" dirty="0"/>
              <a:t>мобільного зв</a:t>
            </a:r>
            <a:r>
              <a:rPr lang="uk-UA" sz="1700" dirty="0"/>
              <a:t>'</a:t>
            </a:r>
            <a:r>
              <a:rPr lang="ru-RU" sz="1700" dirty="0"/>
              <a:t>язку</a:t>
            </a:r>
          </a:p>
          <a:p>
            <a:pPr marL="0" indent="0">
              <a:buNone/>
            </a:pPr>
            <a:endParaRPr lang="uk-UA" dirty="0" smtClean="0"/>
          </a:p>
          <a:p>
            <a:pPr marL="0" indent="0">
              <a:buNone/>
            </a:pPr>
            <a:endParaRPr lang="uk-UA" dirty="0"/>
          </a:p>
          <a:p>
            <a:pPr marL="0" indent="0">
              <a:buNone/>
            </a:pPr>
            <a:endParaRPr lang="uk-UA" dirty="0" smtClean="0"/>
          </a:p>
          <a:p>
            <a:pPr marL="0" indent="0">
              <a:buNone/>
            </a:pPr>
            <a:endParaRPr lang="uk-UA" dirty="0"/>
          </a:p>
          <a:p>
            <a:pPr marL="0" indent="0">
              <a:buNone/>
            </a:pPr>
            <a:endParaRPr lang="uk-UA" dirty="0" smtClean="0"/>
          </a:p>
          <a:p>
            <a:pPr marL="0" indent="0" algn="ctr">
              <a:buNone/>
            </a:pPr>
            <a:r>
              <a:rPr lang="ru-RU" sz="1600" dirty="0"/>
              <a:t>Рисунок </a:t>
            </a:r>
            <a:r>
              <a:rPr lang="ru-RU" sz="1600" dirty="0" smtClean="0"/>
              <a:t>4 </a:t>
            </a:r>
            <a:r>
              <a:rPr lang="ru-RU" sz="1600" dirty="0"/>
              <a:t>– Динаміка доходів за різними видами телекомунікаційних </a:t>
            </a:r>
            <a:r>
              <a:rPr lang="ru-RU" sz="1600" dirty="0" smtClean="0"/>
              <a:t>послуг</a:t>
            </a:r>
            <a:endParaRPr lang="ru-RU" sz="1600" dirty="0"/>
          </a:p>
        </p:txBody>
      </p:sp>
      <p:pic>
        <p:nvPicPr>
          <p:cNvPr id="5" name="4 Imagen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268760"/>
            <a:ext cx="3384376" cy="216024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5 Imagen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1268760"/>
            <a:ext cx="3528392" cy="2177694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6 Imagen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4005064"/>
            <a:ext cx="3816424" cy="217769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5705116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724942"/>
          </a:xfrm>
        </p:spPr>
        <p:txBody>
          <a:bodyPr>
            <a:normAutofit/>
          </a:bodyPr>
          <a:lstStyle/>
          <a:p>
            <a:pPr algn="ctr"/>
            <a:r>
              <a:rPr lang="uk-UA" dirty="0"/>
              <a:t>ПАТ «УКРТЕЛЕКОМ»</a:t>
            </a:r>
            <a:endParaRPr lang="ru-RU" dirty="0"/>
          </a:p>
        </p:txBody>
      </p:sp>
      <p:pic>
        <p:nvPicPr>
          <p:cNvPr id="7" name="6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158" y="2420888"/>
            <a:ext cx="8425314" cy="21035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03489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79512" y="260648"/>
            <a:ext cx="8964488" cy="4975192"/>
          </a:xfrm>
        </p:spPr>
        <p:txBody>
          <a:bodyPr/>
          <a:lstStyle/>
          <a:p>
            <a:r>
              <a:rPr lang="uk-UA" sz="2000" dirty="0"/>
              <a:t>Таблиця </a:t>
            </a:r>
            <a:r>
              <a:rPr lang="uk-UA" sz="2000" dirty="0" smtClean="0"/>
              <a:t>3 </a:t>
            </a:r>
            <a:r>
              <a:rPr lang="uk-UA" sz="2000" dirty="0"/>
              <a:t>– Абсолютні та відносні показники діяльності ПАТ «Укртелеком»</a:t>
            </a:r>
            <a:endParaRPr lang="ru-RU" sz="2000" dirty="0"/>
          </a:p>
          <a:p>
            <a:pPr marL="0" indent="0">
              <a:buNone/>
            </a:pPr>
            <a:endParaRPr lang="uk-UA" sz="2000" dirty="0" smtClean="0"/>
          </a:p>
          <a:p>
            <a:pPr marL="64008" indent="0">
              <a:buNone/>
            </a:pPr>
            <a:endParaRPr lang="ru-RU" sz="2000" dirty="0"/>
          </a:p>
          <a:p>
            <a:endParaRPr lang="ru-RU" dirty="0"/>
          </a:p>
        </p:txBody>
      </p:sp>
      <p:graphicFrame>
        <p:nvGraphicFramePr>
          <p:cNvPr id="6" name="5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22534576"/>
              </p:ext>
            </p:extLst>
          </p:nvPr>
        </p:nvGraphicFramePr>
        <p:xfrm>
          <a:off x="323527" y="764703"/>
          <a:ext cx="8496942" cy="583264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512169"/>
                <a:gridCol w="936104"/>
                <a:gridCol w="936104"/>
                <a:gridCol w="956601"/>
                <a:gridCol w="1067723"/>
                <a:gridCol w="1039194"/>
                <a:gridCol w="1039194"/>
                <a:gridCol w="1009853"/>
              </a:tblGrid>
              <a:tr h="284520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 dirty="0">
                          <a:effectLst/>
                        </a:rPr>
                        <a:t>Показник</a:t>
                      </a:r>
                      <a:endParaRPr lang="ru-RU" sz="1200" dirty="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49077" marR="49077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 spc="-15" dirty="0">
                          <a:effectLst/>
                        </a:rPr>
                        <a:t>2012р.</a:t>
                      </a:r>
                      <a:endParaRPr lang="ru-RU" sz="1200" dirty="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49077" marR="49077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 spc="-15" dirty="0">
                          <a:effectLst/>
                        </a:rPr>
                        <a:t>2013р.</a:t>
                      </a:r>
                      <a:endParaRPr lang="ru-RU" sz="1200" dirty="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49077" marR="49077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 dirty="0">
                          <a:effectLst/>
                        </a:rPr>
                        <a:t>2014р.</a:t>
                      </a:r>
                      <a:endParaRPr lang="ru-RU" sz="1200" dirty="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49077" marR="49077" marT="0" marB="0" anchor="ctr"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Відхилення 2013 від 2012</a:t>
                      </a:r>
                      <a:endParaRPr lang="ru-RU" sz="120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49077" marR="49077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Відхилення 2014 від 2013</a:t>
                      </a:r>
                      <a:endParaRPr lang="ru-RU" sz="120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49077" marR="49077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2677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 dirty="0">
                          <a:solidFill>
                            <a:schemeClr val="tx1"/>
                          </a:solidFill>
                          <a:effectLst/>
                        </a:rPr>
                        <a:t>Абсолютна зміна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49077" marR="49077" marT="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 dirty="0">
                          <a:solidFill>
                            <a:schemeClr val="tx1"/>
                          </a:solidFill>
                          <a:effectLst/>
                        </a:rPr>
                        <a:t>Темп приросту %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49077" marR="49077" marT="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 dirty="0">
                          <a:solidFill>
                            <a:schemeClr val="tx1"/>
                          </a:solidFill>
                          <a:effectLst/>
                        </a:rPr>
                        <a:t>Абсолютна зміна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49077" marR="49077" marT="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 dirty="0">
                          <a:solidFill>
                            <a:schemeClr val="tx1"/>
                          </a:solidFill>
                          <a:effectLst/>
                        </a:rPr>
                        <a:t>Темп приросту %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49077" marR="49077" marT="0" marB="0" anchor="ctr">
                    <a:solidFill>
                      <a:schemeClr val="accent1"/>
                    </a:solidFill>
                  </a:tcPr>
                </a:tc>
              </a:tr>
              <a:tr h="64016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 dirty="0">
                          <a:effectLst/>
                        </a:rPr>
                        <a:t>Чистий дохід від реалізації продукції</a:t>
                      </a:r>
                      <a:endParaRPr lang="ru-RU" sz="1200" dirty="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49077" marR="4907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 dirty="0">
                          <a:effectLst/>
                        </a:rPr>
                        <a:t>6947515</a:t>
                      </a:r>
                      <a:endParaRPr lang="ru-RU" sz="1200" dirty="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49077" marR="4907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 dirty="0">
                          <a:effectLst/>
                        </a:rPr>
                        <a:t>6446833</a:t>
                      </a:r>
                      <a:endParaRPr lang="ru-RU" sz="1200" dirty="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49077" marR="4907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 dirty="0">
                          <a:effectLst/>
                        </a:rPr>
                        <a:t>6493010</a:t>
                      </a:r>
                      <a:endParaRPr lang="ru-RU" sz="1200" dirty="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49077" marR="4907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 dirty="0">
                          <a:effectLst/>
                        </a:rPr>
                        <a:t>-500682</a:t>
                      </a:r>
                      <a:endParaRPr lang="ru-RU" sz="1200" dirty="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49077" marR="4907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 dirty="0">
                          <a:effectLst/>
                        </a:rPr>
                        <a:t>-7,21</a:t>
                      </a:r>
                      <a:endParaRPr lang="ru-RU" sz="1200" dirty="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49077" marR="4907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 dirty="0">
                          <a:effectLst/>
                        </a:rPr>
                        <a:t>46177</a:t>
                      </a:r>
                      <a:endParaRPr lang="ru-RU" sz="1200" dirty="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49077" marR="4907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 dirty="0">
                          <a:effectLst/>
                        </a:rPr>
                        <a:t>0,72</a:t>
                      </a:r>
                      <a:endParaRPr lang="ru-RU" sz="1200" dirty="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49077" marR="49077" marT="0" marB="0" anchor="ctr"/>
                </a:tc>
              </a:tr>
              <a:tr h="800211">
                <a:tc>
                  <a:txBody>
                    <a:bodyPr/>
                    <a:lstStyle/>
                    <a:p>
                      <a:pPr marR="42545" indent="3175" algn="ctr">
                        <a:spcAft>
                          <a:spcPts val="0"/>
                        </a:spcAft>
                      </a:pPr>
                      <a:r>
                        <a:rPr lang="uk-UA" sz="1200" spc="-25" dirty="0">
                          <a:effectLst/>
                        </a:rPr>
                        <a:t>Собівартість реалізованої продукції</a:t>
                      </a:r>
                      <a:endParaRPr lang="ru-RU" sz="1200" dirty="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49077" marR="4907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4728830</a:t>
                      </a:r>
                      <a:endParaRPr lang="ru-RU" sz="120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49077" marR="4907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4451039</a:t>
                      </a:r>
                      <a:endParaRPr lang="ru-RU" sz="120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49077" marR="4907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4149758</a:t>
                      </a:r>
                      <a:endParaRPr lang="ru-RU" sz="120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49077" marR="4907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-277791</a:t>
                      </a:r>
                      <a:endParaRPr lang="ru-RU" sz="120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49077" marR="4907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 dirty="0">
                          <a:effectLst/>
                        </a:rPr>
                        <a:t>-5,87</a:t>
                      </a:r>
                      <a:endParaRPr lang="ru-RU" sz="1200" dirty="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49077" marR="4907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-301281</a:t>
                      </a:r>
                      <a:endParaRPr lang="ru-RU" sz="120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49077" marR="4907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 dirty="0">
                          <a:effectLst/>
                        </a:rPr>
                        <a:t>-6,77</a:t>
                      </a:r>
                      <a:endParaRPr lang="ru-RU" sz="1200" dirty="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49077" marR="49077" marT="0" marB="0" anchor="ctr"/>
                </a:tc>
              </a:tr>
              <a:tr h="32008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 dirty="0">
                          <a:effectLst/>
                        </a:rPr>
                        <a:t>Валовий прибуток</a:t>
                      </a:r>
                      <a:endParaRPr lang="ru-RU" sz="1200" dirty="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49077" marR="4907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 spc="-15">
                          <a:effectLst/>
                        </a:rPr>
                        <a:t>2218685</a:t>
                      </a:r>
                      <a:endParaRPr lang="ru-RU" sz="120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49077" marR="4907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 spc="-15">
                          <a:effectLst/>
                        </a:rPr>
                        <a:t>1995794</a:t>
                      </a:r>
                      <a:endParaRPr lang="ru-RU" sz="120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49077" marR="4907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2343252</a:t>
                      </a:r>
                      <a:endParaRPr lang="ru-RU" sz="120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49077" marR="4907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-222891</a:t>
                      </a:r>
                      <a:endParaRPr lang="ru-RU" sz="120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49077" marR="4907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-10,05</a:t>
                      </a:r>
                      <a:endParaRPr lang="ru-RU" sz="120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49077" marR="4907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347458</a:t>
                      </a:r>
                      <a:endParaRPr lang="ru-RU" sz="120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49077" marR="4907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 dirty="0">
                          <a:effectLst/>
                        </a:rPr>
                        <a:t>17,41</a:t>
                      </a:r>
                      <a:endParaRPr lang="ru-RU" sz="1200" dirty="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49077" marR="49077" marT="0" marB="0" anchor="ctr"/>
                </a:tc>
              </a:tr>
              <a:tr h="80021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 spc="10">
                          <a:effectLst/>
                        </a:rPr>
                        <a:t>Фінансовий результат від </a:t>
                      </a:r>
                      <a:r>
                        <a:rPr lang="uk-UA" sz="1200" spc="-20">
                          <a:effectLst/>
                        </a:rPr>
                        <a:t>операційної діяльності</a:t>
                      </a:r>
                      <a:endParaRPr lang="ru-RU" sz="120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49077" marR="4907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788878</a:t>
                      </a:r>
                      <a:endParaRPr lang="ru-RU" sz="120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49077" marR="4907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554246</a:t>
                      </a:r>
                      <a:endParaRPr lang="ru-RU" sz="120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49077" marR="4907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774424</a:t>
                      </a:r>
                      <a:endParaRPr lang="ru-RU" sz="120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49077" marR="4907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-234632</a:t>
                      </a:r>
                      <a:endParaRPr lang="ru-RU" sz="120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49077" marR="4907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-29,74</a:t>
                      </a:r>
                      <a:endParaRPr lang="ru-RU" sz="120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49077" marR="4907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220178</a:t>
                      </a:r>
                      <a:endParaRPr lang="ru-RU" sz="120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49077" marR="4907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 dirty="0">
                          <a:effectLst/>
                        </a:rPr>
                        <a:t>39,73</a:t>
                      </a:r>
                      <a:endParaRPr lang="ru-RU" sz="1200" dirty="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49077" marR="49077" marT="0" marB="0" anchor="ctr"/>
                </a:tc>
              </a:tr>
              <a:tr h="80021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Фінансовий результат від </a:t>
                      </a:r>
                      <a:r>
                        <a:rPr lang="uk-UA" sz="1200" spc="10">
                          <a:effectLst/>
                        </a:rPr>
                        <a:t>звичайної діяльності</a:t>
                      </a:r>
                      <a:endParaRPr lang="ru-RU" sz="120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49077" marR="4907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394182</a:t>
                      </a:r>
                      <a:endParaRPr lang="ru-RU" sz="120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49077" marR="4907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153483</a:t>
                      </a:r>
                      <a:endParaRPr lang="ru-RU" sz="120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49077" marR="4907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65158</a:t>
                      </a:r>
                      <a:endParaRPr lang="ru-RU" sz="120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49077" marR="4907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-240699</a:t>
                      </a:r>
                      <a:endParaRPr lang="ru-RU" sz="120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49077" marR="4907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-61,06</a:t>
                      </a:r>
                      <a:endParaRPr lang="ru-RU" sz="120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49077" marR="4907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-88325</a:t>
                      </a:r>
                      <a:endParaRPr lang="ru-RU" sz="120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49077" marR="4907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 dirty="0">
                          <a:effectLst/>
                        </a:rPr>
                        <a:t>-57,55</a:t>
                      </a:r>
                      <a:endParaRPr lang="ru-RU" sz="1200" dirty="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49077" marR="49077" marT="0" marB="0" anchor="ctr"/>
                </a:tc>
              </a:tr>
              <a:tr h="48012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 spc="-25">
                          <a:effectLst/>
                        </a:rPr>
                        <a:t>Чистий прибуток (ЧП),</a:t>
                      </a:r>
                      <a:endParaRPr lang="ru-RU" sz="120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49077" marR="4907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 spc="-25">
                          <a:effectLst/>
                        </a:rPr>
                        <a:t>366802</a:t>
                      </a:r>
                      <a:endParaRPr lang="ru-RU" sz="120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49077" marR="4907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 spc="-25">
                          <a:effectLst/>
                        </a:rPr>
                        <a:t>138860</a:t>
                      </a:r>
                      <a:endParaRPr lang="ru-RU" sz="120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49077" marR="4907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 spc="-25">
                          <a:effectLst/>
                        </a:rPr>
                        <a:t>286198</a:t>
                      </a:r>
                      <a:endParaRPr lang="ru-RU" sz="120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49077" marR="4907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-227942</a:t>
                      </a:r>
                      <a:endParaRPr lang="ru-RU" sz="120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49077" marR="4907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-62,14</a:t>
                      </a:r>
                      <a:endParaRPr lang="ru-RU" sz="120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49077" marR="4907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147338</a:t>
                      </a:r>
                      <a:endParaRPr lang="ru-RU" sz="120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49077" marR="4907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 dirty="0">
                          <a:effectLst/>
                        </a:rPr>
                        <a:t>106,11</a:t>
                      </a:r>
                      <a:endParaRPr lang="ru-RU" sz="1200" dirty="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49077" marR="49077" marT="0" marB="0" anchor="ctr"/>
                </a:tc>
              </a:tr>
              <a:tr h="32008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Необоротні активи</a:t>
                      </a:r>
                      <a:endParaRPr lang="ru-RU" sz="120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49077" marR="4907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7798290,5</a:t>
                      </a:r>
                      <a:endParaRPr lang="ru-RU" sz="120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49077" marR="4907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7137708,5</a:t>
                      </a:r>
                      <a:endParaRPr lang="ru-RU" sz="120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49077" marR="4907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5481172,5</a:t>
                      </a:r>
                      <a:endParaRPr lang="ru-RU" sz="120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49077" marR="4907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-660582</a:t>
                      </a:r>
                      <a:endParaRPr lang="ru-RU" sz="120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49077" marR="4907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-8,47</a:t>
                      </a:r>
                      <a:endParaRPr lang="ru-RU" sz="120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49077" marR="4907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-1656536</a:t>
                      </a:r>
                      <a:endParaRPr lang="ru-RU" sz="120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49077" marR="4907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 dirty="0">
                          <a:effectLst/>
                        </a:rPr>
                        <a:t>-23,21</a:t>
                      </a:r>
                      <a:endParaRPr lang="ru-RU" sz="1200" dirty="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49077" marR="49077" marT="0" marB="0" anchor="ctr"/>
                </a:tc>
              </a:tr>
              <a:tr h="32008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Оборотні активи</a:t>
                      </a:r>
                      <a:endParaRPr lang="ru-RU" sz="120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49077" marR="4907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1041028</a:t>
                      </a:r>
                      <a:endParaRPr lang="ru-RU" sz="120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49077" marR="4907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1289246,5</a:t>
                      </a:r>
                      <a:endParaRPr lang="ru-RU" sz="120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49077" marR="4907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1669378</a:t>
                      </a:r>
                      <a:endParaRPr lang="ru-RU" sz="120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49077" marR="4907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248218,5</a:t>
                      </a:r>
                      <a:endParaRPr lang="ru-RU" sz="120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49077" marR="4907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23,84</a:t>
                      </a:r>
                      <a:endParaRPr lang="ru-RU" sz="120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49077" marR="4907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380131,5</a:t>
                      </a:r>
                      <a:endParaRPr lang="ru-RU" sz="120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49077" marR="4907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 dirty="0">
                          <a:effectLst/>
                        </a:rPr>
                        <a:t>29,48</a:t>
                      </a:r>
                      <a:endParaRPr lang="ru-RU" sz="1200" dirty="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49077" marR="49077" marT="0" marB="0" anchor="ctr"/>
                </a:tc>
              </a:tr>
              <a:tr h="32008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Власний капітал</a:t>
                      </a:r>
                      <a:endParaRPr lang="ru-RU" sz="120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49077" marR="4907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5135203,5</a:t>
                      </a:r>
                      <a:endParaRPr lang="ru-RU" sz="120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49077" marR="4907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5264044</a:t>
                      </a:r>
                      <a:endParaRPr lang="ru-RU" sz="120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49077" marR="4907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4486202</a:t>
                      </a:r>
                      <a:endParaRPr lang="ru-RU" sz="120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49077" marR="4907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128840,5</a:t>
                      </a:r>
                      <a:endParaRPr lang="ru-RU" sz="120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49077" marR="4907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2,51</a:t>
                      </a:r>
                      <a:endParaRPr lang="ru-RU" sz="120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49077" marR="4907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-777842</a:t>
                      </a:r>
                      <a:endParaRPr lang="ru-RU" sz="120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49077" marR="4907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 dirty="0">
                          <a:effectLst/>
                        </a:rPr>
                        <a:t>-14,78</a:t>
                      </a:r>
                      <a:endParaRPr lang="ru-RU" sz="1200" dirty="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49077" marR="49077" marT="0" marB="0" anchor="ctr"/>
                </a:tc>
              </a:tr>
              <a:tr h="32008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Залучений капітал</a:t>
                      </a:r>
                      <a:endParaRPr lang="ru-RU" sz="120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49077" marR="4907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 spc="-15">
                          <a:effectLst/>
                        </a:rPr>
                        <a:t>4070804</a:t>
                      </a:r>
                      <a:endParaRPr lang="ru-RU" sz="120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49077" marR="4907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 spc="-15">
                          <a:effectLst/>
                        </a:rPr>
                        <a:t>3702876,5</a:t>
                      </a:r>
                      <a:endParaRPr lang="ru-RU" sz="120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49077" marR="4907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3482064,5</a:t>
                      </a:r>
                      <a:endParaRPr lang="ru-RU" sz="120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49077" marR="4907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-367927,5</a:t>
                      </a:r>
                      <a:endParaRPr lang="ru-RU" sz="120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49077" marR="4907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-9,04</a:t>
                      </a:r>
                      <a:endParaRPr lang="ru-RU" sz="120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49077" marR="4907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-220812</a:t>
                      </a:r>
                      <a:endParaRPr lang="ru-RU" sz="120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49077" marR="4907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 dirty="0">
                          <a:effectLst/>
                        </a:rPr>
                        <a:t>-5,96</a:t>
                      </a:r>
                      <a:endParaRPr lang="ru-RU" sz="1200" dirty="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49077" marR="49077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100173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7504" y="764448"/>
            <a:ext cx="8928992" cy="648328"/>
          </a:xfrm>
        </p:spPr>
        <p:txBody>
          <a:bodyPr>
            <a:noAutofit/>
          </a:bodyPr>
          <a:lstStyle/>
          <a:p>
            <a:pPr algn="ctr"/>
            <a:r>
              <a:rPr lang="ru-RU" sz="3300" dirty="0"/>
              <a:t>Анал</a:t>
            </a:r>
            <a:r>
              <a:rPr lang="uk-UA" sz="3300" dirty="0"/>
              <a:t>із продуктивності праці ПАТ «Укртелеком»</a:t>
            </a:r>
            <a:endParaRPr lang="ru-RU" sz="33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08520" y="1080120"/>
            <a:ext cx="9144000" cy="6021288"/>
          </a:xfrm>
        </p:spPr>
        <p:txBody>
          <a:bodyPr>
            <a:normAutofit/>
          </a:bodyPr>
          <a:lstStyle/>
          <a:p>
            <a:endParaRPr lang="uk-UA" sz="1800" dirty="0" smtClean="0"/>
          </a:p>
          <a:p>
            <a:endParaRPr lang="uk-UA" sz="1800" dirty="0"/>
          </a:p>
          <a:p>
            <a:r>
              <a:rPr lang="uk-UA" sz="2100" dirty="0" smtClean="0"/>
              <a:t>Таблиця </a:t>
            </a:r>
            <a:r>
              <a:rPr lang="uk-UA" sz="2100" dirty="0"/>
              <a:t>4</a:t>
            </a:r>
            <a:r>
              <a:rPr lang="uk-UA" sz="2100" dirty="0" smtClean="0"/>
              <a:t> </a:t>
            </a:r>
            <a:r>
              <a:rPr lang="uk-UA" sz="2100" dirty="0"/>
              <a:t>- </a:t>
            </a:r>
            <a:r>
              <a:rPr lang="ru-RU" sz="2100" dirty="0"/>
              <a:t>Р</a:t>
            </a:r>
            <a:r>
              <a:rPr lang="uk-UA" sz="2100" dirty="0"/>
              <a:t>озрахун</a:t>
            </a:r>
            <a:r>
              <a:rPr lang="ru-RU" sz="2100" dirty="0"/>
              <a:t>ок</a:t>
            </a:r>
            <a:r>
              <a:rPr lang="uk-UA" sz="2100" dirty="0"/>
              <a:t> динаміки продуктивності праці ПАТ «Укртелеком</a:t>
            </a:r>
            <a:r>
              <a:rPr lang="uk-UA" sz="2100" dirty="0" smtClean="0"/>
              <a:t>»</a:t>
            </a:r>
            <a:endParaRPr lang="uk-UA" sz="2100" dirty="0"/>
          </a:p>
          <a:p>
            <a:pPr marL="64008" indent="0">
              <a:buNone/>
            </a:pPr>
            <a:endParaRPr lang="ru-RU" sz="1800" dirty="0"/>
          </a:p>
          <a:p>
            <a:pPr marL="64008" indent="0">
              <a:buNone/>
            </a:pPr>
            <a:endParaRPr lang="uk-UA" sz="1800" dirty="0" smtClean="0"/>
          </a:p>
          <a:p>
            <a:pPr marL="64008" indent="0">
              <a:buNone/>
            </a:pPr>
            <a:endParaRPr lang="uk-UA" sz="1800" dirty="0" smtClean="0"/>
          </a:p>
          <a:p>
            <a:pPr marL="64008" indent="0">
              <a:buNone/>
            </a:pPr>
            <a:endParaRPr lang="uk-UA" sz="1800" dirty="0" smtClean="0"/>
          </a:p>
          <a:p>
            <a:pPr marL="64008" indent="0">
              <a:buNone/>
            </a:pPr>
            <a:endParaRPr lang="uk-UA" sz="1800" dirty="0"/>
          </a:p>
          <a:p>
            <a:pPr marL="64008" indent="0">
              <a:buNone/>
            </a:pPr>
            <a:endParaRPr lang="uk-UA" sz="1800" dirty="0" smtClean="0"/>
          </a:p>
        </p:txBody>
      </p:sp>
      <p:graphicFrame>
        <p:nvGraphicFramePr>
          <p:cNvPr id="4" name="3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81740897"/>
              </p:ext>
            </p:extLst>
          </p:nvPr>
        </p:nvGraphicFramePr>
        <p:xfrm>
          <a:off x="539552" y="2348880"/>
          <a:ext cx="8064897" cy="374441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447271"/>
                <a:gridCol w="808634"/>
                <a:gridCol w="808634"/>
                <a:gridCol w="808634"/>
                <a:gridCol w="1054440"/>
                <a:gridCol w="1054440"/>
                <a:gridCol w="1054440"/>
                <a:gridCol w="1028404"/>
              </a:tblGrid>
              <a:tr h="468052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</a:rPr>
                        <a:t>Показник</a:t>
                      </a:r>
                      <a:endParaRPr lang="ru-RU" sz="1400" dirty="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</a:rPr>
                        <a:t>2012 рік</a:t>
                      </a:r>
                      <a:endParaRPr lang="ru-RU" sz="1400" dirty="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</a:rPr>
                        <a:t>2013 рік</a:t>
                      </a:r>
                      <a:endParaRPr lang="ru-RU" sz="1400" dirty="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</a:rPr>
                        <a:t>2014 рік</a:t>
                      </a:r>
                      <a:endParaRPr lang="ru-RU" sz="1400" dirty="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68580" marR="68580" marT="0" marB="0" anchor="ctr"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Відхилення 2013 від 2012</a:t>
                      </a:r>
                      <a:endParaRPr lang="ru-RU" sz="140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Відхилення 2014 від 2013</a:t>
                      </a:r>
                      <a:endParaRPr lang="ru-RU" sz="140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0207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 dirty="0">
                          <a:solidFill>
                            <a:schemeClr val="tx1"/>
                          </a:solidFill>
                          <a:effectLst/>
                        </a:rPr>
                        <a:t>Абсолютна зміна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68580" marR="68580" marT="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 dirty="0">
                          <a:solidFill>
                            <a:schemeClr val="tx1"/>
                          </a:solidFill>
                          <a:effectLst/>
                        </a:rPr>
                        <a:t>Темп приросту, %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68580" marR="68580" marT="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 dirty="0">
                          <a:solidFill>
                            <a:schemeClr val="tx1"/>
                          </a:solidFill>
                          <a:effectLst/>
                        </a:rPr>
                        <a:t>Абсолютна зміна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68580" marR="68580" marT="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 dirty="0">
                          <a:solidFill>
                            <a:schemeClr val="tx1"/>
                          </a:solidFill>
                          <a:effectLst/>
                        </a:rPr>
                        <a:t>Темп приросту, %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68580" marR="68580" marT="0" marB="0" anchor="ctr">
                    <a:solidFill>
                      <a:schemeClr val="accent1"/>
                    </a:solidFill>
                  </a:tcPr>
                </a:tc>
              </a:tr>
              <a:tr h="70207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Чистий дохід від реалізації, тис. грн.</a:t>
                      </a:r>
                      <a:endParaRPr lang="ru-RU" sz="140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6947515</a:t>
                      </a:r>
                      <a:endParaRPr lang="ru-RU" sz="140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6446833</a:t>
                      </a:r>
                      <a:endParaRPr lang="ru-RU" sz="140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</a:rPr>
                        <a:t>6493010</a:t>
                      </a:r>
                      <a:endParaRPr lang="ru-RU" sz="1400" dirty="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</a:rPr>
                        <a:t>-500682</a:t>
                      </a:r>
                      <a:endParaRPr lang="ru-RU" sz="1400" dirty="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</a:rPr>
                        <a:t>-7,21</a:t>
                      </a:r>
                      <a:endParaRPr lang="ru-RU" sz="1400" dirty="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</a:rPr>
                        <a:t>46177</a:t>
                      </a:r>
                      <a:endParaRPr lang="ru-RU" sz="1400" dirty="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0,72</a:t>
                      </a:r>
                      <a:endParaRPr lang="ru-RU" sz="140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68580" marR="68580" marT="0" marB="0" anchor="ctr"/>
                </a:tc>
              </a:tr>
              <a:tr h="70207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Чисельність працівників, осіб.</a:t>
                      </a:r>
                      <a:endParaRPr lang="ru-RU" sz="140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59902</a:t>
                      </a:r>
                      <a:endParaRPr lang="ru-RU" sz="140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56936</a:t>
                      </a:r>
                      <a:endParaRPr lang="ru-RU" sz="140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50968</a:t>
                      </a:r>
                      <a:endParaRPr lang="ru-RU" sz="140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-2966</a:t>
                      </a:r>
                      <a:endParaRPr lang="ru-RU" sz="140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-4,95</a:t>
                      </a:r>
                      <a:endParaRPr lang="ru-RU" sz="140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</a:rPr>
                        <a:t>-5968</a:t>
                      </a:r>
                      <a:endParaRPr lang="ru-RU" sz="1400" dirty="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</a:rPr>
                        <a:t>-10,48</a:t>
                      </a:r>
                      <a:endParaRPr lang="ru-RU" sz="1400" dirty="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68580" marR="68580" marT="0" marB="0" anchor="ctr"/>
                </a:tc>
              </a:tr>
              <a:tr h="46805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Фонд оплати праці,тис. грн</a:t>
                      </a:r>
                      <a:endParaRPr lang="ru-RU" sz="140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2090559</a:t>
                      </a:r>
                      <a:endParaRPr lang="ru-RU" sz="140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2053063</a:t>
                      </a:r>
                      <a:endParaRPr lang="ru-RU" sz="140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2034700</a:t>
                      </a:r>
                      <a:endParaRPr lang="ru-RU" sz="140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-37496</a:t>
                      </a:r>
                      <a:endParaRPr lang="ru-RU" sz="140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-1,79</a:t>
                      </a:r>
                      <a:endParaRPr lang="ru-RU" sz="140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-18363</a:t>
                      </a:r>
                      <a:endParaRPr lang="ru-RU" sz="140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</a:rPr>
                        <a:t>-0,89</a:t>
                      </a:r>
                      <a:endParaRPr lang="ru-RU" sz="1400" dirty="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68580" marR="68580" marT="0" marB="0" anchor="ctr"/>
                </a:tc>
              </a:tr>
              <a:tr h="70207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Продуктивн</a:t>
                      </a:r>
                      <a:r>
                        <a:rPr lang="uk-UA" sz="1400">
                          <a:effectLst/>
                        </a:rPr>
                        <a:t>ість праці, тис.грн</a:t>
                      </a:r>
                      <a:r>
                        <a:rPr lang="ru-RU" sz="1400">
                          <a:effectLst/>
                        </a:rPr>
                        <a:t>/</a:t>
                      </a:r>
                      <a:r>
                        <a:rPr lang="uk-UA" sz="1400">
                          <a:effectLst/>
                        </a:rPr>
                        <a:t>осіб</a:t>
                      </a:r>
                      <a:endParaRPr lang="ru-RU" sz="140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115,98</a:t>
                      </a:r>
                      <a:endParaRPr lang="ru-RU" sz="140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113,23</a:t>
                      </a:r>
                      <a:endParaRPr lang="ru-RU" sz="140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127,39</a:t>
                      </a:r>
                      <a:endParaRPr lang="ru-RU" sz="140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-2,75</a:t>
                      </a:r>
                      <a:endParaRPr lang="ru-RU" sz="140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-2,37</a:t>
                      </a:r>
                      <a:endParaRPr lang="ru-RU" sz="140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14,16</a:t>
                      </a:r>
                      <a:endParaRPr lang="ru-RU" sz="140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</a:rPr>
                        <a:t>12,51</a:t>
                      </a:r>
                      <a:endParaRPr lang="ru-RU" sz="1400" dirty="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545689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7504" y="548424"/>
            <a:ext cx="8928992" cy="648328"/>
          </a:xfrm>
        </p:spPr>
        <p:txBody>
          <a:bodyPr>
            <a:normAutofit fontScale="90000"/>
          </a:bodyPr>
          <a:lstStyle/>
          <a:p>
            <a:pPr algn="ctr"/>
            <a:r>
              <a:rPr lang="uk-UA" dirty="0"/>
              <a:t>Визначення ефективності заробітної плати на ПАТ «Укртелеком»</a:t>
            </a:r>
            <a:endParaRPr lang="ru-RU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51520" y="1512168"/>
            <a:ext cx="8640960" cy="5517232"/>
          </a:xfrm>
        </p:spPr>
        <p:txBody>
          <a:bodyPr>
            <a:normAutofit/>
          </a:bodyPr>
          <a:lstStyle/>
          <a:p>
            <a:pPr marL="64008" indent="0">
              <a:buNone/>
            </a:pPr>
            <a:r>
              <a:rPr lang="uk-UA" sz="2000" dirty="0" smtClean="0"/>
              <a:t>Таблиця </a:t>
            </a:r>
            <a:r>
              <a:rPr lang="uk-UA" sz="2000" dirty="0"/>
              <a:t>5</a:t>
            </a:r>
            <a:r>
              <a:rPr lang="uk-UA" sz="2000" dirty="0" smtClean="0"/>
              <a:t> </a:t>
            </a:r>
            <a:r>
              <a:rPr lang="uk-UA" sz="2000" dirty="0"/>
              <a:t>– Факторний аналіз зарплатовіддачі на ПАТ «Укртелеком»</a:t>
            </a:r>
            <a:endParaRPr lang="ru-RU" sz="2000" dirty="0"/>
          </a:p>
          <a:p>
            <a:pPr marL="64008" indent="0">
              <a:buNone/>
            </a:pPr>
            <a:endParaRPr lang="uk-UA" sz="1800" dirty="0"/>
          </a:p>
          <a:p>
            <a:pPr marL="64008" indent="0">
              <a:buNone/>
            </a:pPr>
            <a:endParaRPr lang="ru-RU" sz="1800" dirty="0"/>
          </a:p>
          <a:p>
            <a:pPr marL="64008" indent="0">
              <a:buNone/>
            </a:pPr>
            <a:endParaRPr lang="uk-UA" sz="1800" dirty="0" smtClean="0"/>
          </a:p>
          <a:p>
            <a:pPr marL="64008" indent="0">
              <a:buNone/>
            </a:pPr>
            <a:endParaRPr lang="uk-UA" sz="1800" dirty="0" smtClean="0"/>
          </a:p>
          <a:p>
            <a:pPr marL="64008" indent="0">
              <a:buNone/>
            </a:pPr>
            <a:endParaRPr lang="uk-UA" sz="1800" dirty="0" smtClean="0"/>
          </a:p>
          <a:p>
            <a:pPr marL="64008" indent="0">
              <a:buNone/>
            </a:pPr>
            <a:endParaRPr lang="uk-UA" sz="1800" dirty="0"/>
          </a:p>
          <a:p>
            <a:pPr marL="64008" indent="0">
              <a:buNone/>
            </a:pPr>
            <a:endParaRPr lang="uk-UA" sz="1800" dirty="0" smtClean="0"/>
          </a:p>
        </p:txBody>
      </p:sp>
      <p:graphicFrame>
        <p:nvGraphicFramePr>
          <p:cNvPr id="4" name="3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22318897"/>
              </p:ext>
            </p:extLst>
          </p:nvPr>
        </p:nvGraphicFramePr>
        <p:xfrm>
          <a:off x="395536" y="2060848"/>
          <a:ext cx="8352928" cy="351664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974270"/>
                <a:gridCol w="682166"/>
                <a:gridCol w="682969"/>
                <a:gridCol w="678154"/>
                <a:gridCol w="1142027"/>
                <a:gridCol w="1105110"/>
                <a:gridCol w="1105110"/>
                <a:gridCol w="983122"/>
              </a:tblGrid>
              <a:tr h="406633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</a:rPr>
                        <a:t>Показник</a:t>
                      </a:r>
                      <a:endParaRPr lang="ru-RU" sz="1400" dirty="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</a:rPr>
                        <a:t>2012 рік</a:t>
                      </a:r>
                      <a:endParaRPr lang="ru-RU" sz="1400" dirty="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</a:rPr>
                        <a:t>2013 рік</a:t>
                      </a:r>
                      <a:endParaRPr lang="ru-RU" sz="1400" dirty="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</a:rPr>
                        <a:t>2014 рік</a:t>
                      </a:r>
                      <a:endParaRPr lang="ru-RU" sz="1400" dirty="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68580" marR="68580" marT="0" marB="0" anchor="ctr"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Відхилення 2013 від 2012</a:t>
                      </a:r>
                      <a:endParaRPr lang="ru-RU" sz="140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Відхилення 2014 від 2013</a:t>
                      </a:r>
                      <a:endParaRPr lang="ru-RU" sz="140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0995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 dirty="0">
                          <a:solidFill>
                            <a:schemeClr val="tx1"/>
                          </a:solidFill>
                          <a:effectLst/>
                        </a:rPr>
                        <a:t>Абсолютна зміна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68580" marR="68580" marT="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 dirty="0">
                          <a:solidFill>
                            <a:schemeClr val="tx1"/>
                          </a:solidFill>
                          <a:effectLst/>
                        </a:rPr>
                        <a:t>Темп приросту, %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68580" marR="68580" marT="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 dirty="0">
                          <a:solidFill>
                            <a:schemeClr val="tx1"/>
                          </a:solidFill>
                          <a:effectLst/>
                        </a:rPr>
                        <a:t>Абсолютна зміна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68580" marR="68580" marT="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 dirty="0">
                          <a:solidFill>
                            <a:schemeClr val="tx1"/>
                          </a:solidFill>
                          <a:effectLst/>
                        </a:rPr>
                        <a:t>Темп приросту, %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68580" marR="68580" marT="0" marB="0" anchor="ctr">
                    <a:solidFill>
                      <a:schemeClr val="accent1"/>
                    </a:solidFill>
                  </a:tcPr>
                </a:tc>
              </a:tr>
              <a:tr h="20331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</a:rPr>
                        <a:t>Зарплатовіддача</a:t>
                      </a:r>
                      <a:endParaRPr lang="ru-RU" sz="1400" dirty="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</a:rPr>
                        <a:t>3,94</a:t>
                      </a:r>
                      <a:endParaRPr lang="ru-RU" sz="1400" dirty="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</a:rPr>
                        <a:t>3,14</a:t>
                      </a:r>
                      <a:endParaRPr lang="ru-RU" sz="1400" dirty="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</a:rPr>
                        <a:t>3,19</a:t>
                      </a:r>
                      <a:endParaRPr lang="ru-RU" sz="1400" dirty="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</a:rPr>
                        <a:t>-0,8</a:t>
                      </a:r>
                      <a:endParaRPr lang="ru-RU" sz="1400" dirty="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</a:rPr>
                        <a:t>-20,30</a:t>
                      </a:r>
                      <a:endParaRPr lang="ru-RU" sz="1400" dirty="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</a:rPr>
                        <a:t>0,05</a:t>
                      </a:r>
                      <a:endParaRPr lang="ru-RU" sz="1400" dirty="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</a:rPr>
                        <a:t>1,59</a:t>
                      </a:r>
                      <a:endParaRPr lang="ru-RU" sz="1400" dirty="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68580" marR="68580" marT="0" marB="0" anchor="ctr"/>
                </a:tc>
              </a:tr>
              <a:tr h="81326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Питома вага заробітної плати в загальній сумі витрат виробництва</a:t>
                      </a:r>
                      <a:endParaRPr lang="ru-RU" sz="140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33,96</a:t>
                      </a:r>
                      <a:endParaRPr lang="ru-RU" sz="140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35,39</a:t>
                      </a:r>
                      <a:endParaRPr lang="ru-RU" sz="140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34,80</a:t>
                      </a:r>
                      <a:endParaRPr lang="ru-RU" sz="140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1,43</a:t>
                      </a:r>
                      <a:endParaRPr lang="ru-RU" sz="140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4,21</a:t>
                      </a:r>
                      <a:endParaRPr lang="ru-RU" sz="140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-0,59</a:t>
                      </a:r>
                      <a:endParaRPr lang="ru-RU" sz="140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</a:rPr>
                        <a:t>-1,67</a:t>
                      </a:r>
                      <a:endParaRPr lang="ru-RU" sz="1400" dirty="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68580" marR="68580" marT="0" marB="0" anchor="ctr"/>
                </a:tc>
              </a:tr>
              <a:tr h="81326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Питома вага заробітної плати в обсязі товарної продукції</a:t>
                      </a:r>
                      <a:endParaRPr lang="ru-RU" sz="140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25,35</a:t>
                      </a:r>
                      <a:endParaRPr lang="ru-RU" sz="140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31,84</a:t>
                      </a:r>
                      <a:endParaRPr lang="ru-RU" sz="140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31,34</a:t>
                      </a:r>
                      <a:endParaRPr lang="ru-RU" sz="140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6,49</a:t>
                      </a:r>
                      <a:endParaRPr lang="ru-RU" sz="140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25,60</a:t>
                      </a:r>
                      <a:endParaRPr lang="ru-RU" sz="140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-0,5</a:t>
                      </a:r>
                      <a:endParaRPr lang="ru-RU" sz="140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</a:rPr>
                        <a:t>-1,57</a:t>
                      </a:r>
                      <a:endParaRPr lang="ru-RU" sz="1400" dirty="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68580" marR="68580" marT="0" marB="0" anchor="ctr"/>
                </a:tc>
              </a:tr>
              <a:tr h="60995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Рівень рентабельності заробітної плати</a:t>
                      </a:r>
                      <a:endParaRPr lang="ru-RU" sz="140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17,55</a:t>
                      </a:r>
                      <a:endParaRPr lang="ru-RU" sz="140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6,76</a:t>
                      </a:r>
                      <a:endParaRPr lang="ru-RU" sz="140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14,07</a:t>
                      </a:r>
                      <a:endParaRPr lang="ru-RU" sz="140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-10,79</a:t>
                      </a:r>
                      <a:endParaRPr lang="ru-RU" sz="140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-61,48</a:t>
                      </a:r>
                      <a:endParaRPr lang="ru-RU" sz="140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7,31</a:t>
                      </a:r>
                      <a:endParaRPr lang="ru-RU" sz="140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</a:rPr>
                        <a:t>108,14</a:t>
                      </a:r>
                      <a:endParaRPr lang="ru-RU" sz="1400" dirty="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097828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theme/theme1.xml><?xml version="1.0" encoding="utf-8"?>
<a:theme xmlns:a="http://schemas.openxmlformats.org/drawingml/2006/main" name="Paja">
  <a:themeElements>
    <a:clrScheme name="Paja">
      <a:dk1>
        <a:sysClr val="windowText" lastClr="000000"/>
      </a:dk1>
      <a:lt1>
        <a:sysClr val="window" lastClr="FFFFFF"/>
      </a:lt1>
      <a:dk2>
        <a:srgbClr val="1D3641"/>
      </a:dk2>
      <a:lt2>
        <a:srgbClr val="DFE6D0"/>
      </a:lt2>
      <a:accent1>
        <a:srgbClr val="759AA5"/>
      </a:accent1>
      <a:accent2>
        <a:srgbClr val="CFC60D"/>
      </a:accent2>
      <a:accent3>
        <a:srgbClr val="99987F"/>
      </a:accent3>
      <a:accent4>
        <a:srgbClr val="90AC97"/>
      </a:accent4>
      <a:accent5>
        <a:srgbClr val="FFAD1C"/>
      </a:accent5>
      <a:accent6>
        <a:srgbClr val="B9AB6F"/>
      </a:accent6>
      <a:hlink>
        <a:srgbClr val="66AACD"/>
      </a:hlink>
      <a:folHlink>
        <a:srgbClr val="809DB3"/>
      </a:folHlink>
    </a:clrScheme>
    <a:fontScheme name="Intermedio">
      <a:majorFont>
        <a:latin typeface="Tw Cen MT"/>
        <a:ea typeface=""/>
        <a:cs typeface=""/>
        <a:font script="Grek" typeface="Calibri"/>
        <a:font script="Cyrl" typeface="Calibri"/>
        <a:font script="Jpan" typeface="HG創英角ｺﾞｼｯｸUB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創英角ｺﾞｼｯｸUB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Paja">
      <a:fillStyleLst>
        <a:solidFill>
          <a:schemeClr val="phClr"/>
        </a:solidFill>
        <a:gradFill rotWithShape="1">
          <a:gsLst>
            <a:gs pos="0">
              <a:schemeClr val="phClr">
                <a:tint val="79000"/>
                <a:satMod val="180000"/>
              </a:schemeClr>
            </a:gs>
            <a:gs pos="65000">
              <a:schemeClr val="phClr">
                <a:tint val="52000"/>
                <a:satMod val="250000"/>
              </a:schemeClr>
            </a:gs>
            <a:gs pos="100000">
              <a:schemeClr val="phClr">
                <a:tint val="29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8700000"/>
            </a:lightRig>
          </a:scene3d>
          <a:sp3d contourW="12700" prstMaterial="dkEdge">
            <a:bevelT w="0" h="0" prst="relaxedInset"/>
            <a:contourClr>
              <a:schemeClr val="phClr">
                <a:shade val="65000"/>
                <a:satMod val="15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13200000"/>
            </a:lightRig>
          </a:scene3d>
          <a:sp3d prstMaterial="dkEdge">
            <a:bevelT w="63500" h="50800" prst="relaxedIns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hade val="95000"/>
                <a:satMod val="200000"/>
              </a:schemeClr>
            </a:gs>
            <a:gs pos="53000">
              <a:schemeClr val="phClr">
                <a:shade val="60000"/>
                <a:satMod val="220000"/>
              </a:schemeClr>
            </a:gs>
            <a:gs pos="100000">
              <a:schemeClr val="phClr">
                <a:shade val="45000"/>
                <a:satMod val="22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3000"/>
                <a:shade val="97000"/>
                <a:satMod val="230000"/>
              </a:schemeClr>
            </a:gs>
            <a:gs pos="100000">
              <a:schemeClr val="phClr">
                <a:shade val="35000"/>
                <a:satMod val="250000"/>
              </a:schemeClr>
            </a:gs>
          </a:gsLst>
          <a:path path="circle">
            <a:fillToRect l="15000" t="50000" r="85000" b="6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Thatch</Template>
  <TotalTime>1835</TotalTime>
  <Words>1565</Words>
  <Application>Microsoft Office PowerPoint</Application>
  <PresentationFormat>Presentación en pantalla (4:3)</PresentationFormat>
  <Paragraphs>642</Paragraphs>
  <Slides>17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17</vt:i4>
      </vt:variant>
    </vt:vector>
  </HeadingPairs>
  <TitlesOfParts>
    <vt:vector size="18" baseType="lpstr">
      <vt:lpstr>Paja</vt:lpstr>
      <vt:lpstr>УПРАВЛІННЯ СТИМУЛЮВАННЯМ ПРАЦІ В СИСТЕМІ ОПЛАТИ ПРАЦІ ПІДПРИЄМСТВА ГАЛУЗІ ЗВ`ЯЗКУ (НА ПРИКЛАДІ ПАТ «УКРТЕЛЕКОМ»)</vt:lpstr>
      <vt:lpstr>Presentación de PowerPoint</vt:lpstr>
      <vt:lpstr>Сутність оплати праці</vt:lpstr>
      <vt:lpstr>Сутність стимулювання праці в управлінні персоналом організації</vt:lpstr>
      <vt:lpstr>Дослідження стану ринку галузі зв'язку в Україні</vt:lpstr>
      <vt:lpstr>ПАТ «УКРТЕЛЕКОМ»</vt:lpstr>
      <vt:lpstr>Presentación de PowerPoint</vt:lpstr>
      <vt:lpstr>Аналіз продуктивності праці ПАТ «Укртелеком»</vt:lpstr>
      <vt:lpstr>Визначення ефективності заробітної плати на ПАТ «Укртелеком»</vt:lpstr>
      <vt:lpstr>Шляхи та напрямки удосконалення управління стимулюванням праці</vt:lpstr>
      <vt:lpstr>Обгрунтування моделі створення удосконаленої системи стимулювання праці на ПАТ «Укртелеком»</vt:lpstr>
      <vt:lpstr>Класифікація робочих місць і визначення базового вкладу</vt:lpstr>
      <vt:lpstr>Presentación de PowerPoint</vt:lpstr>
      <vt:lpstr>Єдиноразова винагорода за результатами праці за рік</vt:lpstr>
      <vt:lpstr>Преміювання за інші досягнення в праці</vt:lpstr>
      <vt:lpstr>Розробка заходів</vt:lpstr>
      <vt:lpstr>Дякую за увагу!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УПРАВЛІННЯ ОПЛАТОЮ ПРАЦІ НА ОСНОВІ ОЦІНЮВАННЯ ПРОДУКТИВНОСТІ ПРАЦІ НА ПІДПРИЄМСТВІ  (НА ПРИКЛАДІ ПАТ «СВІТ»)</dc:title>
  <dc:creator>HP</dc:creator>
  <cp:lastModifiedBy>HP</cp:lastModifiedBy>
  <cp:revision>77</cp:revision>
  <dcterms:created xsi:type="dcterms:W3CDTF">2014-06-14T07:37:18Z</dcterms:created>
  <dcterms:modified xsi:type="dcterms:W3CDTF">2015-11-17T21:43:04Z</dcterms:modified>
</cp:coreProperties>
</file>