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2"/>
  </p:notesMasterIdLst>
  <p:handoutMasterIdLst>
    <p:handoutMasterId r:id="rId23"/>
  </p:handoutMasterIdLst>
  <p:sldIdLst>
    <p:sldId id="264" r:id="rId2"/>
    <p:sldId id="257" r:id="rId3"/>
    <p:sldId id="267" r:id="rId4"/>
    <p:sldId id="258" r:id="rId5"/>
    <p:sldId id="289" r:id="rId6"/>
    <p:sldId id="270" r:id="rId7"/>
    <p:sldId id="269" r:id="rId8"/>
    <p:sldId id="263" r:id="rId9"/>
    <p:sldId id="285" r:id="rId10"/>
    <p:sldId id="273" r:id="rId11"/>
    <p:sldId id="274" r:id="rId12"/>
    <p:sldId id="275" r:id="rId13"/>
    <p:sldId id="276" r:id="rId14"/>
    <p:sldId id="282" r:id="rId15"/>
    <p:sldId id="283" r:id="rId16"/>
    <p:sldId id="284" r:id="rId17"/>
    <p:sldId id="286" r:id="rId18"/>
    <p:sldId id="287" r:id="rId19"/>
    <p:sldId id="288" r:id="rId20"/>
    <p:sldId id="26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770A"/>
    <a:srgbClr val="044806"/>
    <a:srgbClr val="D9192B"/>
    <a:srgbClr val="D44334"/>
    <a:srgbClr val="F27A16"/>
    <a:srgbClr val="2118DA"/>
    <a:srgbClr val="6A2F6B"/>
    <a:srgbClr val="D1F395"/>
    <a:srgbClr val="9DFDA6"/>
    <a:srgbClr val="A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445" autoAdjust="0"/>
  </p:normalViewPr>
  <p:slideViewPr>
    <p:cSldViewPr>
      <p:cViewPr varScale="1">
        <p:scale>
          <a:sx n="112" d="100"/>
          <a:sy n="112" d="100"/>
        </p:scale>
        <p:origin x="9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42;&#1053;&#1058;&#1059;\5%20&#1082;&#1091;&#1088;&#1089;\&#1052;&#1044;&#1056;\&#1076;&#1080;&#1072;&#1075;&#1088;&#1072;&#1084;&#1110;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42;&#1053;&#1058;&#1059;\5%20&#1082;&#1091;&#1088;&#1089;\&#1052;&#1044;&#1056;\&#1076;&#1080;&#1072;&#1075;&#1088;&#1072;&#1084;&#1110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42;&#1053;&#1058;&#1059;\5%20&#1082;&#1091;&#1088;&#1089;\&#1052;&#1044;&#1056;\&#1076;&#1080;&#1072;&#1075;&#1088;&#1072;&#1084;&#1110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354111986001747E-2"/>
          <c:y val="5.5555555555555552E-2"/>
          <c:w val="0.88609033245844271"/>
          <c:h val="0.7237401574803149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Лист1!$B$8</c:f>
              <c:strCache>
                <c:ptCount val="1"/>
                <c:pt idx="0">
                  <c:v>У Вінницькій обл.</c:v>
                </c:pt>
              </c:strCache>
            </c:strRef>
          </c:tx>
          <c:spPr>
            <a:ln w="28575" cap="sq">
              <a:solidFill>
                <a:schemeClr val="tx1">
                  <a:lumMod val="75000"/>
                </a:schemeClr>
              </a:solidFill>
              <a:prstDash val="dashDot"/>
              <a:miter lim="800000"/>
            </a:ln>
            <a:effectLst/>
          </c:spPr>
          <c:marker>
            <c:symbol val="circle"/>
            <c:size val="5"/>
            <c:spPr>
              <a:solidFill>
                <a:schemeClr val="tx1">
                  <a:lumMod val="75000"/>
                </a:schemeClr>
              </a:solidFill>
              <a:ln w="9525">
                <a:solidFill>
                  <a:schemeClr val="tx1">
                    <a:lumMod val="75000"/>
                  </a:schemeClr>
                </a:solidFill>
                <a:prstDash val="dashDot"/>
              </a:ln>
              <a:effectLst/>
            </c:spPr>
          </c:marker>
          <c:dLbls>
            <c:dLbl>
              <c:idx val="0"/>
              <c:layout>
                <c:manualLayout>
                  <c:x val="-6.9444444444444448E-2"/>
                  <c:y val="-8.3333333333333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0925337632079971E-17"/>
                  <c:y val="-4.62962962962963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6666666666666767E-2"/>
                  <c:y val="-7.87037037037037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9444444444444445E-2"/>
                  <c:y val="-9.25925925925926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6666666666666767E-2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Лист1!$A$9:$A$13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Лист1!$B$9:$B$13</c:f>
              <c:numCache>
                <c:formatCode>General</c:formatCode>
                <c:ptCount val="5"/>
                <c:pt idx="0">
                  <c:v>109.8</c:v>
                </c:pt>
                <c:pt idx="1">
                  <c:v>159.5</c:v>
                </c:pt>
                <c:pt idx="2">
                  <c:v>106.9</c:v>
                </c:pt>
                <c:pt idx="3">
                  <c:v>95.5</c:v>
                </c:pt>
                <c:pt idx="4">
                  <c:v>105.5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Лист1!$C$8</c:f>
              <c:strCache>
                <c:ptCount val="1"/>
                <c:pt idx="0">
                  <c:v>В загальному по Україні</c:v>
                </c:pt>
              </c:strCache>
            </c:strRef>
          </c:tx>
          <c:spPr>
            <a:ln w="28575" cap="rnd">
              <a:solidFill>
                <a:schemeClr val="bg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50000"/>
                  <a:lumOff val="50000"/>
                </a:schemeClr>
              </a:solidFill>
              <a:ln w="9525">
                <a:solidFill>
                  <a:schemeClr val="bg1">
                    <a:lumMod val="50000"/>
                    <a:lumOff val="50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6111111111111135E-2"/>
                  <c:y val="9.72222222222222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1111111111111112E-2"/>
                  <c:y val="8.33333333333333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6111111111111108E-2"/>
                  <c:y val="7.4085701003982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888888888888889E-2"/>
                  <c:y val="8.33332115145100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4444444444444446E-2"/>
                  <c:y val="8.80095925014179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Лист1!$A$9:$A$13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Лист1!$C$9:$C$13</c:f>
              <c:numCache>
                <c:formatCode>General</c:formatCode>
                <c:ptCount val="5"/>
                <c:pt idx="0">
                  <c:v>109.5</c:v>
                </c:pt>
                <c:pt idx="1">
                  <c:v>107.6</c:v>
                </c:pt>
                <c:pt idx="2">
                  <c:v>93.4</c:v>
                </c:pt>
                <c:pt idx="3">
                  <c:v>94.2</c:v>
                </c:pt>
                <c:pt idx="4">
                  <c:v>97.3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8599424"/>
        <c:axId val="384452024"/>
      </c:lineChart>
      <c:catAx>
        <c:axId val="148599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384452024"/>
        <c:crosses val="autoZero"/>
        <c:auto val="1"/>
        <c:lblAlgn val="ctr"/>
        <c:lblOffset val="100"/>
        <c:noMultiLvlLbl val="0"/>
      </c:catAx>
      <c:valAx>
        <c:axId val="384452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48599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2">
        <a:lumMod val="20000"/>
        <a:lumOff val="80000"/>
      </a:schemeClr>
    </a:solidFill>
    <a:ln w="9525" cap="flat" cmpd="sng" algn="ctr">
      <a:solidFill>
        <a:schemeClr val="accent2">
          <a:shade val="48000"/>
          <a:satMod val="110000"/>
        </a:schemeClr>
      </a:solidFill>
      <a:prstDash val="solid"/>
    </a:ln>
    <a:effectLst>
      <a:outerShdw blurRad="130000" dist="101600" dir="2700000" algn="tl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uk-UA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[диаграмі.xlsx]Лист1!$B$8</c:f>
              <c:strCache>
                <c:ptCount val="1"/>
                <c:pt idx="0">
                  <c:v>Вата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[диаграмі.xlsx]Лист1!$A$9:$A$13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[диаграмі.xlsx]Лист1!$B$9:$B$13</c:f>
              <c:numCache>
                <c:formatCode>0.0</c:formatCode>
                <c:ptCount val="5"/>
                <c:pt idx="0">
                  <c:v>0.5</c:v>
                </c:pt>
                <c:pt idx="1">
                  <c:v>1</c:v>
                </c:pt>
                <c:pt idx="2">
                  <c:v>0.8</c:v>
                </c:pt>
                <c:pt idx="3">
                  <c:v>0.6</c:v>
                </c:pt>
                <c:pt idx="4">
                  <c:v>0.6</c:v>
                </c:pt>
              </c:numCache>
            </c:numRef>
          </c:val>
        </c:ser>
        <c:ser>
          <c:idx val="1"/>
          <c:order val="1"/>
          <c:tx>
            <c:strRef>
              <c:f>[диаграмі.xlsx]Лист1!$C$8</c:f>
              <c:strCache>
                <c:ptCount val="1"/>
                <c:pt idx="0">
                  <c:v>Одяг трикотажний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[диаграмі.xlsx]Лист1!$A$9:$A$13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[диаграмі.xlsx]Лист1!$C$9:$C$13</c:f>
              <c:numCache>
                <c:formatCode>0.0</c:formatCode>
                <c:ptCount val="5"/>
                <c:pt idx="0">
                  <c:v>0.8</c:v>
                </c:pt>
                <c:pt idx="1">
                  <c:v>1</c:v>
                </c:pt>
                <c:pt idx="2">
                  <c:v>0.5</c:v>
                </c:pt>
                <c:pt idx="3">
                  <c:v>0.3</c:v>
                </c:pt>
                <c:pt idx="4">
                  <c:v>0.4</c:v>
                </c:pt>
              </c:numCache>
            </c:numRef>
          </c:val>
        </c:ser>
        <c:ser>
          <c:idx val="2"/>
          <c:order val="2"/>
          <c:tx>
            <c:strRef>
              <c:f>[диаграмі.xlsx]Лист1!$D$8</c:f>
              <c:strCache>
                <c:ptCount val="1"/>
                <c:pt idx="0">
                  <c:v>Одяг текстильний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[диаграмі.xlsx]Лист1!$A$9:$A$13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[диаграмі.xlsx]Лист1!$D$9:$D$13</c:f>
              <c:numCache>
                <c:formatCode>0.0</c:formatCode>
                <c:ptCount val="5"/>
                <c:pt idx="0">
                  <c:v>8.3000000000000007</c:v>
                </c:pt>
                <c:pt idx="1">
                  <c:v>11.4</c:v>
                </c:pt>
                <c:pt idx="2">
                  <c:v>12</c:v>
                </c:pt>
                <c:pt idx="3">
                  <c:v>13.5</c:v>
                </c:pt>
                <c:pt idx="4">
                  <c:v>13.7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4465744"/>
        <c:axId val="384459472"/>
        <c:axId val="0"/>
      </c:bar3DChart>
      <c:catAx>
        <c:axId val="384465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384459472"/>
        <c:crosses val="autoZero"/>
        <c:auto val="1"/>
        <c:lblAlgn val="ctr"/>
        <c:lblOffset val="100"/>
        <c:noMultiLvlLbl val="0"/>
      </c:catAx>
      <c:valAx>
        <c:axId val="384459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384465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2">
        <a:lumMod val="20000"/>
        <a:lumOff val="80000"/>
      </a:schemeClr>
    </a:solidFill>
    <a:ln w="9525" cap="flat" cmpd="sng" algn="ctr">
      <a:solidFill>
        <a:schemeClr val="accent2">
          <a:shade val="48000"/>
          <a:satMod val="110000"/>
        </a:schemeClr>
      </a:solidFill>
      <a:prstDash val="solid"/>
    </a:ln>
    <a:effectLst>
      <a:outerShdw blurRad="130000" dist="101600" dir="2700000" algn="tl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uk-U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Лист1!$A$9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8479106488810393E-17"/>
                  <c:y val="-6.1299550469963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1321177459409647E-3"/>
                  <c:y val="-3.58626503930572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1.45124695823779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81378953160224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Лист1!$B$8:$C$8</c:f>
              <c:strCache>
                <c:ptCount val="2"/>
                <c:pt idx="0">
                  <c:v>Коефіцієнт Бівера</c:v>
                </c:pt>
                <c:pt idx="1">
                  <c:v>Модель Зайцевої</c:v>
                </c:pt>
              </c:strCache>
            </c:strRef>
          </c:cat>
          <c:val>
            <c:numRef>
              <c:f>Лист1!$B$9:$C$9</c:f>
              <c:numCache>
                <c:formatCode>General</c:formatCode>
                <c:ptCount val="2"/>
                <c:pt idx="0">
                  <c:v>0.12</c:v>
                </c:pt>
                <c:pt idx="1">
                  <c:v>2.6419999999999999</c:v>
                </c:pt>
              </c:numCache>
            </c:numRef>
          </c:val>
        </c:ser>
        <c:ser>
          <c:idx val="1"/>
          <c:order val="1"/>
          <c:tx>
            <c:strRef>
              <c:f>Лист1!$A$10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53DCF7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3705906583267661E-3"/>
                  <c:y val="-6.47226718237662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4371724176679003E-3"/>
                  <c:y val="-2.27702933175791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0465457872811772E-3"/>
                  <c:y val="-2.1145068131473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3627579063204488E-2"/>
                  <c:y val="-4.62962962962962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Лист1!$B$8:$C$8</c:f>
              <c:strCache>
                <c:ptCount val="2"/>
                <c:pt idx="0">
                  <c:v>Коефіцієнт Бівера</c:v>
                </c:pt>
                <c:pt idx="1">
                  <c:v>Модель Зайцевої</c:v>
                </c:pt>
              </c:strCache>
            </c:strRef>
          </c:cat>
          <c:val>
            <c:numRef>
              <c:f>Лист1!$B$10:$C$10</c:f>
              <c:numCache>
                <c:formatCode>General</c:formatCode>
                <c:ptCount val="2"/>
                <c:pt idx="0">
                  <c:v>0.13</c:v>
                </c:pt>
                <c:pt idx="1">
                  <c:v>6.2649999999999997</c:v>
                </c:pt>
              </c:numCache>
            </c:numRef>
          </c:val>
        </c:ser>
        <c:ser>
          <c:idx val="2"/>
          <c:order val="2"/>
          <c:tx>
            <c:strRef>
              <c:f>Лист1!$A$11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6309887869520898E-2"/>
                  <c:y val="-1.45124695823780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4327938747602119E-2"/>
                  <c:y val="-5.1750657240587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232415902140673E-2"/>
                  <c:y val="-1.08843521867834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Лист1!$B$8:$C$8</c:f>
              <c:strCache>
                <c:ptCount val="2"/>
                <c:pt idx="0">
                  <c:v>Коефіцієнт Бівера</c:v>
                </c:pt>
                <c:pt idx="1">
                  <c:v>Модель Зайцевої</c:v>
                </c:pt>
              </c:strCache>
            </c:strRef>
          </c:cat>
          <c:val>
            <c:numRef>
              <c:f>Лист1!$B$11:$C$11</c:f>
              <c:numCache>
                <c:formatCode>General</c:formatCode>
                <c:ptCount val="2"/>
                <c:pt idx="0">
                  <c:v>0.995</c:v>
                </c:pt>
                <c:pt idx="1">
                  <c:v>1.05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4463392"/>
        <c:axId val="384457904"/>
        <c:axId val="0"/>
      </c:bar3DChart>
      <c:catAx>
        <c:axId val="384463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384457904"/>
        <c:crosses val="autoZero"/>
        <c:auto val="1"/>
        <c:lblAlgn val="ctr"/>
        <c:lblOffset val="100"/>
        <c:noMultiLvlLbl val="0"/>
      </c:catAx>
      <c:valAx>
        <c:axId val="384457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384463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2">
        <a:lumMod val="40000"/>
        <a:lumOff val="60000"/>
      </a:schemeClr>
    </a:solidFill>
    <a:ln w="9525" cap="flat" cmpd="sng" algn="ctr">
      <a:noFill/>
      <a:prstDash val="solid"/>
      <a:round/>
    </a:ln>
    <a:effectLst/>
  </c:spPr>
  <c:txPr>
    <a:bodyPr/>
    <a:lstStyle/>
    <a:p>
      <a:pPr>
        <a:defRPr sz="12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263313-9F67-4CB5-A477-B675CE28D080}" type="doc">
      <dgm:prSet loTypeId="urn:microsoft.com/office/officeart/2005/8/layout/vList6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E5F8577-07D5-441D-94BD-3842587FE5E7}">
      <dgm:prSet phldrT="[Текст]" custT="1"/>
      <dgm:spPr>
        <a:xfrm>
          <a:off x="17" y="4950466"/>
          <a:ext cx="2339769" cy="675465"/>
        </a:xfrm>
        <a:gradFill rotWithShape="0">
          <a:gsLst>
            <a:gs pos="0">
              <a:srgbClr val="FFC000">
                <a:hueOff val="6005698"/>
                <a:satOff val="-35643"/>
                <a:lumOff val="6928"/>
                <a:alphaOff val="0"/>
                <a:shade val="60000"/>
              </a:srgbClr>
            </a:gs>
            <a:gs pos="33000">
              <a:srgbClr val="FFC000">
                <a:hueOff val="6005698"/>
                <a:satOff val="-35643"/>
                <a:lumOff val="6928"/>
                <a:alphaOff val="0"/>
                <a:tint val="86500"/>
              </a:srgbClr>
            </a:gs>
            <a:gs pos="46750">
              <a:srgbClr val="FFC000">
                <a:hueOff val="6005698"/>
                <a:satOff val="-35643"/>
                <a:lumOff val="6928"/>
                <a:alphaOff val="0"/>
                <a:tint val="71000"/>
                <a:satMod val="112000"/>
              </a:srgbClr>
            </a:gs>
            <a:gs pos="53000">
              <a:srgbClr val="FFC000">
                <a:hueOff val="6005698"/>
                <a:satOff val="-35643"/>
                <a:lumOff val="6928"/>
                <a:alphaOff val="0"/>
                <a:tint val="71000"/>
                <a:satMod val="112000"/>
              </a:srgbClr>
            </a:gs>
            <a:gs pos="68000">
              <a:srgbClr val="FFC000">
                <a:hueOff val="6005698"/>
                <a:satOff val="-35643"/>
                <a:lumOff val="6928"/>
                <a:alphaOff val="0"/>
                <a:tint val="86000"/>
              </a:srgbClr>
            </a:gs>
            <a:gs pos="100000">
              <a:srgbClr val="FFC000">
                <a:hueOff val="6005698"/>
                <a:satOff val="-35643"/>
                <a:lumOff val="6928"/>
                <a:alphaOff val="0"/>
                <a:shade val="60000"/>
              </a:srgb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1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Об'</a:t>
          </a:r>
          <a:r>
            <a:rPr lang="uk-UA" sz="1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є</a:t>
          </a:r>
          <a:r>
            <a:rPr lang="ru-RU" sz="1600" b="1" i="1" dirty="0" err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кт</a:t>
          </a:r>
          <a:endParaRPr lang="ru-RU" sz="1600" b="1" i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/>
            <a:ea typeface="+mn-ea"/>
            <a:cs typeface="+mn-cs"/>
          </a:endParaRPr>
        </a:p>
      </dgm:t>
    </dgm:pt>
    <dgm:pt modelId="{AC0EF97C-1828-44D0-B148-2440812D3864}" type="parTrans" cxnId="{93C324F5-EC96-4298-9E1D-483E557B69A8}">
      <dgm:prSet/>
      <dgm:spPr/>
      <dgm:t>
        <a:bodyPr/>
        <a:lstStyle/>
        <a:p>
          <a:endParaRPr lang="ru-RU" sz="1200"/>
        </a:p>
      </dgm:t>
    </dgm:pt>
    <dgm:pt modelId="{CD787B14-5844-4A87-B807-5DFE8D565C99}" type="sibTrans" cxnId="{93C324F5-EC96-4298-9E1D-483E557B69A8}">
      <dgm:prSet/>
      <dgm:spPr/>
      <dgm:t>
        <a:bodyPr/>
        <a:lstStyle/>
        <a:p>
          <a:endParaRPr lang="ru-RU" sz="1200"/>
        </a:p>
      </dgm:t>
    </dgm:pt>
    <dgm:pt modelId="{3E825020-8661-437B-93A8-BE4705C02DDD}">
      <dgm:prSet phldrT="[Текст]" custT="1"/>
      <dgm:spPr>
        <a:xfrm>
          <a:off x="2376249" y="5102727"/>
          <a:ext cx="6495942" cy="492070"/>
        </a:xfrm>
        <a:solidFill>
          <a:srgbClr val="FFC000">
            <a:tint val="40000"/>
            <a:alpha val="90000"/>
            <a:hueOff val="6604697"/>
            <a:satOff val="-41851"/>
            <a:lumOff val="-143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6604697"/>
              <a:satOff val="-41851"/>
              <a:lumOff val="-143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pPr algn="l"/>
          <a:r>
            <a:rPr lang="uk-UA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процес антикризового управління на підприємствах.</a:t>
          </a:r>
          <a:endParaRPr lang="ru-RU" sz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gm:t>
    </dgm:pt>
    <dgm:pt modelId="{1506E8C1-9180-47A5-823D-49AFEAA66D17}" type="parTrans" cxnId="{A7CC3A4A-475E-4927-B50F-D2F2C4403261}">
      <dgm:prSet/>
      <dgm:spPr/>
      <dgm:t>
        <a:bodyPr/>
        <a:lstStyle/>
        <a:p>
          <a:endParaRPr lang="ru-RU" sz="1200"/>
        </a:p>
      </dgm:t>
    </dgm:pt>
    <dgm:pt modelId="{9C26D871-EDB4-4E45-9A3E-40423479622A}" type="sibTrans" cxnId="{A7CC3A4A-475E-4927-B50F-D2F2C4403261}">
      <dgm:prSet/>
      <dgm:spPr/>
      <dgm:t>
        <a:bodyPr/>
        <a:lstStyle/>
        <a:p>
          <a:endParaRPr lang="ru-RU" sz="1200"/>
        </a:p>
      </dgm:t>
    </dgm:pt>
    <dgm:pt modelId="{8DEA5348-E7E3-4788-932E-8158F91DA999}">
      <dgm:prSet phldrT="[Текст]" custT="1"/>
      <dgm:spPr>
        <a:xfrm>
          <a:off x="258" y="5727277"/>
          <a:ext cx="2339769" cy="638480"/>
        </a:xfrm>
        <a:gradFill rotWithShape="0">
          <a:gsLst>
            <a:gs pos="0">
              <a:srgbClr val="FFC000">
                <a:hueOff val="9008547"/>
                <a:satOff val="-53465"/>
                <a:lumOff val="10392"/>
                <a:alphaOff val="0"/>
                <a:shade val="60000"/>
              </a:srgbClr>
            </a:gs>
            <a:gs pos="33000">
              <a:srgbClr val="FFC000">
                <a:hueOff val="9008547"/>
                <a:satOff val="-53465"/>
                <a:lumOff val="10392"/>
                <a:alphaOff val="0"/>
                <a:tint val="86500"/>
              </a:srgbClr>
            </a:gs>
            <a:gs pos="46750">
              <a:srgbClr val="FFC000">
                <a:hueOff val="9008547"/>
                <a:satOff val="-53465"/>
                <a:lumOff val="10392"/>
                <a:alphaOff val="0"/>
                <a:tint val="71000"/>
                <a:satMod val="112000"/>
              </a:srgbClr>
            </a:gs>
            <a:gs pos="53000">
              <a:srgbClr val="FFC000">
                <a:hueOff val="9008547"/>
                <a:satOff val="-53465"/>
                <a:lumOff val="10392"/>
                <a:alphaOff val="0"/>
                <a:tint val="71000"/>
                <a:satMod val="112000"/>
              </a:srgbClr>
            </a:gs>
            <a:gs pos="68000">
              <a:srgbClr val="FFC000">
                <a:hueOff val="9008547"/>
                <a:satOff val="-53465"/>
                <a:lumOff val="10392"/>
                <a:alphaOff val="0"/>
                <a:tint val="86000"/>
              </a:srgbClr>
            </a:gs>
            <a:gs pos="100000">
              <a:srgbClr val="FFC000">
                <a:hueOff val="9008547"/>
                <a:satOff val="-53465"/>
                <a:lumOff val="10392"/>
                <a:alphaOff val="0"/>
                <a:shade val="60000"/>
              </a:srgb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uk-UA" sz="1600" b="1" i="1" u="none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Предмет</a:t>
          </a:r>
          <a:endParaRPr lang="ru-RU" sz="1200" b="1" i="1" u="none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/>
            <a:ea typeface="+mn-ea"/>
            <a:cs typeface="+mn-cs"/>
          </a:endParaRPr>
        </a:p>
      </dgm:t>
    </dgm:pt>
    <dgm:pt modelId="{7A572D84-458A-4578-A755-153C9CECCF06}" type="parTrans" cxnId="{48561E7F-73FD-4F07-B302-63FC0D878035}">
      <dgm:prSet/>
      <dgm:spPr/>
      <dgm:t>
        <a:bodyPr/>
        <a:lstStyle/>
        <a:p>
          <a:endParaRPr lang="ru-RU" sz="1200"/>
        </a:p>
      </dgm:t>
    </dgm:pt>
    <dgm:pt modelId="{C0BBC6BF-9B79-4DA3-8850-989FBF996384}" type="sibTrans" cxnId="{48561E7F-73FD-4F07-B302-63FC0D878035}">
      <dgm:prSet/>
      <dgm:spPr/>
      <dgm:t>
        <a:bodyPr/>
        <a:lstStyle/>
        <a:p>
          <a:endParaRPr lang="ru-RU" sz="1200"/>
        </a:p>
      </dgm:t>
    </dgm:pt>
    <dgm:pt modelId="{7ADE23C7-1B96-46B4-80E8-98695B3C800B}">
      <dgm:prSet phldrT="[Текст]" custT="1"/>
      <dgm:spPr>
        <a:xfrm>
          <a:off x="2376276" y="5754622"/>
          <a:ext cx="6495460" cy="507928"/>
        </a:xfrm>
        <a:solidFill>
          <a:srgbClr val="FFC000">
            <a:tint val="40000"/>
            <a:alpha val="90000"/>
            <a:hueOff val="9907045"/>
            <a:satOff val="-62777"/>
            <a:lumOff val="-2158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9907045"/>
              <a:satOff val="-62777"/>
              <a:lumOff val="-2158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r>
            <a:rPr lang="uk-U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теоретико-методичні та прикладні аспекти удосконалення  інструментів антикризового управління на підприємствах легкої промисловості( на прикладі ПАТ «Володарка»).</a:t>
          </a:r>
          <a:endParaRPr lang="ru-RU" sz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AA48A1D9-771C-444C-AE2C-2A61F0A074D9}" type="parTrans" cxnId="{96B15116-3068-4C87-BB86-67938B71FB22}">
      <dgm:prSet/>
      <dgm:spPr/>
      <dgm:t>
        <a:bodyPr/>
        <a:lstStyle/>
        <a:p>
          <a:endParaRPr lang="ru-RU" sz="1200"/>
        </a:p>
      </dgm:t>
    </dgm:pt>
    <dgm:pt modelId="{8B5164B4-8CD2-48E7-8AC7-EFF142C9870E}" type="sibTrans" cxnId="{96B15116-3068-4C87-BB86-67938B71FB22}">
      <dgm:prSet/>
      <dgm:spPr/>
      <dgm:t>
        <a:bodyPr/>
        <a:lstStyle/>
        <a:p>
          <a:endParaRPr lang="ru-RU" sz="1200"/>
        </a:p>
      </dgm:t>
    </dgm:pt>
    <dgm:pt modelId="{7C0226B3-D815-457A-A266-1D50A42DA5BE}">
      <dgm:prSet custT="1"/>
      <dgm:spPr>
        <a:xfrm>
          <a:off x="50374" y="2503819"/>
          <a:ext cx="1885699" cy="762873"/>
        </a:xfrm>
        <a:gradFill rotWithShape="0">
          <a:gsLst>
            <a:gs pos="0">
              <a:srgbClr val="FFC000">
                <a:hueOff val="3002849"/>
                <a:satOff val="-17822"/>
                <a:lumOff val="3464"/>
                <a:alphaOff val="0"/>
                <a:shade val="60000"/>
              </a:srgbClr>
            </a:gs>
            <a:gs pos="33000">
              <a:srgbClr val="FFC000">
                <a:hueOff val="3002849"/>
                <a:satOff val="-17822"/>
                <a:lumOff val="3464"/>
                <a:alphaOff val="0"/>
                <a:tint val="86500"/>
              </a:srgbClr>
            </a:gs>
            <a:gs pos="46750">
              <a:srgbClr val="FFC000">
                <a:hueOff val="3002849"/>
                <a:satOff val="-17822"/>
                <a:lumOff val="3464"/>
                <a:alphaOff val="0"/>
                <a:tint val="71000"/>
                <a:satMod val="112000"/>
              </a:srgbClr>
            </a:gs>
            <a:gs pos="53000">
              <a:srgbClr val="FFC000">
                <a:hueOff val="3002849"/>
                <a:satOff val="-17822"/>
                <a:lumOff val="3464"/>
                <a:alphaOff val="0"/>
                <a:tint val="71000"/>
                <a:satMod val="112000"/>
              </a:srgbClr>
            </a:gs>
            <a:gs pos="68000">
              <a:srgbClr val="FFC000">
                <a:hueOff val="3002849"/>
                <a:satOff val="-17822"/>
                <a:lumOff val="3464"/>
                <a:alphaOff val="0"/>
                <a:tint val="86000"/>
              </a:srgbClr>
            </a:gs>
            <a:gs pos="100000">
              <a:srgbClr val="FFC000">
                <a:hueOff val="3002849"/>
                <a:satOff val="-17822"/>
                <a:lumOff val="3464"/>
                <a:alphaOff val="0"/>
                <a:shade val="60000"/>
              </a:srgb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1600" b="1" i="1" dirty="0" err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Завдання</a:t>
          </a:r>
          <a:endParaRPr lang="ru-RU" sz="1200" b="1" i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/>
            <a:ea typeface="+mn-ea"/>
            <a:cs typeface="+mn-cs"/>
          </a:endParaRPr>
        </a:p>
      </dgm:t>
    </dgm:pt>
    <dgm:pt modelId="{C60BB6C4-6C07-44D3-B788-DD7357EF0F3C}" type="parTrans" cxnId="{DF3EAD0A-6D1D-4752-89C8-9A379C75A6E2}">
      <dgm:prSet/>
      <dgm:spPr/>
      <dgm:t>
        <a:bodyPr/>
        <a:lstStyle/>
        <a:p>
          <a:endParaRPr lang="ru-RU" sz="1200"/>
        </a:p>
      </dgm:t>
    </dgm:pt>
    <dgm:pt modelId="{395C4ADF-BAE2-4EE3-92D1-80412C0C7EDE}" type="sibTrans" cxnId="{DF3EAD0A-6D1D-4752-89C8-9A379C75A6E2}">
      <dgm:prSet/>
      <dgm:spPr/>
      <dgm:t>
        <a:bodyPr/>
        <a:lstStyle/>
        <a:p>
          <a:endParaRPr lang="ru-RU" sz="1200"/>
        </a:p>
      </dgm:t>
    </dgm:pt>
    <dgm:pt modelId="{CDD05DB1-0624-4B9B-B2E2-0BE0CB8821BE}">
      <dgm:prSet custT="1"/>
      <dgm:spPr>
        <a:xfrm>
          <a:off x="0" y="99272"/>
          <a:ext cx="2114816" cy="744538"/>
        </a:xfr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hade val="60000"/>
              </a:srgbClr>
            </a:gs>
            <a:gs pos="33000">
              <a:srgbClr val="FFC000">
                <a:hueOff val="0"/>
                <a:satOff val="0"/>
                <a:lumOff val="0"/>
                <a:alphaOff val="0"/>
                <a:tint val="86500"/>
              </a:srgbClr>
            </a:gs>
            <a:gs pos="46750">
              <a:srgbClr val="FFC000">
                <a:hueOff val="0"/>
                <a:satOff val="0"/>
                <a:lumOff val="0"/>
                <a:alphaOff val="0"/>
                <a:tint val="71000"/>
                <a:satMod val="112000"/>
              </a:srgbClr>
            </a:gs>
            <a:gs pos="53000">
              <a:srgbClr val="FFC000">
                <a:hueOff val="0"/>
                <a:satOff val="0"/>
                <a:lumOff val="0"/>
                <a:alphaOff val="0"/>
                <a:tint val="71000"/>
                <a:satMod val="112000"/>
              </a:srgbClr>
            </a:gs>
            <a:gs pos="68000">
              <a:srgbClr val="FFC000">
                <a:hueOff val="0"/>
                <a:satOff val="0"/>
                <a:lumOff val="0"/>
                <a:alphaOff val="0"/>
                <a:tint val="86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shade val="60000"/>
              </a:srgb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ru-RU" sz="1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Мета</a:t>
          </a:r>
          <a:endParaRPr lang="ru-RU" sz="1600" b="1" i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/>
            <a:ea typeface="+mn-ea"/>
            <a:cs typeface="+mn-cs"/>
          </a:endParaRPr>
        </a:p>
      </dgm:t>
    </dgm:pt>
    <dgm:pt modelId="{F498601D-D2A3-47DA-A573-8507BF82DE06}" type="parTrans" cxnId="{36618495-3369-4787-B701-156FC9269915}">
      <dgm:prSet/>
      <dgm:spPr/>
      <dgm:t>
        <a:bodyPr/>
        <a:lstStyle/>
        <a:p>
          <a:endParaRPr lang="ru-RU" sz="1200"/>
        </a:p>
      </dgm:t>
    </dgm:pt>
    <dgm:pt modelId="{25142285-C0AD-4011-8CA3-A2A6758BBDCF}" type="sibTrans" cxnId="{36618495-3369-4787-B701-156FC9269915}">
      <dgm:prSet/>
      <dgm:spPr/>
      <dgm:t>
        <a:bodyPr/>
        <a:lstStyle/>
        <a:p>
          <a:endParaRPr lang="ru-RU" sz="1200"/>
        </a:p>
      </dgm:t>
    </dgm:pt>
    <dgm:pt modelId="{6A380FFE-0B51-47F4-85C4-8665656C0DB8}">
      <dgm:prSet custT="1"/>
      <dgm:spPr>
        <a:xfrm>
          <a:off x="2181831" y="188642"/>
          <a:ext cx="6746268" cy="635758"/>
        </a:xfrm>
        <a:solidFill>
          <a:srgbClr val="FFC000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r>
            <a:rPr lang="uk-UA" sz="1200" dirty="0"/>
            <a:t> </a:t>
          </a:r>
          <a:r>
            <a:rPr lang="uk-U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підвищення ефективності антикризового управління підприємством з урахуванням рівня та основних чинників його кризового стану</a:t>
          </a:r>
          <a:r>
            <a:rPr lang="uk-UA" sz="13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3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21D234B4-A2A9-4E06-964D-6E826E3D7BFC}" type="parTrans" cxnId="{4932A461-DEAE-41AA-BEB6-1F275CFD9E59}">
      <dgm:prSet/>
      <dgm:spPr/>
      <dgm:t>
        <a:bodyPr/>
        <a:lstStyle/>
        <a:p>
          <a:endParaRPr lang="ru-RU" sz="1200"/>
        </a:p>
      </dgm:t>
    </dgm:pt>
    <dgm:pt modelId="{C8E51BFB-5C44-4840-BD28-AEEDE8BF5D98}" type="sibTrans" cxnId="{4932A461-DEAE-41AA-BEB6-1F275CFD9E59}">
      <dgm:prSet/>
      <dgm:spPr/>
      <dgm:t>
        <a:bodyPr/>
        <a:lstStyle/>
        <a:p>
          <a:endParaRPr lang="ru-RU" sz="1200"/>
        </a:p>
      </dgm:t>
    </dgm:pt>
    <dgm:pt modelId="{71B49557-5108-4706-8654-C54B3AA62A33}">
      <dgm:prSet custT="1"/>
      <dgm:spPr>
        <a:xfrm>
          <a:off x="1986448" y="908714"/>
          <a:ext cx="6941651" cy="3987949"/>
        </a:xfrm>
        <a:solidFill>
          <a:srgbClr val="FFC000">
            <a:tint val="40000"/>
            <a:alpha val="90000"/>
            <a:hueOff val="3302348"/>
            <a:satOff val="-20926"/>
            <a:lumOff val="-71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3302348"/>
              <a:satOff val="-20926"/>
              <a:lumOff val="-71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pPr>
            <a:lnSpc>
              <a:spcPct val="90000"/>
            </a:lnSpc>
          </a:pP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уточнити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сутність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поняття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«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антикризове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управління» підприємством та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визначити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                                                      його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види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; </a:t>
          </a:r>
          <a:endParaRPr lang="ru-RU" sz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gm:t>
    </dgm:pt>
    <dgm:pt modelId="{6A6E8A91-5B60-4B0E-ABA6-20F43EB2CEF1}" type="parTrans" cxnId="{750CB334-5643-4ABB-B52E-35601749DE9C}">
      <dgm:prSet/>
      <dgm:spPr/>
      <dgm:t>
        <a:bodyPr/>
        <a:lstStyle/>
        <a:p>
          <a:endParaRPr lang="ru-RU" sz="1200"/>
        </a:p>
      </dgm:t>
    </dgm:pt>
    <dgm:pt modelId="{8B2C7517-9061-4438-AB18-2DCBAC13CE0A}" type="sibTrans" cxnId="{750CB334-5643-4ABB-B52E-35601749DE9C}">
      <dgm:prSet/>
      <dgm:spPr/>
      <dgm:t>
        <a:bodyPr/>
        <a:lstStyle/>
        <a:p>
          <a:endParaRPr lang="ru-RU" sz="1200"/>
        </a:p>
      </dgm:t>
    </dgm:pt>
    <dgm:pt modelId="{C5BB711D-EA93-42DD-95AB-B9D3F26F0161}">
      <dgm:prSet custT="1"/>
      <dgm:spPr>
        <a:xfrm>
          <a:off x="1986448" y="908714"/>
          <a:ext cx="6941651" cy="3987949"/>
        </a:xfrm>
        <a:solidFill>
          <a:srgbClr val="FFC000">
            <a:tint val="40000"/>
            <a:alpha val="90000"/>
            <a:hueOff val="3302348"/>
            <a:satOff val="-20926"/>
            <a:lumOff val="-71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3302348"/>
              <a:satOff val="-20926"/>
              <a:lumOff val="-71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pPr>
            <a:lnSpc>
              <a:spcPct val="90000"/>
            </a:lnSpc>
          </a:pPr>
          <a:endParaRPr lang="ru-RU" sz="13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gm:t>
    </dgm:pt>
    <dgm:pt modelId="{3BEC87BE-CA1A-4B3F-AE23-FF876EDFF7D5}" type="parTrans" cxnId="{5FD9749A-2564-433C-A778-877546818D71}">
      <dgm:prSet/>
      <dgm:spPr/>
      <dgm:t>
        <a:bodyPr/>
        <a:lstStyle/>
        <a:p>
          <a:endParaRPr lang="ru-RU" sz="1200"/>
        </a:p>
      </dgm:t>
    </dgm:pt>
    <dgm:pt modelId="{888E5433-7D0E-403E-A5E9-75B755E6A7AF}" type="sibTrans" cxnId="{5FD9749A-2564-433C-A778-877546818D71}">
      <dgm:prSet/>
      <dgm:spPr/>
      <dgm:t>
        <a:bodyPr/>
        <a:lstStyle/>
        <a:p>
          <a:endParaRPr lang="ru-RU" sz="1200"/>
        </a:p>
      </dgm:t>
    </dgm:pt>
    <dgm:pt modelId="{7791032F-AADA-4FBB-A5AA-ECB1CD930766}">
      <dgm:prSet custT="1"/>
      <dgm:spPr>
        <a:xfrm>
          <a:off x="1986448" y="908714"/>
          <a:ext cx="6941651" cy="3987949"/>
        </a:xfrm>
        <a:solidFill>
          <a:srgbClr val="FFC000">
            <a:tint val="40000"/>
            <a:alpha val="90000"/>
            <a:hueOff val="3302348"/>
            <a:satOff val="-20926"/>
            <a:lumOff val="-71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3302348"/>
              <a:satOff val="-20926"/>
              <a:lumOff val="-71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pPr>
            <a:lnSpc>
              <a:spcPct val="90000"/>
            </a:lnSpc>
          </a:pPr>
          <a:endParaRPr lang="ru-RU" sz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gm:t>
    </dgm:pt>
    <dgm:pt modelId="{2CD8BE18-2DA3-489E-9ABD-1EDB3B83B184}" type="parTrans" cxnId="{BF473084-B575-4D87-A849-54BC4D461C0B}">
      <dgm:prSet/>
      <dgm:spPr/>
      <dgm:t>
        <a:bodyPr/>
        <a:lstStyle/>
        <a:p>
          <a:endParaRPr lang="ru-RU" sz="1200"/>
        </a:p>
      </dgm:t>
    </dgm:pt>
    <dgm:pt modelId="{0479EDBA-97B3-42DF-8D26-C3ACE905C400}" type="sibTrans" cxnId="{BF473084-B575-4D87-A849-54BC4D461C0B}">
      <dgm:prSet/>
      <dgm:spPr/>
      <dgm:t>
        <a:bodyPr/>
        <a:lstStyle/>
        <a:p>
          <a:endParaRPr lang="ru-RU" sz="1200"/>
        </a:p>
      </dgm:t>
    </dgm:pt>
    <dgm:pt modelId="{0EBB41F2-C043-489C-B4D7-91DFBF21C05D}">
      <dgm:prSet custT="1"/>
      <dgm:spPr>
        <a:xfrm>
          <a:off x="1986448" y="908714"/>
          <a:ext cx="6941651" cy="3987949"/>
        </a:xfrm>
        <a:solidFill>
          <a:srgbClr val="FFC000">
            <a:tint val="40000"/>
            <a:alpha val="90000"/>
            <a:hueOff val="3302348"/>
            <a:satOff val="-20926"/>
            <a:lumOff val="-71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3302348"/>
              <a:satOff val="-20926"/>
              <a:lumOff val="-71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pPr>
            <a:lnSpc>
              <a:spcPct val="100000"/>
            </a:lnSpc>
          </a:pP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розробити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ефективний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механізм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впровадження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антикризових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заходів на              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досліджуваному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підприємстві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 з метою його фінансового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оздоровлення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.</a:t>
          </a:r>
          <a:endParaRPr lang="ru-RU" sz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gm:t>
    </dgm:pt>
    <dgm:pt modelId="{759F2EF2-0C5B-4306-89AE-0318652A5DF2}" type="sibTrans" cxnId="{62088862-812C-43BB-8532-621537373F30}">
      <dgm:prSet/>
      <dgm:spPr/>
      <dgm:t>
        <a:bodyPr/>
        <a:lstStyle/>
        <a:p>
          <a:endParaRPr lang="ru-RU" sz="1200"/>
        </a:p>
      </dgm:t>
    </dgm:pt>
    <dgm:pt modelId="{E05542AA-259B-4BC9-902E-AA3DFB97395C}" type="parTrans" cxnId="{62088862-812C-43BB-8532-621537373F30}">
      <dgm:prSet/>
      <dgm:spPr/>
      <dgm:t>
        <a:bodyPr/>
        <a:lstStyle/>
        <a:p>
          <a:endParaRPr lang="ru-RU" sz="1200"/>
        </a:p>
      </dgm:t>
    </dgm:pt>
    <dgm:pt modelId="{4E416FD3-261E-43C4-96DE-E509BB8B9DA2}">
      <dgm:prSet custT="1"/>
      <dgm:spPr>
        <a:xfrm>
          <a:off x="1986448" y="908714"/>
          <a:ext cx="6941651" cy="3987949"/>
        </a:xfrm>
        <a:solidFill>
          <a:srgbClr val="FFC000">
            <a:tint val="40000"/>
            <a:alpha val="90000"/>
            <a:hueOff val="3302348"/>
            <a:satOff val="-20926"/>
            <a:lumOff val="-71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3302348"/>
              <a:satOff val="-20926"/>
              <a:lumOff val="-71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pPr>
            <a:lnSpc>
              <a:spcPct val="90000"/>
            </a:lnSpc>
          </a:pP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проаналізувати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діяльність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роботи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підприємства ПАТ «Володарка» за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допомогою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інструментів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діагностики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банкрутства;</a:t>
          </a:r>
          <a:endParaRPr lang="ru-RU" sz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gm:t>
    </dgm:pt>
    <dgm:pt modelId="{AE44C155-1679-49C9-BF1B-BC85925F0580}" type="sibTrans" cxnId="{E174C5F3-E9DD-483D-864D-D51E196E7C91}">
      <dgm:prSet/>
      <dgm:spPr/>
      <dgm:t>
        <a:bodyPr/>
        <a:lstStyle/>
        <a:p>
          <a:endParaRPr lang="ru-RU" sz="1200"/>
        </a:p>
      </dgm:t>
    </dgm:pt>
    <dgm:pt modelId="{BABE5140-28F1-444D-85DE-1008A8269952}" type="parTrans" cxnId="{E174C5F3-E9DD-483D-864D-D51E196E7C91}">
      <dgm:prSet/>
      <dgm:spPr/>
      <dgm:t>
        <a:bodyPr/>
        <a:lstStyle/>
        <a:p>
          <a:endParaRPr lang="ru-RU" sz="1200"/>
        </a:p>
      </dgm:t>
    </dgm:pt>
    <dgm:pt modelId="{CF174A87-D065-45AF-8F66-B69AAA338E4A}">
      <dgm:prSet custT="1"/>
      <dgm:spPr>
        <a:xfrm>
          <a:off x="1986448" y="908714"/>
          <a:ext cx="6941651" cy="3987949"/>
        </a:xfrm>
        <a:solidFill>
          <a:srgbClr val="FFC000">
            <a:tint val="40000"/>
            <a:alpha val="90000"/>
            <a:hueOff val="3302348"/>
            <a:satOff val="-20926"/>
            <a:lumOff val="-71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3302348"/>
              <a:satOff val="-20926"/>
              <a:lumOff val="-71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pPr>
            <a:lnSpc>
              <a:spcPct val="90000"/>
            </a:lnSpc>
          </a:pP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надати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загальну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характеристику ПАТ «Володарка»;</a:t>
          </a:r>
          <a:endParaRPr lang="ru-RU" sz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gm:t>
    </dgm:pt>
    <dgm:pt modelId="{B3001A61-72DE-41DD-82DC-DB1E75D2933C}" type="sibTrans" cxnId="{79DB9033-4E3C-41EF-AB27-F1777687AE59}">
      <dgm:prSet/>
      <dgm:spPr/>
      <dgm:t>
        <a:bodyPr/>
        <a:lstStyle/>
        <a:p>
          <a:endParaRPr lang="ru-RU" sz="1200"/>
        </a:p>
      </dgm:t>
    </dgm:pt>
    <dgm:pt modelId="{24B74DB1-C86F-4F9F-AB6A-F58EA424D246}" type="parTrans" cxnId="{79DB9033-4E3C-41EF-AB27-F1777687AE59}">
      <dgm:prSet/>
      <dgm:spPr/>
      <dgm:t>
        <a:bodyPr/>
        <a:lstStyle/>
        <a:p>
          <a:endParaRPr lang="ru-RU" sz="1200"/>
        </a:p>
      </dgm:t>
    </dgm:pt>
    <dgm:pt modelId="{8E6E8199-4C83-45AA-9142-65AA7644BADD}">
      <dgm:prSet custT="1"/>
      <dgm:spPr>
        <a:xfrm>
          <a:off x="1986448" y="908714"/>
          <a:ext cx="6941651" cy="3987949"/>
        </a:xfrm>
        <a:solidFill>
          <a:srgbClr val="FFC000">
            <a:tint val="40000"/>
            <a:alpha val="90000"/>
            <a:hueOff val="3302348"/>
            <a:satOff val="-20926"/>
            <a:lumOff val="-71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3302348"/>
              <a:satOff val="-20926"/>
              <a:lumOff val="-71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pPr>
            <a:lnSpc>
              <a:spcPct val="90000"/>
            </a:lnSpc>
          </a:pP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дослідити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методичні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та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організаційні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основи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оцінювання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антикризового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управління;</a:t>
          </a:r>
          <a:endParaRPr lang="ru-RU" sz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gm:t>
    </dgm:pt>
    <dgm:pt modelId="{1A041190-86C3-4C1B-9A82-25F19362FBC1}" type="sibTrans" cxnId="{5351356E-8624-42DF-B174-E28DCE7189E6}">
      <dgm:prSet/>
      <dgm:spPr/>
      <dgm:t>
        <a:bodyPr/>
        <a:lstStyle/>
        <a:p>
          <a:endParaRPr lang="ru-RU" sz="1200"/>
        </a:p>
      </dgm:t>
    </dgm:pt>
    <dgm:pt modelId="{6146CA32-1057-4CE3-BBBF-D2D49F0CAF0A}" type="parTrans" cxnId="{5351356E-8624-42DF-B174-E28DCE7189E6}">
      <dgm:prSet/>
      <dgm:spPr/>
      <dgm:t>
        <a:bodyPr/>
        <a:lstStyle/>
        <a:p>
          <a:endParaRPr lang="ru-RU" sz="1200"/>
        </a:p>
      </dgm:t>
    </dgm:pt>
    <dgm:pt modelId="{6C0E0405-904D-4425-8933-5791DB0E5A95}">
      <dgm:prSet custT="1"/>
      <dgm:spPr>
        <a:xfrm>
          <a:off x="1986448" y="908714"/>
          <a:ext cx="6941651" cy="3987949"/>
        </a:xfrm>
        <a:solidFill>
          <a:srgbClr val="FFC000">
            <a:tint val="40000"/>
            <a:alpha val="90000"/>
            <a:hueOff val="3302348"/>
            <a:satOff val="-20926"/>
            <a:lumOff val="-71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3302348"/>
              <a:satOff val="-20926"/>
              <a:lumOff val="-71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pPr>
            <a:lnSpc>
              <a:spcPct val="90000"/>
            </a:lnSpc>
          </a:pP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дослідити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процеси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антикризового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управління в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економіці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України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;</a:t>
          </a:r>
          <a:endParaRPr lang="ru-RU" sz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gm:t>
    </dgm:pt>
    <dgm:pt modelId="{E67462F9-4B27-4E11-B221-98F756956CB8}" type="sibTrans" cxnId="{4AB9FDF8-BE54-4A51-8352-DE00E1C5BA40}">
      <dgm:prSet/>
      <dgm:spPr/>
      <dgm:t>
        <a:bodyPr/>
        <a:lstStyle/>
        <a:p>
          <a:endParaRPr lang="ru-RU" sz="1200"/>
        </a:p>
      </dgm:t>
    </dgm:pt>
    <dgm:pt modelId="{5B6B026B-ED6E-49F8-8D4D-FCD7BDEA321F}" type="parTrans" cxnId="{4AB9FDF8-BE54-4A51-8352-DE00E1C5BA40}">
      <dgm:prSet/>
      <dgm:spPr/>
      <dgm:t>
        <a:bodyPr/>
        <a:lstStyle/>
        <a:p>
          <a:endParaRPr lang="ru-RU" sz="1200"/>
        </a:p>
      </dgm:t>
    </dgm:pt>
    <dgm:pt modelId="{78ED569B-AB20-4389-80A7-C45067B85EE5}">
      <dgm:prSet custT="1"/>
      <dgm:spPr>
        <a:xfrm>
          <a:off x="1986448" y="908714"/>
          <a:ext cx="6941651" cy="3987949"/>
        </a:xfrm>
        <a:solidFill>
          <a:srgbClr val="FFC000">
            <a:tint val="40000"/>
            <a:alpha val="90000"/>
            <a:hueOff val="3302348"/>
            <a:satOff val="-20926"/>
            <a:lumOff val="-71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3302348"/>
              <a:satOff val="-20926"/>
              <a:lumOff val="-71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pPr>
            <a:lnSpc>
              <a:spcPct val="90000"/>
            </a:lnSpc>
          </a:pP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виокремити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чинники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активізації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антикризового</a:t>
          </a:r>
          <a:r>
            <a:rPr lang="ru-RU" sz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управління; </a:t>
          </a:r>
          <a:endParaRPr lang="ru-RU" sz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gm:t>
    </dgm:pt>
    <dgm:pt modelId="{FC1443D3-843F-4872-BA89-C52C6DB1A3E9}" type="sibTrans" cxnId="{41811A6E-B927-4286-87F7-118B568C6B08}">
      <dgm:prSet/>
      <dgm:spPr/>
      <dgm:t>
        <a:bodyPr/>
        <a:lstStyle/>
        <a:p>
          <a:endParaRPr lang="ru-RU" sz="1200"/>
        </a:p>
      </dgm:t>
    </dgm:pt>
    <dgm:pt modelId="{4BCEFB3D-6692-43FC-92D0-57D7E11142DA}" type="parTrans" cxnId="{41811A6E-B927-4286-87F7-118B568C6B08}">
      <dgm:prSet/>
      <dgm:spPr/>
      <dgm:t>
        <a:bodyPr/>
        <a:lstStyle/>
        <a:p>
          <a:endParaRPr lang="ru-RU" sz="1200"/>
        </a:p>
      </dgm:t>
    </dgm:pt>
    <dgm:pt modelId="{3EB43236-D5C7-4439-96F4-B0200677A139}">
      <dgm:prSet custT="1"/>
      <dgm:spPr>
        <a:xfrm>
          <a:off x="1986448" y="908714"/>
          <a:ext cx="6941651" cy="3987949"/>
        </a:xfrm>
        <a:solidFill>
          <a:srgbClr val="FFC000">
            <a:tint val="40000"/>
            <a:alpha val="90000"/>
            <a:hueOff val="3302348"/>
            <a:satOff val="-20926"/>
            <a:lumOff val="-71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3302348"/>
              <a:satOff val="-20926"/>
              <a:lumOff val="-71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gm:spPr>
      <dgm:t>
        <a:bodyPr anchor="ctr"/>
        <a:lstStyle/>
        <a:p>
          <a:pPr>
            <a:lnSpc>
              <a:spcPct val="90000"/>
            </a:lnSpc>
          </a:pPr>
          <a:endParaRPr lang="ru-RU" sz="13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gm:t>
    </dgm:pt>
    <dgm:pt modelId="{E46B2CCF-FA3B-4508-AEEE-FE768125BBEE}" type="parTrans" cxnId="{058D0DD9-0164-4243-B02B-A1CDC1CF8151}">
      <dgm:prSet/>
      <dgm:spPr/>
      <dgm:t>
        <a:bodyPr/>
        <a:lstStyle/>
        <a:p>
          <a:endParaRPr lang="ru-RU"/>
        </a:p>
      </dgm:t>
    </dgm:pt>
    <dgm:pt modelId="{2951FA57-B7AC-4E60-AB07-F7A55674835B}" type="sibTrans" cxnId="{058D0DD9-0164-4243-B02B-A1CDC1CF8151}">
      <dgm:prSet/>
      <dgm:spPr/>
      <dgm:t>
        <a:bodyPr/>
        <a:lstStyle/>
        <a:p>
          <a:endParaRPr lang="ru-RU"/>
        </a:p>
      </dgm:t>
    </dgm:pt>
    <dgm:pt modelId="{035734A6-6ACC-4FFB-9033-50D4FC55A494}">
      <dgm:prSet custT="1"/>
      <dgm:spPr/>
      <dgm:t>
        <a:bodyPr/>
        <a:lstStyle/>
        <a:p>
          <a:endParaRPr lang="ru-RU" sz="1200"/>
        </a:p>
      </dgm:t>
    </dgm:pt>
    <dgm:pt modelId="{D4BD84AF-FFD8-466D-9682-1D3BE632EF46}" type="parTrans" cxnId="{A2460055-98FF-4B9D-9BCF-CC1F8FA79F60}">
      <dgm:prSet/>
      <dgm:spPr/>
      <dgm:t>
        <a:bodyPr/>
        <a:lstStyle/>
        <a:p>
          <a:endParaRPr lang="ru-RU"/>
        </a:p>
      </dgm:t>
    </dgm:pt>
    <dgm:pt modelId="{7D707347-748F-4FDD-8E86-59202B58E998}" type="sibTrans" cxnId="{A2460055-98FF-4B9D-9BCF-CC1F8FA79F60}">
      <dgm:prSet/>
      <dgm:spPr/>
      <dgm:t>
        <a:bodyPr/>
        <a:lstStyle/>
        <a:p>
          <a:endParaRPr lang="ru-RU"/>
        </a:p>
      </dgm:t>
    </dgm:pt>
    <dgm:pt modelId="{E9CAA85F-2C89-4BD8-A983-71D483D986EA}">
      <dgm:prSet custT="1"/>
      <dgm:spPr>
        <a:solidFill>
          <a:srgbClr val="B56CD2"/>
        </a:solidFill>
      </dgm:spPr>
      <dgm:t>
        <a:bodyPr/>
        <a:lstStyle/>
        <a:p>
          <a:r>
            <a:rPr lang="ru-RU" sz="1600" b="1" i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Наукова новизна</a:t>
          </a:r>
        </a:p>
      </dgm:t>
    </dgm:pt>
    <dgm:pt modelId="{877473B9-6B2B-4B03-96CA-E5568AE2F0CD}" type="parTrans" cxnId="{E65FC913-6AC6-4BD0-AEE4-B8417AC94B9E}">
      <dgm:prSet/>
      <dgm:spPr/>
      <dgm:t>
        <a:bodyPr/>
        <a:lstStyle/>
        <a:p>
          <a:endParaRPr lang="ru-RU"/>
        </a:p>
      </dgm:t>
    </dgm:pt>
    <dgm:pt modelId="{180D1B0E-A555-4E70-97E3-EF578B82FDEC}" type="sibTrans" cxnId="{E65FC913-6AC6-4BD0-AEE4-B8417AC94B9E}">
      <dgm:prSet/>
      <dgm:spPr/>
      <dgm:t>
        <a:bodyPr/>
        <a:lstStyle/>
        <a:p>
          <a:endParaRPr lang="ru-RU"/>
        </a:p>
      </dgm:t>
    </dgm:pt>
    <dgm:pt modelId="{7FCF0A00-F138-497E-81F7-5B2F00AC6DC6}">
      <dgm:prSet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200" b="1" i="1">
              <a:latin typeface="Times New Roman" panose="02020603050405020304" pitchFamily="18" charset="0"/>
              <a:cs typeface="Times New Roman" panose="02020603050405020304" pitchFamily="18" charset="0"/>
            </a:rPr>
            <a:t>удосконалено:</a:t>
          </a:r>
        </a:p>
      </dgm:t>
    </dgm:pt>
    <dgm:pt modelId="{C6429AE6-4911-4BBF-B000-075C08BD43B0}" type="parTrans" cxnId="{A15EF280-5A40-4B93-946F-309C6529F38C}">
      <dgm:prSet/>
      <dgm:spPr/>
      <dgm:t>
        <a:bodyPr/>
        <a:lstStyle/>
        <a:p>
          <a:endParaRPr lang="ru-RU"/>
        </a:p>
      </dgm:t>
    </dgm:pt>
    <dgm:pt modelId="{0839FD46-BBF1-4EC8-9382-D22F16703F99}" type="sibTrans" cxnId="{A15EF280-5A40-4B93-946F-309C6529F38C}">
      <dgm:prSet/>
      <dgm:spPr/>
      <dgm:t>
        <a:bodyPr/>
        <a:lstStyle/>
        <a:p>
          <a:endParaRPr lang="ru-RU"/>
        </a:p>
      </dgm:t>
    </dgm:pt>
    <dgm:pt modelId="{C278D44D-6D8E-484C-A00F-1ACA69DD982B}">
      <dgm:prSet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метод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оцінювання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ймовірності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настання банкрутства підприємства,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відмінність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якого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полягає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у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виявленні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залежності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показника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Бівера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чистого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прибутку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за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допомогою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використання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кореляційно-регресійного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аналізу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, що дозволить  за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допомогою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прогнозування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чистого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прибутку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контролювати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ймовірність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настання кризових явищ;</a:t>
          </a:r>
        </a:p>
      </dgm:t>
    </dgm:pt>
    <dgm:pt modelId="{9BD639E9-1B6B-490A-8122-CD5D30FB67C0}" type="parTrans" cxnId="{B8310945-8992-4DDA-BFF4-CB2FEE16EFD3}">
      <dgm:prSet/>
      <dgm:spPr/>
      <dgm:t>
        <a:bodyPr/>
        <a:lstStyle/>
        <a:p>
          <a:endParaRPr lang="ru-RU"/>
        </a:p>
      </dgm:t>
    </dgm:pt>
    <dgm:pt modelId="{C21196F0-CE8F-486C-908F-DDCC9FE478F7}" type="sibTrans" cxnId="{B8310945-8992-4DDA-BFF4-CB2FEE16EFD3}">
      <dgm:prSet/>
      <dgm:spPr/>
      <dgm:t>
        <a:bodyPr/>
        <a:lstStyle/>
        <a:p>
          <a:endParaRPr lang="ru-RU"/>
        </a:p>
      </dgm:t>
    </dgm:pt>
    <dgm:pt modelId="{687E0AC7-7C65-46C3-B67A-1732C3EFB3E4}">
      <dgm:prSet custT="1"/>
      <dgm:spPr/>
      <dgm:t>
        <a:bodyPr/>
        <a:lstStyle/>
        <a:p>
          <a:r>
            <a:rPr lang="ru-RU" sz="1200" b="1" i="1">
              <a:latin typeface="Times New Roman" panose="02020603050405020304" pitchFamily="18" charset="0"/>
              <a:cs typeface="Times New Roman" panose="02020603050405020304" pitchFamily="18" charset="0"/>
            </a:rPr>
            <a:t>отримали подальший розвиток:</a:t>
          </a:r>
        </a:p>
      </dgm:t>
    </dgm:pt>
    <dgm:pt modelId="{F8D687CF-ABBC-45F1-A64E-DBE9E4FD6646}" type="parTrans" cxnId="{B91974B3-63D3-4D8C-B040-78FB9A43761C}">
      <dgm:prSet/>
      <dgm:spPr/>
      <dgm:t>
        <a:bodyPr/>
        <a:lstStyle/>
        <a:p>
          <a:endParaRPr lang="ru-RU"/>
        </a:p>
      </dgm:t>
    </dgm:pt>
    <dgm:pt modelId="{D295E042-132A-43B7-863E-C9C590DF5DD7}" type="sibTrans" cxnId="{B91974B3-63D3-4D8C-B040-78FB9A43761C}">
      <dgm:prSet/>
      <dgm:spPr/>
      <dgm:t>
        <a:bodyPr/>
        <a:lstStyle/>
        <a:p>
          <a:endParaRPr lang="ru-RU"/>
        </a:p>
      </dgm:t>
    </dgm:pt>
    <dgm:pt modelId="{BDEE83BF-8EF7-4AE9-9546-56AF60EBDB58}">
      <dgm:prSet/>
      <dgm:spPr/>
      <dgm:t>
        <a:bodyPr/>
        <a:lstStyle/>
        <a:p>
          <a:endParaRPr lang="ru-RU" sz="1000"/>
        </a:p>
      </dgm:t>
    </dgm:pt>
    <dgm:pt modelId="{35275FCB-97CF-4B87-8590-D49BA3DBECAE}" type="parTrans" cxnId="{584C300B-D241-4660-B22B-07E330E2D4D6}">
      <dgm:prSet/>
      <dgm:spPr/>
      <dgm:t>
        <a:bodyPr/>
        <a:lstStyle/>
        <a:p>
          <a:endParaRPr lang="ru-RU"/>
        </a:p>
      </dgm:t>
    </dgm:pt>
    <dgm:pt modelId="{BE5DA338-0ED4-4E09-BAFE-24F64B6A3C46}" type="sibTrans" cxnId="{584C300B-D241-4660-B22B-07E330E2D4D6}">
      <dgm:prSet/>
      <dgm:spPr/>
      <dgm:t>
        <a:bodyPr/>
        <a:lstStyle/>
        <a:p>
          <a:endParaRPr lang="ru-RU"/>
        </a:p>
      </dgm:t>
    </dgm:pt>
    <dgm:pt modelId="{35AE667B-CDD4-4E0D-8056-E163D8CA2F1C}">
      <dgm:prSet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економічну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сутність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і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зміст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категорії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«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антикризове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управління» з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позицій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                             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що   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передбачає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трактування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цієї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категорії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як  </a:t>
          </a:r>
          <a:r>
            <a:rPr lang="ru-RU" sz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процесу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планування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та проведення заходів, які  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попереджували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настання кризового стану  або ж зводили  до мінімуму можливість настання кризових явищ, що на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відміну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існуючих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визначень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, спрямоване на попередження і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виключення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банкрутства підприємства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завдяки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мобілізації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та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інтенсифікації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всіх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ресурсів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9D642F-800B-457D-B120-A02EC7589F71}" type="parTrans" cxnId="{6C9C179C-9A0F-4E4B-9F7A-02CE719ED46A}">
      <dgm:prSet/>
      <dgm:spPr/>
      <dgm:t>
        <a:bodyPr/>
        <a:lstStyle/>
        <a:p>
          <a:endParaRPr lang="ru-RU"/>
        </a:p>
      </dgm:t>
    </dgm:pt>
    <dgm:pt modelId="{80FBA173-7BCF-4DF4-8D1F-9C2F55E83E14}" type="sibTrans" cxnId="{6C9C179C-9A0F-4E4B-9F7A-02CE719ED46A}">
      <dgm:prSet/>
      <dgm:spPr/>
      <dgm:t>
        <a:bodyPr/>
        <a:lstStyle/>
        <a:p>
          <a:endParaRPr lang="ru-RU"/>
        </a:p>
      </dgm:t>
    </dgm:pt>
    <dgm:pt modelId="{1F481A7F-062F-4F30-AA6A-12260C5126E7}">
      <dgm:prSet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методичні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основи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оцінювання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вітчизняних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підприємств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, а також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вибору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антикризових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програм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з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позиції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антикризового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управління на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основі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використання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його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специфічних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інструментів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зокрема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, франчайзингу, що дозволить         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обґрунтувати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доцільність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застосування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франчайзингу 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для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підвищення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            </a:t>
          </a:r>
          <a:r>
            <a:rPr lang="ru-RU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ефективності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діяльності підприємства.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2CE16B-6B40-4454-A638-F7F65BDC9498}" type="parTrans" cxnId="{13511A38-AE54-46F3-A622-2873330516E5}">
      <dgm:prSet/>
      <dgm:spPr/>
      <dgm:t>
        <a:bodyPr/>
        <a:lstStyle/>
        <a:p>
          <a:endParaRPr lang="ru-RU"/>
        </a:p>
      </dgm:t>
    </dgm:pt>
    <dgm:pt modelId="{FFDF31E3-AD14-429C-A443-70BF58C90A5F}" type="sibTrans" cxnId="{13511A38-AE54-46F3-A622-2873330516E5}">
      <dgm:prSet/>
      <dgm:spPr/>
      <dgm:t>
        <a:bodyPr/>
        <a:lstStyle/>
        <a:p>
          <a:endParaRPr lang="ru-RU"/>
        </a:p>
      </dgm:t>
    </dgm:pt>
    <dgm:pt modelId="{E557510F-D68A-4C59-B902-EE97CDB28FD4}" type="pres">
      <dgm:prSet presAssocID="{19263313-9F67-4CB5-A477-B675CE28D08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CC33F13-62C6-4439-A63F-0456C9C7428A}" type="pres">
      <dgm:prSet presAssocID="{CDD05DB1-0624-4B9B-B2E2-0BE0CB8821BE}" presName="linNode" presStyleCnt="0"/>
      <dgm:spPr/>
    </dgm:pt>
    <dgm:pt modelId="{290C7F32-5889-4CD4-8717-C0D619A19E19}" type="pres">
      <dgm:prSet presAssocID="{CDD05DB1-0624-4B9B-B2E2-0BE0CB8821BE}" presName="parentShp" presStyleLbl="node1" presStyleIdx="0" presStyleCnt="5" custScaleX="59218" custScaleY="26537" custLinFactNeighborX="-626" custLinFactNeighborY="-240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E6BD156B-6D1F-42CD-9996-867F59B426F0}" type="pres">
      <dgm:prSet presAssocID="{CDD05DB1-0624-4B9B-B2E2-0BE0CB8821BE}" presName="childShp" presStyleLbl="bgAccFollowNode1" presStyleIdx="0" presStyleCnt="5" custScaleX="125937" custScaleY="39654" custLinFactNeighborX="938" custLinFactNeighborY="-2235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B109A1EC-11A9-4868-94CB-7483915372BB}" type="pres">
      <dgm:prSet presAssocID="{25142285-C0AD-4011-8CA3-A2A6758BBDCF}" presName="spacing" presStyleCnt="0"/>
      <dgm:spPr/>
    </dgm:pt>
    <dgm:pt modelId="{053CB174-560A-4125-9949-081A98EC8549}" type="pres">
      <dgm:prSet presAssocID="{7C0226B3-D815-457A-A266-1D50A42DA5BE}" presName="linNode" presStyleCnt="0"/>
      <dgm:spPr/>
    </dgm:pt>
    <dgm:pt modelId="{6C557147-6FCE-4D2D-87BE-FDF2F39DCB9C}" type="pres">
      <dgm:prSet presAssocID="{7C0226B3-D815-457A-A266-1D50A42DA5BE}" presName="parentShp" presStyleLbl="node1" presStyleIdx="1" presStyleCnt="5" custScaleX="62981" custScaleY="53257" custLinFactNeighborX="-1754" custLinFactNeighborY="-1738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599F0DC2-4504-4223-ACC8-F4D19EFF85C7}" type="pres">
      <dgm:prSet presAssocID="{7C0226B3-D815-457A-A266-1D50A42DA5BE}" presName="childShp" presStyleLbl="bgAccFollowNode1" presStyleIdx="1" presStyleCnt="5" custScaleX="125948" custScaleY="159592" custLinFactNeighborX="33" custLinFactNeighborY="-4642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25654EAD-D946-4948-A115-3D8326B6580E}" type="pres">
      <dgm:prSet presAssocID="{395C4ADF-BAE2-4EE3-92D1-80412C0C7EDE}" presName="spacing" presStyleCnt="0"/>
      <dgm:spPr/>
    </dgm:pt>
    <dgm:pt modelId="{D909FA35-10FC-4B02-B1CD-E471C3178E69}" type="pres">
      <dgm:prSet presAssocID="{8E5F8577-07D5-441D-94BD-3842587FE5E7}" presName="linNode" presStyleCnt="0"/>
      <dgm:spPr/>
    </dgm:pt>
    <dgm:pt modelId="{E4C731D6-40E3-47C4-B010-7FBEF552AEB6}" type="pres">
      <dgm:prSet presAssocID="{8E5F8577-07D5-441D-94BD-3842587FE5E7}" presName="parentShp" presStyleLbl="node1" presStyleIdx="2" presStyleCnt="5" custScaleX="65517" custScaleY="20090" custLinFactY="100000" custLinFactNeighborX="-2116" custLinFactNeighborY="18084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874E74D-A46C-42D3-A232-73BA79B419A7}" type="pres">
      <dgm:prSet presAssocID="{8E5F8577-07D5-441D-94BD-3842587FE5E7}" presName="childShp" presStyleLbl="bgAccFollowNode1" presStyleIdx="2" presStyleCnt="5" custScaleX="121263" custScaleY="19551" custLinFactY="100000" custLinFactNeighborX="1294" custLinFactNeighborY="179381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F0A1E2D8-13C2-477E-A3A0-9F8BBDB6E3C5}" type="pres">
      <dgm:prSet presAssocID="{CD787B14-5844-4A87-B807-5DFE8D565C99}" presName="spacing" presStyleCnt="0"/>
      <dgm:spPr/>
    </dgm:pt>
    <dgm:pt modelId="{194BC926-4AA1-4285-95D3-C2B0B70EACEA}" type="pres">
      <dgm:prSet presAssocID="{8DEA5348-E7E3-4788-932E-8158F91DA999}" presName="linNode" presStyleCnt="0"/>
      <dgm:spPr/>
    </dgm:pt>
    <dgm:pt modelId="{90DD2B33-C4F7-4494-9E82-E6F7EBF6BE31}" type="pres">
      <dgm:prSet presAssocID="{8DEA5348-E7E3-4788-932E-8158F91DA999}" presName="parentShp" presStyleLbl="node1" presStyleIdx="3" presStyleCnt="5" custScaleX="65517" custScaleY="24377" custLinFactY="100000" custLinFactNeighborX="-867" custLinFactNeighborY="17954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EAC88790-88B5-494C-9B3F-8383D820D4BF}" type="pres">
      <dgm:prSet presAssocID="{8DEA5348-E7E3-4788-932E-8158F91DA999}" presName="childShp" presStyleLbl="bgAccFollowNode1" presStyleIdx="3" presStyleCnt="5" custScaleX="121255" custScaleY="37603" custLinFactY="100000" custLinFactNeighborX="1300" custLinFactNeighborY="179825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CCDB1A9D-B79A-44EF-AE75-A3FF31DA93FA}" type="pres">
      <dgm:prSet presAssocID="{C0BBC6BF-9B79-4DA3-8850-989FBF996384}" presName="spacing" presStyleCnt="0"/>
      <dgm:spPr/>
    </dgm:pt>
    <dgm:pt modelId="{74318CD4-1EB9-4F02-ADEF-D6FB0454C241}" type="pres">
      <dgm:prSet presAssocID="{E9CAA85F-2C89-4BD8-A983-71D483D986EA}" presName="linNode" presStyleCnt="0"/>
      <dgm:spPr/>
    </dgm:pt>
    <dgm:pt modelId="{8EF82EB8-7642-4570-9AF6-634D065B7FAD}" type="pres">
      <dgm:prSet presAssocID="{E9CAA85F-2C89-4BD8-A983-71D483D986EA}" presName="parentShp" presStyleLbl="node1" presStyleIdx="4" presStyleCnt="5" custScaleX="60786" custScaleY="47599" custLinFactNeighborX="-4131" custLinFactNeighborY="-803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396057-1164-48C2-ACD3-3A85A1EB2D3F}" type="pres">
      <dgm:prSet presAssocID="{E9CAA85F-2C89-4BD8-A983-71D483D986EA}" presName="childShp" presStyleLbl="bgAccFollowNode1" presStyleIdx="4" presStyleCnt="5" custScaleX="125642" custScaleY="279081" custLinFactNeighborX="3508" custLinFactNeighborY="-82664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</dgm:ptLst>
  <dgm:cxnLst>
    <dgm:cxn modelId="{3E85F83D-6A1A-467F-9CE2-F3C2B908CB83}" type="presOf" srcId="{7FCF0A00-F138-497E-81F7-5B2F00AC6DC6}" destId="{00396057-1164-48C2-ACD3-3A85A1EB2D3F}" srcOrd="0" destOrd="0" presId="urn:microsoft.com/office/officeart/2005/8/layout/vList6"/>
    <dgm:cxn modelId="{150AF166-23D3-4955-8091-E63DF067DB78}" type="presOf" srcId="{8E6E8199-4C83-45AA-9142-65AA7644BADD}" destId="{599F0DC2-4504-4223-ACC8-F4D19EFF85C7}" srcOrd="0" destOrd="5" presId="urn:microsoft.com/office/officeart/2005/8/layout/vList6"/>
    <dgm:cxn modelId="{03FA690B-4D14-4AD1-9333-5BF164909F50}" type="presOf" srcId="{035734A6-6ACC-4FFB-9033-50D4FC55A494}" destId="{599F0DC2-4504-4223-ACC8-F4D19EFF85C7}" srcOrd="0" destOrd="1" presId="urn:microsoft.com/office/officeart/2005/8/layout/vList6"/>
    <dgm:cxn modelId="{584C300B-D241-4660-B22B-07E330E2D4D6}" srcId="{E9CAA85F-2C89-4BD8-A983-71D483D986EA}" destId="{BDEE83BF-8EF7-4AE9-9546-56AF60EBDB58}" srcOrd="5" destOrd="0" parTransId="{35275FCB-97CF-4B87-8590-D49BA3DBECAE}" sibTransId="{BE5DA338-0ED4-4E09-BAFE-24F64B6A3C46}"/>
    <dgm:cxn modelId="{84F9D2FC-6502-447F-ADDB-E59770CF66F6}" type="presOf" srcId="{71B49557-5108-4706-8654-C54B3AA62A33}" destId="{599F0DC2-4504-4223-ACC8-F4D19EFF85C7}" srcOrd="0" destOrd="2" presId="urn:microsoft.com/office/officeart/2005/8/layout/vList6"/>
    <dgm:cxn modelId="{A15EF280-5A40-4B93-946F-309C6529F38C}" srcId="{E9CAA85F-2C89-4BD8-A983-71D483D986EA}" destId="{7FCF0A00-F138-497E-81F7-5B2F00AC6DC6}" srcOrd="0" destOrd="0" parTransId="{C6429AE6-4911-4BBF-B000-075C08BD43B0}" sibTransId="{0839FD46-BBF1-4EC8-9382-D22F16703F99}"/>
    <dgm:cxn modelId="{A1950C52-1B51-4392-A283-39AF38E0D7B7}" type="presOf" srcId="{7C0226B3-D815-457A-A266-1D50A42DA5BE}" destId="{6C557147-6FCE-4D2D-87BE-FDF2F39DCB9C}" srcOrd="0" destOrd="0" presId="urn:microsoft.com/office/officeart/2005/8/layout/vList6"/>
    <dgm:cxn modelId="{6C30E821-97B8-43B1-B62B-BF18A96789E8}" type="presOf" srcId="{C278D44D-6D8E-484C-A00F-1ACA69DD982B}" destId="{00396057-1164-48C2-ACD3-3A85A1EB2D3F}" srcOrd="0" destOrd="2" presId="urn:microsoft.com/office/officeart/2005/8/layout/vList6"/>
    <dgm:cxn modelId="{BF473084-B575-4D87-A849-54BC4D461C0B}" srcId="{7C0226B3-D815-457A-A266-1D50A42DA5BE}" destId="{7791032F-AADA-4FBB-A5AA-ECB1CD930766}" srcOrd="0" destOrd="0" parTransId="{2CD8BE18-2DA3-489E-9ABD-1EDB3B83B184}" sibTransId="{0479EDBA-97B3-42DF-8D26-C3ACE905C400}"/>
    <dgm:cxn modelId="{4BC3EB89-5E90-42D6-B2BB-55B60180AF95}" type="presOf" srcId="{8DEA5348-E7E3-4788-932E-8158F91DA999}" destId="{90DD2B33-C4F7-4494-9E82-E6F7EBF6BE31}" srcOrd="0" destOrd="0" presId="urn:microsoft.com/office/officeart/2005/8/layout/vList6"/>
    <dgm:cxn modelId="{B0CA0F4F-C2F4-44D2-A5C0-7005C2245396}" type="presOf" srcId="{E9CAA85F-2C89-4BD8-A983-71D483D986EA}" destId="{8EF82EB8-7642-4570-9AF6-634D065B7FAD}" srcOrd="0" destOrd="0" presId="urn:microsoft.com/office/officeart/2005/8/layout/vList6"/>
    <dgm:cxn modelId="{79DB9033-4E3C-41EF-AB27-F1777687AE59}" srcId="{7C0226B3-D815-457A-A266-1D50A42DA5BE}" destId="{CF174A87-D065-45AF-8F66-B69AAA338E4A}" srcOrd="6" destOrd="0" parTransId="{24B74DB1-C86F-4F9F-AB6A-F58EA424D246}" sibTransId="{B3001A61-72DE-41DD-82DC-DB1E75D2933C}"/>
    <dgm:cxn modelId="{E366CBAE-953C-4D2A-BDE9-2BB7F03ACA4C}" type="presOf" srcId="{3EB43236-D5C7-4439-96F4-B0200677A139}" destId="{599F0DC2-4504-4223-ACC8-F4D19EFF85C7}" srcOrd="0" destOrd="10" presId="urn:microsoft.com/office/officeart/2005/8/layout/vList6"/>
    <dgm:cxn modelId="{A7CC3A4A-475E-4927-B50F-D2F2C4403261}" srcId="{8E5F8577-07D5-441D-94BD-3842587FE5E7}" destId="{3E825020-8661-437B-93A8-BE4705C02DDD}" srcOrd="0" destOrd="0" parTransId="{1506E8C1-9180-47A5-823D-49AFEAA66D17}" sibTransId="{9C26D871-EDB4-4E45-9A3E-40423479622A}"/>
    <dgm:cxn modelId="{4831875C-1E46-4A05-88D6-3753DDA35791}" type="presOf" srcId="{6C0E0405-904D-4425-8933-5791DB0E5A95}" destId="{599F0DC2-4504-4223-ACC8-F4D19EFF85C7}" srcOrd="0" destOrd="4" presId="urn:microsoft.com/office/officeart/2005/8/layout/vList6"/>
    <dgm:cxn modelId="{FCF8AC46-DE74-4B5C-A5F6-6095260350B5}" type="presOf" srcId="{19263313-9F67-4CB5-A477-B675CE28D080}" destId="{E557510F-D68A-4C59-B902-EE97CDB28FD4}" srcOrd="0" destOrd="0" presId="urn:microsoft.com/office/officeart/2005/8/layout/vList6"/>
    <dgm:cxn modelId="{5351356E-8624-42DF-B174-E28DCE7189E6}" srcId="{7C0226B3-D815-457A-A266-1D50A42DA5BE}" destId="{8E6E8199-4C83-45AA-9142-65AA7644BADD}" srcOrd="5" destOrd="0" parTransId="{6146CA32-1057-4CE3-BBBF-D2D49F0CAF0A}" sibTransId="{1A041190-86C3-4C1B-9A82-25F19362FBC1}"/>
    <dgm:cxn modelId="{AA9BD38A-8430-43FA-8165-C39C6F1BF620}" type="presOf" srcId="{7ADE23C7-1B96-46B4-80E8-98695B3C800B}" destId="{EAC88790-88B5-494C-9B3F-8383D820D4BF}" srcOrd="0" destOrd="0" presId="urn:microsoft.com/office/officeart/2005/8/layout/vList6"/>
    <dgm:cxn modelId="{48561E7F-73FD-4F07-B302-63FC0D878035}" srcId="{19263313-9F67-4CB5-A477-B675CE28D080}" destId="{8DEA5348-E7E3-4788-932E-8158F91DA999}" srcOrd="3" destOrd="0" parTransId="{7A572D84-458A-4578-A755-153C9CECCF06}" sibTransId="{C0BBC6BF-9B79-4DA3-8850-989FBF996384}"/>
    <dgm:cxn modelId="{22D60A9D-45D0-4DFF-823B-B188522D193F}" type="presOf" srcId="{0EBB41F2-C043-489C-B4D7-91DFBF21C05D}" destId="{599F0DC2-4504-4223-ACC8-F4D19EFF85C7}" srcOrd="0" destOrd="8" presId="urn:microsoft.com/office/officeart/2005/8/layout/vList6"/>
    <dgm:cxn modelId="{E679F9F7-BA05-4625-A4F2-94BBCAB21C1B}" type="presOf" srcId="{7791032F-AADA-4FBB-A5AA-ECB1CD930766}" destId="{599F0DC2-4504-4223-ACC8-F4D19EFF85C7}" srcOrd="0" destOrd="0" presId="urn:microsoft.com/office/officeart/2005/8/layout/vList6"/>
    <dgm:cxn modelId="{B91974B3-63D3-4D8C-B040-78FB9A43761C}" srcId="{E9CAA85F-2C89-4BD8-A983-71D483D986EA}" destId="{687E0AC7-7C65-46C3-B67A-1732C3EFB3E4}" srcOrd="3" destOrd="0" parTransId="{F8D687CF-ABBC-45F1-A64E-DBE9E4FD6646}" sibTransId="{D295E042-132A-43B7-863E-C9C590DF5DD7}"/>
    <dgm:cxn modelId="{A2460055-98FF-4B9D-9BCF-CC1F8FA79F60}" srcId="{7C0226B3-D815-457A-A266-1D50A42DA5BE}" destId="{035734A6-6ACC-4FFB-9033-50D4FC55A494}" srcOrd="1" destOrd="0" parTransId="{D4BD84AF-FFD8-466D-9682-1D3BE632EF46}" sibTransId="{7D707347-748F-4FDD-8E86-59202B58E998}"/>
    <dgm:cxn modelId="{ED67D524-3383-4800-A227-E66830CE6C6D}" type="presOf" srcId="{6A380FFE-0B51-47F4-85C4-8665656C0DB8}" destId="{E6BD156B-6D1F-42CD-9996-867F59B426F0}" srcOrd="0" destOrd="0" presId="urn:microsoft.com/office/officeart/2005/8/layout/vList6"/>
    <dgm:cxn modelId="{62088862-812C-43BB-8532-621537373F30}" srcId="{7C0226B3-D815-457A-A266-1D50A42DA5BE}" destId="{0EBB41F2-C043-489C-B4D7-91DFBF21C05D}" srcOrd="8" destOrd="0" parTransId="{E05542AA-259B-4BC9-902E-AA3DFB97395C}" sibTransId="{759F2EF2-0C5B-4306-89AE-0318652A5DF2}"/>
    <dgm:cxn modelId="{5FD9749A-2564-433C-A778-877546818D71}" srcId="{7C0226B3-D815-457A-A266-1D50A42DA5BE}" destId="{C5BB711D-EA93-42DD-95AB-B9D3F26F0161}" srcOrd="9" destOrd="0" parTransId="{3BEC87BE-CA1A-4B3F-AE23-FF876EDFF7D5}" sibTransId="{888E5433-7D0E-403E-A5E9-75B755E6A7AF}"/>
    <dgm:cxn modelId="{E174C5F3-E9DD-483D-864D-D51E196E7C91}" srcId="{7C0226B3-D815-457A-A266-1D50A42DA5BE}" destId="{4E416FD3-261E-43C4-96DE-E509BB8B9DA2}" srcOrd="7" destOrd="0" parTransId="{BABE5140-28F1-444D-85DE-1008A8269952}" sibTransId="{AE44C155-1679-49C9-BF1B-BC85925F0580}"/>
    <dgm:cxn modelId="{36618495-3369-4787-B701-156FC9269915}" srcId="{19263313-9F67-4CB5-A477-B675CE28D080}" destId="{CDD05DB1-0624-4B9B-B2E2-0BE0CB8821BE}" srcOrd="0" destOrd="0" parTransId="{F498601D-D2A3-47DA-A573-8507BF82DE06}" sibTransId="{25142285-C0AD-4011-8CA3-A2A6758BBDCF}"/>
    <dgm:cxn modelId="{87267259-653B-4929-8853-F160284FA28B}" type="presOf" srcId="{CF174A87-D065-45AF-8F66-B69AAA338E4A}" destId="{599F0DC2-4504-4223-ACC8-F4D19EFF85C7}" srcOrd="0" destOrd="6" presId="urn:microsoft.com/office/officeart/2005/8/layout/vList6"/>
    <dgm:cxn modelId="{E5797B8C-F62C-4A43-A8E3-FD7A465FD1BC}" type="presOf" srcId="{CDD05DB1-0624-4B9B-B2E2-0BE0CB8821BE}" destId="{290C7F32-5889-4CD4-8717-C0D619A19E19}" srcOrd="0" destOrd="0" presId="urn:microsoft.com/office/officeart/2005/8/layout/vList6"/>
    <dgm:cxn modelId="{4932A461-DEAE-41AA-BEB6-1F275CFD9E59}" srcId="{CDD05DB1-0624-4B9B-B2E2-0BE0CB8821BE}" destId="{6A380FFE-0B51-47F4-85C4-8665656C0DB8}" srcOrd="0" destOrd="0" parTransId="{21D234B4-A2A9-4E06-964D-6E826E3D7BFC}" sibTransId="{C8E51BFB-5C44-4840-BD28-AEEDE8BF5D98}"/>
    <dgm:cxn modelId="{93C324F5-EC96-4298-9E1D-483E557B69A8}" srcId="{19263313-9F67-4CB5-A477-B675CE28D080}" destId="{8E5F8577-07D5-441D-94BD-3842587FE5E7}" srcOrd="2" destOrd="0" parTransId="{AC0EF97C-1828-44D0-B148-2440812D3864}" sibTransId="{CD787B14-5844-4A87-B807-5DFE8D565C99}"/>
    <dgm:cxn modelId="{B8310945-8992-4DDA-BFF4-CB2FEE16EFD3}" srcId="{E9CAA85F-2C89-4BD8-A983-71D483D986EA}" destId="{C278D44D-6D8E-484C-A00F-1ACA69DD982B}" srcOrd="2" destOrd="0" parTransId="{9BD639E9-1B6B-490A-8122-CD5D30FB67C0}" sibTransId="{C21196F0-CE8F-486C-908F-DDCC9FE478F7}"/>
    <dgm:cxn modelId="{41811A6E-B927-4286-87F7-118B568C6B08}" srcId="{7C0226B3-D815-457A-A266-1D50A42DA5BE}" destId="{78ED569B-AB20-4389-80A7-C45067B85EE5}" srcOrd="3" destOrd="0" parTransId="{4BCEFB3D-6692-43FC-92D0-57D7E11142DA}" sibTransId="{FC1443D3-843F-4872-BA89-C52C6DB1A3E9}"/>
    <dgm:cxn modelId="{7FE6AC7C-39D0-4636-9465-6B1FBB10A984}" type="presOf" srcId="{1F481A7F-062F-4F30-AA6A-12260C5126E7}" destId="{00396057-1164-48C2-ACD3-3A85A1EB2D3F}" srcOrd="0" destOrd="4" presId="urn:microsoft.com/office/officeart/2005/8/layout/vList6"/>
    <dgm:cxn modelId="{5ACAC512-43F4-4266-96B6-2AD7C0541C87}" type="presOf" srcId="{687E0AC7-7C65-46C3-B67A-1732C3EFB3E4}" destId="{00396057-1164-48C2-ACD3-3A85A1EB2D3F}" srcOrd="0" destOrd="3" presId="urn:microsoft.com/office/officeart/2005/8/layout/vList6"/>
    <dgm:cxn modelId="{750CB334-5643-4ABB-B52E-35601749DE9C}" srcId="{7C0226B3-D815-457A-A266-1D50A42DA5BE}" destId="{71B49557-5108-4706-8654-C54B3AA62A33}" srcOrd="2" destOrd="0" parTransId="{6A6E8A91-5B60-4B0E-ABA6-20F43EB2CEF1}" sibTransId="{8B2C7517-9061-4438-AB18-2DCBAC13CE0A}"/>
    <dgm:cxn modelId="{96B15116-3068-4C87-BB86-67938B71FB22}" srcId="{8DEA5348-E7E3-4788-932E-8158F91DA999}" destId="{7ADE23C7-1B96-46B4-80E8-98695B3C800B}" srcOrd="0" destOrd="0" parTransId="{AA48A1D9-771C-444C-AE2C-2A61F0A074D9}" sibTransId="{8B5164B4-8CD2-48E7-8AC7-EFF142C9870E}"/>
    <dgm:cxn modelId="{6C9C179C-9A0F-4E4B-9F7A-02CE719ED46A}" srcId="{E9CAA85F-2C89-4BD8-A983-71D483D986EA}" destId="{35AE667B-CDD4-4E0D-8056-E163D8CA2F1C}" srcOrd="1" destOrd="0" parTransId="{569D642F-800B-457D-B120-A02EC7589F71}" sibTransId="{80FBA173-7BCF-4DF4-8D1F-9C2F55E83E14}"/>
    <dgm:cxn modelId="{058D0DD9-0164-4243-B02B-A1CDC1CF8151}" srcId="{7C0226B3-D815-457A-A266-1D50A42DA5BE}" destId="{3EB43236-D5C7-4439-96F4-B0200677A139}" srcOrd="10" destOrd="0" parTransId="{E46B2CCF-FA3B-4508-AEEE-FE768125BBEE}" sibTransId="{2951FA57-B7AC-4E60-AB07-F7A55674835B}"/>
    <dgm:cxn modelId="{347FCD10-816E-45E2-B4B5-DF508042B45A}" type="presOf" srcId="{78ED569B-AB20-4389-80A7-C45067B85EE5}" destId="{599F0DC2-4504-4223-ACC8-F4D19EFF85C7}" srcOrd="0" destOrd="3" presId="urn:microsoft.com/office/officeart/2005/8/layout/vList6"/>
    <dgm:cxn modelId="{83CED1B6-C26E-4420-9D49-7EC93E21C64F}" type="presOf" srcId="{3E825020-8661-437B-93A8-BE4705C02DDD}" destId="{A874E74D-A46C-42D3-A232-73BA79B419A7}" srcOrd="0" destOrd="0" presId="urn:microsoft.com/office/officeart/2005/8/layout/vList6"/>
    <dgm:cxn modelId="{0CC86492-C922-41B2-B459-707107D52AAA}" type="presOf" srcId="{C5BB711D-EA93-42DD-95AB-B9D3F26F0161}" destId="{599F0DC2-4504-4223-ACC8-F4D19EFF85C7}" srcOrd="0" destOrd="9" presId="urn:microsoft.com/office/officeart/2005/8/layout/vList6"/>
    <dgm:cxn modelId="{A7F48EBE-9761-49C5-AF52-D8841C171FC2}" type="presOf" srcId="{8E5F8577-07D5-441D-94BD-3842587FE5E7}" destId="{E4C731D6-40E3-47C4-B010-7FBEF552AEB6}" srcOrd="0" destOrd="0" presId="urn:microsoft.com/office/officeart/2005/8/layout/vList6"/>
    <dgm:cxn modelId="{6DF04299-2567-4441-9ECE-83D32BF1A318}" type="presOf" srcId="{4E416FD3-261E-43C4-96DE-E509BB8B9DA2}" destId="{599F0DC2-4504-4223-ACC8-F4D19EFF85C7}" srcOrd="0" destOrd="7" presId="urn:microsoft.com/office/officeart/2005/8/layout/vList6"/>
    <dgm:cxn modelId="{E65FC913-6AC6-4BD0-AEE4-B8417AC94B9E}" srcId="{19263313-9F67-4CB5-A477-B675CE28D080}" destId="{E9CAA85F-2C89-4BD8-A983-71D483D986EA}" srcOrd="4" destOrd="0" parTransId="{877473B9-6B2B-4B03-96CA-E5568AE2F0CD}" sibTransId="{180D1B0E-A555-4E70-97E3-EF578B82FDEC}"/>
    <dgm:cxn modelId="{DF3EAD0A-6D1D-4752-89C8-9A379C75A6E2}" srcId="{19263313-9F67-4CB5-A477-B675CE28D080}" destId="{7C0226B3-D815-457A-A266-1D50A42DA5BE}" srcOrd="1" destOrd="0" parTransId="{C60BB6C4-6C07-44D3-B788-DD7357EF0F3C}" sibTransId="{395C4ADF-BAE2-4EE3-92D1-80412C0C7EDE}"/>
    <dgm:cxn modelId="{13511A38-AE54-46F3-A622-2873330516E5}" srcId="{E9CAA85F-2C89-4BD8-A983-71D483D986EA}" destId="{1F481A7F-062F-4F30-AA6A-12260C5126E7}" srcOrd="4" destOrd="0" parTransId="{762CE16B-6B40-4454-A638-F7F65BDC9498}" sibTransId="{FFDF31E3-AD14-429C-A443-70BF58C90A5F}"/>
    <dgm:cxn modelId="{4AB9FDF8-BE54-4A51-8352-DE00E1C5BA40}" srcId="{7C0226B3-D815-457A-A266-1D50A42DA5BE}" destId="{6C0E0405-904D-4425-8933-5791DB0E5A95}" srcOrd="4" destOrd="0" parTransId="{5B6B026B-ED6E-49F8-8D4D-FCD7BDEA321F}" sibTransId="{E67462F9-4B27-4E11-B221-98F756956CB8}"/>
    <dgm:cxn modelId="{A2F8DB5C-4F53-45CC-80A0-B8AB2DCB49B1}" type="presOf" srcId="{35AE667B-CDD4-4E0D-8056-E163D8CA2F1C}" destId="{00396057-1164-48C2-ACD3-3A85A1EB2D3F}" srcOrd="0" destOrd="1" presId="urn:microsoft.com/office/officeart/2005/8/layout/vList6"/>
    <dgm:cxn modelId="{2C94013E-F34D-48C5-AA35-DE76BC583F88}" type="presOf" srcId="{BDEE83BF-8EF7-4AE9-9546-56AF60EBDB58}" destId="{00396057-1164-48C2-ACD3-3A85A1EB2D3F}" srcOrd="0" destOrd="5" presId="urn:microsoft.com/office/officeart/2005/8/layout/vList6"/>
    <dgm:cxn modelId="{C9CC278E-74F3-4C36-9762-C7431E89EB60}" type="presParOf" srcId="{E557510F-D68A-4C59-B902-EE97CDB28FD4}" destId="{8CC33F13-62C6-4439-A63F-0456C9C7428A}" srcOrd="0" destOrd="0" presId="urn:microsoft.com/office/officeart/2005/8/layout/vList6"/>
    <dgm:cxn modelId="{6A899EA7-4088-4560-9573-19917DD8205D}" type="presParOf" srcId="{8CC33F13-62C6-4439-A63F-0456C9C7428A}" destId="{290C7F32-5889-4CD4-8717-C0D619A19E19}" srcOrd="0" destOrd="0" presId="urn:microsoft.com/office/officeart/2005/8/layout/vList6"/>
    <dgm:cxn modelId="{C1798B21-68B5-49F3-83A4-EE11C9E3A6DF}" type="presParOf" srcId="{8CC33F13-62C6-4439-A63F-0456C9C7428A}" destId="{E6BD156B-6D1F-42CD-9996-867F59B426F0}" srcOrd="1" destOrd="0" presId="urn:microsoft.com/office/officeart/2005/8/layout/vList6"/>
    <dgm:cxn modelId="{6746E25E-125E-4804-BF0A-31F32A9F2A72}" type="presParOf" srcId="{E557510F-D68A-4C59-B902-EE97CDB28FD4}" destId="{B109A1EC-11A9-4868-94CB-7483915372BB}" srcOrd="1" destOrd="0" presId="urn:microsoft.com/office/officeart/2005/8/layout/vList6"/>
    <dgm:cxn modelId="{896330EA-0B2F-470B-8F3B-145CE1ADEFEC}" type="presParOf" srcId="{E557510F-D68A-4C59-B902-EE97CDB28FD4}" destId="{053CB174-560A-4125-9949-081A98EC8549}" srcOrd="2" destOrd="0" presId="urn:microsoft.com/office/officeart/2005/8/layout/vList6"/>
    <dgm:cxn modelId="{7CC2794C-8C74-4363-93B5-31826DE17594}" type="presParOf" srcId="{053CB174-560A-4125-9949-081A98EC8549}" destId="{6C557147-6FCE-4D2D-87BE-FDF2F39DCB9C}" srcOrd="0" destOrd="0" presId="urn:microsoft.com/office/officeart/2005/8/layout/vList6"/>
    <dgm:cxn modelId="{ED1E15C4-7EC5-4D6B-A0B1-1F8D0353BEA1}" type="presParOf" srcId="{053CB174-560A-4125-9949-081A98EC8549}" destId="{599F0DC2-4504-4223-ACC8-F4D19EFF85C7}" srcOrd="1" destOrd="0" presId="urn:microsoft.com/office/officeart/2005/8/layout/vList6"/>
    <dgm:cxn modelId="{EFB4E47A-0254-4501-AB5D-9DE6EA847F57}" type="presParOf" srcId="{E557510F-D68A-4C59-B902-EE97CDB28FD4}" destId="{25654EAD-D946-4948-A115-3D8326B6580E}" srcOrd="3" destOrd="0" presId="urn:microsoft.com/office/officeart/2005/8/layout/vList6"/>
    <dgm:cxn modelId="{0EC79687-EED3-44A6-A8AC-FCAA64083D62}" type="presParOf" srcId="{E557510F-D68A-4C59-B902-EE97CDB28FD4}" destId="{D909FA35-10FC-4B02-B1CD-E471C3178E69}" srcOrd="4" destOrd="0" presId="urn:microsoft.com/office/officeart/2005/8/layout/vList6"/>
    <dgm:cxn modelId="{6D3A222B-7036-4BB6-AADB-41C5EC1D9C84}" type="presParOf" srcId="{D909FA35-10FC-4B02-B1CD-E471C3178E69}" destId="{E4C731D6-40E3-47C4-B010-7FBEF552AEB6}" srcOrd="0" destOrd="0" presId="urn:microsoft.com/office/officeart/2005/8/layout/vList6"/>
    <dgm:cxn modelId="{EA16F608-B3F7-436C-97F6-16034DC9BFBF}" type="presParOf" srcId="{D909FA35-10FC-4B02-B1CD-E471C3178E69}" destId="{A874E74D-A46C-42D3-A232-73BA79B419A7}" srcOrd="1" destOrd="0" presId="urn:microsoft.com/office/officeart/2005/8/layout/vList6"/>
    <dgm:cxn modelId="{8B1E1D19-69C0-421A-99CB-5A0CB6FD5340}" type="presParOf" srcId="{E557510F-D68A-4C59-B902-EE97CDB28FD4}" destId="{F0A1E2D8-13C2-477E-A3A0-9F8BBDB6E3C5}" srcOrd="5" destOrd="0" presId="urn:microsoft.com/office/officeart/2005/8/layout/vList6"/>
    <dgm:cxn modelId="{2CC7C8E7-A7CB-401A-B593-8E5C3E1DA824}" type="presParOf" srcId="{E557510F-D68A-4C59-B902-EE97CDB28FD4}" destId="{194BC926-4AA1-4285-95D3-C2B0B70EACEA}" srcOrd="6" destOrd="0" presId="urn:microsoft.com/office/officeart/2005/8/layout/vList6"/>
    <dgm:cxn modelId="{31489AD2-D8A1-40BC-840F-D0A6DF366957}" type="presParOf" srcId="{194BC926-4AA1-4285-95D3-C2B0B70EACEA}" destId="{90DD2B33-C4F7-4494-9E82-E6F7EBF6BE31}" srcOrd="0" destOrd="0" presId="urn:microsoft.com/office/officeart/2005/8/layout/vList6"/>
    <dgm:cxn modelId="{518BDA7A-77A4-4DF6-8289-87CAA7A6C99D}" type="presParOf" srcId="{194BC926-4AA1-4285-95D3-C2B0B70EACEA}" destId="{EAC88790-88B5-494C-9B3F-8383D820D4BF}" srcOrd="1" destOrd="0" presId="urn:microsoft.com/office/officeart/2005/8/layout/vList6"/>
    <dgm:cxn modelId="{6ADFCF85-8F76-4133-BAB3-B6A68ADF5E4C}" type="presParOf" srcId="{E557510F-D68A-4C59-B902-EE97CDB28FD4}" destId="{CCDB1A9D-B79A-44EF-AE75-A3FF31DA93FA}" srcOrd="7" destOrd="0" presId="urn:microsoft.com/office/officeart/2005/8/layout/vList6"/>
    <dgm:cxn modelId="{BD6A29E2-5586-4BFD-82B0-4DB6E79D51BE}" type="presParOf" srcId="{E557510F-D68A-4C59-B902-EE97CDB28FD4}" destId="{74318CD4-1EB9-4F02-ADEF-D6FB0454C241}" srcOrd="8" destOrd="0" presId="urn:microsoft.com/office/officeart/2005/8/layout/vList6"/>
    <dgm:cxn modelId="{026EF128-16E7-4779-ADAF-6B905A0EE2AF}" type="presParOf" srcId="{74318CD4-1EB9-4F02-ADEF-D6FB0454C241}" destId="{8EF82EB8-7642-4570-9AF6-634D065B7FAD}" srcOrd="0" destOrd="0" presId="urn:microsoft.com/office/officeart/2005/8/layout/vList6"/>
    <dgm:cxn modelId="{C8A759D0-9F08-4B6A-B403-7C73FD396A44}" type="presParOf" srcId="{74318CD4-1EB9-4F02-ADEF-D6FB0454C241}" destId="{00396057-1164-48C2-ACD3-3A85A1EB2D3F}" srcOrd="1" destOrd="0" presId="urn:microsoft.com/office/officeart/2005/8/layout/vList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394F9A-4FA2-4A83-A7D0-2E9C7B77F5A2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C654013-42F0-4582-AD26-D37E0A946455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i="1" dirty="0" smtClean="0"/>
            <a:t>Розгортання</a:t>
          </a:r>
          <a:endParaRPr lang="ru-RU" dirty="0" smtClean="0"/>
        </a:p>
        <a:p>
          <a:r>
            <a:rPr lang="uk-UA" i="1" dirty="0" smtClean="0"/>
            <a:t>передумов</a:t>
          </a:r>
          <a:endParaRPr lang="ru-RU" dirty="0" smtClean="0"/>
        </a:p>
        <a:p>
          <a:r>
            <a:rPr lang="uk-UA" i="1" dirty="0" smtClean="0"/>
            <a:t>кризи</a:t>
          </a:r>
          <a:endParaRPr lang="ru-RU" dirty="0"/>
        </a:p>
      </dgm:t>
    </dgm:pt>
    <dgm:pt modelId="{0146B0F4-BF7F-462E-8A89-76C2D8C6AAB5}" type="parTrans" cxnId="{6FD3DF30-2EDD-4658-BA91-A642EDAA7CFF}">
      <dgm:prSet/>
      <dgm:spPr/>
      <dgm:t>
        <a:bodyPr/>
        <a:lstStyle/>
        <a:p>
          <a:endParaRPr lang="ru-RU"/>
        </a:p>
      </dgm:t>
    </dgm:pt>
    <dgm:pt modelId="{F2B31E20-8CF9-4FB9-8C97-9F3A626B19D2}" type="sibTrans" cxnId="{6FD3DF30-2EDD-4658-BA91-A642EDAA7CFF}">
      <dgm:prSet/>
      <dgm:spPr/>
      <dgm:t>
        <a:bodyPr/>
        <a:lstStyle/>
        <a:p>
          <a:endParaRPr lang="ru-RU"/>
        </a:p>
      </dgm:t>
    </dgm:pt>
    <dgm:pt modelId="{BED06D0C-6E4B-488C-86E1-E25C25603809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i="1" dirty="0" smtClean="0"/>
            <a:t>Розгортання</a:t>
          </a:r>
          <a:endParaRPr lang="ru-RU" dirty="0" smtClean="0"/>
        </a:p>
        <a:p>
          <a:r>
            <a:rPr lang="uk-UA" i="1" dirty="0" smtClean="0"/>
            <a:t>кризи</a:t>
          </a:r>
          <a:endParaRPr lang="ru-RU" dirty="0"/>
        </a:p>
      </dgm:t>
    </dgm:pt>
    <dgm:pt modelId="{C6A6D9C3-5104-468E-8F63-225769916CD4}" type="parTrans" cxnId="{B94C73E2-AFE1-4FC0-A7F1-EB39892E8657}">
      <dgm:prSet/>
      <dgm:spPr/>
      <dgm:t>
        <a:bodyPr/>
        <a:lstStyle/>
        <a:p>
          <a:endParaRPr lang="ru-RU"/>
        </a:p>
      </dgm:t>
    </dgm:pt>
    <dgm:pt modelId="{F73BD116-C5EA-45AF-855A-A1BE9F49784F}" type="sibTrans" cxnId="{B94C73E2-AFE1-4FC0-A7F1-EB39892E8657}">
      <dgm:prSet/>
      <dgm:spPr/>
      <dgm:t>
        <a:bodyPr/>
        <a:lstStyle/>
        <a:p>
          <a:endParaRPr lang="ru-RU"/>
        </a:p>
      </dgm:t>
    </dgm:pt>
    <dgm:pt modelId="{890A45E0-D0DC-4ABA-9C1D-3F4F5B8B105C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D1F395">
            <a:alpha val="96863"/>
          </a:srgbClr>
        </a:solidFill>
      </dgm:spPr>
      <dgm:t>
        <a:bodyPr/>
        <a:lstStyle/>
        <a:p>
          <a:r>
            <a:rPr lang="uk-UA" i="1" dirty="0" smtClean="0"/>
            <a:t>Вихід із</a:t>
          </a:r>
          <a:endParaRPr lang="ru-RU" dirty="0" smtClean="0"/>
        </a:p>
        <a:p>
          <a:r>
            <a:rPr lang="uk-UA" i="1" dirty="0" smtClean="0"/>
            <a:t>кризи</a:t>
          </a:r>
          <a:endParaRPr lang="ru-RU" dirty="0"/>
        </a:p>
      </dgm:t>
    </dgm:pt>
    <dgm:pt modelId="{75D35F29-287D-4063-96CE-A9834E4442DF}" type="parTrans" cxnId="{FD8ED76C-5EF4-4DD8-823A-E6255DEBB6EE}">
      <dgm:prSet/>
      <dgm:spPr/>
      <dgm:t>
        <a:bodyPr/>
        <a:lstStyle/>
        <a:p>
          <a:endParaRPr lang="ru-RU"/>
        </a:p>
      </dgm:t>
    </dgm:pt>
    <dgm:pt modelId="{74146EF5-16FB-48DD-875D-71471F80304C}" type="sibTrans" cxnId="{FD8ED76C-5EF4-4DD8-823A-E6255DEBB6EE}">
      <dgm:prSet/>
      <dgm:spPr/>
      <dgm:t>
        <a:bodyPr/>
        <a:lstStyle/>
        <a:p>
          <a:endParaRPr lang="ru-RU"/>
        </a:p>
      </dgm:t>
    </dgm:pt>
    <dgm:pt modelId="{627D7AB7-D2F3-4153-ABB1-FD614AF79C8B}" type="pres">
      <dgm:prSet presAssocID="{A7394F9A-4FA2-4A83-A7D0-2E9C7B77F5A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640C1A-CE44-41EE-AA99-931F3A8F249B}" type="pres">
      <dgm:prSet presAssocID="{9C654013-42F0-4582-AD26-D37E0A94645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97C9F7-0462-4CC8-ACCB-1212626103FD}" type="pres">
      <dgm:prSet presAssocID="{F2B31E20-8CF9-4FB9-8C97-9F3A626B19D2}" presName="sibTrans" presStyleLbl="sibTrans2D1" presStyleIdx="0" presStyleCnt="2"/>
      <dgm:spPr/>
      <dgm:t>
        <a:bodyPr/>
        <a:lstStyle/>
        <a:p>
          <a:endParaRPr lang="ru-RU"/>
        </a:p>
      </dgm:t>
    </dgm:pt>
    <dgm:pt modelId="{7E6B245C-B2E8-431B-9B30-5273AE787412}" type="pres">
      <dgm:prSet presAssocID="{F2B31E20-8CF9-4FB9-8C97-9F3A626B19D2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7FA0CBDB-04EB-4227-86D5-399E8A4B45E2}" type="pres">
      <dgm:prSet presAssocID="{BED06D0C-6E4B-488C-86E1-E25C2560380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4F9B63-5140-4291-AB58-054F15264344}" type="pres">
      <dgm:prSet presAssocID="{F73BD116-C5EA-45AF-855A-A1BE9F49784F}" presName="sibTrans" presStyleLbl="sibTrans2D1" presStyleIdx="1" presStyleCnt="2"/>
      <dgm:spPr/>
      <dgm:t>
        <a:bodyPr/>
        <a:lstStyle/>
        <a:p>
          <a:endParaRPr lang="ru-RU"/>
        </a:p>
      </dgm:t>
    </dgm:pt>
    <dgm:pt modelId="{66B8766C-BA8C-4521-9815-A1FCA3344E2C}" type="pres">
      <dgm:prSet presAssocID="{F73BD116-C5EA-45AF-855A-A1BE9F49784F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E8A7740F-F84D-4123-B6ED-6BBCA3C91C31}" type="pres">
      <dgm:prSet presAssocID="{890A45E0-D0DC-4ABA-9C1D-3F4F5B8B105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ABE016-B3B8-4276-AA97-4A4843128E78}" type="presOf" srcId="{F2B31E20-8CF9-4FB9-8C97-9F3A626B19D2}" destId="{7E6B245C-B2E8-431B-9B30-5273AE787412}" srcOrd="1" destOrd="0" presId="urn:microsoft.com/office/officeart/2005/8/layout/process1"/>
    <dgm:cxn modelId="{516D7B28-025E-4691-B218-277A29C944D9}" type="presOf" srcId="{F73BD116-C5EA-45AF-855A-A1BE9F49784F}" destId="{CA4F9B63-5140-4291-AB58-054F15264344}" srcOrd="0" destOrd="0" presId="urn:microsoft.com/office/officeart/2005/8/layout/process1"/>
    <dgm:cxn modelId="{B94C73E2-AFE1-4FC0-A7F1-EB39892E8657}" srcId="{A7394F9A-4FA2-4A83-A7D0-2E9C7B77F5A2}" destId="{BED06D0C-6E4B-488C-86E1-E25C25603809}" srcOrd="1" destOrd="0" parTransId="{C6A6D9C3-5104-468E-8F63-225769916CD4}" sibTransId="{F73BD116-C5EA-45AF-855A-A1BE9F49784F}"/>
    <dgm:cxn modelId="{57E842A4-C2CB-4F20-8F8E-7982374C72BA}" type="presOf" srcId="{F2B31E20-8CF9-4FB9-8C97-9F3A626B19D2}" destId="{7497C9F7-0462-4CC8-ACCB-1212626103FD}" srcOrd="0" destOrd="0" presId="urn:microsoft.com/office/officeart/2005/8/layout/process1"/>
    <dgm:cxn modelId="{FD8ED76C-5EF4-4DD8-823A-E6255DEBB6EE}" srcId="{A7394F9A-4FA2-4A83-A7D0-2E9C7B77F5A2}" destId="{890A45E0-D0DC-4ABA-9C1D-3F4F5B8B105C}" srcOrd="2" destOrd="0" parTransId="{75D35F29-287D-4063-96CE-A9834E4442DF}" sibTransId="{74146EF5-16FB-48DD-875D-71471F80304C}"/>
    <dgm:cxn modelId="{DA1AC705-9455-4FA2-95E1-DCE7FFE70484}" type="presOf" srcId="{9C654013-42F0-4582-AD26-D37E0A946455}" destId="{C2640C1A-CE44-41EE-AA99-931F3A8F249B}" srcOrd="0" destOrd="0" presId="urn:microsoft.com/office/officeart/2005/8/layout/process1"/>
    <dgm:cxn modelId="{6FD3DF30-2EDD-4658-BA91-A642EDAA7CFF}" srcId="{A7394F9A-4FA2-4A83-A7D0-2E9C7B77F5A2}" destId="{9C654013-42F0-4582-AD26-D37E0A946455}" srcOrd="0" destOrd="0" parTransId="{0146B0F4-BF7F-462E-8A89-76C2D8C6AAB5}" sibTransId="{F2B31E20-8CF9-4FB9-8C97-9F3A626B19D2}"/>
    <dgm:cxn modelId="{23166C23-8CA4-42DA-807A-E25003E562D7}" type="presOf" srcId="{890A45E0-D0DC-4ABA-9C1D-3F4F5B8B105C}" destId="{E8A7740F-F84D-4123-B6ED-6BBCA3C91C31}" srcOrd="0" destOrd="0" presId="urn:microsoft.com/office/officeart/2005/8/layout/process1"/>
    <dgm:cxn modelId="{83413DAA-A399-4761-A1D4-721269A1C6E9}" type="presOf" srcId="{F73BD116-C5EA-45AF-855A-A1BE9F49784F}" destId="{66B8766C-BA8C-4521-9815-A1FCA3344E2C}" srcOrd="1" destOrd="0" presId="urn:microsoft.com/office/officeart/2005/8/layout/process1"/>
    <dgm:cxn modelId="{015849E7-69FD-4E2A-9A0F-B63D30F5A213}" type="presOf" srcId="{BED06D0C-6E4B-488C-86E1-E25C25603809}" destId="{7FA0CBDB-04EB-4227-86D5-399E8A4B45E2}" srcOrd="0" destOrd="0" presId="urn:microsoft.com/office/officeart/2005/8/layout/process1"/>
    <dgm:cxn modelId="{05F6CB9D-43CA-48B0-97DD-BA6EA41252C3}" type="presOf" srcId="{A7394F9A-4FA2-4A83-A7D0-2E9C7B77F5A2}" destId="{627D7AB7-D2F3-4153-ABB1-FD614AF79C8B}" srcOrd="0" destOrd="0" presId="urn:microsoft.com/office/officeart/2005/8/layout/process1"/>
    <dgm:cxn modelId="{3CF3B32C-C24B-4D6F-BD9E-3A589E8C356F}" type="presParOf" srcId="{627D7AB7-D2F3-4153-ABB1-FD614AF79C8B}" destId="{C2640C1A-CE44-41EE-AA99-931F3A8F249B}" srcOrd="0" destOrd="0" presId="urn:microsoft.com/office/officeart/2005/8/layout/process1"/>
    <dgm:cxn modelId="{8AB370C2-F45D-4133-84B1-1D80BB48302C}" type="presParOf" srcId="{627D7AB7-D2F3-4153-ABB1-FD614AF79C8B}" destId="{7497C9F7-0462-4CC8-ACCB-1212626103FD}" srcOrd="1" destOrd="0" presId="urn:microsoft.com/office/officeart/2005/8/layout/process1"/>
    <dgm:cxn modelId="{556C76D9-773E-429E-834A-B75A4CB33777}" type="presParOf" srcId="{7497C9F7-0462-4CC8-ACCB-1212626103FD}" destId="{7E6B245C-B2E8-431B-9B30-5273AE787412}" srcOrd="0" destOrd="0" presId="urn:microsoft.com/office/officeart/2005/8/layout/process1"/>
    <dgm:cxn modelId="{C0844244-1C65-407E-8DD5-F6CB8F651524}" type="presParOf" srcId="{627D7AB7-D2F3-4153-ABB1-FD614AF79C8B}" destId="{7FA0CBDB-04EB-4227-86D5-399E8A4B45E2}" srcOrd="2" destOrd="0" presId="urn:microsoft.com/office/officeart/2005/8/layout/process1"/>
    <dgm:cxn modelId="{846401CD-A1B3-42EF-9070-52C88F717C78}" type="presParOf" srcId="{627D7AB7-D2F3-4153-ABB1-FD614AF79C8B}" destId="{CA4F9B63-5140-4291-AB58-054F15264344}" srcOrd="3" destOrd="0" presId="urn:microsoft.com/office/officeart/2005/8/layout/process1"/>
    <dgm:cxn modelId="{4B750B27-B612-4364-A571-A6656891F24C}" type="presParOf" srcId="{CA4F9B63-5140-4291-AB58-054F15264344}" destId="{66B8766C-BA8C-4521-9815-A1FCA3344E2C}" srcOrd="0" destOrd="0" presId="urn:microsoft.com/office/officeart/2005/8/layout/process1"/>
    <dgm:cxn modelId="{54742A95-F4BB-42EE-8F3A-6CD1710E5FFA}" type="presParOf" srcId="{627D7AB7-D2F3-4153-ABB1-FD614AF79C8B}" destId="{E8A7740F-F84D-4123-B6ED-6BBCA3C91C3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55CC4D-3B2F-4A5B-81D8-63C56563553F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314BCAE-0136-4F78-819F-CFFE41A09963}">
      <dgm:prSet phldrT="[Текст]" custT="1"/>
      <dgm:spPr/>
      <dgm:t>
        <a:bodyPr/>
        <a:lstStyle/>
        <a:p>
          <a:r>
            <a:rPr lang="ru-RU" sz="1200" b="1" i="0" dirty="0" err="1" smtClean="0">
              <a:solidFill>
                <a:schemeClr val="bg1"/>
              </a:solidFill>
            </a:rPr>
            <a:t>відсутність</a:t>
          </a:r>
          <a:r>
            <a:rPr lang="ru-RU" sz="1200" b="1" i="0" dirty="0" smtClean="0">
              <a:solidFill>
                <a:schemeClr val="bg1"/>
              </a:solidFill>
            </a:rPr>
            <a:t> на </a:t>
          </a:r>
          <a:r>
            <a:rPr lang="ru-RU" sz="1200" b="1" i="0" dirty="0" err="1" smtClean="0">
              <a:solidFill>
                <a:schemeClr val="bg1"/>
              </a:solidFill>
            </a:rPr>
            <a:t>внутрішньому</a:t>
          </a:r>
          <a:r>
            <a:rPr lang="ru-RU" sz="1200" b="1" i="0" dirty="0" smtClean="0">
              <a:solidFill>
                <a:schemeClr val="bg1"/>
              </a:solidFill>
            </a:rPr>
            <a:t> ринку </a:t>
          </a:r>
          <a:r>
            <a:rPr lang="ru-RU" sz="1200" b="1" i="0" dirty="0" err="1" smtClean="0">
              <a:solidFill>
                <a:schemeClr val="bg1"/>
              </a:solidFill>
            </a:rPr>
            <a:t>товарів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вітчизняного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виробництва</a:t>
          </a:r>
          <a:r>
            <a:rPr lang="ru-RU" sz="1200" b="1" i="0" dirty="0" smtClean="0">
              <a:solidFill>
                <a:schemeClr val="bg1"/>
              </a:solidFill>
            </a:rPr>
            <a:t> та його </a:t>
          </a:r>
          <a:r>
            <a:rPr lang="ru-RU" sz="1200" b="1" i="0" dirty="0" err="1" smtClean="0">
              <a:solidFill>
                <a:schemeClr val="bg1"/>
              </a:solidFill>
            </a:rPr>
            <a:t>тотальне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заповнення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дешевими</a:t>
          </a:r>
          <a:r>
            <a:rPr lang="ru-RU" sz="1200" b="1" i="0" dirty="0" smtClean="0">
              <a:solidFill>
                <a:schemeClr val="bg1"/>
              </a:solidFill>
            </a:rPr>
            <a:t>, </a:t>
          </a:r>
          <a:r>
            <a:rPr lang="ru-RU" sz="1200" b="1" i="0" dirty="0" err="1" smtClean="0">
              <a:solidFill>
                <a:schemeClr val="bg1"/>
              </a:solidFill>
            </a:rPr>
            <a:t>низькоякісними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виробами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іноземного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походження</a:t>
          </a:r>
          <a:r>
            <a:rPr lang="ru-RU" sz="1200" b="1" i="0" dirty="0" smtClean="0">
              <a:solidFill>
                <a:schemeClr val="bg1"/>
              </a:solidFill>
            </a:rPr>
            <a:t>, </a:t>
          </a:r>
          <a:r>
            <a:rPr lang="ru-RU" sz="1200" b="1" i="0" dirty="0" err="1" smtClean="0">
              <a:solidFill>
                <a:schemeClr val="bg1"/>
              </a:solidFill>
            </a:rPr>
            <a:t>значну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частку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серед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яких</a:t>
          </a:r>
          <a:r>
            <a:rPr lang="ru-RU" sz="1200" b="1" i="0" dirty="0" smtClean="0">
              <a:solidFill>
                <a:schemeClr val="bg1"/>
              </a:solidFill>
            </a:rPr>
            <a:t>, </a:t>
          </a:r>
          <a:r>
            <a:rPr lang="ru-RU" sz="1200" b="1" i="0" dirty="0" err="1" smtClean="0">
              <a:solidFill>
                <a:schemeClr val="bg1"/>
              </a:solidFill>
            </a:rPr>
            <a:t>займають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товари</a:t>
          </a:r>
          <a:r>
            <a:rPr lang="ru-RU" sz="1200" b="1" i="0" dirty="0" smtClean="0">
              <a:solidFill>
                <a:schemeClr val="bg1"/>
              </a:solidFill>
            </a:rPr>
            <a:t> «секонд-хенд»; </a:t>
          </a:r>
          <a:endParaRPr lang="ru-RU" sz="1200" b="1" dirty="0">
            <a:solidFill>
              <a:schemeClr val="bg1"/>
            </a:solidFill>
          </a:endParaRPr>
        </a:p>
      </dgm:t>
    </dgm:pt>
    <dgm:pt modelId="{01412F07-E3C6-4493-BF5A-F611D4CC8ACA}" type="parTrans" cxnId="{0B85F5B0-3786-45D4-9B1F-08D5E850B6CA}">
      <dgm:prSet/>
      <dgm:spPr/>
      <dgm:t>
        <a:bodyPr/>
        <a:lstStyle/>
        <a:p>
          <a:endParaRPr lang="ru-RU" sz="1200">
            <a:solidFill>
              <a:schemeClr val="bg1"/>
            </a:solidFill>
          </a:endParaRPr>
        </a:p>
      </dgm:t>
    </dgm:pt>
    <dgm:pt modelId="{71A518DA-E65B-4D53-B815-17912C530ECF}" type="sibTrans" cxnId="{0B85F5B0-3786-45D4-9B1F-08D5E850B6CA}">
      <dgm:prSet/>
      <dgm:spPr/>
      <dgm:t>
        <a:bodyPr/>
        <a:lstStyle/>
        <a:p>
          <a:endParaRPr lang="ru-RU" sz="1200">
            <a:solidFill>
              <a:schemeClr val="bg1"/>
            </a:solidFill>
          </a:endParaRPr>
        </a:p>
      </dgm:t>
    </dgm:pt>
    <dgm:pt modelId="{50B76FB0-0C36-48B9-B93E-A53A931B6C1B}">
      <dgm:prSet phldrT="[Текст]" custT="1"/>
      <dgm:spPr/>
      <dgm:t>
        <a:bodyPr/>
        <a:lstStyle/>
        <a:p>
          <a:r>
            <a:rPr lang="ru-RU" sz="1200" b="1" i="0" dirty="0" err="1" smtClean="0">
              <a:solidFill>
                <a:schemeClr val="bg1"/>
              </a:solidFill>
            </a:rPr>
            <a:t>застосування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вітчизняними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підприємствами</a:t>
          </a:r>
          <a:r>
            <a:rPr lang="ru-RU" sz="1200" b="1" i="0" dirty="0" smtClean="0">
              <a:solidFill>
                <a:schemeClr val="bg1"/>
              </a:solidFill>
            </a:rPr>
            <a:t> </a:t>
          </a:r>
          <a:r>
            <a:rPr lang="ru-RU" sz="1200" b="1" i="0" dirty="0" err="1" smtClean="0">
              <a:solidFill>
                <a:schemeClr val="bg1"/>
              </a:solidFill>
            </a:rPr>
            <a:t>давальницьких</a:t>
          </a:r>
          <a:r>
            <a:rPr lang="ru-RU" sz="1200" b="1" i="0" dirty="0" smtClean="0">
              <a:solidFill>
                <a:schemeClr val="bg1"/>
              </a:solidFill>
            </a:rPr>
            <a:t> схем </a:t>
          </a:r>
          <a:r>
            <a:rPr lang="ru-RU" sz="1200" b="1" i="0" dirty="0" err="1" smtClean="0">
              <a:solidFill>
                <a:schemeClr val="bg1"/>
              </a:solidFill>
            </a:rPr>
            <a:t>виробництва</a:t>
          </a:r>
          <a:r>
            <a:rPr lang="ru-RU" sz="1200" b="0" i="0" dirty="0" smtClean="0">
              <a:solidFill>
                <a:schemeClr val="bg1"/>
              </a:solidFill>
            </a:rPr>
            <a:t>; </a:t>
          </a:r>
          <a:endParaRPr lang="ru-RU" sz="1200" dirty="0">
            <a:solidFill>
              <a:schemeClr val="bg1"/>
            </a:solidFill>
          </a:endParaRPr>
        </a:p>
      </dgm:t>
    </dgm:pt>
    <dgm:pt modelId="{2ECDF4F4-358C-4502-B89E-9C9476972982}" type="parTrans" cxnId="{2B5D954C-9099-4092-93B6-62ED83117BDC}">
      <dgm:prSet/>
      <dgm:spPr/>
      <dgm:t>
        <a:bodyPr/>
        <a:lstStyle/>
        <a:p>
          <a:endParaRPr lang="ru-RU" sz="1200">
            <a:solidFill>
              <a:schemeClr val="bg1"/>
            </a:solidFill>
          </a:endParaRPr>
        </a:p>
      </dgm:t>
    </dgm:pt>
    <dgm:pt modelId="{83929248-EE99-42C3-A638-819F4882B907}" type="sibTrans" cxnId="{2B5D954C-9099-4092-93B6-62ED83117BDC}">
      <dgm:prSet/>
      <dgm:spPr/>
      <dgm:t>
        <a:bodyPr/>
        <a:lstStyle/>
        <a:p>
          <a:endParaRPr lang="ru-RU" sz="1200">
            <a:solidFill>
              <a:schemeClr val="bg1"/>
            </a:solidFill>
          </a:endParaRPr>
        </a:p>
      </dgm:t>
    </dgm:pt>
    <dgm:pt modelId="{695385D4-9753-4A26-B538-D32E6D377943}">
      <dgm:prSet phldrT="[Текст]" custT="1"/>
      <dgm:spPr/>
      <dgm:t>
        <a:bodyPr/>
        <a:lstStyle/>
        <a:p>
          <a:r>
            <a:rPr lang="ru-RU" sz="1200" b="1" dirty="0" err="1" smtClean="0">
              <a:solidFill>
                <a:schemeClr val="bg1"/>
              </a:solidFill>
            </a:rPr>
            <a:t>застаріле</a:t>
          </a:r>
          <a:r>
            <a:rPr lang="ru-RU" sz="1200" b="1" dirty="0" smtClean="0">
              <a:solidFill>
                <a:schemeClr val="bg1"/>
              </a:solidFill>
            </a:rPr>
            <a:t> </a:t>
          </a:r>
          <a:r>
            <a:rPr lang="ru-RU" sz="1200" b="1" dirty="0" err="1" smtClean="0">
              <a:solidFill>
                <a:schemeClr val="bg1"/>
              </a:solidFill>
            </a:rPr>
            <a:t>обладнання</a:t>
          </a:r>
          <a:r>
            <a:rPr lang="ru-RU" sz="1200" b="1" dirty="0" smtClean="0">
              <a:solidFill>
                <a:schemeClr val="bg1"/>
              </a:solidFill>
            </a:rPr>
            <a:t> та </a:t>
          </a:r>
          <a:r>
            <a:rPr lang="ru-RU" sz="1200" b="1" dirty="0" err="1" smtClean="0">
              <a:solidFill>
                <a:schemeClr val="bg1"/>
              </a:solidFill>
            </a:rPr>
            <a:t>технологій</a:t>
          </a:r>
          <a:r>
            <a:rPr lang="ru-RU" sz="1200" b="1" dirty="0" smtClean="0">
              <a:solidFill>
                <a:schemeClr val="bg1"/>
              </a:solidFill>
            </a:rPr>
            <a:t>, що </a:t>
          </a:r>
          <a:r>
            <a:rPr lang="ru-RU" sz="1200" b="1" dirty="0" err="1" smtClean="0">
              <a:solidFill>
                <a:schemeClr val="bg1"/>
              </a:solidFill>
            </a:rPr>
            <a:t>здебільшого</a:t>
          </a:r>
          <a:r>
            <a:rPr lang="ru-RU" sz="1200" b="1" dirty="0" smtClean="0">
              <a:solidFill>
                <a:schemeClr val="bg1"/>
              </a:solidFill>
            </a:rPr>
            <a:t> є причиною </a:t>
          </a:r>
          <a:r>
            <a:rPr lang="ru-RU" sz="1200" b="1" dirty="0" err="1" smtClean="0">
              <a:solidFill>
                <a:schemeClr val="bg1"/>
              </a:solidFill>
            </a:rPr>
            <a:t>високої</a:t>
          </a:r>
          <a:r>
            <a:rPr lang="ru-RU" sz="1200" b="1" dirty="0" smtClean="0">
              <a:solidFill>
                <a:schemeClr val="bg1"/>
              </a:solidFill>
            </a:rPr>
            <a:t> </a:t>
          </a:r>
          <a:r>
            <a:rPr lang="ru-RU" sz="1200" b="1" dirty="0" err="1" smtClean="0">
              <a:solidFill>
                <a:schemeClr val="bg1"/>
              </a:solidFill>
            </a:rPr>
            <a:t>енерго</a:t>
          </a:r>
          <a:r>
            <a:rPr lang="ru-RU" sz="1200" b="1" dirty="0" smtClean="0">
              <a:solidFill>
                <a:schemeClr val="bg1"/>
              </a:solidFill>
            </a:rPr>
            <a:t>- та </a:t>
          </a:r>
          <a:r>
            <a:rPr lang="ru-RU" sz="1200" b="1" dirty="0" err="1" smtClean="0">
              <a:solidFill>
                <a:schemeClr val="bg1"/>
              </a:solidFill>
            </a:rPr>
            <a:t>матеріаломісткості</a:t>
          </a:r>
          <a:r>
            <a:rPr lang="ru-RU" sz="1200" b="1" dirty="0" smtClean="0">
              <a:solidFill>
                <a:schemeClr val="bg1"/>
              </a:solidFill>
            </a:rPr>
            <a:t> </a:t>
          </a:r>
          <a:r>
            <a:rPr lang="ru-RU" sz="1200" b="1" dirty="0" err="1" smtClean="0">
              <a:solidFill>
                <a:schemeClr val="bg1"/>
              </a:solidFill>
            </a:rPr>
            <a:t>продукції</a:t>
          </a:r>
          <a:r>
            <a:rPr lang="ru-RU" sz="1200" b="1" dirty="0" smtClean="0">
              <a:solidFill>
                <a:schemeClr val="bg1"/>
              </a:solidFill>
            </a:rPr>
            <a:t>, </a:t>
          </a:r>
          <a:r>
            <a:rPr lang="ru-RU" sz="1200" b="1" dirty="0" err="1" smtClean="0">
              <a:solidFill>
                <a:schemeClr val="bg1"/>
              </a:solidFill>
            </a:rPr>
            <a:t>неконкурентоспроможності</a:t>
          </a:r>
          <a:r>
            <a:rPr lang="ru-RU" sz="1200" b="1" dirty="0" smtClean="0">
              <a:solidFill>
                <a:schemeClr val="bg1"/>
              </a:solidFill>
            </a:rPr>
            <a:t> не </a:t>
          </a:r>
          <a:r>
            <a:rPr lang="ru-RU" sz="1200" b="1" dirty="0" err="1" smtClean="0">
              <a:solidFill>
                <a:schemeClr val="bg1"/>
              </a:solidFill>
            </a:rPr>
            <a:t>лише</a:t>
          </a:r>
          <a:r>
            <a:rPr lang="ru-RU" sz="1200" b="1" dirty="0" smtClean="0">
              <a:solidFill>
                <a:schemeClr val="bg1"/>
              </a:solidFill>
            </a:rPr>
            <a:t> на ринках </a:t>
          </a:r>
          <a:r>
            <a:rPr lang="ru-RU" sz="1200" b="1" dirty="0" err="1" smtClean="0">
              <a:solidFill>
                <a:schemeClr val="bg1"/>
              </a:solidFill>
            </a:rPr>
            <a:t>розвинених</a:t>
          </a:r>
          <a:r>
            <a:rPr lang="ru-RU" sz="1200" b="1" dirty="0" smtClean="0">
              <a:solidFill>
                <a:schemeClr val="bg1"/>
              </a:solidFill>
            </a:rPr>
            <a:t> </a:t>
          </a:r>
          <a:r>
            <a:rPr lang="ru-RU" sz="1200" b="1" dirty="0" err="1" smtClean="0">
              <a:solidFill>
                <a:schemeClr val="bg1"/>
              </a:solidFill>
            </a:rPr>
            <a:t>країн</a:t>
          </a:r>
          <a:r>
            <a:rPr lang="ru-RU" sz="1200" b="1" dirty="0" smtClean="0">
              <a:solidFill>
                <a:schemeClr val="bg1"/>
              </a:solidFill>
            </a:rPr>
            <a:t>, але й на ринках </a:t>
          </a:r>
          <a:r>
            <a:rPr lang="ru-RU" sz="1200" b="1" dirty="0" err="1" smtClean="0">
              <a:solidFill>
                <a:schemeClr val="bg1"/>
              </a:solidFill>
            </a:rPr>
            <a:t>країн</a:t>
          </a:r>
          <a:r>
            <a:rPr lang="ru-RU" sz="1200" b="1" dirty="0" smtClean="0">
              <a:solidFill>
                <a:schemeClr val="bg1"/>
              </a:solidFill>
            </a:rPr>
            <a:t>, що </a:t>
          </a:r>
          <a:r>
            <a:rPr lang="ru-RU" sz="1200" b="1" dirty="0" err="1" smtClean="0">
              <a:solidFill>
                <a:schemeClr val="bg1"/>
              </a:solidFill>
            </a:rPr>
            <a:t>розвиваються</a:t>
          </a:r>
          <a:r>
            <a:rPr lang="ru-RU" sz="1200" b="1" dirty="0" smtClean="0">
              <a:solidFill>
                <a:schemeClr val="bg1"/>
              </a:solidFill>
            </a:rPr>
            <a:t>;</a:t>
          </a:r>
          <a:endParaRPr lang="ru-RU" sz="1200" b="1" dirty="0">
            <a:solidFill>
              <a:schemeClr val="bg1"/>
            </a:solidFill>
          </a:endParaRPr>
        </a:p>
      </dgm:t>
    </dgm:pt>
    <dgm:pt modelId="{5495E17A-4706-4DFC-A57E-32E3ADC61241}" type="parTrans" cxnId="{28D48B65-6C9E-4DE7-98EA-944260D098E7}">
      <dgm:prSet/>
      <dgm:spPr/>
      <dgm:t>
        <a:bodyPr/>
        <a:lstStyle/>
        <a:p>
          <a:endParaRPr lang="ru-RU" sz="1200">
            <a:solidFill>
              <a:schemeClr val="bg1"/>
            </a:solidFill>
          </a:endParaRPr>
        </a:p>
      </dgm:t>
    </dgm:pt>
    <dgm:pt modelId="{8F34FE45-CC87-4B3F-B514-470CA128646A}" type="sibTrans" cxnId="{28D48B65-6C9E-4DE7-98EA-944260D098E7}">
      <dgm:prSet/>
      <dgm:spPr/>
      <dgm:t>
        <a:bodyPr/>
        <a:lstStyle/>
        <a:p>
          <a:endParaRPr lang="ru-RU" sz="1200">
            <a:solidFill>
              <a:schemeClr val="bg1"/>
            </a:solidFill>
          </a:endParaRPr>
        </a:p>
      </dgm:t>
    </dgm:pt>
    <dgm:pt modelId="{C088EF7F-BFC6-4935-A4F7-1D98BA0A5C1B}">
      <dgm:prSet custT="1"/>
      <dgm:spPr/>
      <dgm:t>
        <a:bodyPr/>
        <a:lstStyle/>
        <a:p>
          <a:r>
            <a:rPr lang="ru-RU" sz="1200" b="1" dirty="0" err="1" smtClean="0">
              <a:solidFill>
                <a:schemeClr val="bg1"/>
              </a:solidFill>
            </a:rPr>
            <a:t>неконтрольований</a:t>
          </a:r>
          <a:r>
            <a:rPr lang="ru-RU" sz="1200" b="1" dirty="0" smtClean="0">
              <a:solidFill>
                <a:schemeClr val="bg1"/>
              </a:solidFill>
            </a:rPr>
            <a:t> </a:t>
          </a:r>
          <a:r>
            <a:rPr lang="ru-RU" sz="1200" b="1" dirty="0" err="1" smtClean="0">
              <a:solidFill>
                <a:schemeClr val="bg1"/>
              </a:solidFill>
            </a:rPr>
            <a:t>імпорт</a:t>
          </a:r>
          <a:r>
            <a:rPr lang="ru-RU" sz="1200" b="1" dirty="0" smtClean="0">
              <a:solidFill>
                <a:schemeClr val="bg1"/>
              </a:solidFill>
            </a:rPr>
            <a:t> та </a:t>
          </a:r>
          <a:r>
            <a:rPr lang="ru-RU" sz="1200" b="1" dirty="0" err="1" smtClean="0">
              <a:solidFill>
                <a:schemeClr val="bg1"/>
              </a:solidFill>
            </a:rPr>
            <a:t>відсутність</a:t>
          </a:r>
          <a:r>
            <a:rPr lang="ru-RU" sz="1200" b="1" dirty="0" smtClean="0">
              <a:solidFill>
                <a:schemeClr val="bg1"/>
              </a:solidFill>
            </a:rPr>
            <a:t> </a:t>
          </a:r>
          <a:r>
            <a:rPr lang="ru-RU" sz="1200" b="1" dirty="0" err="1" smtClean="0">
              <a:solidFill>
                <a:schemeClr val="bg1"/>
              </a:solidFill>
            </a:rPr>
            <a:t>нормативної</a:t>
          </a:r>
          <a:r>
            <a:rPr lang="ru-RU" sz="1200" b="1" dirty="0" smtClean="0">
              <a:solidFill>
                <a:schemeClr val="bg1"/>
              </a:solidFill>
            </a:rPr>
            <a:t> </a:t>
          </a:r>
          <a:r>
            <a:rPr lang="ru-RU" sz="1200" b="1" dirty="0" err="1" smtClean="0">
              <a:solidFill>
                <a:schemeClr val="bg1"/>
              </a:solidFill>
            </a:rPr>
            <a:t>бази</a:t>
          </a:r>
          <a:r>
            <a:rPr lang="ru-RU" sz="1200" b="1" dirty="0" smtClean="0">
              <a:solidFill>
                <a:schemeClr val="bg1"/>
              </a:solidFill>
            </a:rPr>
            <a:t> </a:t>
          </a:r>
          <a:r>
            <a:rPr lang="ru-RU" sz="1200" b="1" dirty="0" err="1" smtClean="0">
              <a:solidFill>
                <a:schemeClr val="bg1"/>
              </a:solidFill>
            </a:rPr>
            <a:t>захисту</a:t>
          </a:r>
          <a:r>
            <a:rPr lang="ru-RU" sz="1200" b="1" dirty="0" smtClean="0">
              <a:solidFill>
                <a:schemeClr val="bg1"/>
              </a:solidFill>
            </a:rPr>
            <a:t> </a:t>
          </a:r>
          <a:r>
            <a:rPr lang="ru-RU" sz="1200" b="1" dirty="0" err="1" smtClean="0">
              <a:solidFill>
                <a:schemeClr val="bg1"/>
              </a:solidFill>
            </a:rPr>
            <a:t>внутрішнього</a:t>
          </a:r>
          <a:r>
            <a:rPr lang="ru-RU" sz="1200" b="1" dirty="0" smtClean="0">
              <a:solidFill>
                <a:schemeClr val="bg1"/>
              </a:solidFill>
            </a:rPr>
            <a:t> ринку </a:t>
          </a:r>
          <a:r>
            <a:rPr lang="ru-RU" sz="1200" b="1" dirty="0" err="1" smtClean="0">
              <a:solidFill>
                <a:schemeClr val="bg1"/>
              </a:solidFill>
            </a:rPr>
            <a:t>від</a:t>
          </a:r>
          <a:r>
            <a:rPr lang="ru-RU" sz="1200" b="1" dirty="0" smtClean="0">
              <a:solidFill>
                <a:schemeClr val="bg1"/>
              </a:solidFill>
            </a:rPr>
            <a:t> </a:t>
          </a:r>
          <a:r>
            <a:rPr lang="ru-RU" sz="1200" b="1" dirty="0" err="1" smtClean="0">
              <a:solidFill>
                <a:schemeClr val="bg1"/>
              </a:solidFill>
            </a:rPr>
            <a:t>контрабанди</a:t>
          </a:r>
          <a:r>
            <a:rPr lang="ru-RU" sz="1200" b="1" dirty="0" smtClean="0">
              <a:solidFill>
                <a:schemeClr val="bg1"/>
              </a:solidFill>
            </a:rPr>
            <a:t> </a:t>
          </a:r>
          <a:r>
            <a:rPr lang="ru-RU" sz="1200" b="1" dirty="0" err="1" smtClean="0">
              <a:solidFill>
                <a:schemeClr val="bg1"/>
              </a:solidFill>
            </a:rPr>
            <a:t>товарів</a:t>
          </a:r>
          <a:r>
            <a:rPr lang="ru-RU" sz="1200" b="1" dirty="0" smtClean="0">
              <a:solidFill>
                <a:schemeClr val="bg1"/>
              </a:solidFill>
            </a:rPr>
            <a:t>;</a:t>
          </a:r>
          <a:endParaRPr lang="ru-RU" sz="1200" b="1" dirty="0">
            <a:solidFill>
              <a:schemeClr val="bg1"/>
            </a:solidFill>
          </a:endParaRPr>
        </a:p>
      </dgm:t>
    </dgm:pt>
    <dgm:pt modelId="{813050A9-EC01-4B04-8FF0-8C6F95D4E548}" type="parTrans" cxnId="{08DE3C49-2B4A-49E7-8736-E7462F0EB39D}">
      <dgm:prSet/>
      <dgm:spPr/>
      <dgm:t>
        <a:bodyPr/>
        <a:lstStyle/>
        <a:p>
          <a:endParaRPr lang="ru-RU" sz="1200"/>
        </a:p>
      </dgm:t>
    </dgm:pt>
    <dgm:pt modelId="{4477E60C-CC8C-4FDE-9E63-FA94F7CC8A15}" type="sibTrans" cxnId="{08DE3C49-2B4A-49E7-8736-E7462F0EB39D}">
      <dgm:prSet/>
      <dgm:spPr/>
      <dgm:t>
        <a:bodyPr/>
        <a:lstStyle/>
        <a:p>
          <a:endParaRPr lang="ru-RU" sz="1200"/>
        </a:p>
      </dgm:t>
    </dgm:pt>
    <dgm:pt modelId="{A6066A9A-BA76-4771-9C54-984EF7D13E39}" type="pres">
      <dgm:prSet presAssocID="{B555CC4D-3B2F-4A5B-81D8-63C56563553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220A538-0C42-4466-8E83-C29BFEC7FC0D}" type="pres">
      <dgm:prSet presAssocID="{B555CC4D-3B2F-4A5B-81D8-63C56563553F}" presName="Name1" presStyleCnt="0"/>
      <dgm:spPr/>
    </dgm:pt>
    <dgm:pt modelId="{E6B8F759-3863-4DD1-91CB-4AA84045344F}" type="pres">
      <dgm:prSet presAssocID="{B555CC4D-3B2F-4A5B-81D8-63C56563553F}" presName="cycle" presStyleCnt="0"/>
      <dgm:spPr/>
    </dgm:pt>
    <dgm:pt modelId="{1F2A7644-51E7-451F-9840-2864188CBEF7}" type="pres">
      <dgm:prSet presAssocID="{B555CC4D-3B2F-4A5B-81D8-63C56563553F}" presName="srcNode" presStyleLbl="node1" presStyleIdx="0" presStyleCnt="4"/>
      <dgm:spPr/>
    </dgm:pt>
    <dgm:pt modelId="{61CB8347-EA54-4730-BB37-99017B6D336D}" type="pres">
      <dgm:prSet presAssocID="{B555CC4D-3B2F-4A5B-81D8-63C56563553F}" presName="conn" presStyleLbl="parChTrans1D2" presStyleIdx="0" presStyleCnt="1"/>
      <dgm:spPr/>
      <dgm:t>
        <a:bodyPr/>
        <a:lstStyle/>
        <a:p>
          <a:endParaRPr lang="ru-RU"/>
        </a:p>
      </dgm:t>
    </dgm:pt>
    <dgm:pt modelId="{211E29BC-8456-4AEC-B41A-60BF58692B4A}" type="pres">
      <dgm:prSet presAssocID="{B555CC4D-3B2F-4A5B-81D8-63C56563553F}" presName="extraNode" presStyleLbl="node1" presStyleIdx="0" presStyleCnt="4"/>
      <dgm:spPr/>
    </dgm:pt>
    <dgm:pt modelId="{FB016353-8328-41C2-B3F1-556A6419AFF0}" type="pres">
      <dgm:prSet presAssocID="{B555CC4D-3B2F-4A5B-81D8-63C56563553F}" presName="dstNode" presStyleLbl="node1" presStyleIdx="0" presStyleCnt="4"/>
      <dgm:spPr/>
    </dgm:pt>
    <dgm:pt modelId="{AE68804F-DF39-4543-9ED5-A3F09E668CD6}" type="pres">
      <dgm:prSet presAssocID="{C314BCAE-0136-4F78-819F-CFFE41A09963}" presName="text_1" presStyleLbl="node1" presStyleIdx="0" presStyleCnt="4" custScaleY="1565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AB652-A4E6-4EF7-ACF6-634F25D1F03F}" type="pres">
      <dgm:prSet presAssocID="{C314BCAE-0136-4F78-819F-CFFE41A09963}" presName="accent_1" presStyleCnt="0"/>
      <dgm:spPr/>
    </dgm:pt>
    <dgm:pt modelId="{F27EB481-4347-4F13-ABFC-BA598630F46C}" type="pres">
      <dgm:prSet presAssocID="{C314BCAE-0136-4F78-819F-CFFE41A09963}" presName="accentRepeatNode" presStyleLbl="solidFgAcc1" presStyleIdx="0" presStyleCnt="4"/>
      <dgm:spPr>
        <a:solidFill>
          <a:schemeClr val="bg2">
            <a:lumMod val="75000"/>
          </a:schemeClr>
        </a:solidFill>
        <a:ln>
          <a:solidFill>
            <a:schemeClr val="bg1"/>
          </a:solidFill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C1508A4F-A4B3-4E01-B6C8-9EA2B4793F60}" type="pres">
      <dgm:prSet presAssocID="{50B76FB0-0C36-48B9-B93E-A53A931B6C1B}" presName="text_2" presStyleLbl="node1" presStyleIdx="1" presStyleCnt="4" custScaleY="113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7C7E01-EAA1-4910-BCEF-687A7CF7925B}" type="pres">
      <dgm:prSet presAssocID="{50B76FB0-0C36-48B9-B93E-A53A931B6C1B}" presName="accent_2" presStyleCnt="0"/>
      <dgm:spPr/>
    </dgm:pt>
    <dgm:pt modelId="{2BFD1751-A107-4246-8FC2-C9D3BC677896}" type="pres">
      <dgm:prSet presAssocID="{50B76FB0-0C36-48B9-B93E-A53A931B6C1B}" presName="accentRepeatNode" presStyleLbl="solidFgAcc1" presStyleIdx="1" presStyleCnt="4"/>
      <dgm:spPr>
        <a:solidFill>
          <a:schemeClr val="bg2">
            <a:lumMod val="75000"/>
          </a:schemeClr>
        </a:solidFill>
        <a:ln>
          <a:solidFill>
            <a:schemeClr val="bg1"/>
          </a:solidFill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95302CB9-1E96-47F1-B59C-AF7406178988}" type="pres">
      <dgm:prSet presAssocID="{695385D4-9753-4A26-B538-D32E6D377943}" presName="text_3" presStyleLbl="node1" presStyleIdx="2" presStyleCnt="4" custScaleY="1388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552E55-88C0-473B-AE59-497714C37637}" type="pres">
      <dgm:prSet presAssocID="{695385D4-9753-4A26-B538-D32E6D377943}" presName="accent_3" presStyleCnt="0"/>
      <dgm:spPr/>
    </dgm:pt>
    <dgm:pt modelId="{9E980C9A-0CE6-4FCD-92A9-89AC2816A32E}" type="pres">
      <dgm:prSet presAssocID="{695385D4-9753-4A26-B538-D32E6D377943}" presName="accentRepeatNode" presStyleLbl="solidFgAcc1" presStyleIdx="2" presStyleCnt="4"/>
      <dgm:spPr>
        <a:solidFill>
          <a:schemeClr val="bg2">
            <a:lumMod val="75000"/>
          </a:schemeClr>
        </a:solidFill>
        <a:ln>
          <a:solidFill>
            <a:schemeClr val="bg1"/>
          </a:solidFill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AF3AC470-C6F7-4991-8567-BD3EA9DB8EE2}" type="pres">
      <dgm:prSet presAssocID="{C088EF7F-BFC6-4935-A4F7-1D98BA0A5C1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21A937-A12E-4C43-A143-04312805AA3F}" type="pres">
      <dgm:prSet presAssocID="{C088EF7F-BFC6-4935-A4F7-1D98BA0A5C1B}" presName="accent_4" presStyleCnt="0"/>
      <dgm:spPr/>
    </dgm:pt>
    <dgm:pt modelId="{647B84C4-7704-48B5-A38F-84067A80B332}" type="pres">
      <dgm:prSet presAssocID="{C088EF7F-BFC6-4935-A4F7-1D98BA0A5C1B}" presName="accentRepeatNode" presStyleLbl="solidFgAcc1" presStyleIdx="3" presStyleCnt="4"/>
      <dgm:spPr>
        <a:solidFill>
          <a:schemeClr val="bg2">
            <a:lumMod val="75000"/>
          </a:schemeClr>
        </a:solidFill>
        <a:ln>
          <a:solidFill>
            <a:schemeClr val="bg1"/>
          </a:solidFill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</dgm:ptLst>
  <dgm:cxnLst>
    <dgm:cxn modelId="{28D48B65-6C9E-4DE7-98EA-944260D098E7}" srcId="{B555CC4D-3B2F-4A5B-81D8-63C56563553F}" destId="{695385D4-9753-4A26-B538-D32E6D377943}" srcOrd="2" destOrd="0" parTransId="{5495E17A-4706-4DFC-A57E-32E3ADC61241}" sibTransId="{8F34FE45-CC87-4B3F-B514-470CA128646A}"/>
    <dgm:cxn modelId="{86D3D1E5-2909-4292-8EF7-2E6749A5CB32}" type="presOf" srcId="{50B76FB0-0C36-48B9-B93E-A53A931B6C1B}" destId="{C1508A4F-A4B3-4E01-B6C8-9EA2B4793F60}" srcOrd="0" destOrd="0" presId="urn:microsoft.com/office/officeart/2008/layout/VerticalCurvedList"/>
    <dgm:cxn modelId="{52DF3861-2C59-4428-AC7D-5883448543AB}" type="presOf" srcId="{695385D4-9753-4A26-B538-D32E6D377943}" destId="{95302CB9-1E96-47F1-B59C-AF7406178988}" srcOrd="0" destOrd="0" presId="urn:microsoft.com/office/officeart/2008/layout/VerticalCurvedList"/>
    <dgm:cxn modelId="{08DE3C49-2B4A-49E7-8736-E7462F0EB39D}" srcId="{B555CC4D-3B2F-4A5B-81D8-63C56563553F}" destId="{C088EF7F-BFC6-4935-A4F7-1D98BA0A5C1B}" srcOrd="3" destOrd="0" parTransId="{813050A9-EC01-4B04-8FF0-8C6F95D4E548}" sibTransId="{4477E60C-CC8C-4FDE-9E63-FA94F7CC8A15}"/>
    <dgm:cxn modelId="{20240A14-5B28-4E81-BD5A-B38FA6DA1D3E}" type="presOf" srcId="{71A518DA-E65B-4D53-B815-17912C530ECF}" destId="{61CB8347-EA54-4730-BB37-99017B6D336D}" srcOrd="0" destOrd="0" presId="urn:microsoft.com/office/officeart/2008/layout/VerticalCurvedList"/>
    <dgm:cxn modelId="{3FD9A30A-77E1-4CA2-AC14-ABB61703B277}" type="presOf" srcId="{B555CC4D-3B2F-4A5B-81D8-63C56563553F}" destId="{A6066A9A-BA76-4771-9C54-984EF7D13E39}" srcOrd="0" destOrd="0" presId="urn:microsoft.com/office/officeart/2008/layout/VerticalCurvedList"/>
    <dgm:cxn modelId="{0B85F5B0-3786-45D4-9B1F-08D5E850B6CA}" srcId="{B555CC4D-3B2F-4A5B-81D8-63C56563553F}" destId="{C314BCAE-0136-4F78-819F-CFFE41A09963}" srcOrd="0" destOrd="0" parTransId="{01412F07-E3C6-4493-BF5A-F611D4CC8ACA}" sibTransId="{71A518DA-E65B-4D53-B815-17912C530ECF}"/>
    <dgm:cxn modelId="{2B5D954C-9099-4092-93B6-62ED83117BDC}" srcId="{B555CC4D-3B2F-4A5B-81D8-63C56563553F}" destId="{50B76FB0-0C36-48B9-B93E-A53A931B6C1B}" srcOrd="1" destOrd="0" parTransId="{2ECDF4F4-358C-4502-B89E-9C9476972982}" sibTransId="{83929248-EE99-42C3-A638-819F4882B907}"/>
    <dgm:cxn modelId="{D0B4EF11-6BC5-4EF3-A4CC-3FA499D5B655}" type="presOf" srcId="{C088EF7F-BFC6-4935-A4F7-1D98BA0A5C1B}" destId="{AF3AC470-C6F7-4991-8567-BD3EA9DB8EE2}" srcOrd="0" destOrd="0" presId="urn:microsoft.com/office/officeart/2008/layout/VerticalCurvedList"/>
    <dgm:cxn modelId="{C0D8FD8E-7C63-4E90-A7F4-7CFC48359056}" type="presOf" srcId="{C314BCAE-0136-4F78-819F-CFFE41A09963}" destId="{AE68804F-DF39-4543-9ED5-A3F09E668CD6}" srcOrd="0" destOrd="0" presId="urn:microsoft.com/office/officeart/2008/layout/VerticalCurvedList"/>
    <dgm:cxn modelId="{65DEA054-8CDB-4890-B0AB-7AA7F04350F9}" type="presParOf" srcId="{A6066A9A-BA76-4771-9C54-984EF7D13E39}" destId="{1220A538-0C42-4466-8E83-C29BFEC7FC0D}" srcOrd="0" destOrd="0" presId="urn:microsoft.com/office/officeart/2008/layout/VerticalCurvedList"/>
    <dgm:cxn modelId="{FF09B45A-D9EE-48C4-9D16-645AED34FDCE}" type="presParOf" srcId="{1220A538-0C42-4466-8E83-C29BFEC7FC0D}" destId="{E6B8F759-3863-4DD1-91CB-4AA84045344F}" srcOrd="0" destOrd="0" presId="urn:microsoft.com/office/officeart/2008/layout/VerticalCurvedList"/>
    <dgm:cxn modelId="{9B7A4F72-2441-4ED0-857F-F7ECFF0D56F7}" type="presParOf" srcId="{E6B8F759-3863-4DD1-91CB-4AA84045344F}" destId="{1F2A7644-51E7-451F-9840-2864188CBEF7}" srcOrd="0" destOrd="0" presId="urn:microsoft.com/office/officeart/2008/layout/VerticalCurvedList"/>
    <dgm:cxn modelId="{612BB695-586C-4AB3-BB17-8DBA8C78C357}" type="presParOf" srcId="{E6B8F759-3863-4DD1-91CB-4AA84045344F}" destId="{61CB8347-EA54-4730-BB37-99017B6D336D}" srcOrd="1" destOrd="0" presId="urn:microsoft.com/office/officeart/2008/layout/VerticalCurvedList"/>
    <dgm:cxn modelId="{864723E3-4BA3-4918-97CC-24714793684E}" type="presParOf" srcId="{E6B8F759-3863-4DD1-91CB-4AA84045344F}" destId="{211E29BC-8456-4AEC-B41A-60BF58692B4A}" srcOrd="2" destOrd="0" presId="urn:microsoft.com/office/officeart/2008/layout/VerticalCurvedList"/>
    <dgm:cxn modelId="{A8B685EC-126D-4316-81E6-07C558203327}" type="presParOf" srcId="{E6B8F759-3863-4DD1-91CB-4AA84045344F}" destId="{FB016353-8328-41C2-B3F1-556A6419AFF0}" srcOrd="3" destOrd="0" presId="urn:microsoft.com/office/officeart/2008/layout/VerticalCurvedList"/>
    <dgm:cxn modelId="{08EE70D8-BF87-4B8A-88F8-8F573ADBBC6B}" type="presParOf" srcId="{1220A538-0C42-4466-8E83-C29BFEC7FC0D}" destId="{AE68804F-DF39-4543-9ED5-A3F09E668CD6}" srcOrd="1" destOrd="0" presId="urn:microsoft.com/office/officeart/2008/layout/VerticalCurvedList"/>
    <dgm:cxn modelId="{504CADDD-24FA-49D6-BF63-B3EA0498748B}" type="presParOf" srcId="{1220A538-0C42-4466-8E83-C29BFEC7FC0D}" destId="{05AAB652-A4E6-4EF7-ACF6-634F25D1F03F}" srcOrd="2" destOrd="0" presId="urn:microsoft.com/office/officeart/2008/layout/VerticalCurvedList"/>
    <dgm:cxn modelId="{467B4D4B-E2D5-4C90-9DE0-874302CCE1D0}" type="presParOf" srcId="{05AAB652-A4E6-4EF7-ACF6-634F25D1F03F}" destId="{F27EB481-4347-4F13-ABFC-BA598630F46C}" srcOrd="0" destOrd="0" presId="urn:microsoft.com/office/officeart/2008/layout/VerticalCurvedList"/>
    <dgm:cxn modelId="{CA04E3B8-609F-44F6-9C99-C7174B16F02F}" type="presParOf" srcId="{1220A538-0C42-4466-8E83-C29BFEC7FC0D}" destId="{C1508A4F-A4B3-4E01-B6C8-9EA2B4793F60}" srcOrd="3" destOrd="0" presId="urn:microsoft.com/office/officeart/2008/layout/VerticalCurvedList"/>
    <dgm:cxn modelId="{ABEF353F-565A-4BC9-B0BC-299763C318C1}" type="presParOf" srcId="{1220A538-0C42-4466-8E83-C29BFEC7FC0D}" destId="{8D7C7E01-EAA1-4910-BCEF-687A7CF7925B}" srcOrd="4" destOrd="0" presId="urn:microsoft.com/office/officeart/2008/layout/VerticalCurvedList"/>
    <dgm:cxn modelId="{C67FE5AF-BAE8-4B43-8863-7144AEAB5013}" type="presParOf" srcId="{8D7C7E01-EAA1-4910-BCEF-687A7CF7925B}" destId="{2BFD1751-A107-4246-8FC2-C9D3BC677896}" srcOrd="0" destOrd="0" presId="urn:microsoft.com/office/officeart/2008/layout/VerticalCurvedList"/>
    <dgm:cxn modelId="{E0D49299-ACEB-4C35-BDE3-1C74F63A0D34}" type="presParOf" srcId="{1220A538-0C42-4466-8E83-C29BFEC7FC0D}" destId="{95302CB9-1E96-47F1-B59C-AF7406178988}" srcOrd="5" destOrd="0" presId="urn:microsoft.com/office/officeart/2008/layout/VerticalCurvedList"/>
    <dgm:cxn modelId="{2125B9C2-9453-4FA7-8D1B-DE08BE2B9847}" type="presParOf" srcId="{1220A538-0C42-4466-8E83-C29BFEC7FC0D}" destId="{98552E55-88C0-473B-AE59-497714C37637}" srcOrd="6" destOrd="0" presId="urn:microsoft.com/office/officeart/2008/layout/VerticalCurvedList"/>
    <dgm:cxn modelId="{8F898C9F-C930-45BA-B5A3-350A431573B3}" type="presParOf" srcId="{98552E55-88C0-473B-AE59-497714C37637}" destId="{9E980C9A-0CE6-4FCD-92A9-89AC2816A32E}" srcOrd="0" destOrd="0" presId="urn:microsoft.com/office/officeart/2008/layout/VerticalCurvedList"/>
    <dgm:cxn modelId="{F918C997-F333-4D82-949F-A49170512298}" type="presParOf" srcId="{1220A538-0C42-4466-8E83-C29BFEC7FC0D}" destId="{AF3AC470-C6F7-4991-8567-BD3EA9DB8EE2}" srcOrd="7" destOrd="0" presId="urn:microsoft.com/office/officeart/2008/layout/VerticalCurvedList"/>
    <dgm:cxn modelId="{3D905845-9BFC-4660-A9A6-20ACC71FA236}" type="presParOf" srcId="{1220A538-0C42-4466-8E83-C29BFEC7FC0D}" destId="{8D21A937-A12E-4C43-A143-04312805AA3F}" srcOrd="8" destOrd="0" presId="urn:microsoft.com/office/officeart/2008/layout/VerticalCurvedList"/>
    <dgm:cxn modelId="{DE3F27E1-B1C5-4DA0-B168-9BE58759170B}" type="presParOf" srcId="{8D21A937-A12E-4C43-A143-04312805AA3F}" destId="{647B84C4-7704-48B5-A38F-84067A80B33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C3E0B6-CBD1-4594-96F1-FF09E234AA3A}" type="doc">
      <dgm:prSet loTypeId="urn:microsoft.com/office/officeart/2008/layout/VerticalCurvedList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2D2EC4E0-6C11-42A7-9A09-DD0B02E563EB}">
      <dgm:prSet phldrT="[Текст]" custT="1"/>
      <dgm:spPr/>
      <dgm:t>
        <a:bodyPr/>
        <a:lstStyle/>
        <a:p>
          <a:r>
            <a:rPr lang="uk-UA" sz="1600" dirty="0" smtClean="0">
              <a:solidFill>
                <a:schemeClr val="bg1"/>
              </a:solidFill>
            </a:rPr>
            <a:t>ПАТ «Володарка» створювалось </a:t>
          </a:r>
          <a:r>
            <a:rPr lang="uk-UA" sz="1600" b="0" dirty="0" smtClean="0">
              <a:solidFill>
                <a:schemeClr val="bg1"/>
              </a:solidFill>
            </a:rPr>
            <a:t>з</a:t>
          </a:r>
          <a:r>
            <a:rPr lang="uk-UA" sz="1600" b="1" dirty="0" smtClean="0">
              <a:solidFill>
                <a:schemeClr val="bg1"/>
              </a:solidFill>
            </a:rPr>
            <a:t> метою </a:t>
          </a:r>
          <a:r>
            <a:rPr lang="uk-UA" sz="1600" dirty="0" smtClean="0">
              <a:solidFill>
                <a:schemeClr val="bg1"/>
              </a:solidFill>
            </a:rPr>
            <a:t>здійснення підприємницької діяльності для отримання прибутку в інтересах акціонерів, а також його працівників.</a:t>
          </a:r>
          <a:endParaRPr lang="ru-RU" sz="1600" dirty="0">
            <a:solidFill>
              <a:schemeClr val="bg1"/>
            </a:solidFill>
          </a:endParaRPr>
        </a:p>
      </dgm:t>
    </dgm:pt>
    <dgm:pt modelId="{9697B4B8-541E-477F-B222-6786EEF9D18D}" type="parTrans" cxnId="{092A49DB-D444-4D2F-AAD3-E2E9D955A04E}">
      <dgm:prSet/>
      <dgm:spPr/>
      <dgm:t>
        <a:bodyPr/>
        <a:lstStyle/>
        <a:p>
          <a:endParaRPr lang="ru-RU"/>
        </a:p>
      </dgm:t>
    </dgm:pt>
    <dgm:pt modelId="{FC464B1D-2D48-4719-98E4-9D50A6D65D91}" type="sibTrans" cxnId="{092A49DB-D444-4D2F-AAD3-E2E9D955A04E}">
      <dgm:prSet/>
      <dgm:spPr/>
      <dgm:t>
        <a:bodyPr/>
        <a:lstStyle/>
        <a:p>
          <a:endParaRPr lang="ru-RU"/>
        </a:p>
      </dgm:t>
    </dgm:pt>
    <dgm:pt modelId="{A505BFAD-7226-4C6D-B40F-78AA5953EA5B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Предметом діяльності </a:t>
          </a:r>
          <a:r>
            <a:rPr lang="uk-UA" sz="1400" b="1" dirty="0" smtClean="0">
              <a:solidFill>
                <a:schemeClr val="bg1"/>
              </a:solidFill>
            </a:rPr>
            <a:t>П</a:t>
          </a:r>
          <a:r>
            <a:rPr lang="ru-RU" sz="1400" b="1" dirty="0" smtClean="0">
              <a:solidFill>
                <a:schemeClr val="bg1"/>
              </a:solidFill>
            </a:rPr>
            <a:t>АТ «Володарка» є:</a:t>
          </a:r>
        </a:p>
        <a:p>
          <a:r>
            <a:rPr lang="ru-RU" sz="1400" u="none" dirty="0" smtClean="0">
              <a:solidFill>
                <a:schemeClr val="bg1"/>
              </a:solidFill>
            </a:rPr>
            <a:t>- </a:t>
          </a:r>
          <a:r>
            <a:rPr lang="ru-RU" sz="1400" u="none" dirty="0" err="1" smtClean="0">
              <a:solidFill>
                <a:schemeClr val="bg1"/>
              </a:solidFill>
            </a:rPr>
            <a:t>виробництво</a:t>
          </a:r>
          <a:r>
            <a:rPr lang="ru-RU" sz="1400" u="none" dirty="0" smtClean="0">
              <a:solidFill>
                <a:schemeClr val="bg1"/>
              </a:solidFill>
            </a:rPr>
            <a:t> та </a:t>
          </a:r>
          <a:r>
            <a:rPr lang="ru-RU" sz="1400" u="none" dirty="0" err="1" smtClean="0">
              <a:solidFill>
                <a:schemeClr val="bg1"/>
              </a:solidFill>
            </a:rPr>
            <a:t>реалізація</a:t>
          </a:r>
          <a:r>
            <a:rPr lang="ru-RU" sz="1400" u="none" dirty="0" smtClean="0">
              <a:solidFill>
                <a:schemeClr val="bg1"/>
              </a:solidFill>
            </a:rPr>
            <a:t> </a:t>
          </a:r>
          <a:r>
            <a:rPr lang="ru-RU" sz="1400" u="none" dirty="0" err="1" smtClean="0">
              <a:solidFill>
                <a:schemeClr val="bg1"/>
              </a:solidFill>
            </a:rPr>
            <a:t>товарів</a:t>
          </a:r>
          <a:r>
            <a:rPr lang="ru-RU" sz="1400" u="none" dirty="0" smtClean="0">
              <a:solidFill>
                <a:schemeClr val="bg1"/>
              </a:solidFill>
            </a:rPr>
            <a:t> народного </a:t>
          </a:r>
          <a:r>
            <a:rPr lang="ru-RU" sz="1400" u="none" dirty="0" err="1" smtClean="0">
              <a:solidFill>
                <a:schemeClr val="bg1"/>
              </a:solidFill>
            </a:rPr>
            <a:t>споживання</a:t>
          </a:r>
          <a:r>
            <a:rPr lang="ru-RU" sz="1400" u="none" dirty="0" smtClean="0">
              <a:solidFill>
                <a:schemeClr val="bg1"/>
              </a:solidFill>
            </a:rPr>
            <a:t>;</a:t>
          </a:r>
        </a:p>
        <a:p>
          <a:r>
            <a:rPr lang="ru-RU" sz="1400" u="none" dirty="0" smtClean="0">
              <a:solidFill>
                <a:schemeClr val="bg1"/>
              </a:solidFill>
            </a:rPr>
            <a:t>- </a:t>
          </a:r>
          <a:r>
            <a:rPr lang="ru-RU" sz="1400" u="none" dirty="0" err="1" smtClean="0">
              <a:solidFill>
                <a:schemeClr val="bg1"/>
              </a:solidFill>
            </a:rPr>
            <a:t>розробка</a:t>
          </a:r>
          <a:r>
            <a:rPr lang="ru-RU" sz="1400" u="none" dirty="0" smtClean="0">
              <a:solidFill>
                <a:schemeClr val="bg1"/>
              </a:solidFill>
            </a:rPr>
            <a:t> та </a:t>
          </a:r>
          <a:r>
            <a:rPr lang="ru-RU" sz="1400" u="none" dirty="0" err="1" smtClean="0">
              <a:solidFill>
                <a:schemeClr val="bg1"/>
              </a:solidFill>
            </a:rPr>
            <a:t>реалізація</a:t>
          </a:r>
          <a:r>
            <a:rPr lang="ru-RU" sz="1400" u="none" dirty="0" smtClean="0">
              <a:solidFill>
                <a:schemeClr val="bg1"/>
              </a:solidFill>
            </a:rPr>
            <a:t> </a:t>
          </a:r>
          <a:r>
            <a:rPr lang="ru-RU" sz="1400" u="none" dirty="0" err="1" smtClean="0">
              <a:solidFill>
                <a:schemeClr val="bg1"/>
              </a:solidFill>
            </a:rPr>
            <a:t>конкурентоспроможних</a:t>
          </a:r>
          <a:r>
            <a:rPr lang="ru-RU" sz="1400" u="none" dirty="0" smtClean="0">
              <a:solidFill>
                <a:schemeClr val="bg1"/>
              </a:solidFill>
            </a:rPr>
            <a:t> моделей </a:t>
          </a:r>
          <a:r>
            <a:rPr lang="ru-RU" sz="1400" u="none" dirty="0" err="1" smtClean="0">
              <a:solidFill>
                <a:schemeClr val="bg1"/>
              </a:solidFill>
            </a:rPr>
            <a:t>швейних</a:t>
          </a:r>
          <a:r>
            <a:rPr lang="ru-RU" sz="1400" u="none" dirty="0" smtClean="0">
              <a:solidFill>
                <a:schemeClr val="bg1"/>
              </a:solidFill>
            </a:rPr>
            <a:t> </a:t>
          </a:r>
          <a:r>
            <a:rPr lang="ru-RU" sz="1400" u="none" dirty="0" err="1" smtClean="0">
              <a:solidFill>
                <a:schemeClr val="bg1"/>
              </a:solidFill>
            </a:rPr>
            <a:t>виробів</a:t>
          </a:r>
          <a:r>
            <a:rPr lang="ru-RU" sz="1400" u="none" dirty="0" smtClean="0">
              <a:solidFill>
                <a:schemeClr val="bg1"/>
              </a:solidFill>
            </a:rPr>
            <a:t> і </a:t>
          </a:r>
          <a:r>
            <a:rPr lang="ru-RU" sz="1400" u="none" dirty="0" err="1" smtClean="0">
              <a:solidFill>
                <a:schemeClr val="bg1"/>
              </a:solidFill>
            </a:rPr>
            <a:t>технічної</a:t>
          </a:r>
          <a:r>
            <a:rPr lang="ru-RU" sz="1400" u="none" dirty="0" smtClean="0">
              <a:solidFill>
                <a:schemeClr val="bg1"/>
              </a:solidFill>
            </a:rPr>
            <a:t> </a:t>
          </a:r>
          <a:r>
            <a:rPr lang="ru-RU" sz="1400" u="none" dirty="0" err="1" smtClean="0">
              <a:solidFill>
                <a:schemeClr val="bg1"/>
              </a:solidFill>
            </a:rPr>
            <a:t>документації</a:t>
          </a:r>
          <a:r>
            <a:rPr lang="ru-RU" sz="1400" u="none" dirty="0" smtClean="0">
              <a:solidFill>
                <a:schemeClr val="bg1"/>
              </a:solidFill>
            </a:rPr>
            <a:t>;</a:t>
          </a:r>
        </a:p>
        <a:p>
          <a:r>
            <a:rPr lang="ru-RU" sz="1400" u="none" dirty="0" smtClean="0">
              <a:solidFill>
                <a:schemeClr val="bg1"/>
              </a:solidFill>
            </a:rPr>
            <a:t>- </a:t>
          </a:r>
          <a:r>
            <a:rPr lang="ru-RU" sz="1400" u="none" dirty="0" err="1" smtClean="0">
              <a:solidFill>
                <a:schemeClr val="bg1"/>
              </a:solidFill>
            </a:rPr>
            <a:t>виготовлення</a:t>
          </a:r>
          <a:r>
            <a:rPr lang="ru-RU" sz="1400" u="none" dirty="0" smtClean="0">
              <a:solidFill>
                <a:schemeClr val="bg1"/>
              </a:solidFill>
            </a:rPr>
            <a:t> та </a:t>
          </a:r>
          <a:r>
            <a:rPr lang="ru-RU" sz="1400" u="none" dirty="0" err="1" smtClean="0">
              <a:solidFill>
                <a:schemeClr val="bg1"/>
              </a:solidFill>
            </a:rPr>
            <a:t>вільна</a:t>
          </a:r>
          <a:r>
            <a:rPr lang="ru-RU" sz="1400" u="none" dirty="0" smtClean="0">
              <a:solidFill>
                <a:schemeClr val="bg1"/>
              </a:solidFill>
            </a:rPr>
            <a:t> </a:t>
          </a:r>
          <a:r>
            <a:rPr lang="ru-RU" sz="1400" u="none" dirty="0" err="1" smtClean="0">
              <a:solidFill>
                <a:schemeClr val="bg1"/>
              </a:solidFill>
            </a:rPr>
            <a:t>реалізація</a:t>
          </a:r>
          <a:r>
            <a:rPr lang="ru-RU" sz="1400" u="none" dirty="0" smtClean="0">
              <a:solidFill>
                <a:schemeClr val="bg1"/>
              </a:solidFill>
            </a:rPr>
            <a:t> </a:t>
          </a:r>
          <a:r>
            <a:rPr lang="ru-RU" sz="1400" u="none" dirty="0" err="1" smtClean="0">
              <a:solidFill>
                <a:schemeClr val="bg1"/>
              </a:solidFill>
            </a:rPr>
            <a:t>авторських</a:t>
          </a:r>
          <a:r>
            <a:rPr lang="ru-RU" sz="1400" u="none" dirty="0" smtClean="0">
              <a:solidFill>
                <a:schemeClr val="bg1"/>
              </a:solidFill>
            </a:rPr>
            <a:t> </a:t>
          </a:r>
          <a:r>
            <a:rPr lang="ru-RU" sz="1400" u="none" dirty="0" err="1" smtClean="0">
              <a:solidFill>
                <a:schemeClr val="bg1"/>
              </a:solidFill>
            </a:rPr>
            <a:t>зразків</a:t>
          </a:r>
          <a:r>
            <a:rPr lang="ru-RU" sz="1400" u="none" dirty="0" smtClean="0">
              <a:solidFill>
                <a:schemeClr val="bg1"/>
              </a:solidFill>
            </a:rPr>
            <a:t> </a:t>
          </a:r>
          <a:r>
            <a:rPr lang="ru-RU" sz="1400" u="none" dirty="0" err="1" smtClean="0">
              <a:solidFill>
                <a:schemeClr val="bg1"/>
              </a:solidFill>
            </a:rPr>
            <a:t>швейних</a:t>
          </a:r>
          <a:r>
            <a:rPr lang="ru-RU" sz="1400" u="none" dirty="0" smtClean="0">
              <a:solidFill>
                <a:schemeClr val="bg1"/>
              </a:solidFill>
            </a:rPr>
            <a:t> </a:t>
          </a:r>
          <a:r>
            <a:rPr lang="ru-RU" sz="1400" u="none" dirty="0" err="1" smtClean="0">
              <a:solidFill>
                <a:schemeClr val="bg1"/>
              </a:solidFill>
            </a:rPr>
            <a:t>виробів</a:t>
          </a:r>
          <a:r>
            <a:rPr lang="ru-RU" sz="1400" u="none" dirty="0" smtClean="0">
              <a:solidFill>
                <a:schemeClr val="bg1"/>
              </a:solidFill>
            </a:rPr>
            <a:t>;</a:t>
          </a:r>
        </a:p>
        <a:p>
          <a:r>
            <a:rPr lang="ru-RU" sz="1400" u="none" dirty="0" smtClean="0">
              <a:solidFill>
                <a:schemeClr val="bg1"/>
              </a:solidFill>
            </a:rPr>
            <a:t>- </a:t>
          </a:r>
          <a:r>
            <a:rPr lang="ru-RU" sz="1400" u="none" dirty="0" err="1" smtClean="0">
              <a:solidFill>
                <a:schemeClr val="bg1"/>
              </a:solidFill>
            </a:rPr>
            <a:t>реалізація</a:t>
          </a:r>
          <a:r>
            <a:rPr lang="ru-RU" sz="1400" u="none" dirty="0" smtClean="0">
              <a:solidFill>
                <a:schemeClr val="bg1"/>
              </a:solidFill>
            </a:rPr>
            <a:t> </a:t>
          </a:r>
          <a:r>
            <a:rPr lang="ru-RU" sz="1400" u="none" dirty="0" err="1" smtClean="0">
              <a:solidFill>
                <a:schemeClr val="bg1"/>
              </a:solidFill>
            </a:rPr>
            <a:t>продукції</a:t>
          </a:r>
          <a:r>
            <a:rPr lang="ru-RU" sz="1400" u="none" dirty="0" smtClean="0">
              <a:solidFill>
                <a:schemeClr val="bg1"/>
              </a:solidFill>
            </a:rPr>
            <a:t> та </a:t>
          </a:r>
          <a:r>
            <a:rPr lang="ru-RU" sz="1400" u="none" dirty="0" err="1" smtClean="0">
              <a:solidFill>
                <a:schemeClr val="bg1"/>
              </a:solidFill>
            </a:rPr>
            <a:t>товарів</a:t>
          </a:r>
          <a:r>
            <a:rPr lang="ru-RU" sz="1400" u="none" dirty="0" smtClean="0">
              <a:solidFill>
                <a:schemeClr val="bg1"/>
              </a:solidFill>
            </a:rPr>
            <a:t> через оптово-</a:t>
          </a:r>
          <a:r>
            <a:rPr lang="ru-RU" sz="1400" u="none" dirty="0" err="1" smtClean="0">
              <a:solidFill>
                <a:schemeClr val="bg1"/>
              </a:solidFill>
            </a:rPr>
            <a:t>роздрібну</a:t>
          </a:r>
          <a:r>
            <a:rPr lang="ru-RU" sz="1400" u="none" dirty="0" smtClean="0">
              <a:solidFill>
                <a:schemeClr val="bg1"/>
              </a:solidFill>
            </a:rPr>
            <a:t> мережу, через </a:t>
          </a:r>
          <a:r>
            <a:rPr lang="ru-RU" sz="1400" u="none" dirty="0" err="1" smtClean="0">
              <a:solidFill>
                <a:schemeClr val="bg1"/>
              </a:solidFill>
            </a:rPr>
            <a:t>товарні</a:t>
          </a:r>
          <a:r>
            <a:rPr lang="ru-RU" sz="1400" u="none" dirty="0" smtClean="0">
              <a:solidFill>
                <a:schemeClr val="bg1"/>
              </a:solidFill>
            </a:rPr>
            <a:t> </a:t>
          </a:r>
          <a:r>
            <a:rPr lang="ru-RU" sz="1400" u="none" dirty="0" err="1" smtClean="0">
              <a:solidFill>
                <a:schemeClr val="bg1"/>
              </a:solidFill>
            </a:rPr>
            <a:t>біржі</a:t>
          </a:r>
          <a:r>
            <a:rPr lang="ru-RU" sz="1400" u="none" dirty="0" smtClean="0">
              <a:solidFill>
                <a:schemeClr val="bg1"/>
              </a:solidFill>
            </a:rPr>
            <a:t>, </a:t>
          </a:r>
          <a:r>
            <a:rPr lang="ru-RU" sz="1400" u="none" dirty="0" err="1" smtClean="0">
              <a:solidFill>
                <a:schemeClr val="bg1"/>
              </a:solidFill>
            </a:rPr>
            <a:t>аукціони</a:t>
          </a:r>
          <a:r>
            <a:rPr lang="ru-RU" sz="1400" u="none" dirty="0" smtClean="0">
              <a:solidFill>
                <a:schemeClr val="bg1"/>
              </a:solidFill>
            </a:rPr>
            <a:t>, </a:t>
          </a:r>
          <a:r>
            <a:rPr lang="ru-RU" sz="1400" u="none" dirty="0" err="1" smtClean="0">
              <a:solidFill>
                <a:schemeClr val="bg1"/>
              </a:solidFill>
            </a:rPr>
            <a:t>посередників</a:t>
          </a:r>
          <a:r>
            <a:rPr lang="ru-RU" sz="1400" u="none" dirty="0" smtClean="0">
              <a:solidFill>
                <a:schemeClr val="bg1"/>
              </a:solidFill>
            </a:rPr>
            <a:t> та </a:t>
          </a:r>
          <a:r>
            <a:rPr lang="ru-RU" sz="1400" u="none" dirty="0" err="1" smtClean="0">
              <a:solidFill>
                <a:schemeClr val="bg1"/>
              </a:solidFill>
            </a:rPr>
            <a:t>інше</a:t>
          </a:r>
          <a:r>
            <a:rPr lang="ru-RU" sz="1400" u="none" dirty="0" smtClean="0">
              <a:solidFill>
                <a:schemeClr val="bg1"/>
              </a:solidFill>
            </a:rPr>
            <a:t>.</a:t>
          </a:r>
          <a:endParaRPr lang="ru-RU" sz="1400" dirty="0">
            <a:solidFill>
              <a:schemeClr val="bg1"/>
            </a:solidFill>
          </a:endParaRPr>
        </a:p>
      </dgm:t>
    </dgm:pt>
    <dgm:pt modelId="{48441799-08B0-4D0A-930A-5236C9223B1F}" type="parTrans" cxnId="{0AEA899E-A638-4569-BD4B-8C798B3F3662}">
      <dgm:prSet/>
      <dgm:spPr/>
      <dgm:t>
        <a:bodyPr/>
        <a:lstStyle/>
        <a:p>
          <a:endParaRPr lang="ru-RU"/>
        </a:p>
      </dgm:t>
    </dgm:pt>
    <dgm:pt modelId="{696C6333-A2CC-4A27-8C8C-76131BD59B98}" type="sibTrans" cxnId="{0AEA899E-A638-4569-BD4B-8C798B3F3662}">
      <dgm:prSet/>
      <dgm:spPr/>
      <dgm:t>
        <a:bodyPr/>
        <a:lstStyle/>
        <a:p>
          <a:endParaRPr lang="ru-RU"/>
        </a:p>
      </dgm:t>
    </dgm:pt>
    <dgm:pt modelId="{60D3F822-227C-41BC-8399-43D1626FFC91}">
      <dgm:prSet phldrT="[Текст]"/>
      <dgm:spPr/>
      <dgm:t>
        <a:bodyPr/>
        <a:lstStyle/>
        <a:p>
          <a:r>
            <a:rPr lang="uk-UA" b="1" dirty="0" err="1" smtClean="0">
              <a:solidFill>
                <a:schemeClr val="bg1"/>
              </a:solidFill>
            </a:rPr>
            <a:t>Основнi</a:t>
          </a:r>
          <a:r>
            <a:rPr lang="uk-UA" b="1" dirty="0" smtClean="0">
              <a:solidFill>
                <a:schemeClr val="bg1"/>
              </a:solidFill>
            </a:rPr>
            <a:t> види </a:t>
          </a:r>
          <a:r>
            <a:rPr lang="uk-UA" b="1" dirty="0" err="1" smtClean="0">
              <a:solidFill>
                <a:schemeClr val="bg1"/>
              </a:solidFill>
            </a:rPr>
            <a:t>дiяльностi</a:t>
          </a:r>
          <a:r>
            <a:rPr lang="uk-UA" b="1" dirty="0" smtClean="0">
              <a:solidFill>
                <a:schemeClr val="bg1"/>
              </a:solidFill>
            </a:rPr>
            <a:t>:</a:t>
          </a:r>
          <a:endParaRPr lang="ru-RU" b="1" dirty="0" smtClean="0">
            <a:solidFill>
              <a:schemeClr val="bg1"/>
            </a:solidFill>
          </a:endParaRPr>
        </a:p>
        <a:p>
          <a:r>
            <a:rPr lang="uk-UA" dirty="0" smtClean="0">
              <a:solidFill>
                <a:schemeClr val="bg1"/>
              </a:solidFill>
            </a:rPr>
            <a:t>- виробництво верхнього одягу;</a:t>
          </a:r>
          <a:endParaRPr lang="ru-RU" dirty="0" smtClean="0">
            <a:solidFill>
              <a:schemeClr val="bg1"/>
            </a:solidFill>
          </a:endParaRPr>
        </a:p>
        <a:p>
          <a:r>
            <a:rPr lang="uk-UA" dirty="0" smtClean="0">
              <a:solidFill>
                <a:schemeClr val="bg1"/>
              </a:solidFill>
            </a:rPr>
            <a:t>- оптова </a:t>
          </a:r>
          <a:r>
            <a:rPr lang="uk-UA" dirty="0" err="1" smtClean="0">
              <a:solidFill>
                <a:schemeClr val="bg1"/>
              </a:solidFill>
            </a:rPr>
            <a:t>торгiвля</a:t>
          </a:r>
          <a:r>
            <a:rPr lang="uk-UA" dirty="0" smtClean="0">
              <a:solidFill>
                <a:schemeClr val="bg1"/>
              </a:solidFill>
            </a:rPr>
            <a:t> одягом; </a:t>
          </a:r>
          <a:endParaRPr lang="ru-RU" dirty="0" smtClean="0">
            <a:solidFill>
              <a:schemeClr val="bg1"/>
            </a:solidFill>
          </a:endParaRPr>
        </a:p>
        <a:p>
          <a:r>
            <a:rPr lang="uk-UA" dirty="0" smtClean="0">
              <a:solidFill>
                <a:schemeClr val="bg1"/>
              </a:solidFill>
            </a:rPr>
            <a:t>- </a:t>
          </a:r>
          <a:r>
            <a:rPr lang="uk-UA" dirty="0" err="1" smtClean="0">
              <a:solidFill>
                <a:schemeClr val="bg1"/>
              </a:solidFill>
            </a:rPr>
            <a:t>роздрiбна</a:t>
          </a:r>
          <a:r>
            <a:rPr lang="uk-UA" dirty="0" smtClean="0">
              <a:solidFill>
                <a:schemeClr val="bg1"/>
              </a:solidFill>
            </a:rPr>
            <a:t> </a:t>
          </a:r>
          <a:r>
            <a:rPr lang="uk-UA" dirty="0" err="1" smtClean="0">
              <a:solidFill>
                <a:schemeClr val="bg1"/>
              </a:solidFill>
            </a:rPr>
            <a:t>торгiвля</a:t>
          </a:r>
          <a:r>
            <a:rPr lang="uk-UA" dirty="0" smtClean="0">
              <a:solidFill>
                <a:schemeClr val="bg1"/>
              </a:solidFill>
            </a:rPr>
            <a:t> одягом у спеціалізованих магазинах </a:t>
          </a:r>
          <a:endParaRPr lang="ru-RU" dirty="0">
            <a:solidFill>
              <a:schemeClr val="bg1"/>
            </a:solidFill>
          </a:endParaRPr>
        </a:p>
      </dgm:t>
    </dgm:pt>
    <dgm:pt modelId="{3D59EFAB-8B83-4963-A8FE-63DA49B8A74E}" type="parTrans" cxnId="{FB7353D8-FA2E-4FEF-9BDF-6CCD9BDC3B2C}">
      <dgm:prSet/>
      <dgm:spPr/>
      <dgm:t>
        <a:bodyPr/>
        <a:lstStyle/>
        <a:p>
          <a:endParaRPr lang="ru-RU"/>
        </a:p>
      </dgm:t>
    </dgm:pt>
    <dgm:pt modelId="{11A8BD40-7A1C-4DC3-AE40-33DE7AC0043E}" type="sibTrans" cxnId="{FB7353D8-FA2E-4FEF-9BDF-6CCD9BDC3B2C}">
      <dgm:prSet/>
      <dgm:spPr/>
      <dgm:t>
        <a:bodyPr/>
        <a:lstStyle/>
        <a:p>
          <a:endParaRPr lang="ru-RU"/>
        </a:p>
      </dgm:t>
    </dgm:pt>
    <dgm:pt modelId="{7B117E6F-6EAF-4131-8DFB-99C3829A5D6B}" type="pres">
      <dgm:prSet presAssocID="{0DC3E0B6-CBD1-4594-96F1-FF09E234AA3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84C81B2A-EF0B-4B63-AB5C-E115F1851BD0}" type="pres">
      <dgm:prSet presAssocID="{0DC3E0B6-CBD1-4594-96F1-FF09E234AA3A}" presName="Name1" presStyleCnt="0"/>
      <dgm:spPr/>
    </dgm:pt>
    <dgm:pt modelId="{124D7825-9FCB-4EAF-A29B-A256D6C675FE}" type="pres">
      <dgm:prSet presAssocID="{0DC3E0B6-CBD1-4594-96F1-FF09E234AA3A}" presName="cycle" presStyleCnt="0"/>
      <dgm:spPr/>
    </dgm:pt>
    <dgm:pt modelId="{3C36C85B-85A6-4916-8C4C-F169D66AC18D}" type="pres">
      <dgm:prSet presAssocID="{0DC3E0B6-CBD1-4594-96F1-FF09E234AA3A}" presName="srcNode" presStyleLbl="node1" presStyleIdx="0" presStyleCnt="3"/>
      <dgm:spPr/>
    </dgm:pt>
    <dgm:pt modelId="{2894594A-25EC-4531-9719-7EC7C875D279}" type="pres">
      <dgm:prSet presAssocID="{0DC3E0B6-CBD1-4594-96F1-FF09E234AA3A}" presName="conn" presStyleLbl="parChTrans1D2" presStyleIdx="0" presStyleCnt="1"/>
      <dgm:spPr/>
      <dgm:t>
        <a:bodyPr/>
        <a:lstStyle/>
        <a:p>
          <a:endParaRPr lang="ru-RU"/>
        </a:p>
      </dgm:t>
    </dgm:pt>
    <dgm:pt modelId="{E7D10E26-F479-4448-9362-63C64E720D95}" type="pres">
      <dgm:prSet presAssocID="{0DC3E0B6-CBD1-4594-96F1-FF09E234AA3A}" presName="extraNode" presStyleLbl="node1" presStyleIdx="0" presStyleCnt="3"/>
      <dgm:spPr/>
    </dgm:pt>
    <dgm:pt modelId="{5C6321A4-5E18-41E0-AC62-DE929D697D5D}" type="pres">
      <dgm:prSet presAssocID="{0DC3E0B6-CBD1-4594-96F1-FF09E234AA3A}" presName="dstNode" presStyleLbl="node1" presStyleIdx="0" presStyleCnt="3"/>
      <dgm:spPr/>
    </dgm:pt>
    <dgm:pt modelId="{EB061FF8-BF8D-45D5-9AD2-54CFEBE511B6}" type="pres">
      <dgm:prSet presAssocID="{2D2EC4E0-6C11-42A7-9A09-DD0B02E563E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6EC0BE-A7C4-41B9-8542-1B28FFA94A15}" type="pres">
      <dgm:prSet presAssocID="{2D2EC4E0-6C11-42A7-9A09-DD0B02E563EB}" presName="accent_1" presStyleCnt="0"/>
      <dgm:spPr/>
    </dgm:pt>
    <dgm:pt modelId="{D6DACF75-A6F5-486F-910F-B39D680C1FA3}" type="pres">
      <dgm:prSet presAssocID="{2D2EC4E0-6C11-42A7-9A09-DD0B02E563EB}" presName="accentRepeatNode" presStyleLbl="solidFgAcc1" presStyleIdx="0" presStyleCnt="3"/>
      <dgm:spPr>
        <a:solidFill>
          <a:srgbClr val="00B0F0"/>
        </a:solidFill>
      </dgm:spPr>
    </dgm:pt>
    <dgm:pt modelId="{867074E8-A8B4-44C1-AFCF-77C0DB84E678}" type="pres">
      <dgm:prSet presAssocID="{A505BFAD-7226-4C6D-B40F-78AA5953EA5B}" presName="text_2" presStyleLbl="node1" presStyleIdx="1" presStyleCnt="3" custScaleY="1685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78EE37-E8D6-447D-80CE-21403FA98D85}" type="pres">
      <dgm:prSet presAssocID="{A505BFAD-7226-4C6D-B40F-78AA5953EA5B}" presName="accent_2" presStyleCnt="0"/>
      <dgm:spPr/>
    </dgm:pt>
    <dgm:pt modelId="{9A513C37-C4E8-4C1F-B123-F951CC2655EC}" type="pres">
      <dgm:prSet presAssocID="{A505BFAD-7226-4C6D-B40F-78AA5953EA5B}" presName="accentRepeatNode" presStyleLbl="solidFgAcc1" presStyleIdx="1" presStyleCnt="3"/>
      <dgm:spPr>
        <a:solidFill>
          <a:srgbClr val="00B0F0"/>
        </a:solidFill>
      </dgm:spPr>
    </dgm:pt>
    <dgm:pt modelId="{F0F2FCEF-6887-4087-9295-8FED4C13BDCE}" type="pres">
      <dgm:prSet presAssocID="{60D3F822-227C-41BC-8399-43D1626FFC91}" presName="text_3" presStyleLbl="node1" presStyleIdx="2" presStyleCnt="3" custScaleY="127951" custLinFactNeighborX="480" custLinFactNeighborY="126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050C9-6D5C-4B82-95B6-98E0A959C508}" type="pres">
      <dgm:prSet presAssocID="{60D3F822-227C-41BC-8399-43D1626FFC91}" presName="accent_3" presStyleCnt="0"/>
      <dgm:spPr/>
    </dgm:pt>
    <dgm:pt modelId="{247B3524-CCD2-4BCE-8FBE-63886F398C6C}" type="pres">
      <dgm:prSet presAssocID="{60D3F822-227C-41BC-8399-43D1626FFC91}" presName="accentRepeatNode" presStyleLbl="solidFgAcc1" presStyleIdx="2" presStyleCnt="3"/>
      <dgm:spPr>
        <a:solidFill>
          <a:srgbClr val="00B0F0"/>
        </a:solidFill>
      </dgm:spPr>
    </dgm:pt>
  </dgm:ptLst>
  <dgm:cxnLst>
    <dgm:cxn modelId="{FB7353D8-FA2E-4FEF-9BDF-6CCD9BDC3B2C}" srcId="{0DC3E0B6-CBD1-4594-96F1-FF09E234AA3A}" destId="{60D3F822-227C-41BC-8399-43D1626FFC91}" srcOrd="2" destOrd="0" parTransId="{3D59EFAB-8B83-4963-A8FE-63DA49B8A74E}" sibTransId="{11A8BD40-7A1C-4DC3-AE40-33DE7AC0043E}"/>
    <dgm:cxn modelId="{0AEA899E-A638-4569-BD4B-8C798B3F3662}" srcId="{0DC3E0B6-CBD1-4594-96F1-FF09E234AA3A}" destId="{A505BFAD-7226-4C6D-B40F-78AA5953EA5B}" srcOrd="1" destOrd="0" parTransId="{48441799-08B0-4D0A-930A-5236C9223B1F}" sibTransId="{696C6333-A2CC-4A27-8C8C-76131BD59B98}"/>
    <dgm:cxn modelId="{4DE2C048-0B0F-4F5F-AD2C-34B35C841522}" type="presOf" srcId="{0DC3E0B6-CBD1-4594-96F1-FF09E234AA3A}" destId="{7B117E6F-6EAF-4131-8DFB-99C3829A5D6B}" srcOrd="0" destOrd="0" presId="urn:microsoft.com/office/officeart/2008/layout/VerticalCurvedList"/>
    <dgm:cxn modelId="{2146AB5A-F2CF-4C81-BDF3-4D4165833577}" type="presOf" srcId="{FC464B1D-2D48-4719-98E4-9D50A6D65D91}" destId="{2894594A-25EC-4531-9719-7EC7C875D279}" srcOrd="0" destOrd="0" presId="urn:microsoft.com/office/officeart/2008/layout/VerticalCurvedList"/>
    <dgm:cxn modelId="{1FB6FF39-2232-445D-BA3D-2161902EAE2D}" type="presOf" srcId="{A505BFAD-7226-4C6D-B40F-78AA5953EA5B}" destId="{867074E8-A8B4-44C1-AFCF-77C0DB84E678}" srcOrd="0" destOrd="0" presId="urn:microsoft.com/office/officeart/2008/layout/VerticalCurvedList"/>
    <dgm:cxn modelId="{9F3E7930-8793-4364-B964-F015DDD6EBDF}" type="presOf" srcId="{2D2EC4E0-6C11-42A7-9A09-DD0B02E563EB}" destId="{EB061FF8-BF8D-45D5-9AD2-54CFEBE511B6}" srcOrd="0" destOrd="0" presId="urn:microsoft.com/office/officeart/2008/layout/VerticalCurvedList"/>
    <dgm:cxn modelId="{FA80481F-159B-4FD4-890B-26031CBC35CB}" type="presOf" srcId="{60D3F822-227C-41BC-8399-43D1626FFC91}" destId="{F0F2FCEF-6887-4087-9295-8FED4C13BDCE}" srcOrd="0" destOrd="0" presId="urn:microsoft.com/office/officeart/2008/layout/VerticalCurvedList"/>
    <dgm:cxn modelId="{092A49DB-D444-4D2F-AAD3-E2E9D955A04E}" srcId="{0DC3E0B6-CBD1-4594-96F1-FF09E234AA3A}" destId="{2D2EC4E0-6C11-42A7-9A09-DD0B02E563EB}" srcOrd="0" destOrd="0" parTransId="{9697B4B8-541E-477F-B222-6786EEF9D18D}" sibTransId="{FC464B1D-2D48-4719-98E4-9D50A6D65D91}"/>
    <dgm:cxn modelId="{3EF94C38-2E70-46E8-8894-36F511A96EB0}" type="presParOf" srcId="{7B117E6F-6EAF-4131-8DFB-99C3829A5D6B}" destId="{84C81B2A-EF0B-4B63-AB5C-E115F1851BD0}" srcOrd="0" destOrd="0" presId="urn:microsoft.com/office/officeart/2008/layout/VerticalCurvedList"/>
    <dgm:cxn modelId="{1547A37A-345D-473E-9EB5-3B890FB48D8D}" type="presParOf" srcId="{84C81B2A-EF0B-4B63-AB5C-E115F1851BD0}" destId="{124D7825-9FCB-4EAF-A29B-A256D6C675FE}" srcOrd="0" destOrd="0" presId="urn:microsoft.com/office/officeart/2008/layout/VerticalCurvedList"/>
    <dgm:cxn modelId="{2B1D2914-745D-4B69-9CAC-7FBC45A7B5D9}" type="presParOf" srcId="{124D7825-9FCB-4EAF-A29B-A256D6C675FE}" destId="{3C36C85B-85A6-4916-8C4C-F169D66AC18D}" srcOrd="0" destOrd="0" presId="urn:microsoft.com/office/officeart/2008/layout/VerticalCurvedList"/>
    <dgm:cxn modelId="{10A828DA-6904-4EDB-8847-73807138996E}" type="presParOf" srcId="{124D7825-9FCB-4EAF-A29B-A256D6C675FE}" destId="{2894594A-25EC-4531-9719-7EC7C875D279}" srcOrd="1" destOrd="0" presId="urn:microsoft.com/office/officeart/2008/layout/VerticalCurvedList"/>
    <dgm:cxn modelId="{A9B775A6-B7DD-4802-8578-BEE251587055}" type="presParOf" srcId="{124D7825-9FCB-4EAF-A29B-A256D6C675FE}" destId="{E7D10E26-F479-4448-9362-63C64E720D95}" srcOrd="2" destOrd="0" presId="urn:microsoft.com/office/officeart/2008/layout/VerticalCurvedList"/>
    <dgm:cxn modelId="{5AA24194-50FB-442E-9CA7-BA20E9F19420}" type="presParOf" srcId="{124D7825-9FCB-4EAF-A29B-A256D6C675FE}" destId="{5C6321A4-5E18-41E0-AC62-DE929D697D5D}" srcOrd="3" destOrd="0" presId="urn:microsoft.com/office/officeart/2008/layout/VerticalCurvedList"/>
    <dgm:cxn modelId="{E906CFB8-09E6-41A3-952C-99330FF96D81}" type="presParOf" srcId="{84C81B2A-EF0B-4B63-AB5C-E115F1851BD0}" destId="{EB061FF8-BF8D-45D5-9AD2-54CFEBE511B6}" srcOrd="1" destOrd="0" presId="urn:microsoft.com/office/officeart/2008/layout/VerticalCurvedList"/>
    <dgm:cxn modelId="{B086DC3D-B00B-45AE-A581-4A61A8B70BEB}" type="presParOf" srcId="{84C81B2A-EF0B-4B63-AB5C-E115F1851BD0}" destId="{B46EC0BE-A7C4-41B9-8542-1B28FFA94A15}" srcOrd="2" destOrd="0" presId="urn:microsoft.com/office/officeart/2008/layout/VerticalCurvedList"/>
    <dgm:cxn modelId="{B7065A4E-DD56-4A0E-A0B4-969C04512BBA}" type="presParOf" srcId="{B46EC0BE-A7C4-41B9-8542-1B28FFA94A15}" destId="{D6DACF75-A6F5-486F-910F-B39D680C1FA3}" srcOrd="0" destOrd="0" presId="urn:microsoft.com/office/officeart/2008/layout/VerticalCurvedList"/>
    <dgm:cxn modelId="{CC4AB468-701B-4C2F-B41F-9E0C96B9A72D}" type="presParOf" srcId="{84C81B2A-EF0B-4B63-AB5C-E115F1851BD0}" destId="{867074E8-A8B4-44C1-AFCF-77C0DB84E678}" srcOrd="3" destOrd="0" presId="urn:microsoft.com/office/officeart/2008/layout/VerticalCurvedList"/>
    <dgm:cxn modelId="{60AB44D9-7E8E-418C-A737-D3C6E4AD7C29}" type="presParOf" srcId="{84C81B2A-EF0B-4B63-AB5C-E115F1851BD0}" destId="{5778EE37-E8D6-447D-80CE-21403FA98D85}" srcOrd="4" destOrd="0" presId="urn:microsoft.com/office/officeart/2008/layout/VerticalCurvedList"/>
    <dgm:cxn modelId="{2DF1722F-C0DE-430D-8B94-8A813A80BCAB}" type="presParOf" srcId="{5778EE37-E8D6-447D-80CE-21403FA98D85}" destId="{9A513C37-C4E8-4C1F-B123-F951CC2655EC}" srcOrd="0" destOrd="0" presId="urn:microsoft.com/office/officeart/2008/layout/VerticalCurvedList"/>
    <dgm:cxn modelId="{15AE6E83-51E4-4209-9D12-3DCAB834B261}" type="presParOf" srcId="{84C81B2A-EF0B-4B63-AB5C-E115F1851BD0}" destId="{F0F2FCEF-6887-4087-9295-8FED4C13BDCE}" srcOrd="5" destOrd="0" presId="urn:microsoft.com/office/officeart/2008/layout/VerticalCurvedList"/>
    <dgm:cxn modelId="{658E8CD2-C964-4055-8591-A61A75D5FA89}" type="presParOf" srcId="{84C81B2A-EF0B-4B63-AB5C-E115F1851BD0}" destId="{7F2050C9-6D5C-4B82-95B6-98E0A959C508}" srcOrd="6" destOrd="0" presId="urn:microsoft.com/office/officeart/2008/layout/VerticalCurvedList"/>
    <dgm:cxn modelId="{DF6721B0-32D8-4292-B504-6993E8DA44F4}" type="presParOf" srcId="{7F2050C9-6D5C-4B82-95B6-98E0A959C508}" destId="{247B3524-CCD2-4BCE-8FBE-63886F398C6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BD156B-6D1F-42CD-9996-867F59B426F0}">
      <dsp:nvSpPr>
        <dsp:cNvPr id="0" name=""/>
        <dsp:cNvSpPr/>
      </dsp:nvSpPr>
      <dsp:spPr>
        <a:xfrm>
          <a:off x="2076457" y="0"/>
          <a:ext cx="6420477" cy="436174"/>
        </a:xfrm>
        <a:prstGeom prst="homePlate">
          <a:avLst/>
        </a:prstGeom>
        <a:solidFill>
          <a:srgbClr val="FFC000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/>
            <a:t> </a:t>
          </a:r>
          <a:r>
            <a:rPr lang="uk-U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підвищення ефективності антикризового управління підприємством з урахуванням рівня та основних чинників його кризового стану</a:t>
          </a:r>
          <a:r>
            <a:rPr lang="uk-UA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3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2076457" y="0"/>
        <a:ext cx="6311434" cy="436174"/>
      </dsp:txXfrm>
    </dsp:sp>
    <dsp:sp modelId="{290C7F32-5889-4CD4-8717-C0D619A19E19}">
      <dsp:nvSpPr>
        <dsp:cNvPr id="0" name=""/>
        <dsp:cNvSpPr/>
      </dsp:nvSpPr>
      <dsp:spPr>
        <a:xfrm>
          <a:off x="0" y="46049"/>
          <a:ext cx="2012688" cy="291893"/>
        </a:xfrm>
        <a:prstGeom prst="roundRect">
          <a:avLst/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hade val="60000"/>
              </a:srgbClr>
            </a:gs>
            <a:gs pos="33000">
              <a:srgbClr val="FFC000">
                <a:hueOff val="0"/>
                <a:satOff val="0"/>
                <a:lumOff val="0"/>
                <a:alphaOff val="0"/>
                <a:tint val="86500"/>
              </a:srgbClr>
            </a:gs>
            <a:gs pos="46750">
              <a:srgbClr val="FFC000">
                <a:hueOff val="0"/>
                <a:satOff val="0"/>
                <a:lumOff val="0"/>
                <a:alphaOff val="0"/>
                <a:tint val="71000"/>
                <a:satMod val="112000"/>
              </a:srgbClr>
            </a:gs>
            <a:gs pos="53000">
              <a:srgbClr val="FFC000">
                <a:hueOff val="0"/>
                <a:satOff val="0"/>
                <a:lumOff val="0"/>
                <a:alphaOff val="0"/>
                <a:tint val="71000"/>
                <a:satMod val="112000"/>
              </a:srgbClr>
            </a:gs>
            <a:gs pos="68000">
              <a:srgbClr val="FFC000">
                <a:hueOff val="0"/>
                <a:satOff val="0"/>
                <a:lumOff val="0"/>
                <a:alphaOff val="0"/>
                <a:tint val="86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shade val="60000"/>
              </a:srgb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Мета</a:t>
          </a:r>
          <a:endParaRPr lang="ru-RU" sz="1600" b="1" i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/>
            <a:ea typeface="+mn-ea"/>
            <a:cs typeface="+mn-cs"/>
          </a:endParaRPr>
        </a:p>
      </dsp:txBody>
      <dsp:txXfrm>
        <a:off x="14249" y="60298"/>
        <a:ext cx="1984190" cy="263395"/>
      </dsp:txXfrm>
    </dsp:sp>
    <dsp:sp modelId="{599F0DC2-4504-4223-ACC8-F4D19EFF85C7}">
      <dsp:nvSpPr>
        <dsp:cNvPr id="0" name=""/>
        <dsp:cNvSpPr/>
      </dsp:nvSpPr>
      <dsp:spPr>
        <a:xfrm>
          <a:off x="2126069" y="495494"/>
          <a:ext cx="6370874" cy="1755432"/>
        </a:xfrm>
        <a:prstGeom prst="homePlate">
          <a:avLst/>
        </a:prstGeom>
        <a:solidFill>
          <a:srgbClr val="FFC000">
            <a:tint val="40000"/>
            <a:alpha val="90000"/>
            <a:hueOff val="3302348"/>
            <a:satOff val="-20926"/>
            <a:lumOff val="-71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3302348"/>
              <a:satOff val="-20926"/>
              <a:lumOff val="-71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уточнити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сутність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поняття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«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антикризове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управління» підприємством та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визначити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                                                      його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види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; </a:t>
          </a:r>
          <a:endParaRPr lang="ru-RU" sz="1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виокремити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чинники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активізації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антикризового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управління; </a:t>
          </a:r>
          <a:endParaRPr lang="ru-RU" sz="1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дослідити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процеси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антикризового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управління в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економіці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України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;</a:t>
          </a:r>
          <a:endParaRPr lang="ru-RU" sz="1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дослідити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методичні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та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організаційні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основи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оцінювання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антикризового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управління;</a:t>
          </a:r>
          <a:endParaRPr lang="ru-RU" sz="1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надати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загальну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характеристику ПАТ «Володарка»;</a:t>
          </a:r>
          <a:endParaRPr lang="ru-RU" sz="1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проаналізувати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діяльність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роботи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підприємства ПАТ «Володарка» за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допомогою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інструментів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діагностики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банкрутства;</a:t>
          </a:r>
          <a:endParaRPr lang="ru-RU" sz="1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розробити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ефективний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механізм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впровадження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антикризових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заходів на              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досліджуваному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підприємстві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  з метою його фінансового </a:t>
          </a:r>
          <a:r>
            <a:rPr lang="ru-RU" sz="1200" kern="1200" dirty="0" err="1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оздоровлення</a:t>
          </a:r>
          <a:r>
            <a:rPr lang="ru-RU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.</a:t>
          </a:r>
          <a:endParaRPr lang="ru-RU" sz="1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sp:txBody>
      <dsp:txXfrm>
        <a:off x="2126069" y="495494"/>
        <a:ext cx="5932016" cy="1755432"/>
      </dsp:txXfrm>
    </dsp:sp>
    <dsp:sp modelId="{6C557147-6FCE-4D2D-87BE-FDF2F39DCB9C}">
      <dsp:nvSpPr>
        <dsp:cNvPr id="0" name=""/>
        <dsp:cNvSpPr/>
      </dsp:nvSpPr>
      <dsp:spPr>
        <a:xfrm>
          <a:off x="0" y="940111"/>
          <a:ext cx="2123860" cy="585800"/>
        </a:xfrm>
        <a:prstGeom prst="roundRect">
          <a:avLst/>
        </a:prstGeom>
        <a:gradFill rotWithShape="0">
          <a:gsLst>
            <a:gs pos="0">
              <a:srgbClr val="FFC000">
                <a:hueOff val="3002849"/>
                <a:satOff val="-17822"/>
                <a:lumOff val="3464"/>
                <a:alphaOff val="0"/>
                <a:shade val="60000"/>
              </a:srgbClr>
            </a:gs>
            <a:gs pos="33000">
              <a:srgbClr val="FFC000">
                <a:hueOff val="3002849"/>
                <a:satOff val="-17822"/>
                <a:lumOff val="3464"/>
                <a:alphaOff val="0"/>
                <a:tint val="86500"/>
              </a:srgbClr>
            </a:gs>
            <a:gs pos="46750">
              <a:srgbClr val="FFC000">
                <a:hueOff val="3002849"/>
                <a:satOff val="-17822"/>
                <a:lumOff val="3464"/>
                <a:alphaOff val="0"/>
                <a:tint val="71000"/>
                <a:satMod val="112000"/>
              </a:srgbClr>
            </a:gs>
            <a:gs pos="53000">
              <a:srgbClr val="FFC000">
                <a:hueOff val="3002849"/>
                <a:satOff val="-17822"/>
                <a:lumOff val="3464"/>
                <a:alphaOff val="0"/>
                <a:tint val="71000"/>
                <a:satMod val="112000"/>
              </a:srgbClr>
            </a:gs>
            <a:gs pos="68000">
              <a:srgbClr val="FFC000">
                <a:hueOff val="3002849"/>
                <a:satOff val="-17822"/>
                <a:lumOff val="3464"/>
                <a:alphaOff val="0"/>
                <a:tint val="86000"/>
              </a:srgbClr>
            </a:gs>
            <a:gs pos="100000">
              <a:srgbClr val="FFC000">
                <a:hueOff val="3002849"/>
                <a:satOff val="-17822"/>
                <a:lumOff val="3464"/>
                <a:alphaOff val="0"/>
                <a:shade val="60000"/>
              </a:srgb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err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Завдання</a:t>
          </a:r>
          <a:endParaRPr lang="ru-RU" sz="1200" b="1" i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/>
            <a:ea typeface="+mn-ea"/>
            <a:cs typeface="+mn-cs"/>
          </a:endParaRPr>
        </a:p>
      </dsp:txBody>
      <dsp:txXfrm>
        <a:off x="28596" y="968707"/>
        <a:ext cx="2066668" cy="528608"/>
      </dsp:txXfrm>
    </dsp:sp>
    <dsp:sp modelId="{A874E74D-A46C-42D3-A232-73BA79B419A7}">
      <dsp:nvSpPr>
        <dsp:cNvPr id="0" name=""/>
        <dsp:cNvSpPr/>
      </dsp:nvSpPr>
      <dsp:spPr>
        <a:xfrm>
          <a:off x="2314745" y="5487998"/>
          <a:ext cx="6182189" cy="215051"/>
        </a:xfrm>
        <a:prstGeom prst="homePlate">
          <a:avLst/>
        </a:prstGeom>
        <a:solidFill>
          <a:srgbClr val="FFC000">
            <a:tint val="40000"/>
            <a:alpha val="90000"/>
            <a:hueOff val="6604697"/>
            <a:satOff val="-41851"/>
            <a:lumOff val="-1439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6604697"/>
              <a:satOff val="-41851"/>
              <a:lumOff val="-1439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Times New Roman"/>
              <a:ea typeface="+mn-ea"/>
              <a:cs typeface="+mn-cs"/>
            </a:rPr>
            <a:t>процес антикризового управління на підприємствах.</a:t>
          </a:r>
          <a:endParaRPr lang="ru-RU" sz="1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/>
            <a:ea typeface="+mn-ea"/>
            <a:cs typeface="+mn-cs"/>
          </a:endParaRPr>
        </a:p>
      </dsp:txBody>
      <dsp:txXfrm>
        <a:off x="2314745" y="5487998"/>
        <a:ext cx="6128426" cy="215051"/>
      </dsp:txXfrm>
    </dsp:sp>
    <dsp:sp modelId="{E4C731D6-40E3-47C4-B010-7FBEF552AEB6}">
      <dsp:nvSpPr>
        <dsp:cNvPr id="0" name=""/>
        <dsp:cNvSpPr/>
      </dsp:nvSpPr>
      <dsp:spPr>
        <a:xfrm>
          <a:off x="0" y="5501126"/>
          <a:ext cx="2226777" cy="220980"/>
        </a:xfrm>
        <a:prstGeom prst="roundRect">
          <a:avLst/>
        </a:prstGeom>
        <a:gradFill rotWithShape="0">
          <a:gsLst>
            <a:gs pos="0">
              <a:srgbClr val="FFC000">
                <a:hueOff val="6005698"/>
                <a:satOff val="-35643"/>
                <a:lumOff val="6928"/>
                <a:alphaOff val="0"/>
                <a:shade val="60000"/>
              </a:srgbClr>
            </a:gs>
            <a:gs pos="33000">
              <a:srgbClr val="FFC000">
                <a:hueOff val="6005698"/>
                <a:satOff val="-35643"/>
                <a:lumOff val="6928"/>
                <a:alphaOff val="0"/>
                <a:tint val="86500"/>
              </a:srgbClr>
            </a:gs>
            <a:gs pos="46750">
              <a:srgbClr val="FFC000">
                <a:hueOff val="6005698"/>
                <a:satOff val="-35643"/>
                <a:lumOff val="6928"/>
                <a:alphaOff val="0"/>
                <a:tint val="71000"/>
                <a:satMod val="112000"/>
              </a:srgbClr>
            </a:gs>
            <a:gs pos="53000">
              <a:srgbClr val="FFC000">
                <a:hueOff val="6005698"/>
                <a:satOff val="-35643"/>
                <a:lumOff val="6928"/>
                <a:alphaOff val="0"/>
                <a:tint val="71000"/>
                <a:satMod val="112000"/>
              </a:srgbClr>
            </a:gs>
            <a:gs pos="68000">
              <a:srgbClr val="FFC000">
                <a:hueOff val="6005698"/>
                <a:satOff val="-35643"/>
                <a:lumOff val="6928"/>
                <a:alphaOff val="0"/>
                <a:tint val="86000"/>
              </a:srgbClr>
            </a:gs>
            <a:gs pos="100000">
              <a:srgbClr val="FFC000">
                <a:hueOff val="6005698"/>
                <a:satOff val="-35643"/>
                <a:lumOff val="6928"/>
                <a:alphaOff val="0"/>
                <a:shade val="60000"/>
              </a:srgb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Об'</a:t>
          </a:r>
          <a:r>
            <a:rPr lang="uk-UA" sz="1600" b="1" i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є</a:t>
          </a:r>
          <a:r>
            <a:rPr lang="ru-RU" sz="1600" b="1" i="1" kern="1200" dirty="0" err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кт</a:t>
          </a:r>
          <a:endParaRPr lang="ru-RU" sz="1600" b="1" i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/>
            <a:ea typeface="+mn-ea"/>
            <a:cs typeface="+mn-cs"/>
          </a:endParaRPr>
        </a:p>
      </dsp:txBody>
      <dsp:txXfrm>
        <a:off x="10787" y="5511913"/>
        <a:ext cx="2205203" cy="199406"/>
      </dsp:txXfrm>
    </dsp:sp>
    <dsp:sp modelId="{EAC88790-88B5-494C-9B3F-8383D820D4BF}">
      <dsp:nvSpPr>
        <dsp:cNvPr id="0" name=""/>
        <dsp:cNvSpPr/>
      </dsp:nvSpPr>
      <dsp:spPr>
        <a:xfrm>
          <a:off x="2315153" y="5820893"/>
          <a:ext cx="6181781" cy="413614"/>
        </a:xfrm>
        <a:prstGeom prst="homePlate">
          <a:avLst/>
        </a:prstGeom>
        <a:solidFill>
          <a:srgbClr val="FFC000">
            <a:tint val="40000"/>
            <a:alpha val="90000"/>
            <a:hueOff val="9907045"/>
            <a:satOff val="-62777"/>
            <a:lumOff val="-2158"/>
            <a:alphaOff val="0"/>
          </a:srgbClr>
        </a:solidFill>
        <a:ln w="9525" cap="flat" cmpd="sng" algn="ctr">
          <a:solidFill>
            <a:srgbClr val="FFC000">
              <a:tint val="40000"/>
              <a:alpha val="90000"/>
              <a:hueOff val="9907045"/>
              <a:satOff val="-62777"/>
              <a:lumOff val="-2158"/>
              <a:alphaOff val="0"/>
            </a:srgb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rgbClr val="000000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теоретико-методичні та прикладні аспекти удосконалення  інструментів антикризового управління на підприємствах легкої промисловості( на прикладі ПАТ «Володарка»).</a:t>
          </a:r>
          <a:endParaRPr lang="ru-RU" sz="1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2315153" y="5820893"/>
        <a:ext cx="6078378" cy="413614"/>
      </dsp:txXfrm>
    </dsp:sp>
    <dsp:sp modelId="{90DD2B33-C4F7-4494-9E82-E6F7EBF6BE31}">
      <dsp:nvSpPr>
        <dsp:cNvPr id="0" name=""/>
        <dsp:cNvSpPr/>
      </dsp:nvSpPr>
      <dsp:spPr>
        <a:xfrm>
          <a:off x="0" y="5890509"/>
          <a:ext cx="2226777" cy="268134"/>
        </a:xfrm>
        <a:prstGeom prst="roundRect">
          <a:avLst/>
        </a:prstGeom>
        <a:gradFill rotWithShape="0">
          <a:gsLst>
            <a:gs pos="0">
              <a:srgbClr val="FFC000">
                <a:hueOff val="9008547"/>
                <a:satOff val="-53465"/>
                <a:lumOff val="10392"/>
                <a:alphaOff val="0"/>
                <a:shade val="60000"/>
              </a:srgbClr>
            </a:gs>
            <a:gs pos="33000">
              <a:srgbClr val="FFC000">
                <a:hueOff val="9008547"/>
                <a:satOff val="-53465"/>
                <a:lumOff val="10392"/>
                <a:alphaOff val="0"/>
                <a:tint val="86500"/>
              </a:srgbClr>
            </a:gs>
            <a:gs pos="46750">
              <a:srgbClr val="FFC000">
                <a:hueOff val="9008547"/>
                <a:satOff val="-53465"/>
                <a:lumOff val="10392"/>
                <a:alphaOff val="0"/>
                <a:tint val="71000"/>
                <a:satMod val="112000"/>
              </a:srgbClr>
            </a:gs>
            <a:gs pos="53000">
              <a:srgbClr val="FFC000">
                <a:hueOff val="9008547"/>
                <a:satOff val="-53465"/>
                <a:lumOff val="10392"/>
                <a:alphaOff val="0"/>
                <a:tint val="71000"/>
                <a:satMod val="112000"/>
              </a:srgbClr>
            </a:gs>
            <a:gs pos="68000">
              <a:srgbClr val="FFC000">
                <a:hueOff val="9008547"/>
                <a:satOff val="-53465"/>
                <a:lumOff val="10392"/>
                <a:alphaOff val="0"/>
                <a:tint val="86000"/>
              </a:srgbClr>
            </a:gs>
            <a:gs pos="100000">
              <a:srgbClr val="FFC000">
                <a:hueOff val="9008547"/>
                <a:satOff val="-53465"/>
                <a:lumOff val="10392"/>
                <a:alphaOff val="0"/>
                <a:shade val="60000"/>
              </a:srgb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i="1" u="none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rPr>
            <a:t>Предмет</a:t>
          </a:r>
          <a:endParaRPr lang="ru-RU" sz="1200" b="1" i="1" u="none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/>
            <a:ea typeface="+mn-ea"/>
            <a:cs typeface="+mn-cs"/>
          </a:endParaRPr>
        </a:p>
      </dsp:txBody>
      <dsp:txXfrm>
        <a:off x="13089" y="5903598"/>
        <a:ext cx="2200599" cy="241956"/>
      </dsp:txXfrm>
    </dsp:sp>
    <dsp:sp modelId="{00396057-1164-48C2-ACD3-3A85A1EB2D3F}">
      <dsp:nvSpPr>
        <dsp:cNvPr id="0" name=""/>
        <dsp:cNvSpPr/>
      </dsp:nvSpPr>
      <dsp:spPr>
        <a:xfrm>
          <a:off x="2097761" y="2357303"/>
          <a:ext cx="6399182" cy="3069752"/>
        </a:xfrm>
        <a:prstGeom prst="homePlate">
          <a:avLst/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9907045"/>
              <a:satOff val="-62777"/>
              <a:lumOff val="-2158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удосконалено: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економічну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сутність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і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зміст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категорії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«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антикризове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управління» з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позицій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                             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що   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передбачає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трактування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цієї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категорії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як  </a:t>
          </a:r>
          <a:r>
            <a:rPr lang="ru-RU" sz="12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процесу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планування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та проведення заходів, які  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попереджували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настання кризового стану  або ж зводили  до мінімуму можливість настання кризових явищ, що на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відміну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існуючих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визначень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спрямоване на попередження і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виключення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банкрутства підприємства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завдяки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мобілізації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та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інтенсифікації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всіх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ресурсів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метод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оцінювання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ймовірності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настання банкрутства підприємства,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відмінність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якого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полягає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у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виявленні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залежності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показника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Бівера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чистого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прибутку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за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допомогою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використання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кореляційно-регресійного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аналізу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що дозволить  за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допомогою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прогнозування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чистого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прибутку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контролювати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ймовірність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настання кризових явищ;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отримали подальший розвиток: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методичні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основи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оцінювання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вітчизняних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підприємств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а також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вибору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антикризових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програм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з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позиції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антикризового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управління на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основі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використання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його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специфічних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інструментів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зокрема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франчайзингу, що дозволить         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обґрунтувати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доцільність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застосування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франчайзингу 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для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підвищення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            </a:t>
          </a:r>
          <a:r>
            <a:rPr lang="ru-RU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ефективності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діяльності підприємства.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/>
        </a:p>
      </dsp:txBody>
      <dsp:txXfrm>
        <a:off x="2097761" y="2357303"/>
        <a:ext cx="5631744" cy="3069752"/>
      </dsp:txXfrm>
    </dsp:sp>
    <dsp:sp modelId="{8EF82EB8-7642-4570-9AF6-634D065B7FAD}">
      <dsp:nvSpPr>
        <dsp:cNvPr id="0" name=""/>
        <dsp:cNvSpPr/>
      </dsp:nvSpPr>
      <dsp:spPr>
        <a:xfrm>
          <a:off x="0" y="3655992"/>
          <a:ext cx="2063963" cy="523565"/>
        </a:xfrm>
        <a:prstGeom prst="roundRect">
          <a:avLst/>
        </a:prstGeom>
        <a:solidFill>
          <a:srgbClr val="B56CD2"/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Наукова новизна</a:t>
          </a:r>
        </a:p>
      </dsp:txBody>
      <dsp:txXfrm>
        <a:off x="25558" y="3681550"/>
        <a:ext cx="2012847" cy="4724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640C1A-CE44-41EE-AA99-931F3A8F249B}">
      <dsp:nvSpPr>
        <dsp:cNvPr id="0" name=""/>
        <dsp:cNvSpPr/>
      </dsp:nvSpPr>
      <dsp:spPr>
        <a:xfrm>
          <a:off x="5357" y="1484024"/>
          <a:ext cx="1601390" cy="1095951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i="1" kern="1200" dirty="0" smtClean="0"/>
            <a:t>Розгортання</a:t>
          </a: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i="1" kern="1200" dirty="0" smtClean="0"/>
            <a:t>передумов</a:t>
          </a: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i="1" kern="1200" dirty="0" smtClean="0"/>
            <a:t>кризи</a:t>
          </a:r>
          <a:endParaRPr lang="ru-RU" sz="1800" kern="1200" dirty="0"/>
        </a:p>
      </dsp:txBody>
      <dsp:txXfrm>
        <a:off x="37456" y="1516123"/>
        <a:ext cx="1537192" cy="1031753"/>
      </dsp:txXfrm>
    </dsp:sp>
    <dsp:sp modelId="{7497C9F7-0462-4CC8-ACCB-1212626103FD}">
      <dsp:nvSpPr>
        <dsp:cNvPr id="0" name=""/>
        <dsp:cNvSpPr/>
      </dsp:nvSpPr>
      <dsp:spPr>
        <a:xfrm>
          <a:off x="1766887" y="18334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1766887" y="1912856"/>
        <a:ext cx="237646" cy="238286"/>
      </dsp:txXfrm>
    </dsp:sp>
    <dsp:sp modelId="{7FA0CBDB-04EB-4227-86D5-399E8A4B45E2}">
      <dsp:nvSpPr>
        <dsp:cNvPr id="0" name=""/>
        <dsp:cNvSpPr/>
      </dsp:nvSpPr>
      <dsp:spPr>
        <a:xfrm>
          <a:off x="2247304" y="1484024"/>
          <a:ext cx="1601390" cy="1095951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i="1" kern="1200" dirty="0" smtClean="0"/>
            <a:t>Розгортання</a:t>
          </a: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i="1" kern="1200" dirty="0" smtClean="0"/>
            <a:t>кризи</a:t>
          </a:r>
          <a:endParaRPr lang="ru-RU" sz="1800" kern="1200" dirty="0"/>
        </a:p>
      </dsp:txBody>
      <dsp:txXfrm>
        <a:off x="2279403" y="1516123"/>
        <a:ext cx="1537192" cy="1031753"/>
      </dsp:txXfrm>
    </dsp:sp>
    <dsp:sp modelId="{CA4F9B63-5140-4291-AB58-054F15264344}">
      <dsp:nvSpPr>
        <dsp:cNvPr id="0" name=""/>
        <dsp:cNvSpPr/>
      </dsp:nvSpPr>
      <dsp:spPr>
        <a:xfrm>
          <a:off x="4008834" y="1833427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9008546"/>
            <a:satOff val="-53465"/>
            <a:lumOff val="10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4008834" y="1912856"/>
        <a:ext cx="237646" cy="238286"/>
      </dsp:txXfrm>
    </dsp:sp>
    <dsp:sp modelId="{E8A7740F-F84D-4123-B6ED-6BBCA3C91C31}">
      <dsp:nvSpPr>
        <dsp:cNvPr id="0" name=""/>
        <dsp:cNvSpPr/>
      </dsp:nvSpPr>
      <dsp:spPr>
        <a:xfrm>
          <a:off x="4489251" y="1484024"/>
          <a:ext cx="1601390" cy="1095951"/>
        </a:xfrm>
        <a:prstGeom prst="roundRect">
          <a:avLst>
            <a:gd name="adj" fmla="val 10000"/>
          </a:avLst>
        </a:prstGeom>
        <a:solidFill>
          <a:srgbClr val="D1F395">
            <a:alpha val="96863"/>
          </a:srgbClr>
        </a:soli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i="1" kern="1200" dirty="0" smtClean="0"/>
            <a:t>Вихід із</a:t>
          </a: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i="1" kern="1200" dirty="0" smtClean="0"/>
            <a:t>кризи</a:t>
          </a:r>
          <a:endParaRPr lang="ru-RU" sz="1800" kern="1200" dirty="0"/>
        </a:p>
      </dsp:txBody>
      <dsp:txXfrm>
        <a:off x="4521350" y="1516123"/>
        <a:ext cx="1537192" cy="10317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CB8347-EA54-4730-BB37-99017B6D336D}">
      <dsp:nvSpPr>
        <dsp:cNvPr id="0" name=""/>
        <dsp:cNvSpPr/>
      </dsp:nvSpPr>
      <dsp:spPr>
        <a:xfrm>
          <a:off x="-2929267" y="-451273"/>
          <a:ext cx="3494835" cy="3494835"/>
        </a:xfrm>
        <a:prstGeom prst="blockArc">
          <a:avLst>
            <a:gd name="adj1" fmla="val 18900000"/>
            <a:gd name="adj2" fmla="val 2700000"/>
            <a:gd name="adj3" fmla="val 618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68804F-DF39-4543-9ED5-A3F09E668CD6}">
      <dsp:nvSpPr>
        <dsp:cNvPr id="0" name=""/>
        <dsp:cNvSpPr/>
      </dsp:nvSpPr>
      <dsp:spPr>
        <a:xfrm>
          <a:off x="296759" y="86598"/>
          <a:ext cx="7664185" cy="62419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6546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err="1" smtClean="0">
              <a:solidFill>
                <a:schemeClr val="bg1"/>
              </a:solidFill>
            </a:rPr>
            <a:t>відсутність</a:t>
          </a:r>
          <a:r>
            <a:rPr lang="ru-RU" sz="1200" b="1" i="0" kern="1200" dirty="0" smtClean="0">
              <a:solidFill>
                <a:schemeClr val="bg1"/>
              </a:solidFill>
            </a:rPr>
            <a:t> на </a:t>
          </a:r>
          <a:r>
            <a:rPr lang="ru-RU" sz="1200" b="1" i="0" kern="1200" dirty="0" err="1" smtClean="0">
              <a:solidFill>
                <a:schemeClr val="bg1"/>
              </a:solidFill>
            </a:rPr>
            <a:t>внутрішньому</a:t>
          </a:r>
          <a:r>
            <a:rPr lang="ru-RU" sz="1200" b="1" i="0" kern="1200" dirty="0" smtClean="0">
              <a:solidFill>
                <a:schemeClr val="bg1"/>
              </a:solidFill>
            </a:rPr>
            <a:t> ринку </a:t>
          </a:r>
          <a:r>
            <a:rPr lang="ru-RU" sz="1200" b="1" i="0" kern="1200" dirty="0" err="1" smtClean="0">
              <a:solidFill>
                <a:schemeClr val="bg1"/>
              </a:solidFill>
            </a:rPr>
            <a:t>товарів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вітчизняного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виробництва</a:t>
          </a:r>
          <a:r>
            <a:rPr lang="ru-RU" sz="1200" b="1" i="0" kern="1200" dirty="0" smtClean="0">
              <a:solidFill>
                <a:schemeClr val="bg1"/>
              </a:solidFill>
            </a:rPr>
            <a:t> та його </a:t>
          </a:r>
          <a:r>
            <a:rPr lang="ru-RU" sz="1200" b="1" i="0" kern="1200" dirty="0" err="1" smtClean="0">
              <a:solidFill>
                <a:schemeClr val="bg1"/>
              </a:solidFill>
            </a:rPr>
            <a:t>тотальне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заповнення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дешевими</a:t>
          </a:r>
          <a:r>
            <a:rPr lang="ru-RU" sz="1200" b="1" i="0" kern="1200" dirty="0" smtClean="0">
              <a:solidFill>
                <a:schemeClr val="bg1"/>
              </a:solidFill>
            </a:rPr>
            <a:t>, </a:t>
          </a:r>
          <a:r>
            <a:rPr lang="ru-RU" sz="1200" b="1" i="0" kern="1200" dirty="0" err="1" smtClean="0">
              <a:solidFill>
                <a:schemeClr val="bg1"/>
              </a:solidFill>
            </a:rPr>
            <a:t>низькоякісними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виробами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іноземного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походження</a:t>
          </a:r>
          <a:r>
            <a:rPr lang="ru-RU" sz="1200" b="1" i="0" kern="1200" dirty="0" smtClean="0">
              <a:solidFill>
                <a:schemeClr val="bg1"/>
              </a:solidFill>
            </a:rPr>
            <a:t>, </a:t>
          </a:r>
          <a:r>
            <a:rPr lang="ru-RU" sz="1200" b="1" i="0" kern="1200" dirty="0" err="1" smtClean="0">
              <a:solidFill>
                <a:schemeClr val="bg1"/>
              </a:solidFill>
            </a:rPr>
            <a:t>значну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частку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серед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яких</a:t>
          </a:r>
          <a:r>
            <a:rPr lang="ru-RU" sz="1200" b="1" i="0" kern="1200" dirty="0" smtClean="0">
              <a:solidFill>
                <a:schemeClr val="bg1"/>
              </a:solidFill>
            </a:rPr>
            <a:t>, </a:t>
          </a:r>
          <a:r>
            <a:rPr lang="ru-RU" sz="1200" b="1" i="0" kern="1200" dirty="0" err="1" smtClean="0">
              <a:solidFill>
                <a:schemeClr val="bg1"/>
              </a:solidFill>
            </a:rPr>
            <a:t>займають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товари</a:t>
          </a:r>
          <a:r>
            <a:rPr lang="ru-RU" sz="1200" b="1" i="0" kern="1200" dirty="0" smtClean="0">
              <a:solidFill>
                <a:schemeClr val="bg1"/>
              </a:solidFill>
            </a:rPr>
            <a:t> «секонд-хенд»; </a:t>
          </a:r>
          <a:endParaRPr lang="ru-RU" sz="1200" b="1" kern="1200" dirty="0">
            <a:solidFill>
              <a:schemeClr val="bg1"/>
            </a:solidFill>
          </a:endParaRPr>
        </a:p>
      </dsp:txBody>
      <dsp:txXfrm>
        <a:off x="296759" y="86598"/>
        <a:ext cx="7664185" cy="624190"/>
      </dsp:txXfrm>
    </dsp:sp>
    <dsp:sp modelId="{F27EB481-4347-4F13-ABFC-BA598630F46C}">
      <dsp:nvSpPr>
        <dsp:cNvPr id="0" name=""/>
        <dsp:cNvSpPr/>
      </dsp:nvSpPr>
      <dsp:spPr>
        <a:xfrm>
          <a:off x="47511" y="149445"/>
          <a:ext cx="498496" cy="498496"/>
        </a:xfrm>
        <a:prstGeom prst="ellipse">
          <a:avLst/>
        </a:prstGeom>
        <a:solidFill>
          <a:schemeClr val="bg2">
            <a:lumMod val="75000"/>
          </a:schemeClr>
        </a:solidFill>
        <a:ln w="9525" cap="flat" cmpd="sng" algn="ctr">
          <a:solidFill>
            <a:schemeClr val="bg1"/>
          </a:solidFill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508A4F-A4B3-4E01-B6C8-9EA2B4793F60}">
      <dsp:nvSpPr>
        <dsp:cNvPr id="0" name=""/>
        <dsp:cNvSpPr/>
      </dsp:nvSpPr>
      <dsp:spPr>
        <a:xfrm>
          <a:off x="525399" y="769848"/>
          <a:ext cx="7435546" cy="454290"/>
        </a:xfrm>
        <a:prstGeom prst="rect">
          <a:avLst/>
        </a:prstGeom>
        <a:gradFill rotWithShape="0">
          <a:gsLst>
            <a:gs pos="0">
              <a:schemeClr val="accent2">
                <a:hueOff val="3002849"/>
                <a:satOff val="-17822"/>
                <a:lumOff val="3464"/>
                <a:alphaOff val="0"/>
                <a:shade val="60000"/>
              </a:schemeClr>
            </a:gs>
            <a:gs pos="33000">
              <a:schemeClr val="accent2">
                <a:hueOff val="3002849"/>
                <a:satOff val="-17822"/>
                <a:lumOff val="3464"/>
                <a:alphaOff val="0"/>
                <a:tint val="86500"/>
              </a:schemeClr>
            </a:gs>
            <a:gs pos="46750">
              <a:schemeClr val="accent2">
                <a:hueOff val="3002849"/>
                <a:satOff val="-17822"/>
                <a:lumOff val="3464"/>
                <a:alphaOff val="0"/>
                <a:tint val="71000"/>
                <a:satMod val="112000"/>
              </a:schemeClr>
            </a:gs>
            <a:gs pos="53000">
              <a:schemeClr val="accent2">
                <a:hueOff val="3002849"/>
                <a:satOff val="-17822"/>
                <a:lumOff val="3464"/>
                <a:alphaOff val="0"/>
                <a:tint val="71000"/>
                <a:satMod val="112000"/>
              </a:schemeClr>
            </a:gs>
            <a:gs pos="68000">
              <a:schemeClr val="accent2">
                <a:hueOff val="3002849"/>
                <a:satOff val="-17822"/>
                <a:lumOff val="3464"/>
                <a:alphaOff val="0"/>
                <a:tint val="86000"/>
              </a:schemeClr>
            </a:gs>
            <a:gs pos="100000">
              <a:schemeClr val="accent2">
                <a:hueOff val="3002849"/>
                <a:satOff val="-17822"/>
                <a:lumOff val="3464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6546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err="1" smtClean="0">
              <a:solidFill>
                <a:schemeClr val="bg1"/>
              </a:solidFill>
            </a:rPr>
            <a:t>застосування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вітчизняними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підприємствами</a:t>
          </a:r>
          <a:r>
            <a:rPr lang="ru-RU" sz="1200" b="1" i="0" kern="1200" dirty="0" smtClean="0">
              <a:solidFill>
                <a:schemeClr val="bg1"/>
              </a:solidFill>
            </a:rPr>
            <a:t> </a:t>
          </a:r>
          <a:r>
            <a:rPr lang="ru-RU" sz="1200" b="1" i="0" kern="1200" dirty="0" err="1" smtClean="0">
              <a:solidFill>
                <a:schemeClr val="bg1"/>
              </a:solidFill>
            </a:rPr>
            <a:t>давальницьких</a:t>
          </a:r>
          <a:r>
            <a:rPr lang="ru-RU" sz="1200" b="1" i="0" kern="1200" dirty="0" smtClean="0">
              <a:solidFill>
                <a:schemeClr val="bg1"/>
              </a:solidFill>
            </a:rPr>
            <a:t> схем </a:t>
          </a:r>
          <a:r>
            <a:rPr lang="ru-RU" sz="1200" b="1" i="0" kern="1200" dirty="0" err="1" smtClean="0">
              <a:solidFill>
                <a:schemeClr val="bg1"/>
              </a:solidFill>
            </a:rPr>
            <a:t>виробництва</a:t>
          </a:r>
          <a:r>
            <a:rPr lang="ru-RU" sz="1200" b="0" i="0" kern="1200" dirty="0" smtClean="0">
              <a:solidFill>
                <a:schemeClr val="bg1"/>
              </a:solidFill>
            </a:rPr>
            <a:t>; </a:t>
          </a:r>
          <a:endParaRPr lang="ru-RU" sz="1200" kern="1200" dirty="0">
            <a:solidFill>
              <a:schemeClr val="bg1"/>
            </a:solidFill>
          </a:endParaRPr>
        </a:p>
      </dsp:txBody>
      <dsp:txXfrm>
        <a:off x="525399" y="769848"/>
        <a:ext cx="7435546" cy="454290"/>
      </dsp:txXfrm>
    </dsp:sp>
    <dsp:sp modelId="{2BFD1751-A107-4246-8FC2-C9D3BC677896}">
      <dsp:nvSpPr>
        <dsp:cNvPr id="0" name=""/>
        <dsp:cNvSpPr/>
      </dsp:nvSpPr>
      <dsp:spPr>
        <a:xfrm>
          <a:off x="276150" y="747745"/>
          <a:ext cx="498496" cy="498496"/>
        </a:xfrm>
        <a:prstGeom prst="ellipse">
          <a:avLst/>
        </a:prstGeom>
        <a:solidFill>
          <a:schemeClr val="bg2">
            <a:lumMod val="75000"/>
          </a:schemeClr>
        </a:solidFill>
        <a:ln w="9525" cap="flat" cmpd="sng" algn="ctr">
          <a:solidFill>
            <a:schemeClr val="bg1"/>
          </a:solidFill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302CB9-1E96-47F1-B59C-AF7406178988}">
      <dsp:nvSpPr>
        <dsp:cNvPr id="0" name=""/>
        <dsp:cNvSpPr/>
      </dsp:nvSpPr>
      <dsp:spPr>
        <a:xfrm>
          <a:off x="525399" y="1318378"/>
          <a:ext cx="7435546" cy="553830"/>
        </a:xfrm>
        <a:prstGeom prst="rect">
          <a:avLst/>
        </a:prstGeom>
        <a:gradFill rotWithShape="0">
          <a:gsLst>
            <a:gs pos="0">
              <a:schemeClr val="accent2">
                <a:hueOff val="6005697"/>
                <a:satOff val="-35643"/>
                <a:lumOff val="6928"/>
                <a:alphaOff val="0"/>
                <a:shade val="60000"/>
              </a:schemeClr>
            </a:gs>
            <a:gs pos="33000">
              <a:schemeClr val="accent2">
                <a:hueOff val="6005697"/>
                <a:satOff val="-35643"/>
                <a:lumOff val="6928"/>
                <a:alphaOff val="0"/>
                <a:tint val="86500"/>
              </a:schemeClr>
            </a:gs>
            <a:gs pos="46750">
              <a:schemeClr val="accent2">
                <a:hueOff val="6005697"/>
                <a:satOff val="-35643"/>
                <a:lumOff val="6928"/>
                <a:alphaOff val="0"/>
                <a:tint val="71000"/>
                <a:satMod val="112000"/>
              </a:schemeClr>
            </a:gs>
            <a:gs pos="53000">
              <a:schemeClr val="accent2">
                <a:hueOff val="6005697"/>
                <a:satOff val="-35643"/>
                <a:lumOff val="6928"/>
                <a:alphaOff val="0"/>
                <a:tint val="71000"/>
                <a:satMod val="112000"/>
              </a:schemeClr>
            </a:gs>
            <a:gs pos="68000">
              <a:schemeClr val="accent2">
                <a:hueOff val="6005697"/>
                <a:satOff val="-35643"/>
                <a:lumOff val="6928"/>
                <a:alphaOff val="0"/>
                <a:tint val="86000"/>
              </a:schemeClr>
            </a:gs>
            <a:gs pos="100000">
              <a:schemeClr val="accent2">
                <a:hueOff val="6005697"/>
                <a:satOff val="-35643"/>
                <a:lumOff val="6928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6546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 smtClean="0">
              <a:solidFill>
                <a:schemeClr val="bg1"/>
              </a:solidFill>
            </a:rPr>
            <a:t>застаріле</a:t>
          </a:r>
          <a:r>
            <a:rPr lang="ru-RU" sz="1200" b="1" kern="1200" dirty="0" smtClean="0">
              <a:solidFill>
                <a:schemeClr val="bg1"/>
              </a:solidFill>
            </a:rPr>
            <a:t> </a:t>
          </a:r>
          <a:r>
            <a:rPr lang="ru-RU" sz="1200" b="1" kern="1200" dirty="0" err="1" smtClean="0">
              <a:solidFill>
                <a:schemeClr val="bg1"/>
              </a:solidFill>
            </a:rPr>
            <a:t>обладнання</a:t>
          </a:r>
          <a:r>
            <a:rPr lang="ru-RU" sz="1200" b="1" kern="1200" dirty="0" smtClean="0">
              <a:solidFill>
                <a:schemeClr val="bg1"/>
              </a:solidFill>
            </a:rPr>
            <a:t> та </a:t>
          </a:r>
          <a:r>
            <a:rPr lang="ru-RU" sz="1200" b="1" kern="1200" dirty="0" err="1" smtClean="0">
              <a:solidFill>
                <a:schemeClr val="bg1"/>
              </a:solidFill>
            </a:rPr>
            <a:t>технологій</a:t>
          </a:r>
          <a:r>
            <a:rPr lang="ru-RU" sz="1200" b="1" kern="1200" dirty="0" smtClean="0">
              <a:solidFill>
                <a:schemeClr val="bg1"/>
              </a:solidFill>
            </a:rPr>
            <a:t>, що </a:t>
          </a:r>
          <a:r>
            <a:rPr lang="ru-RU" sz="1200" b="1" kern="1200" dirty="0" err="1" smtClean="0">
              <a:solidFill>
                <a:schemeClr val="bg1"/>
              </a:solidFill>
            </a:rPr>
            <a:t>здебільшого</a:t>
          </a:r>
          <a:r>
            <a:rPr lang="ru-RU" sz="1200" b="1" kern="1200" dirty="0" smtClean="0">
              <a:solidFill>
                <a:schemeClr val="bg1"/>
              </a:solidFill>
            </a:rPr>
            <a:t> є причиною </a:t>
          </a:r>
          <a:r>
            <a:rPr lang="ru-RU" sz="1200" b="1" kern="1200" dirty="0" err="1" smtClean="0">
              <a:solidFill>
                <a:schemeClr val="bg1"/>
              </a:solidFill>
            </a:rPr>
            <a:t>високої</a:t>
          </a:r>
          <a:r>
            <a:rPr lang="ru-RU" sz="1200" b="1" kern="1200" dirty="0" smtClean="0">
              <a:solidFill>
                <a:schemeClr val="bg1"/>
              </a:solidFill>
            </a:rPr>
            <a:t> </a:t>
          </a:r>
          <a:r>
            <a:rPr lang="ru-RU" sz="1200" b="1" kern="1200" dirty="0" err="1" smtClean="0">
              <a:solidFill>
                <a:schemeClr val="bg1"/>
              </a:solidFill>
            </a:rPr>
            <a:t>енерго</a:t>
          </a:r>
          <a:r>
            <a:rPr lang="ru-RU" sz="1200" b="1" kern="1200" dirty="0" smtClean="0">
              <a:solidFill>
                <a:schemeClr val="bg1"/>
              </a:solidFill>
            </a:rPr>
            <a:t>- та </a:t>
          </a:r>
          <a:r>
            <a:rPr lang="ru-RU" sz="1200" b="1" kern="1200" dirty="0" err="1" smtClean="0">
              <a:solidFill>
                <a:schemeClr val="bg1"/>
              </a:solidFill>
            </a:rPr>
            <a:t>матеріаломісткості</a:t>
          </a:r>
          <a:r>
            <a:rPr lang="ru-RU" sz="1200" b="1" kern="1200" dirty="0" smtClean="0">
              <a:solidFill>
                <a:schemeClr val="bg1"/>
              </a:solidFill>
            </a:rPr>
            <a:t> </a:t>
          </a:r>
          <a:r>
            <a:rPr lang="ru-RU" sz="1200" b="1" kern="1200" dirty="0" err="1" smtClean="0">
              <a:solidFill>
                <a:schemeClr val="bg1"/>
              </a:solidFill>
            </a:rPr>
            <a:t>продукції</a:t>
          </a:r>
          <a:r>
            <a:rPr lang="ru-RU" sz="1200" b="1" kern="1200" dirty="0" smtClean="0">
              <a:solidFill>
                <a:schemeClr val="bg1"/>
              </a:solidFill>
            </a:rPr>
            <a:t>, </a:t>
          </a:r>
          <a:r>
            <a:rPr lang="ru-RU" sz="1200" b="1" kern="1200" dirty="0" err="1" smtClean="0">
              <a:solidFill>
                <a:schemeClr val="bg1"/>
              </a:solidFill>
            </a:rPr>
            <a:t>неконкурентоспроможності</a:t>
          </a:r>
          <a:r>
            <a:rPr lang="ru-RU" sz="1200" b="1" kern="1200" dirty="0" smtClean="0">
              <a:solidFill>
                <a:schemeClr val="bg1"/>
              </a:solidFill>
            </a:rPr>
            <a:t> не </a:t>
          </a:r>
          <a:r>
            <a:rPr lang="ru-RU" sz="1200" b="1" kern="1200" dirty="0" err="1" smtClean="0">
              <a:solidFill>
                <a:schemeClr val="bg1"/>
              </a:solidFill>
            </a:rPr>
            <a:t>лише</a:t>
          </a:r>
          <a:r>
            <a:rPr lang="ru-RU" sz="1200" b="1" kern="1200" dirty="0" smtClean="0">
              <a:solidFill>
                <a:schemeClr val="bg1"/>
              </a:solidFill>
            </a:rPr>
            <a:t> на ринках </a:t>
          </a:r>
          <a:r>
            <a:rPr lang="ru-RU" sz="1200" b="1" kern="1200" dirty="0" err="1" smtClean="0">
              <a:solidFill>
                <a:schemeClr val="bg1"/>
              </a:solidFill>
            </a:rPr>
            <a:t>розвинених</a:t>
          </a:r>
          <a:r>
            <a:rPr lang="ru-RU" sz="1200" b="1" kern="1200" dirty="0" smtClean="0">
              <a:solidFill>
                <a:schemeClr val="bg1"/>
              </a:solidFill>
            </a:rPr>
            <a:t> </a:t>
          </a:r>
          <a:r>
            <a:rPr lang="ru-RU" sz="1200" b="1" kern="1200" dirty="0" err="1" smtClean="0">
              <a:solidFill>
                <a:schemeClr val="bg1"/>
              </a:solidFill>
            </a:rPr>
            <a:t>країн</a:t>
          </a:r>
          <a:r>
            <a:rPr lang="ru-RU" sz="1200" b="1" kern="1200" dirty="0" smtClean="0">
              <a:solidFill>
                <a:schemeClr val="bg1"/>
              </a:solidFill>
            </a:rPr>
            <a:t>, але й на ринках </a:t>
          </a:r>
          <a:r>
            <a:rPr lang="ru-RU" sz="1200" b="1" kern="1200" dirty="0" err="1" smtClean="0">
              <a:solidFill>
                <a:schemeClr val="bg1"/>
              </a:solidFill>
            </a:rPr>
            <a:t>країн</a:t>
          </a:r>
          <a:r>
            <a:rPr lang="ru-RU" sz="1200" b="1" kern="1200" dirty="0" smtClean="0">
              <a:solidFill>
                <a:schemeClr val="bg1"/>
              </a:solidFill>
            </a:rPr>
            <a:t>, що </a:t>
          </a:r>
          <a:r>
            <a:rPr lang="ru-RU" sz="1200" b="1" kern="1200" dirty="0" err="1" smtClean="0">
              <a:solidFill>
                <a:schemeClr val="bg1"/>
              </a:solidFill>
            </a:rPr>
            <a:t>розвиваються</a:t>
          </a:r>
          <a:r>
            <a:rPr lang="ru-RU" sz="1200" b="1" kern="1200" dirty="0" smtClean="0">
              <a:solidFill>
                <a:schemeClr val="bg1"/>
              </a:solidFill>
            </a:rPr>
            <a:t>;</a:t>
          </a:r>
          <a:endParaRPr lang="ru-RU" sz="1200" b="1" kern="1200" dirty="0">
            <a:solidFill>
              <a:schemeClr val="bg1"/>
            </a:solidFill>
          </a:endParaRPr>
        </a:p>
      </dsp:txBody>
      <dsp:txXfrm>
        <a:off x="525399" y="1318378"/>
        <a:ext cx="7435546" cy="553830"/>
      </dsp:txXfrm>
    </dsp:sp>
    <dsp:sp modelId="{9E980C9A-0CE6-4FCD-92A9-89AC2816A32E}">
      <dsp:nvSpPr>
        <dsp:cNvPr id="0" name=""/>
        <dsp:cNvSpPr/>
      </dsp:nvSpPr>
      <dsp:spPr>
        <a:xfrm>
          <a:off x="276150" y="1346045"/>
          <a:ext cx="498496" cy="498496"/>
        </a:xfrm>
        <a:prstGeom prst="ellipse">
          <a:avLst/>
        </a:prstGeom>
        <a:solidFill>
          <a:schemeClr val="bg2">
            <a:lumMod val="75000"/>
          </a:schemeClr>
        </a:solidFill>
        <a:ln w="9525" cap="flat" cmpd="sng" algn="ctr">
          <a:solidFill>
            <a:schemeClr val="bg1"/>
          </a:solidFill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3AC470-C6F7-4991-8567-BD3EA9DB8EE2}">
      <dsp:nvSpPr>
        <dsp:cNvPr id="0" name=""/>
        <dsp:cNvSpPr/>
      </dsp:nvSpPr>
      <dsp:spPr>
        <a:xfrm>
          <a:off x="296759" y="1994195"/>
          <a:ext cx="7664185" cy="398797"/>
        </a:xfrm>
        <a:prstGeom prst="rect">
          <a:avLst/>
        </a:prstGeom>
        <a:gradFill rotWithShape="0">
          <a:gsLst>
            <a:gs pos="0">
              <a:schemeClr val="accent2">
                <a:hueOff val="9008546"/>
                <a:satOff val="-53465"/>
                <a:lumOff val="10392"/>
                <a:alphaOff val="0"/>
                <a:shade val="60000"/>
              </a:schemeClr>
            </a:gs>
            <a:gs pos="33000">
              <a:schemeClr val="accent2">
                <a:hueOff val="9008546"/>
                <a:satOff val="-53465"/>
                <a:lumOff val="10392"/>
                <a:alphaOff val="0"/>
                <a:tint val="86500"/>
              </a:schemeClr>
            </a:gs>
            <a:gs pos="46750">
              <a:schemeClr val="accent2">
                <a:hueOff val="9008546"/>
                <a:satOff val="-53465"/>
                <a:lumOff val="10392"/>
                <a:alphaOff val="0"/>
                <a:tint val="71000"/>
                <a:satMod val="112000"/>
              </a:schemeClr>
            </a:gs>
            <a:gs pos="53000">
              <a:schemeClr val="accent2">
                <a:hueOff val="9008546"/>
                <a:satOff val="-53465"/>
                <a:lumOff val="10392"/>
                <a:alphaOff val="0"/>
                <a:tint val="71000"/>
                <a:satMod val="112000"/>
              </a:schemeClr>
            </a:gs>
            <a:gs pos="68000">
              <a:schemeClr val="accent2">
                <a:hueOff val="9008546"/>
                <a:satOff val="-53465"/>
                <a:lumOff val="10392"/>
                <a:alphaOff val="0"/>
                <a:tint val="86000"/>
              </a:schemeClr>
            </a:gs>
            <a:gs pos="100000">
              <a:schemeClr val="accent2">
                <a:hueOff val="9008546"/>
                <a:satOff val="-53465"/>
                <a:lumOff val="10392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6546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 smtClean="0">
              <a:solidFill>
                <a:schemeClr val="bg1"/>
              </a:solidFill>
            </a:rPr>
            <a:t>неконтрольований</a:t>
          </a:r>
          <a:r>
            <a:rPr lang="ru-RU" sz="1200" b="1" kern="1200" dirty="0" smtClean="0">
              <a:solidFill>
                <a:schemeClr val="bg1"/>
              </a:solidFill>
            </a:rPr>
            <a:t> </a:t>
          </a:r>
          <a:r>
            <a:rPr lang="ru-RU" sz="1200" b="1" kern="1200" dirty="0" err="1" smtClean="0">
              <a:solidFill>
                <a:schemeClr val="bg1"/>
              </a:solidFill>
            </a:rPr>
            <a:t>імпорт</a:t>
          </a:r>
          <a:r>
            <a:rPr lang="ru-RU" sz="1200" b="1" kern="1200" dirty="0" smtClean="0">
              <a:solidFill>
                <a:schemeClr val="bg1"/>
              </a:solidFill>
            </a:rPr>
            <a:t> та </a:t>
          </a:r>
          <a:r>
            <a:rPr lang="ru-RU" sz="1200" b="1" kern="1200" dirty="0" err="1" smtClean="0">
              <a:solidFill>
                <a:schemeClr val="bg1"/>
              </a:solidFill>
            </a:rPr>
            <a:t>відсутність</a:t>
          </a:r>
          <a:r>
            <a:rPr lang="ru-RU" sz="1200" b="1" kern="1200" dirty="0" smtClean="0">
              <a:solidFill>
                <a:schemeClr val="bg1"/>
              </a:solidFill>
            </a:rPr>
            <a:t> </a:t>
          </a:r>
          <a:r>
            <a:rPr lang="ru-RU" sz="1200" b="1" kern="1200" dirty="0" err="1" smtClean="0">
              <a:solidFill>
                <a:schemeClr val="bg1"/>
              </a:solidFill>
            </a:rPr>
            <a:t>нормативної</a:t>
          </a:r>
          <a:r>
            <a:rPr lang="ru-RU" sz="1200" b="1" kern="1200" dirty="0" smtClean="0">
              <a:solidFill>
                <a:schemeClr val="bg1"/>
              </a:solidFill>
            </a:rPr>
            <a:t> </a:t>
          </a:r>
          <a:r>
            <a:rPr lang="ru-RU" sz="1200" b="1" kern="1200" dirty="0" err="1" smtClean="0">
              <a:solidFill>
                <a:schemeClr val="bg1"/>
              </a:solidFill>
            </a:rPr>
            <a:t>бази</a:t>
          </a:r>
          <a:r>
            <a:rPr lang="ru-RU" sz="1200" b="1" kern="1200" dirty="0" smtClean="0">
              <a:solidFill>
                <a:schemeClr val="bg1"/>
              </a:solidFill>
            </a:rPr>
            <a:t> </a:t>
          </a:r>
          <a:r>
            <a:rPr lang="ru-RU" sz="1200" b="1" kern="1200" dirty="0" err="1" smtClean="0">
              <a:solidFill>
                <a:schemeClr val="bg1"/>
              </a:solidFill>
            </a:rPr>
            <a:t>захисту</a:t>
          </a:r>
          <a:r>
            <a:rPr lang="ru-RU" sz="1200" b="1" kern="1200" dirty="0" smtClean="0">
              <a:solidFill>
                <a:schemeClr val="bg1"/>
              </a:solidFill>
            </a:rPr>
            <a:t> </a:t>
          </a:r>
          <a:r>
            <a:rPr lang="ru-RU" sz="1200" b="1" kern="1200" dirty="0" err="1" smtClean="0">
              <a:solidFill>
                <a:schemeClr val="bg1"/>
              </a:solidFill>
            </a:rPr>
            <a:t>внутрішнього</a:t>
          </a:r>
          <a:r>
            <a:rPr lang="ru-RU" sz="1200" b="1" kern="1200" dirty="0" smtClean="0">
              <a:solidFill>
                <a:schemeClr val="bg1"/>
              </a:solidFill>
            </a:rPr>
            <a:t> ринку </a:t>
          </a:r>
          <a:r>
            <a:rPr lang="ru-RU" sz="1200" b="1" kern="1200" dirty="0" err="1" smtClean="0">
              <a:solidFill>
                <a:schemeClr val="bg1"/>
              </a:solidFill>
            </a:rPr>
            <a:t>від</a:t>
          </a:r>
          <a:r>
            <a:rPr lang="ru-RU" sz="1200" b="1" kern="1200" dirty="0" smtClean="0">
              <a:solidFill>
                <a:schemeClr val="bg1"/>
              </a:solidFill>
            </a:rPr>
            <a:t> </a:t>
          </a:r>
          <a:r>
            <a:rPr lang="ru-RU" sz="1200" b="1" kern="1200" dirty="0" err="1" smtClean="0">
              <a:solidFill>
                <a:schemeClr val="bg1"/>
              </a:solidFill>
            </a:rPr>
            <a:t>контрабанди</a:t>
          </a:r>
          <a:r>
            <a:rPr lang="ru-RU" sz="1200" b="1" kern="1200" dirty="0" smtClean="0">
              <a:solidFill>
                <a:schemeClr val="bg1"/>
              </a:solidFill>
            </a:rPr>
            <a:t> </a:t>
          </a:r>
          <a:r>
            <a:rPr lang="ru-RU" sz="1200" b="1" kern="1200" dirty="0" err="1" smtClean="0">
              <a:solidFill>
                <a:schemeClr val="bg1"/>
              </a:solidFill>
            </a:rPr>
            <a:t>товарів</a:t>
          </a:r>
          <a:r>
            <a:rPr lang="ru-RU" sz="1200" b="1" kern="1200" dirty="0" smtClean="0">
              <a:solidFill>
                <a:schemeClr val="bg1"/>
              </a:solidFill>
            </a:rPr>
            <a:t>;</a:t>
          </a:r>
          <a:endParaRPr lang="ru-RU" sz="1200" b="1" kern="1200" dirty="0">
            <a:solidFill>
              <a:schemeClr val="bg1"/>
            </a:solidFill>
          </a:endParaRPr>
        </a:p>
      </dsp:txBody>
      <dsp:txXfrm>
        <a:off x="296759" y="1994195"/>
        <a:ext cx="7664185" cy="398797"/>
      </dsp:txXfrm>
    </dsp:sp>
    <dsp:sp modelId="{647B84C4-7704-48B5-A38F-84067A80B332}">
      <dsp:nvSpPr>
        <dsp:cNvPr id="0" name=""/>
        <dsp:cNvSpPr/>
      </dsp:nvSpPr>
      <dsp:spPr>
        <a:xfrm>
          <a:off x="47511" y="1944345"/>
          <a:ext cx="498496" cy="498496"/>
        </a:xfrm>
        <a:prstGeom prst="ellipse">
          <a:avLst/>
        </a:prstGeom>
        <a:solidFill>
          <a:schemeClr val="bg2">
            <a:lumMod val="75000"/>
          </a:schemeClr>
        </a:solidFill>
        <a:ln w="9525" cap="flat" cmpd="sng" algn="ctr">
          <a:solidFill>
            <a:schemeClr val="bg1"/>
          </a:solidFill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94594A-25EC-4531-9719-7EC7C875D279}">
      <dsp:nvSpPr>
        <dsp:cNvPr id="0" name=""/>
        <dsp:cNvSpPr/>
      </dsp:nvSpPr>
      <dsp:spPr>
        <a:xfrm>
          <a:off x="-5649122" y="-864910"/>
          <a:ext cx="6726972" cy="6726972"/>
        </a:xfrm>
        <a:prstGeom prst="blockArc">
          <a:avLst>
            <a:gd name="adj1" fmla="val 18900000"/>
            <a:gd name="adj2" fmla="val 2700000"/>
            <a:gd name="adj3" fmla="val 321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061FF8-BF8D-45D5-9AD2-54CFEBE511B6}">
      <dsp:nvSpPr>
        <dsp:cNvPr id="0" name=""/>
        <dsp:cNvSpPr/>
      </dsp:nvSpPr>
      <dsp:spPr>
        <a:xfrm>
          <a:off x="693604" y="499715"/>
          <a:ext cx="7672714" cy="99943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93298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bg1"/>
              </a:solidFill>
            </a:rPr>
            <a:t>ПАТ «Володарка» створювалось </a:t>
          </a:r>
          <a:r>
            <a:rPr lang="uk-UA" sz="1600" b="0" kern="1200" dirty="0" smtClean="0">
              <a:solidFill>
                <a:schemeClr val="bg1"/>
              </a:solidFill>
            </a:rPr>
            <a:t>з</a:t>
          </a:r>
          <a:r>
            <a:rPr lang="uk-UA" sz="1600" b="1" kern="1200" dirty="0" smtClean="0">
              <a:solidFill>
                <a:schemeClr val="bg1"/>
              </a:solidFill>
            </a:rPr>
            <a:t> метою </a:t>
          </a:r>
          <a:r>
            <a:rPr lang="uk-UA" sz="1600" kern="1200" dirty="0" smtClean="0">
              <a:solidFill>
                <a:schemeClr val="bg1"/>
              </a:solidFill>
            </a:rPr>
            <a:t>здійснення підприємницької діяльності для отримання прибутку в інтересах акціонерів, а також його працівників.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693604" y="499715"/>
        <a:ext cx="7672714" cy="999430"/>
      </dsp:txXfrm>
    </dsp:sp>
    <dsp:sp modelId="{D6DACF75-A6F5-486F-910F-B39D680C1FA3}">
      <dsp:nvSpPr>
        <dsp:cNvPr id="0" name=""/>
        <dsp:cNvSpPr/>
      </dsp:nvSpPr>
      <dsp:spPr>
        <a:xfrm>
          <a:off x="68960" y="374786"/>
          <a:ext cx="1249288" cy="1249288"/>
        </a:xfrm>
        <a:prstGeom prst="ellipse">
          <a:avLst/>
        </a:prstGeom>
        <a:solidFill>
          <a:srgbClr val="00B0F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7074E8-A8B4-44C1-AFCF-77C0DB84E678}">
      <dsp:nvSpPr>
        <dsp:cNvPr id="0" name=""/>
        <dsp:cNvSpPr/>
      </dsp:nvSpPr>
      <dsp:spPr>
        <a:xfrm>
          <a:off x="1056897" y="1656181"/>
          <a:ext cx="7309421" cy="16847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9329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Предметом діяльності </a:t>
          </a:r>
          <a:r>
            <a:rPr lang="uk-UA" sz="1400" b="1" kern="1200" dirty="0" smtClean="0">
              <a:solidFill>
                <a:schemeClr val="bg1"/>
              </a:solidFill>
            </a:rPr>
            <a:t>П</a:t>
          </a:r>
          <a:r>
            <a:rPr lang="ru-RU" sz="1400" b="1" kern="1200" dirty="0" smtClean="0">
              <a:solidFill>
                <a:schemeClr val="bg1"/>
              </a:solidFill>
            </a:rPr>
            <a:t>АТ «Володарка» є: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none" kern="1200" dirty="0" smtClean="0">
              <a:solidFill>
                <a:schemeClr val="bg1"/>
              </a:solidFill>
            </a:rPr>
            <a:t>- </a:t>
          </a:r>
          <a:r>
            <a:rPr lang="ru-RU" sz="1400" u="none" kern="1200" dirty="0" err="1" smtClean="0">
              <a:solidFill>
                <a:schemeClr val="bg1"/>
              </a:solidFill>
            </a:rPr>
            <a:t>виробництво</a:t>
          </a:r>
          <a:r>
            <a:rPr lang="ru-RU" sz="1400" u="none" kern="1200" dirty="0" smtClean="0">
              <a:solidFill>
                <a:schemeClr val="bg1"/>
              </a:solidFill>
            </a:rPr>
            <a:t> та </a:t>
          </a:r>
          <a:r>
            <a:rPr lang="ru-RU" sz="1400" u="none" kern="1200" dirty="0" err="1" smtClean="0">
              <a:solidFill>
                <a:schemeClr val="bg1"/>
              </a:solidFill>
            </a:rPr>
            <a:t>реалізація</a:t>
          </a:r>
          <a:r>
            <a:rPr lang="ru-RU" sz="1400" u="none" kern="1200" dirty="0" smtClean="0">
              <a:solidFill>
                <a:schemeClr val="bg1"/>
              </a:solidFill>
            </a:rPr>
            <a:t> </a:t>
          </a:r>
          <a:r>
            <a:rPr lang="ru-RU" sz="1400" u="none" kern="1200" dirty="0" err="1" smtClean="0">
              <a:solidFill>
                <a:schemeClr val="bg1"/>
              </a:solidFill>
            </a:rPr>
            <a:t>товарів</a:t>
          </a:r>
          <a:r>
            <a:rPr lang="ru-RU" sz="1400" u="none" kern="1200" dirty="0" smtClean="0">
              <a:solidFill>
                <a:schemeClr val="bg1"/>
              </a:solidFill>
            </a:rPr>
            <a:t> народного </a:t>
          </a:r>
          <a:r>
            <a:rPr lang="ru-RU" sz="1400" u="none" kern="1200" dirty="0" err="1" smtClean="0">
              <a:solidFill>
                <a:schemeClr val="bg1"/>
              </a:solidFill>
            </a:rPr>
            <a:t>споживання</a:t>
          </a:r>
          <a:r>
            <a:rPr lang="ru-RU" sz="1400" u="none" kern="1200" dirty="0" smtClean="0">
              <a:solidFill>
                <a:schemeClr val="bg1"/>
              </a:solidFill>
            </a:rPr>
            <a:t>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none" kern="1200" dirty="0" smtClean="0">
              <a:solidFill>
                <a:schemeClr val="bg1"/>
              </a:solidFill>
            </a:rPr>
            <a:t>- </a:t>
          </a:r>
          <a:r>
            <a:rPr lang="ru-RU" sz="1400" u="none" kern="1200" dirty="0" err="1" smtClean="0">
              <a:solidFill>
                <a:schemeClr val="bg1"/>
              </a:solidFill>
            </a:rPr>
            <a:t>розробка</a:t>
          </a:r>
          <a:r>
            <a:rPr lang="ru-RU" sz="1400" u="none" kern="1200" dirty="0" smtClean="0">
              <a:solidFill>
                <a:schemeClr val="bg1"/>
              </a:solidFill>
            </a:rPr>
            <a:t> та </a:t>
          </a:r>
          <a:r>
            <a:rPr lang="ru-RU" sz="1400" u="none" kern="1200" dirty="0" err="1" smtClean="0">
              <a:solidFill>
                <a:schemeClr val="bg1"/>
              </a:solidFill>
            </a:rPr>
            <a:t>реалізація</a:t>
          </a:r>
          <a:r>
            <a:rPr lang="ru-RU" sz="1400" u="none" kern="1200" dirty="0" smtClean="0">
              <a:solidFill>
                <a:schemeClr val="bg1"/>
              </a:solidFill>
            </a:rPr>
            <a:t> </a:t>
          </a:r>
          <a:r>
            <a:rPr lang="ru-RU" sz="1400" u="none" kern="1200" dirty="0" err="1" smtClean="0">
              <a:solidFill>
                <a:schemeClr val="bg1"/>
              </a:solidFill>
            </a:rPr>
            <a:t>конкурентоспроможних</a:t>
          </a:r>
          <a:r>
            <a:rPr lang="ru-RU" sz="1400" u="none" kern="1200" dirty="0" smtClean="0">
              <a:solidFill>
                <a:schemeClr val="bg1"/>
              </a:solidFill>
            </a:rPr>
            <a:t> моделей </a:t>
          </a:r>
          <a:r>
            <a:rPr lang="ru-RU" sz="1400" u="none" kern="1200" dirty="0" err="1" smtClean="0">
              <a:solidFill>
                <a:schemeClr val="bg1"/>
              </a:solidFill>
            </a:rPr>
            <a:t>швейних</a:t>
          </a:r>
          <a:r>
            <a:rPr lang="ru-RU" sz="1400" u="none" kern="1200" dirty="0" smtClean="0">
              <a:solidFill>
                <a:schemeClr val="bg1"/>
              </a:solidFill>
            </a:rPr>
            <a:t> </a:t>
          </a:r>
          <a:r>
            <a:rPr lang="ru-RU" sz="1400" u="none" kern="1200" dirty="0" err="1" smtClean="0">
              <a:solidFill>
                <a:schemeClr val="bg1"/>
              </a:solidFill>
            </a:rPr>
            <a:t>виробів</a:t>
          </a:r>
          <a:r>
            <a:rPr lang="ru-RU" sz="1400" u="none" kern="1200" dirty="0" smtClean="0">
              <a:solidFill>
                <a:schemeClr val="bg1"/>
              </a:solidFill>
            </a:rPr>
            <a:t> і </a:t>
          </a:r>
          <a:r>
            <a:rPr lang="ru-RU" sz="1400" u="none" kern="1200" dirty="0" err="1" smtClean="0">
              <a:solidFill>
                <a:schemeClr val="bg1"/>
              </a:solidFill>
            </a:rPr>
            <a:t>технічної</a:t>
          </a:r>
          <a:r>
            <a:rPr lang="ru-RU" sz="1400" u="none" kern="1200" dirty="0" smtClean="0">
              <a:solidFill>
                <a:schemeClr val="bg1"/>
              </a:solidFill>
            </a:rPr>
            <a:t> </a:t>
          </a:r>
          <a:r>
            <a:rPr lang="ru-RU" sz="1400" u="none" kern="1200" dirty="0" err="1" smtClean="0">
              <a:solidFill>
                <a:schemeClr val="bg1"/>
              </a:solidFill>
            </a:rPr>
            <a:t>документації</a:t>
          </a:r>
          <a:r>
            <a:rPr lang="ru-RU" sz="1400" u="none" kern="1200" dirty="0" smtClean="0">
              <a:solidFill>
                <a:schemeClr val="bg1"/>
              </a:solidFill>
            </a:rPr>
            <a:t>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none" kern="1200" dirty="0" smtClean="0">
              <a:solidFill>
                <a:schemeClr val="bg1"/>
              </a:solidFill>
            </a:rPr>
            <a:t>- </a:t>
          </a:r>
          <a:r>
            <a:rPr lang="ru-RU" sz="1400" u="none" kern="1200" dirty="0" err="1" smtClean="0">
              <a:solidFill>
                <a:schemeClr val="bg1"/>
              </a:solidFill>
            </a:rPr>
            <a:t>виготовлення</a:t>
          </a:r>
          <a:r>
            <a:rPr lang="ru-RU" sz="1400" u="none" kern="1200" dirty="0" smtClean="0">
              <a:solidFill>
                <a:schemeClr val="bg1"/>
              </a:solidFill>
            </a:rPr>
            <a:t> та </a:t>
          </a:r>
          <a:r>
            <a:rPr lang="ru-RU" sz="1400" u="none" kern="1200" dirty="0" err="1" smtClean="0">
              <a:solidFill>
                <a:schemeClr val="bg1"/>
              </a:solidFill>
            </a:rPr>
            <a:t>вільна</a:t>
          </a:r>
          <a:r>
            <a:rPr lang="ru-RU" sz="1400" u="none" kern="1200" dirty="0" smtClean="0">
              <a:solidFill>
                <a:schemeClr val="bg1"/>
              </a:solidFill>
            </a:rPr>
            <a:t> </a:t>
          </a:r>
          <a:r>
            <a:rPr lang="ru-RU" sz="1400" u="none" kern="1200" dirty="0" err="1" smtClean="0">
              <a:solidFill>
                <a:schemeClr val="bg1"/>
              </a:solidFill>
            </a:rPr>
            <a:t>реалізація</a:t>
          </a:r>
          <a:r>
            <a:rPr lang="ru-RU" sz="1400" u="none" kern="1200" dirty="0" smtClean="0">
              <a:solidFill>
                <a:schemeClr val="bg1"/>
              </a:solidFill>
            </a:rPr>
            <a:t> </a:t>
          </a:r>
          <a:r>
            <a:rPr lang="ru-RU" sz="1400" u="none" kern="1200" dirty="0" err="1" smtClean="0">
              <a:solidFill>
                <a:schemeClr val="bg1"/>
              </a:solidFill>
            </a:rPr>
            <a:t>авторських</a:t>
          </a:r>
          <a:r>
            <a:rPr lang="ru-RU" sz="1400" u="none" kern="1200" dirty="0" smtClean="0">
              <a:solidFill>
                <a:schemeClr val="bg1"/>
              </a:solidFill>
            </a:rPr>
            <a:t> </a:t>
          </a:r>
          <a:r>
            <a:rPr lang="ru-RU" sz="1400" u="none" kern="1200" dirty="0" err="1" smtClean="0">
              <a:solidFill>
                <a:schemeClr val="bg1"/>
              </a:solidFill>
            </a:rPr>
            <a:t>зразків</a:t>
          </a:r>
          <a:r>
            <a:rPr lang="ru-RU" sz="1400" u="none" kern="1200" dirty="0" smtClean="0">
              <a:solidFill>
                <a:schemeClr val="bg1"/>
              </a:solidFill>
            </a:rPr>
            <a:t> </a:t>
          </a:r>
          <a:r>
            <a:rPr lang="ru-RU" sz="1400" u="none" kern="1200" dirty="0" err="1" smtClean="0">
              <a:solidFill>
                <a:schemeClr val="bg1"/>
              </a:solidFill>
            </a:rPr>
            <a:t>швейних</a:t>
          </a:r>
          <a:r>
            <a:rPr lang="ru-RU" sz="1400" u="none" kern="1200" dirty="0" smtClean="0">
              <a:solidFill>
                <a:schemeClr val="bg1"/>
              </a:solidFill>
            </a:rPr>
            <a:t> </a:t>
          </a:r>
          <a:r>
            <a:rPr lang="ru-RU" sz="1400" u="none" kern="1200" dirty="0" err="1" smtClean="0">
              <a:solidFill>
                <a:schemeClr val="bg1"/>
              </a:solidFill>
            </a:rPr>
            <a:t>виробів</a:t>
          </a:r>
          <a:r>
            <a:rPr lang="ru-RU" sz="1400" u="none" kern="1200" dirty="0" smtClean="0">
              <a:solidFill>
                <a:schemeClr val="bg1"/>
              </a:solidFill>
            </a:rPr>
            <a:t>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none" kern="1200" dirty="0" smtClean="0">
              <a:solidFill>
                <a:schemeClr val="bg1"/>
              </a:solidFill>
            </a:rPr>
            <a:t>- </a:t>
          </a:r>
          <a:r>
            <a:rPr lang="ru-RU" sz="1400" u="none" kern="1200" dirty="0" err="1" smtClean="0">
              <a:solidFill>
                <a:schemeClr val="bg1"/>
              </a:solidFill>
            </a:rPr>
            <a:t>реалізація</a:t>
          </a:r>
          <a:r>
            <a:rPr lang="ru-RU" sz="1400" u="none" kern="1200" dirty="0" smtClean="0">
              <a:solidFill>
                <a:schemeClr val="bg1"/>
              </a:solidFill>
            </a:rPr>
            <a:t> </a:t>
          </a:r>
          <a:r>
            <a:rPr lang="ru-RU" sz="1400" u="none" kern="1200" dirty="0" err="1" smtClean="0">
              <a:solidFill>
                <a:schemeClr val="bg1"/>
              </a:solidFill>
            </a:rPr>
            <a:t>продукції</a:t>
          </a:r>
          <a:r>
            <a:rPr lang="ru-RU" sz="1400" u="none" kern="1200" dirty="0" smtClean="0">
              <a:solidFill>
                <a:schemeClr val="bg1"/>
              </a:solidFill>
            </a:rPr>
            <a:t> та </a:t>
          </a:r>
          <a:r>
            <a:rPr lang="ru-RU" sz="1400" u="none" kern="1200" dirty="0" err="1" smtClean="0">
              <a:solidFill>
                <a:schemeClr val="bg1"/>
              </a:solidFill>
            </a:rPr>
            <a:t>товарів</a:t>
          </a:r>
          <a:r>
            <a:rPr lang="ru-RU" sz="1400" u="none" kern="1200" dirty="0" smtClean="0">
              <a:solidFill>
                <a:schemeClr val="bg1"/>
              </a:solidFill>
            </a:rPr>
            <a:t> через оптово-</a:t>
          </a:r>
          <a:r>
            <a:rPr lang="ru-RU" sz="1400" u="none" kern="1200" dirty="0" err="1" smtClean="0">
              <a:solidFill>
                <a:schemeClr val="bg1"/>
              </a:solidFill>
            </a:rPr>
            <a:t>роздрібну</a:t>
          </a:r>
          <a:r>
            <a:rPr lang="ru-RU" sz="1400" u="none" kern="1200" dirty="0" smtClean="0">
              <a:solidFill>
                <a:schemeClr val="bg1"/>
              </a:solidFill>
            </a:rPr>
            <a:t> мережу, через </a:t>
          </a:r>
          <a:r>
            <a:rPr lang="ru-RU" sz="1400" u="none" kern="1200" dirty="0" err="1" smtClean="0">
              <a:solidFill>
                <a:schemeClr val="bg1"/>
              </a:solidFill>
            </a:rPr>
            <a:t>товарні</a:t>
          </a:r>
          <a:r>
            <a:rPr lang="ru-RU" sz="1400" u="none" kern="1200" dirty="0" smtClean="0">
              <a:solidFill>
                <a:schemeClr val="bg1"/>
              </a:solidFill>
            </a:rPr>
            <a:t> </a:t>
          </a:r>
          <a:r>
            <a:rPr lang="ru-RU" sz="1400" u="none" kern="1200" dirty="0" err="1" smtClean="0">
              <a:solidFill>
                <a:schemeClr val="bg1"/>
              </a:solidFill>
            </a:rPr>
            <a:t>біржі</a:t>
          </a:r>
          <a:r>
            <a:rPr lang="ru-RU" sz="1400" u="none" kern="1200" dirty="0" smtClean="0">
              <a:solidFill>
                <a:schemeClr val="bg1"/>
              </a:solidFill>
            </a:rPr>
            <a:t>, </a:t>
          </a:r>
          <a:r>
            <a:rPr lang="ru-RU" sz="1400" u="none" kern="1200" dirty="0" err="1" smtClean="0">
              <a:solidFill>
                <a:schemeClr val="bg1"/>
              </a:solidFill>
            </a:rPr>
            <a:t>аукціони</a:t>
          </a:r>
          <a:r>
            <a:rPr lang="ru-RU" sz="1400" u="none" kern="1200" dirty="0" smtClean="0">
              <a:solidFill>
                <a:schemeClr val="bg1"/>
              </a:solidFill>
            </a:rPr>
            <a:t>, </a:t>
          </a:r>
          <a:r>
            <a:rPr lang="ru-RU" sz="1400" u="none" kern="1200" dirty="0" err="1" smtClean="0">
              <a:solidFill>
                <a:schemeClr val="bg1"/>
              </a:solidFill>
            </a:rPr>
            <a:t>посередників</a:t>
          </a:r>
          <a:r>
            <a:rPr lang="ru-RU" sz="1400" u="none" kern="1200" dirty="0" smtClean="0">
              <a:solidFill>
                <a:schemeClr val="bg1"/>
              </a:solidFill>
            </a:rPr>
            <a:t> та </a:t>
          </a:r>
          <a:r>
            <a:rPr lang="ru-RU" sz="1400" u="none" kern="1200" dirty="0" err="1" smtClean="0">
              <a:solidFill>
                <a:schemeClr val="bg1"/>
              </a:solidFill>
            </a:rPr>
            <a:t>інше</a:t>
          </a:r>
          <a:r>
            <a:rPr lang="ru-RU" sz="1400" u="none" kern="1200" dirty="0" smtClean="0">
              <a:solidFill>
                <a:schemeClr val="bg1"/>
              </a:solidFill>
            </a:rPr>
            <a:t>.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1056897" y="1656181"/>
        <a:ext cx="7309421" cy="1684789"/>
      </dsp:txXfrm>
    </dsp:sp>
    <dsp:sp modelId="{9A513C37-C4E8-4C1F-B123-F951CC2655EC}">
      <dsp:nvSpPr>
        <dsp:cNvPr id="0" name=""/>
        <dsp:cNvSpPr/>
      </dsp:nvSpPr>
      <dsp:spPr>
        <a:xfrm>
          <a:off x="432253" y="1873932"/>
          <a:ext cx="1249288" cy="1249288"/>
        </a:xfrm>
        <a:prstGeom prst="ellipse">
          <a:avLst/>
        </a:prstGeom>
        <a:solidFill>
          <a:srgbClr val="00B0F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F2FCEF-6887-4087-9295-8FED4C13BDCE}">
      <dsp:nvSpPr>
        <dsp:cNvPr id="0" name=""/>
        <dsp:cNvSpPr/>
      </dsp:nvSpPr>
      <dsp:spPr>
        <a:xfrm>
          <a:off x="730433" y="3484988"/>
          <a:ext cx="7672714" cy="127878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93298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err="1" smtClean="0">
              <a:solidFill>
                <a:schemeClr val="bg1"/>
              </a:solidFill>
            </a:rPr>
            <a:t>Основнi</a:t>
          </a:r>
          <a:r>
            <a:rPr lang="uk-UA" sz="1700" b="1" kern="1200" dirty="0" smtClean="0">
              <a:solidFill>
                <a:schemeClr val="bg1"/>
              </a:solidFill>
            </a:rPr>
            <a:t> види </a:t>
          </a:r>
          <a:r>
            <a:rPr lang="uk-UA" sz="1700" b="1" kern="1200" dirty="0" err="1" smtClean="0">
              <a:solidFill>
                <a:schemeClr val="bg1"/>
              </a:solidFill>
            </a:rPr>
            <a:t>дiяльностi</a:t>
          </a:r>
          <a:r>
            <a:rPr lang="uk-UA" sz="1700" b="1" kern="1200" dirty="0" smtClean="0">
              <a:solidFill>
                <a:schemeClr val="bg1"/>
              </a:solidFill>
            </a:rPr>
            <a:t>:</a:t>
          </a:r>
          <a:endParaRPr lang="ru-RU" sz="1700" b="1" kern="1200" dirty="0" smtClean="0">
            <a:solidFill>
              <a:schemeClr val="bg1"/>
            </a:solidFill>
          </a:endParaRP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>
              <a:solidFill>
                <a:schemeClr val="bg1"/>
              </a:solidFill>
            </a:rPr>
            <a:t>- виробництво верхнього одягу;</a:t>
          </a:r>
          <a:endParaRPr lang="ru-RU" sz="1700" kern="1200" dirty="0" smtClean="0">
            <a:solidFill>
              <a:schemeClr val="bg1"/>
            </a:solidFill>
          </a:endParaRP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>
              <a:solidFill>
                <a:schemeClr val="bg1"/>
              </a:solidFill>
            </a:rPr>
            <a:t>- оптова </a:t>
          </a:r>
          <a:r>
            <a:rPr lang="uk-UA" sz="1700" kern="1200" dirty="0" err="1" smtClean="0">
              <a:solidFill>
                <a:schemeClr val="bg1"/>
              </a:solidFill>
            </a:rPr>
            <a:t>торгiвля</a:t>
          </a:r>
          <a:r>
            <a:rPr lang="uk-UA" sz="1700" kern="1200" dirty="0" smtClean="0">
              <a:solidFill>
                <a:schemeClr val="bg1"/>
              </a:solidFill>
            </a:rPr>
            <a:t> одягом; </a:t>
          </a:r>
          <a:endParaRPr lang="ru-RU" sz="1700" kern="1200" dirty="0" smtClean="0">
            <a:solidFill>
              <a:schemeClr val="bg1"/>
            </a:solidFill>
          </a:endParaRP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>
              <a:solidFill>
                <a:schemeClr val="bg1"/>
              </a:solidFill>
            </a:rPr>
            <a:t>- </a:t>
          </a:r>
          <a:r>
            <a:rPr lang="uk-UA" sz="1700" kern="1200" dirty="0" err="1" smtClean="0">
              <a:solidFill>
                <a:schemeClr val="bg1"/>
              </a:solidFill>
            </a:rPr>
            <a:t>роздрiбна</a:t>
          </a:r>
          <a:r>
            <a:rPr lang="uk-UA" sz="1700" kern="1200" dirty="0" smtClean="0">
              <a:solidFill>
                <a:schemeClr val="bg1"/>
              </a:solidFill>
            </a:rPr>
            <a:t> </a:t>
          </a:r>
          <a:r>
            <a:rPr lang="uk-UA" sz="1700" kern="1200" dirty="0" err="1" smtClean="0">
              <a:solidFill>
                <a:schemeClr val="bg1"/>
              </a:solidFill>
            </a:rPr>
            <a:t>торгiвля</a:t>
          </a:r>
          <a:r>
            <a:rPr lang="uk-UA" sz="1700" kern="1200" dirty="0" smtClean="0">
              <a:solidFill>
                <a:schemeClr val="bg1"/>
              </a:solidFill>
            </a:rPr>
            <a:t> одягом у спеціалізованих магазинах </a:t>
          </a:r>
          <a:endParaRPr lang="ru-RU" sz="1700" kern="1200" dirty="0">
            <a:solidFill>
              <a:schemeClr val="bg1"/>
            </a:solidFill>
          </a:endParaRPr>
        </a:p>
      </dsp:txBody>
      <dsp:txXfrm>
        <a:off x="730433" y="3484988"/>
        <a:ext cx="7672714" cy="1278781"/>
      </dsp:txXfrm>
    </dsp:sp>
    <dsp:sp modelId="{247B3524-CCD2-4BCE-8FBE-63886F398C6C}">
      <dsp:nvSpPr>
        <dsp:cNvPr id="0" name=""/>
        <dsp:cNvSpPr/>
      </dsp:nvSpPr>
      <dsp:spPr>
        <a:xfrm>
          <a:off x="68960" y="3373077"/>
          <a:ext cx="1249288" cy="1249288"/>
        </a:xfrm>
        <a:prstGeom prst="ellipse">
          <a:avLst/>
        </a:prstGeom>
        <a:solidFill>
          <a:srgbClr val="00B0F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0.075</cdr:x>
      <cdr:y>0.77419</cdr:y>
    </cdr:from>
    <cdr:to>
      <cdr:x>1</cdr:x>
      <cdr:y>0.77778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342900" y="2057400"/>
          <a:ext cx="4229100" cy="952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0.07917</cdr:x>
      <cdr:y>4.08451E-7</cdr:y>
    </cdr:from>
    <cdr:to>
      <cdr:x>0.07917</cdr:x>
      <cdr:y>0.78495</cdr:y>
    </cdr:to>
    <cdr:cxnSp macro="">
      <cdr:nvCxnSpPr>
        <cdr:cNvPr id="6" name="Прямая со стрелкой 5"/>
        <cdr:cNvCxnSpPr/>
      </cdr:nvCxnSpPr>
      <cdr:spPr>
        <a:xfrm xmlns:a="http://schemas.openxmlformats.org/drawingml/2006/main" flipV="1">
          <a:off x="361965" y="1"/>
          <a:ext cx="0" cy="192177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702AD-3DA1-4337-86D9-5BDE8B6D1CDB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2D53B-1DA5-46C1-87D5-DB42E5C10E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894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63F26-8DCB-47E9-B09C-DDF46E9A9F7F}" type="datetimeFigureOut">
              <a:rPr lang="ru-RU" smtClean="0"/>
              <a:t>18.11.2015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9D466-7E1B-4C87-B3EE-766B91F6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149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929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1609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476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6853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4015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0982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0810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8364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4667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4591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72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638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272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012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050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42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547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066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04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D466-7E1B-4C87-B3EE-766B91F66BA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135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04462-0EC3-40A2-AC20-36ED31DF75AC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44237-EAAD-410A-83E5-16202D0B81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488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68F89-58B9-4157-AAB7-FEA234BB95C0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B977A-BA8F-46F1-9FF6-68D6F0B10B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5044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490F-BBB3-4C1C-B25F-5CDD6AC0C76E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50F64-F08B-4DE2-ACE1-131CB69EFE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48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16C4C-686A-41A4-829A-408A8115E59A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C5DDF-B81F-4C47-B6A8-9DC3BC0477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865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6FE76-0E88-40C4-95CD-E6694658474F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826F3-A11D-49C5-BEE0-7BB7E8F650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2944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EA566-A417-4800-986A-91318C46A4B4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C9547-64D1-4156-A94B-1697530AD3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67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4D6C2-3DD1-4BB1-9202-C4FDE536C3C9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33992-6732-4445-BC7E-B82E7CC04B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169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620B8-A4C3-41E9-997E-99E3DBFBD407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39A7D-EB5C-4B86-BCB5-3CCCBA6E24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900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3178E-5FEA-4FF0-BC30-6EB2D5B1A736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120DF-1901-49D4-892E-F27CC6C4E3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819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2DF52-E434-4345-BA91-DF31BC0D1E43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7680F-CA61-4935-97CA-98CD727CC6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685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4738B-97C1-4CC2-8AAF-A0F63B591631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B0268-17BF-41E6-9D54-519FB2664F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761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B074F0-BA45-40A0-ADAC-52C5288A8922}" type="datetimeFigureOut">
              <a:rPr lang="ru-RU"/>
              <a:pPr>
                <a:defRPr/>
              </a:pPr>
              <a:t>18.11.2015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1896A8-ACE5-4500-9553-BBD54B97A8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27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chart" Target="../charts/chart1.xml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chart" Target="../charts/chart2.xml"/><Relationship Id="rId9" Type="http://schemas.microsoft.com/office/2007/relationships/diagramDrawing" Target="../diagrams/drawin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8" cy="2654993"/>
          </a:xfr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600" i="1" dirty="0" smtClean="0">
                <a:solidFill>
                  <a:srgbClr val="FF0000"/>
                </a:solidFill>
                <a:latin typeface="Constantia" panose="02030602050306030303" pitchFamily="18" charset="0"/>
                <a:cs typeface="Aharoni" panose="02010803020104030203" pitchFamily="2" charset="-79"/>
              </a:rPr>
              <a:t>Удосконалення інструментів антикризового управління підприємства легкої промисловості </a:t>
            </a:r>
            <a:br>
              <a:rPr lang="uk-UA" sz="3600" i="1" dirty="0" smtClean="0">
                <a:solidFill>
                  <a:srgbClr val="FF0000"/>
                </a:solidFill>
                <a:latin typeface="Constantia" panose="02030602050306030303" pitchFamily="18" charset="0"/>
                <a:cs typeface="Aharoni" panose="02010803020104030203" pitchFamily="2" charset="-79"/>
              </a:rPr>
            </a:br>
            <a:r>
              <a:rPr lang="uk-UA" sz="3600" i="1" dirty="0" smtClean="0">
                <a:solidFill>
                  <a:srgbClr val="FF0000"/>
                </a:solidFill>
                <a:latin typeface="Constantia" panose="02030602050306030303" pitchFamily="18" charset="0"/>
                <a:cs typeface="Aharoni" panose="02010803020104030203" pitchFamily="2" charset="-79"/>
              </a:rPr>
              <a:t>(на прикладі ПАТ «Володарка»)</a:t>
            </a:r>
            <a:endParaRPr lang="ru-RU" sz="3600" i="1" dirty="0">
              <a:solidFill>
                <a:srgbClr val="FF0000"/>
              </a:solidFill>
              <a:latin typeface="Constantia" panose="02030602050306030303" pitchFamily="18" charset="0"/>
              <a:cs typeface="Aharoni" panose="02010803020104030203" pitchFamily="2" charset="-79"/>
            </a:endParaRPr>
          </a:p>
        </p:txBody>
      </p:sp>
      <p:sp>
        <p:nvSpPr>
          <p:cNvPr id="3075" name="Объект 4"/>
          <p:cNvSpPr>
            <a:spLocks noGrp="1"/>
          </p:cNvSpPr>
          <p:nvPr>
            <p:ph idx="1"/>
          </p:nvPr>
        </p:nvSpPr>
        <p:spPr>
          <a:xfrm>
            <a:off x="684213" y="3357563"/>
            <a:ext cx="8229600" cy="3024187"/>
          </a:xfrm>
        </p:spPr>
        <p:txBody>
          <a:bodyPr/>
          <a:lstStyle/>
          <a:p>
            <a:pPr marL="136525" indent="0" algn="r">
              <a:buFont typeface="Wingdings 2" pitchFamily="18" charset="2"/>
              <a:buNone/>
            </a:pPr>
            <a:endParaRPr lang="uk-UA" altLang="ru-RU" sz="2000" dirty="0" smtClean="0">
              <a:solidFill>
                <a:schemeClr val="bg1"/>
              </a:solidFill>
            </a:endParaRPr>
          </a:p>
          <a:p>
            <a:pPr marL="136525" indent="0" algn="r">
              <a:buFont typeface="Wingdings 2" pitchFamily="18" charset="2"/>
              <a:buNone/>
            </a:pPr>
            <a:endParaRPr lang="uk-UA" altLang="ru-RU" sz="2000" dirty="0">
              <a:solidFill>
                <a:schemeClr val="bg1"/>
              </a:solidFill>
            </a:endParaRPr>
          </a:p>
          <a:p>
            <a:pPr marL="136525" indent="0" algn="r">
              <a:buFont typeface="Wingdings 2" pitchFamily="18" charset="2"/>
              <a:buNone/>
            </a:pPr>
            <a:r>
              <a:rPr lang="uk-UA" altLang="ru-RU" sz="2000" dirty="0" smtClean="0">
                <a:solidFill>
                  <a:schemeClr val="bg1"/>
                </a:solidFill>
              </a:rPr>
              <a:t>Виконала:</a:t>
            </a:r>
          </a:p>
          <a:p>
            <a:pPr marL="136525" indent="0" algn="r">
              <a:buFont typeface="Wingdings 2" pitchFamily="18" charset="2"/>
              <a:buNone/>
            </a:pPr>
            <a:r>
              <a:rPr lang="uk-UA" altLang="ru-RU" sz="2000" dirty="0" err="1" smtClean="0">
                <a:solidFill>
                  <a:schemeClr val="bg1"/>
                </a:solidFill>
              </a:rPr>
              <a:t>ст.гр</a:t>
            </a:r>
            <a:r>
              <a:rPr lang="uk-UA" altLang="ru-RU" sz="2000" dirty="0" smtClean="0">
                <a:solidFill>
                  <a:schemeClr val="bg1"/>
                </a:solidFill>
              </a:rPr>
              <a:t>. Моз-14 мі - </a:t>
            </a:r>
            <a:r>
              <a:rPr lang="uk-UA" altLang="ru-RU" sz="2000" dirty="0" err="1" smtClean="0">
                <a:solidFill>
                  <a:schemeClr val="bg1"/>
                </a:solidFill>
              </a:rPr>
              <a:t>Савіцька</a:t>
            </a:r>
            <a:r>
              <a:rPr lang="uk-UA" altLang="ru-RU" sz="2000" dirty="0" smtClean="0">
                <a:solidFill>
                  <a:schemeClr val="bg1"/>
                </a:solidFill>
              </a:rPr>
              <a:t> </a:t>
            </a:r>
            <a:r>
              <a:rPr lang="uk-UA" altLang="ru-RU" sz="2000" dirty="0" smtClean="0">
                <a:solidFill>
                  <a:schemeClr val="bg1"/>
                </a:solidFill>
              </a:rPr>
              <a:t>О.О. </a:t>
            </a:r>
          </a:p>
          <a:p>
            <a:pPr marL="136525" indent="0" algn="r">
              <a:buFont typeface="Wingdings 2" pitchFamily="18" charset="2"/>
              <a:buNone/>
            </a:pPr>
            <a:r>
              <a:rPr lang="uk-UA" altLang="ru-RU" sz="2000" dirty="0" smtClean="0">
                <a:solidFill>
                  <a:schemeClr val="bg1"/>
                </a:solidFill>
              </a:rPr>
              <a:t>Науковий керівник:</a:t>
            </a:r>
          </a:p>
          <a:p>
            <a:pPr marL="136525" indent="0" algn="r">
              <a:buFont typeface="Wingdings 2" pitchFamily="18" charset="2"/>
              <a:buNone/>
            </a:pPr>
            <a:r>
              <a:rPr lang="uk-UA" altLang="ru-RU" sz="2000" dirty="0" err="1">
                <a:solidFill>
                  <a:schemeClr val="bg1"/>
                </a:solidFill>
              </a:rPr>
              <a:t>д</a:t>
            </a:r>
            <a:r>
              <a:rPr lang="uk-UA" altLang="ru-RU" sz="2000" dirty="0" err="1" smtClean="0">
                <a:solidFill>
                  <a:schemeClr val="bg1"/>
                </a:solidFill>
              </a:rPr>
              <a:t>.е.н</a:t>
            </a:r>
            <a:r>
              <a:rPr lang="uk-UA" altLang="ru-RU" sz="2000" dirty="0" smtClean="0">
                <a:solidFill>
                  <a:schemeClr val="bg1"/>
                </a:solidFill>
              </a:rPr>
              <a:t>., проф. </a:t>
            </a:r>
            <a:r>
              <a:rPr lang="uk-UA" altLang="ru-RU" sz="2000" dirty="0" err="1" smtClean="0">
                <a:solidFill>
                  <a:schemeClr val="bg1"/>
                </a:solidFill>
              </a:rPr>
              <a:t>Карачина</a:t>
            </a:r>
            <a:r>
              <a:rPr lang="uk-UA" altLang="ru-RU" sz="2000" dirty="0" smtClean="0">
                <a:solidFill>
                  <a:schemeClr val="bg1"/>
                </a:solidFill>
              </a:rPr>
              <a:t> Н.П. </a:t>
            </a:r>
            <a:endParaRPr lang="ru-RU" altLang="ru-RU" sz="2000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er\Desktop\презентація\kryz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3024336" cy="224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9320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600" dirty="0" err="1">
                <a:solidFill>
                  <a:schemeClr val="tx1"/>
                </a:solidFill>
                <a:effectLst/>
                <a:latin typeface="+mn-lt"/>
              </a:rPr>
              <a:t>Публічне</a:t>
            </a:r>
            <a:r>
              <a:rPr lang="ru-RU" sz="26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ru-RU" sz="2600" dirty="0" err="1">
                <a:solidFill>
                  <a:schemeClr val="tx1"/>
                </a:solidFill>
                <a:effectLst/>
                <a:latin typeface="+mn-lt"/>
              </a:rPr>
              <a:t>акціонерне</a:t>
            </a:r>
            <a:r>
              <a:rPr lang="ru-RU" sz="26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ru-RU" sz="2600" dirty="0" err="1">
                <a:solidFill>
                  <a:schemeClr val="tx1"/>
                </a:solidFill>
                <a:effectLst/>
                <a:latin typeface="+mn-lt"/>
              </a:rPr>
              <a:t>товариство</a:t>
            </a:r>
            <a:r>
              <a:rPr lang="ru-RU" sz="2600" dirty="0">
                <a:solidFill>
                  <a:schemeClr val="tx1"/>
                </a:solidFill>
                <a:effectLst/>
                <a:latin typeface="+mn-lt"/>
              </a:rPr>
              <a:t> «Володарка»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(</a:t>
            </a:r>
            <a:r>
              <a:rPr lang="ru-RU" sz="2600" dirty="0" err="1">
                <a:solidFill>
                  <a:schemeClr val="tx1"/>
                </a:solidFill>
                <a:effectLst/>
                <a:latin typeface="+mn-lt"/>
                <a:cs typeface="Aharoni" panose="02010803020104030203" pitchFamily="2" charset="-79"/>
              </a:rPr>
              <a:t>скорочене</a:t>
            </a:r>
            <a:r>
              <a:rPr lang="ru-RU" sz="26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ru-RU" sz="2600" dirty="0" err="1">
                <a:solidFill>
                  <a:schemeClr val="tx1"/>
                </a:solidFill>
                <a:effectLst/>
                <a:latin typeface="+mn-lt"/>
              </a:rPr>
              <a:t>найменування</a:t>
            </a:r>
            <a:r>
              <a:rPr lang="ru-RU" sz="2600" dirty="0">
                <a:solidFill>
                  <a:schemeClr val="tx1"/>
                </a:solidFill>
                <a:effectLst/>
                <a:latin typeface="+mn-lt"/>
              </a:rPr>
              <a:t> - ПАТ «Володарка»)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3180995"/>
              </p:ext>
            </p:extLst>
          </p:nvPr>
        </p:nvGraphicFramePr>
        <p:xfrm>
          <a:off x="457200" y="1600200"/>
          <a:ext cx="843528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170" name="Picture 2" descr="C:\Users\User\Desktop\презентація\1655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16632"/>
            <a:ext cx="172819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esktop\презентація\1655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910" y="116632"/>
            <a:ext cx="172819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72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81477" y="260648"/>
            <a:ext cx="770289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Рівень та динаміка основних економічних показників  ПАТ «Володарка»</a:t>
            </a:r>
            <a:endParaRPr kumimoji="0" lang="ru-RU" alt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7" y="44624"/>
            <a:ext cx="172561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071539"/>
              </p:ext>
            </p:extLst>
          </p:nvPr>
        </p:nvGraphicFramePr>
        <p:xfrm>
          <a:off x="1259632" y="1484784"/>
          <a:ext cx="5760641" cy="5205222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939390"/>
                <a:gridCol w="570714"/>
                <a:gridCol w="570714"/>
                <a:gridCol w="506278"/>
                <a:gridCol w="547701"/>
                <a:gridCol w="551153"/>
                <a:gridCol w="551153"/>
                <a:gridCol w="523538"/>
              </a:tblGrid>
              <a:tr h="56369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</a:rPr>
                        <a:t>Показники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Роки</a:t>
                      </a:r>
                      <a:endParaRPr kumimoji="0" lang="uk-UA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Абсолютне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відхилення</a:t>
                      </a:r>
                      <a:r>
                        <a:rPr lang="ru-RU" sz="1100" dirty="0">
                          <a:effectLst/>
                        </a:rPr>
                        <a:t>, </a:t>
                      </a:r>
                      <a:r>
                        <a:rPr lang="ru-RU" sz="1100" dirty="0" err="1">
                          <a:effectLst/>
                        </a:rPr>
                        <a:t>тис.грн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Відносне відхилення, %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36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2012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2013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2014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до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2012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до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2013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до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2012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до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2013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</a:tr>
              <a:tr h="187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3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4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5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6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7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8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Загальна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вартість</a:t>
                      </a:r>
                      <a:r>
                        <a:rPr lang="ru-RU" sz="1100" dirty="0">
                          <a:effectLst/>
                        </a:rPr>
                        <a:t> майна, </a:t>
                      </a:r>
                      <a:r>
                        <a:rPr lang="ru-RU" sz="1100" dirty="0" err="1">
                          <a:effectLst/>
                        </a:rPr>
                        <a:t>тис.грн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25810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24085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21247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-1725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-2838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-6,68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-11,78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Оборотні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активи</a:t>
                      </a:r>
                      <a:r>
                        <a:rPr lang="ru-RU" sz="1100" dirty="0">
                          <a:effectLst/>
                        </a:rPr>
                        <a:t>, </a:t>
                      </a:r>
                      <a:r>
                        <a:rPr lang="ru-RU" sz="1100" dirty="0" err="1">
                          <a:effectLst/>
                        </a:rPr>
                        <a:t>тис.грн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11061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10414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13202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-647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2788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-5,85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26,77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Необоротні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активи</a:t>
                      </a:r>
                      <a:r>
                        <a:rPr lang="ru-RU" sz="1100" dirty="0">
                          <a:effectLst/>
                        </a:rPr>
                        <a:t>, </a:t>
                      </a:r>
                      <a:r>
                        <a:rPr lang="ru-RU" sz="1100" dirty="0" err="1">
                          <a:effectLst/>
                        </a:rPr>
                        <a:t>тис.грн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14749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13671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8045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-1078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-5626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-7,31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-41,15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Власний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капітал</a:t>
                      </a:r>
                      <a:r>
                        <a:rPr lang="ru-RU" sz="1100" dirty="0">
                          <a:effectLst/>
                        </a:rPr>
                        <a:t>, </a:t>
                      </a:r>
                      <a:r>
                        <a:rPr lang="ru-RU" sz="1100" dirty="0" err="1">
                          <a:effectLst/>
                        </a:rPr>
                        <a:t>тис.грн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19400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18043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14969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-1357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-3074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-6,99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-17,04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Залучений капітал, тис.грн.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6410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6042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6278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-368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236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-5,74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3,91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Чистий</a:t>
                      </a:r>
                      <a:r>
                        <a:rPr lang="ru-RU" sz="1100" dirty="0">
                          <a:effectLst/>
                        </a:rPr>
                        <a:t> доход </a:t>
                      </a:r>
                      <a:r>
                        <a:rPr lang="ru-RU" sz="1100" dirty="0" err="1">
                          <a:effectLst/>
                        </a:rPr>
                        <a:t>від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реалізації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продукції</a:t>
                      </a:r>
                      <a:r>
                        <a:rPr lang="ru-RU" sz="1100" dirty="0">
                          <a:effectLst/>
                        </a:rPr>
                        <a:t>, </a:t>
                      </a:r>
                      <a:r>
                        <a:rPr lang="ru-RU" sz="1100" dirty="0" err="1">
                          <a:effectLst/>
                        </a:rPr>
                        <a:t>тис.грн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46723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45942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67052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-781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21110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-1,67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45,95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Собівартість реалізації продукції, тис.грн.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38612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40116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51835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1504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11719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29,21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Валовий прибуток, тис.грн.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8111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5826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15217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-2285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9391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-28,17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161,19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6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Фінансові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результати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від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операційної</a:t>
                      </a:r>
                      <a:r>
                        <a:rPr lang="ru-RU" sz="1100" dirty="0">
                          <a:effectLst/>
                        </a:rPr>
                        <a:t> діяльності, </a:t>
                      </a:r>
                      <a:r>
                        <a:rPr lang="ru-RU" sz="1100" dirty="0" err="1">
                          <a:effectLst/>
                        </a:rPr>
                        <a:t>тис.грн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- </a:t>
                      </a:r>
                      <a:r>
                        <a:rPr lang="ru-RU" sz="1100" dirty="0">
                          <a:effectLst/>
                        </a:rPr>
                        <a:t>1177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- </a:t>
                      </a:r>
                      <a:r>
                        <a:rPr lang="ru-RU" sz="1100">
                          <a:effectLst/>
                        </a:rPr>
                        <a:t>1326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6580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-</a:t>
                      </a:r>
                      <a:r>
                        <a:rPr lang="ru-RU" sz="1100">
                          <a:effectLst/>
                        </a:rPr>
                        <a:t>149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5254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12,66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396,23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Фінансові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результати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від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звичайної</a:t>
                      </a:r>
                      <a:r>
                        <a:rPr lang="ru-RU" sz="1100" dirty="0">
                          <a:effectLst/>
                        </a:rPr>
                        <a:t> діяльності, </a:t>
                      </a:r>
                      <a:r>
                        <a:rPr lang="ru-RU" sz="1100" dirty="0" err="1">
                          <a:effectLst/>
                        </a:rPr>
                        <a:t>тис.грн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- </a:t>
                      </a:r>
                      <a:r>
                        <a:rPr lang="ru-RU" sz="1100" dirty="0">
                          <a:effectLst/>
                        </a:rPr>
                        <a:t>1177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- </a:t>
                      </a:r>
                      <a:r>
                        <a:rPr lang="ru-RU" sz="1100" dirty="0">
                          <a:effectLst/>
                        </a:rPr>
                        <a:t>1326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5364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-</a:t>
                      </a:r>
                      <a:r>
                        <a:rPr lang="ru-RU" sz="1100">
                          <a:effectLst/>
                        </a:rPr>
                        <a:t>149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4038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12,66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304,52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Чистий прибуток(збиток), тис.грн.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- </a:t>
                      </a:r>
                      <a:r>
                        <a:rPr lang="ru-RU" sz="1100">
                          <a:effectLst/>
                        </a:rPr>
                        <a:t>1177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- </a:t>
                      </a:r>
                      <a:r>
                        <a:rPr lang="ru-RU" sz="1100" dirty="0">
                          <a:effectLst/>
                        </a:rPr>
                        <a:t>1326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4080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-149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5406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12,66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407,69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Чисельність персоналу, осіб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1096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845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852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-251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-22,90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0,83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53" marR="5905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13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180" y="51761"/>
            <a:ext cx="172561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-6932" y="188640"/>
            <a:ext cx="74523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Динаміка показників фінансового стану </a:t>
            </a:r>
            <a:endParaRPr lang="uk-UA" sz="2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ПАТ </a:t>
            </a:r>
            <a:r>
              <a:rPr lang="uk-UA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«Володарка»</a:t>
            </a:r>
            <a:endParaRPr lang="ru-RU" sz="2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245004"/>
              </p:ext>
            </p:extLst>
          </p:nvPr>
        </p:nvGraphicFramePr>
        <p:xfrm>
          <a:off x="467544" y="1228725"/>
          <a:ext cx="6692852" cy="5450501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2134738"/>
                <a:gridCol w="588368"/>
                <a:gridCol w="589058"/>
                <a:gridCol w="588368"/>
                <a:gridCol w="709501"/>
                <a:gridCol w="709501"/>
                <a:gridCol w="686659"/>
                <a:gridCol w="686659"/>
              </a:tblGrid>
              <a:tr h="226419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b="1" dirty="0" err="1">
                          <a:effectLst/>
                        </a:rPr>
                        <a:t>Показники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0" lang="uk-UA" sz="1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Роки</a:t>
                      </a:r>
                      <a:endParaRPr kumimoji="0" lang="uk-UA" sz="1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uk-UA" dirty="0"/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uk-UA" dirty="0"/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b="1">
                          <a:effectLst/>
                        </a:rPr>
                        <a:t>Абсолютне відхилення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b="1">
                          <a:effectLst/>
                        </a:rPr>
                        <a:t>Відносне відхилення, %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b="1" dirty="0">
                          <a:effectLst/>
                        </a:rPr>
                        <a:t>2013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до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2012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b="1" dirty="0">
                          <a:effectLst/>
                        </a:rPr>
                        <a:t>2014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до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2013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b="1" dirty="0">
                          <a:effectLst/>
                        </a:rPr>
                        <a:t>2013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до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2012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b="1" dirty="0">
                          <a:effectLst/>
                        </a:rPr>
                        <a:t>2014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до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2013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2012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2013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2014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286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 err="1">
                          <a:effectLst/>
                        </a:rPr>
                        <a:t>Коефіцієнт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зносу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основних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засобів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0,72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0,75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0,03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0,04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00">
                          <a:effectLst/>
                        </a:rPr>
                        <a:t>4,17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00">
                          <a:effectLst/>
                        </a:rPr>
                        <a:t>6,67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Коефіцієнт ліквідності поточної (покриття)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2,47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2,29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2,73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- 0,17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0,44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- 7,29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19,21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Коефіцієнт ліквідності швидкої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1</a:t>
                      </a:r>
                      <a:r>
                        <a:rPr lang="uk-UA" sz="1000" dirty="0">
                          <a:effectLst/>
                        </a:rPr>
                        <a:t>,</a:t>
                      </a:r>
                      <a:r>
                        <a:rPr lang="ru-RU" sz="1000" dirty="0">
                          <a:effectLst/>
                        </a:rPr>
                        <a:t>78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r>
                        <a:rPr lang="uk-UA" sz="1000" dirty="0">
                          <a:effectLst/>
                        </a:rPr>
                        <a:t>,</a:t>
                      </a:r>
                      <a:r>
                        <a:rPr lang="ru-RU" sz="1000" dirty="0">
                          <a:effectLst/>
                        </a:rPr>
                        <a:t>29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r>
                        <a:rPr lang="uk-UA" sz="1000">
                          <a:effectLst/>
                        </a:rPr>
                        <a:t>,</a:t>
                      </a:r>
                      <a:r>
                        <a:rPr lang="ru-RU" sz="1000">
                          <a:effectLst/>
                        </a:rPr>
                        <a:t>92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r>
                        <a:rPr lang="uk-UA" sz="1000">
                          <a:effectLst/>
                        </a:rPr>
                        <a:t>,</a:t>
                      </a:r>
                      <a:r>
                        <a:rPr lang="ru-RU" sz="1000">
                          <a:effectLst/>
                        </a:rPr>
                        <a:t>51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-0</a:t>
                      </a:r>
                      <a:r>
                        <a:rPr lang="uk-UA" sz="1000">
                          <a:effectLst/>
                        </a:rPr>
                        <a:t>,</a:t>
                      </a:r>
                      <a:r>
                        <a:rPr lang="ru-RU" sz="1000">
                          <a:effectLst/>
                        </a:rPr>
                        <a:t>37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28</a:t>
                      </a:r>
                      <a:r>
                        <a:rPr lang="uk-UA" sz="1000">
                          <a:effectLst/>
                        </a:rPr>
                        <a:t>,</a:t>
                      </a: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- 16</a:t>
                      </a:r>
                      <a:r>
                        <a:rPr lang="uk-UA" sz="1000">
                          <a:effectLst/>
                        </a:rPr>
                        <a:t>,</a:t>
                      </a:r>
                      <a:r>
                        <a:rPr lang="ru-RU" sz="1000">
                          <a:effectLst/>
                        </a:rPr>
                        <a:t>26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Коефіцієнт ліквідності абсолютної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0,08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0,03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0,28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- 0,05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0,24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- 62,50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833,33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 err="1">
                          <a:effectLst/>
                        </a:rPr>
                        <a:t>Коефіцієнт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фінансової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незалежності</a:t>
                      </a:r>
                      <a:r>
                        <a:rPr lang="ru-RU" sz="1000" dirty="0">
                          <a:effectLst/>
                        </a:rPr>
                        <a:t> (</a:t>
                      </a:r>
                      <a:r>
                        <a:rPr lang="ru-RU" sz="1000" dirty="0" err="1">
                          <a:effectLst/>
                        </a:rPr>
                        <a:t>автономії</a:t>
                      </a:r>
                      <a:r>
                        <a:rPr lang="ru-RU" sz="1000" dirty="0">
                          <a:effectLst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r>
                        <a:rPr lang="uk-UA" sz="1000">
                          <a:effectLst/>
                        </a:rPr>
                        <a:t>,</a:t>
                      </a:r>
                      <a:r>
                        <a:rPr lang="ru-RU" sz="1000">
                          <a:effectLst/>
                        </a:rPr>
                        <a:t>75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0</a:t>
                      </a:r>
                      <a:r>
                        <a:rPr lang="uk-UA" sz="1000" dirty="0">
                          <a:effectLst/>
                        </a:rPr>
                        <a:t>,</a:t>
                      </a:r>
                      <a:r>
                        <a:rPr lang="ru-RU" sz="1000" dirty="0">
                          <a:effectLst/>
                        </a:rPr>
                        <a:t>75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r>
                        <a:rPr lang="uk-UA" sz="1000">
                          <a:effectLst/>
                        </a:rPr>
                        <a:t>,</a:t>
                      </a: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-0</a:t>
                      </a:r>
                      <a:r>
                        <a:rPr lang="uk-UA" sz="1000">
                          <a:effectLst/>
                        </a:rPr>
                        <a:t>,</a:t>
                      </a:r>
                      <a:r>
                        <a:rPr lang="ru-RU" sz="1000">
                          <a:effectLst/>
                        </a:rPr>
                        <a:t>05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00" dirty="0">
                          <a:effectLst/>
                        </a:rPr>
                        <a:t>0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- 5</a:t>
                      </a:r>
                      <a:r>
                        <a:rPr lang="uk-UA" sz="1000">
                          <a:effectLst/>
                        </a:rPr>
                        <a:t>,</a:t>
                      </a:r>
                      <a:r>
                        <a:rPr lang="ru-RU" sz="1000">
                          <a:effectLst/>
                        </a:rPr>
                        <a:t>96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Коефіцієнт фінансової залежності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1,33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1,33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1,42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0,08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0,33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6,33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Коефіцієнт маневреності власного капіталу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0,34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0,33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0,56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- 0,01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0,23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- 3,98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71,85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8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Коефіцієнт забезпечення оборотних активів власними коштами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0,59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0,56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0,63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- 0,03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0,07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- 5,14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12,47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00">
                          <a:effectLst/>
                        </a:rPr>
                        <a:t>Р</a:t>
                      </a:r>
                      <a:r>
                        <a:rPr lang="ru-RU" sz="1000">
                          <a:effectLst/>
                        </a:rPr>
                        <a:t>ентабельність активів, %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- 4,56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-5,51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19,20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- 0,95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24,71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20,73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448,79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00">
                          <a:effectLst/>
                        </a:rPr>
                        <a:t>Р</a:t>
                      </a:r>
                      <a:r>
                        <a:rPr lang="ru-RU" sz="1000">
                          <a:effectLst/>
                        </a:rPr>
                        <a:t>ентабельність власного капіталу, %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- 6,07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- 7,35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27,26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- 1,28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34,61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21,13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470,88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00">
                          <a:effectLst/>
                        </a:rPr>
                        <a:t>Р</a:t>
                      </a:r>
                      <a:r>
                        <a:rPr lang="ru-RU" sz="1000">
                          <a:effectLst/>
                        </a:rPr>
                        <a:t>ентабельність продажу, %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17,36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12,68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22,69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- 4,68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10,01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- 26,95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78,96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00">
                          <a:effectLst/>
                        </a:rPr>
                        <a:t>Р</a:t>
                      </a:r>
                      <a:r>
                        <a:rPr lang="ru-RU" sz="1000">
                          <a:effectLst/>
                        </a:rPr>
                        <a:t>ентабельність витрат, %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21,01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14,52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29,36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- 6,48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14,83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- 30,86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102,14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Коефіцієнт оборотності активів, оборотів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1,81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1,91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3,16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1,25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5,37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65,44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Коефіцієнт оборотності власного капіталу, оборотів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2,41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2,55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4,48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1,93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5,72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75,92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8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 err="1">
                          <a:effectLst/>
                        </a:rPr>
                        <a:t>Коефіцієнт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оборотності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основних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засобів</a:t>
                      </a:r>
                      <a:r>
                        <a:rPr lang="uk-UA" sz="1000" dirty="0">
                          <a:effectLst/>
                        </a:rPr>
                        <a:t> (фондовіддача)</a:t>
                      </a:r>
                      <a:r>
                        <a:rPr lang="ru-RU" sz="1000" dirty="0">
                          <a:effectLst/>
                        </a:rPr>
                        <a:t>, </a:t>
                      </a:r>
                      <a:r>
                        <a:rPr lang="ru-RU" sz="1000" dirty="0" err="1">
                          <a:effectLst/>
                        </a:rPr>
                        <a:t>оборотів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4,34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4,79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8,48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0,44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>
                          <a:effectLst/>
                        </a:rPr>
                        <a:t>3,70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10,24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000" dirty="0">
                          <a:effectLst/>
                        </a:rPr>
                        <a:t>77,23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159" marR="3115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44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0301" t="24080" r="17601" b="14000"/>
          <a:stretch/>
        </p:blipFill>
        <p:spPr>
          <a:xfrm>
            <a:off x="323528" y="1399688"/>
            <a:ext cx="8640960" cy="5384946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475" y="116632"/>
            <a:ext cx="1725613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827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9976" y="149220"/>
            <a:ext cx="6912768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540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54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alt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    Імовірність банкрутства ПАТ «Володарка» за різними    моделями</a:t>
            </a:r>
            <a:endParaRPr kumimoji="0" lang="ru-RU" alt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n-lt"/>
            </a:endParaRPr>
          </a:p>
          <a:p>
            <a:pPr marL="0" marR="0" lvl="0" indent="254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85813" y="5154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576" y="44624"/>
            <a:ext cx="1725613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234190"/>
              </p:ext>
            </p:extLst>
          </p:nvPr>
        </p:nvGraphicFramePr>
        <p:xfrm>
          <a:off x="256368" y="980728"/>
          <a:ext cx="6802304" cy="2778887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319043"/>
                <a:gridCol w="778808"/>
                <a:gridCol w="960426"/>
                <a:gridCol w="754621"/>
                <a:gridCol w="973182"/>
                <a:gridCol w="792088"/>
                <a:gridCol w="1224136"/>
              </a:tblGrid>
              <a:tr h="352841">
                <a:tc rowSpan="3">
                  <a:txBody>
                    <a:bodyPr/>
                    <a:lstStyle/>
                    <a:p>
                      <a:pPr indent="26035"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Імовірність банкрутства за моделлю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Роки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b="1" dirty="0">
                          <a:effectLst/>
                        </a:rPr>
                        <a:t>2012</a:t>
                      </a:r>
                      <a:endParaRPr lang="ru-RU" sz="10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b="1">
                          <a:effectLst/>
                        </a:rPr>
                        <a:t>2013</a:t>
                      </a:r>
                      <a:endParaRPr lang="ru-RU" sz="10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b="1">
                          <a:effectLst/>
                        </a:rPr>
                        <a:t>2014</a:t>
                      </a:r>
                      <a:endParaRPr lang="ru-RU" sz="10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4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00" b="1" dirty="0" smtClean="0">
                          <a:effectLst/>
                        </a:rPr>
                        <a:t>Значення</a:t>
                      </a:r>
                      <a:endParaRPr lang="ru-RU" sz="10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b="1" dirty="0">
                          <a:effectLst/>
                        </a:rPr>
                        <a:t>Результат</a:t>
                      </a:r>
                      <a:endParaRPr lang="ru-RU" sz="10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b="1" dirty="0" smtClean="0">
                          <a:effectLst/>
                        </a:rPr>
                        <a:t>Значення</a:t>
                      </a:r>
                      <a:endParaRPr lang="ru-RU" sz="1000" b="1" dirty="0">
                        <a:effectLst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b="1" dirty="0">
                          <a:effectLst/>
                        </a:rPr>
                        <a:t>Результат</a:t>
                      </a:r>
                      <a:endParaRPr lang="ru-RU" sz="10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b="1" dirty="0" smtClean="0">
                          <a:effectLst/>
                        </a:rPr>
                        <a:t>Значення</a:t>
                      </a:r>
                      <a:endParaRPr lang="ru-RU" sz="10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b="1" dirty="0">
                          <a:effectLst/>
                        </a:rPr>
                        <a:t>Результат</a:t>
                      </a:r>
                      <a:endParaRPr lang="ru-RU" sz="10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FFFF"/>
                    </a:solidFill>
                  </a:tcPr>
                </a:tc>
              </a:tr>
              <a:tr h="732272">
                <a:tc>
                  <a:txBody>
                    <a:bodyPr/>
                    <a:lstStyle/>
                    <a:p>
                      <a:pPr indent="26035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Вітчизняна: </a:t>
                      </a:r>
                      <a:endParaRPr lang="ru-RU" sz="1000" dirty="0">
                        <a:effectLst/>
                      </a:endParaRPr>
                    </a:p>
                    <a:p>
                      <a:pPr indent="26035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- показник поточної </a:t>
                      </a:r>
                      <a:r>
                        <a:rPr lang="uk-UA" sz="1050" dirty="0" smtClean="0">
                          <a:effectLst/>
                        </a:rPr>
                        <a:t>платоспроможності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- 4126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поточна </a:t>
                      </a:r>
                      <a:r>
                        <a:rPr lang="uk-UA" sz="1050" dirty="0" err="1">
                          <a:effectLst/>
                        </a:rPr>
                        <a:t>неплато</a:t>
                      </a:r>
                      <a:r>
                        <a:rPr lang="uk-UA" sz="1050" dirty="0">
                          <a:effectLst/>
                        </a:rPr>
                        <a:t>-спроможність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- 4393,5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поточна </a:t>
                      </a:r>
                      <a:r>
                        <a:rPr lang="uk-UA" sz="1050" dirty="0" err="1">
                          <a:effectLst/>
                        </a:rPr>
                        <a:t>неплато</a:t>
                      </a:r>
                      <a:r>
                        <a:rPr lang="uk-UA" sz="1050" dirty="0">
                          <a:effectLst/>
                        </a:rPr>
                        <a:t>-спроможність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- 3496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поточна неплато-спроможність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264">
                <a:tc>
                  <a:txBody>
                    <a:bodyPr/>
                    <a:lstStyle/>
                    <a:p>
                      <a:pPr indent="26035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Коефіцієнт </a:t>
                      </a:r>
                      <a:r>
                        <a:rPr lang="uk-UA" sz="1050" dirty="0" err="1">
                          <a:effectLst/>
                        </a:rPr>
                        <a:t>Бівера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0,12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незадовільна структура балансу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0,13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незадовільна структура балансу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0,995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задовільна структура балансу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002">
                <a:tc>
                  <a:txBody>
                    <a:bodyPr/>
                    <a:lstStyle/>
                    <a:p>
                      <a:pPr indent="26035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Модель Зайцевої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2,642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висока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6,265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дуже висока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>
                          <a:effectLst/>
                        </a:rPr>
                        <a:t>1,05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tabLst>
                          <a:tab pos="45720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uk-UA" sz="1050" dirty="0">
                          <a:effectLst/>
                        </a:rPr>
                        <a:t>низька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033" marR="2103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030511713"/>
              </p:ext>
            </p:extLst>
          </p:nvPr>
        </p:nvGraphicFramePr>
        <p:xfrm>
          <a:off x="3491880" y="3767547"/>
          <a:ext cx="5287913" cy="2774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4041304" y="6500084"/>
            <a:ext cx="4012702" cy="33855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457200" algn="l"/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457200" algn="l"/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457200" algn="l"/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457200" algn="l"/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457200" algn="l"/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Arial Unicode MS" panose="020B0604020202020204" pitchFamily="34" charset="-128"/>
              </a:rPr>
              <a:t> </a:t>
            </a: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Arial Unicode MS" panose="020B0604020202020204" pitchFamily="34" charset="-128"/>
              </a:rPr>
              <a:t>Динаміка зміна значень західних моделей</a:t>
            </a:r>
            <a:endParaRPr kumimoji="0" lang="uk-UA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115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9512" y="272330"/>
            <a:ext cx="7176064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540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/>
            <a:r>
              <a:rPr kumimoji="0" lang="uk-UA" alt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ru-RU" altLang="ru-RU" sz="2400" b="1" i="1" dirty="0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Причини </a:t>
            </a:r>
            <a:r>
              <a:rPr lang="ru-RU" altLang="ru-RU" sz="2400" b="1" i="1" dirty="0" err="1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кризової</a:t>
            </a:r>
            <a:r>
              <a:rPr lang="ru-RU" altLang="ru-RU" sz="2400" b="1" i="1" dirty="0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 ситуації на </a:t>
            </a:r>
            <a:r>
              <a:rPr lang="ru-RU" altLang="ru-RU" sz="2400" b="1" i="1" dirty="0" smtClean="0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 ПАТ </a:t>
            </a:r>
            <a:r>
              <a:rPr lang="ru-RU" altLang="ru-RU" sz="2400" b="1" i="1" dirty="0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«Володарка» та заходи по </a:t>
            </a:r>
            <a:r>
              <a:rPr lang="ru-RU" altLang="ru-RU" sz="2400" b="1" i="1" dirty="0" err="1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їх</a:t>
            </a:r>
            <a:r>
              <a:rPr lang="ru-RU" altLang="ru-RU" sz="2400" b="1" i="1" dirty="0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altLang="ru-RU" sz="2400" b="1" i="1" dirty="0" err="1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подоланню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85813" y="5154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576" y="44624"/>
            <a:ext cx="1725613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276543"/>
              </p:ext>
            </p:extLst>
          </p:nvPr>
        </p:nvGraphicFramePr>
        <p:xfrm>
          <a:off x="899592" y="1420529"/>
          <a:ext cx="6392991" cy="4708524"/>
        </p:xfrm>
        <a:graphic>
          <a:graphicData uri="http://schemas.openxmlformats.org/drawingml/2006/table">
            <a:tbl>
              <a:tblPr firstRow="1" firstCol="1" bandRow="1">
                <a:tableStyleId>{91EBBBCC-DAD2-459C-BE2E-F6DE35CF9A28}</a:tableStyleId>
              </a:tblPr>
              <a:tblGrid>
                <a:gridCol w="2370442"/>
                <a:gridCol w="4022549"/>
              </a:tblGrid>
              <a:tr h="2832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bg1"/>
                          </a:solidFill>
                          <a:effectLst/>
                        </a:rPr>
                        <a:t>Причини кризи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7" marR="56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42545" indent="838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bg1"/>
                          </a:solidFill>
                          <a:effectLst/>
                        </a:rPr>
                        <a:t>Заходи по їх подоланню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7" marR="56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15660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1. Розрив господарських зв’язків</a:t>
                      </a:r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7" marR="56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42545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Symbol"/>
                        <a:buChar char="-"/>
                        <a:tabLst>
                          <a:tab pos="100330" algn="l"/>
                        </a:tabLst>
                      </a:pPr>
                      <a:r>
                        <a:rPr lang="uk-UA" sz="1300" u="none" strike="noStrike" spc="0" dirty="0">
                          <a:effectLst/>
                        </a:rPr>
                        <a:t>пошук нових ринків сировини;</a:t>
                      </a:r>
                      <a:endParaRPr lang="ru-RU" sz="1000" u="none" strike="noStrike" spc="0" dirty="0">
                        <a:effectLst/>
                      </a:endParaRPr>
                    </a:p>
                    <a:p>
                      <a:pPr marL="342900" marR="42545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Symbol"/>
                        <a:buChar char="-"/>
                        <a:tabLst>
                          <a:tab pos="97790" algn="l"/>
                        </a:tabLst>
                      </a:pPr>
                      <a:r>
                        <a:rPr lang="uk-UA" sz="1300" u="none" strike="noStrike" spc="0" dirty="0">
                          <a:effectLst/>
                        </a:rPr>
                        <a:t>укладання контрактів за вигідними умовами;</a:t>
                      </a:r>
                      <a:endParaRPr lang="ru-RU" sz="1000" u="none" strike="noStrike" spc="0" dirty="0">
                        <a:effectLst/>
                      </a:endParaRPr>
                    </a:p>
                    <a:p>
                      <a:pPr marL="342900" marR="42545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Symbol"/>
                        <a:buChar char="-"/>
                        <a:tabLst>
                          <a:tab pos="100330" algn="l"/>
                        </a:tabLst>
                      </a:pPr>
                      <a:r>
                        <a:rPr lang="uk-UA" sz="1300" u="none" strike="noStrike" spc="0" dirty="0">
                          <a:effectLst/>
                        </a:rPr>
                        <a:t>підвищення якості використовуваної сировини.</a:t>
                      </a:r>
                      <a:endParaRPr lang="ru-RU" sz="1000" u="none" strike="noStrike" spc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77" marR="56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098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2. Падіння платоспроможного попиту, підвищення конкуренції</a:t>
                      </a:r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7" marR="56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42545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Symbol"/>
                        <a:buChar char="-"/>
                        <a:tabLst>
                          <a:tab pos="103505" algn="l"/>
                        </a:tabLst>
                      </a:pPr>
                      <a:r>
                        <a:rPr lang="uk-UA" sz="1300" u="none" strike="noStrike" spc="0" dirty="0">
                          <a:effectLst/>
                        </a:rPr>
                        <a:t>створення служби </a:t>
                      </a:r>
                      <a:r>
                        <a:rPr lang="ru-RU" sz="1300" u="none" strike="noStrike" spc="0" dirty="0">
                          <a:effectLst/>
                        </a:rPr>
                        <a:t>контролю </a:t>
                      </a:r>
                      <a:r>
                        <a:rPr lang="ru-RU" sz="1300" u="none" strike="noStrike" spc="0" dirty="0" err="1">
                          <a:effectLst/>
                        </a:rPr>
                        <a:t>якості</a:t>
                      </a:r>
                      <a:r>
                        <a:rPr lang="ru-RU" sz="1300" u="none" strike="noStrike" spc="0" dirty="0">
                          <a:effectLst/>
                        </a:rPr>
                        <a:t>, що </a:t>
                      </a:r>
                      <a:r>
                        <a:rPr lang="ru-RU" sz="1300" u="none" strike="noStrike" spc="0" dirty="0" err="1">
                          <a:effectLst/>
                        </a:rPr>
                        <a:t>дозволяє</a:t>
                      </a:r>
                      <a:r>
                        <a:rPr lang="ru-RU" sz="1300" u="none" strike="noStrike" spc="0" dirty="0">
                          <a:effectLst/>
                        </a:rPr>
                        <a:t> </a:t>
                      </a:r>
                      <a:r>
                        <a:rPr lang="ru-RU" sz="1300" u="none" strike="noStrike" spc="0" dirty="0" err="1">
                          <a:effectLst/>
                        </a:rPr>
                        <a:t>підтримувати</a:t>
                      </a:r>
                      <a:r>
                        <a:rPr lang="ru-RU" sz="1300" u="none" strike="noStrike" spc="0" dirty="0">
                          <a:effectLst/>
                        </a:rPr>
                        <a:t> </a:t>
                      </a:r>
                      <a:r>
                        <a:rPr lang="ru-RU" sz="1300" u="none" strike="noStrike" spc="0" dirty="0" err="1">
                          <a:effectLst/>
                        </a:rPr>
                        <a:t>стандарти</a:t>
                      </a:r>
                      <a:r>
                        <a:rPr lang="ru-RU" sz="1300" u="none" strike="noStrike" spc="0" dirty="0">
                          <a:effectLst/>
                        </a:rPr>
                        <a:t> </a:t>
                      </a:r>
                      <a:r>
                        <a:rPr lang="ru-RU" sz="1300" u="none" strike="noStrike" spc="0" dirty="0" err="1">
                          <a:effectLst/>
                        </a:rPr>
                        <a:t>якості</a:t>
                      </a:r>
                      <a:r>
                        <a:rPr lang="ru-RU" sz="1300" u="none" strike="noStrike" spc="0" dirty="0">
                          <a:effectLst/>
                        </a:rPr>
                        <a:t> </a:t>
                      </a:r>
                      <a:r>
                        <a:rPr lang="ru-RU" sz="1300" u="none" strike="noStrike" spc="0" dirty="0" err="1">
                          <a:effectLst/>
                        </a:rPr>
                        <a:t>продукції</a:t>
                      </a:r>
                      <a:r>
                        <a:rPr lang="uk-UA" sz="1300" u="none" strike="noStrike" spc="0" dirty="0">
                          <a:effectLst/>
                        </a:rPr>
                        <a:t>;</a:t>
                      </a:r>
                      <a:endParaRPr lang="ru-RU" sz="1000" u="none" strike="noStrike" spc="0" dirty="0">
                        <a:effectLst/>
                      </a:endParaRPr>
                    </a:p>
                    <a:p>
                      <a:pPr marL="342900" marR="42545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Symbol"/>
                        <a:buChar char="-"/>
                        <a:tabLst>
                          <a:tab pos="106680" algn="l"/>
                        </a:tabLst>
                      </a:pPr>
                      <a:r>
                        <a:rPr lang="uk-UA" sz="1300" u="none" strike="noStrike" spc="0" dirty="0">
                          <a:effectLst/>
                        </a:rPr>
                        <a:t>організація систематичної роботи по створенню нових видів продукції та удосконалення вже існуючих.</a:t>
                      </a:r>
                      <a:endParaRPr lang="ru-RU" sz="1000" u="none" strike="noStrike" spc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77" marR="56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6748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3. Застаріле обладнання, технології</a:t>
                      </a:r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7" marR="56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42545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Symbol"/>
                        <a:buChar char="-"/>
                        <a:tabLst>
                          <a:tab pos="103505" algn="l"/>
                        </a:tabLst>
                      </a:pPr>
                      <a:r>
                        <a:rPr lang="uk-UA" sz="1300" u="none" strike="noStrike" spc="0" dirty="0">
                          <a:effectLst/>
                        </a:rPr>
                        <a:t>розробка цільової програми технічного переоснащення                       ПАТ «Володарка»;</a:t>
                      </a:r>
                      <a:endParaRPr lang="ru-RU" sz="1000" u="none" strike="noStrike" spc="0" dirty="0">
                        <a:effectLst/>
                      </a:endParaRPr>
                    </a:p>
                    <a:p>
                      <a:pPr marL="342900" marR="42545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Symbol"/>
                        <a:buChar char="-"/>
                        <a:tabLst>
                          <a:tab pos="179705" algn="l"/>
                        </a:tabLst>
                      </a:pPr>
                      <a:r>
                        <a:rPr lang="uk-UA" sz="1300" u="none" strike="noStrike" spc="0" dirty="0">
                          <a:effectLst/>
                        </a:rPr>
                        <a:t>вагомі вкладення в технічне переоснащення підприємства.</a:t>
                      </a:r>
                      <a:endParaRPr lang="ru-RU" sz="1000" u="none" strike="noStrike" spc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77" marR="56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6748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4. Відсутність інвестицій</a:t>
                      </a:r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7" marR="56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42545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Symbol"/>
                        <a:buChar char="-"/>
                        <a:tabLst>
                          <a:tab pos="173990" algn="l"/>
                        </a:tabLst>
                      </a:pPr>
                      <a:r>
                        <a:rPr lang="uk-UA" sz="1300" u="none" strike="noStrike" spc="0" dirty="0">
                          <a:effectLst/>
                        </a:rPr>
                        <a:t>розробка інвестиційної політики на основі обґрунтованої стратегії;</a:t>
                      </a:r>
                      <a:endParaRPr lang="ru-RU" sz="1000" u="none" strike="noStrike" spc="0" dirty="0">
                        <a:effectLst/>
                      </a:endParaRPr>
                    </a:p>
                    <a:p>
                      <a:pPr marL="342900" marR="42545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Symbol"/>
                        <a:buChar char="-"/>
                        <a:tabLst>
                          <a:tab pos="179705" algn="l"/>
                        </a:tabLst>
                      </a:pPr>
                      <a:r>
                        <a:rPr lang="uk-UA" sz="1300" u="none" strike="noStrike" spc="0" dirty="0">
                          <a:effectLst/>
                        </a:rPr>
                        <a:t>жорсткий контроль процесу формування джерел інвестиційного портфелю, ефективності вкладень.</a:t>
                      </a:r>
                      <a:endParaRPr lang="ru-RU" sz="1000" u="none" strike="noStrike" spc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77" marR="56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647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9512" y="241553"/>
            <a:ext cx="705678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540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/>
            <a:r>
              <a:rPr kumimoji="0" lang="uk-UA" alt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ru-RU" altLang="ru-RU" sz="2800" b="1" i="1" dirty="0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План заходів </a:t>
            </a:r>
            <a:r>
              <a:rPr lang="ru-RU" altLang="ru-RU" sz="2800" b="1" i="1" dirty="0" err="1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щодо</a:t>
            </a:r>
            <a:r>
              <a:rPr lang="ru-RU" altLang="ru-RU" sz="2800" b="1" i="1" dirty="0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altLang="ru-RU" sz="2800" b="1" i="1" dirty="0" err="1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покращення</a:t>
            </a:r>
            <a:r>
              <a:rPr lang="ru-RU" altLang="ru-RU" sz="2800" b="1" i="1" dirty="0">
                <a:solidFill>
                  <a:srgbClr val="FF0000"/>
                </a:solidFill>
                <a:latin typeface="+mn-lt"/>
                <a:ea typeface="Arial Unicode MS" pitchFamily="34" charset="-128"/>
                <a:cs typeface="Times New Roman" pitchFamily="18" charset="0"/>
              </a:rPr>
              <a:t> діяльності ПАТ «Володарка»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85813" y="5154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576" y="44624"/>
            <a:ext cx="1725613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406276"/>
              </p:ext>
            </p:extLst>
          </p:nvPr>
        </p:nvGraphicFramePr>
        <p:xfrm>
          <a:off x="323528" y="1556792"/>
          <a:ext cx="8496945" cy="519684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206928"/>
                <a:gridCol w="1281073"/>
                <a:gridCol w="802016"/>
                <a:gridCol w="1603464"/>
                <a:gridCol w="1603464"/>
              </a:tblGrid>
              <a:tr h="30207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Найменування та зміст заходу, що пропонується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Відповідальний за реалізацію заходу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Термін виконання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Витрати, грн.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Економічний та інші види ефектів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304115">
                <a:tc>
                  <a:txBody>
                    <a:bodyPr/>
                    <a:lstStyle/>
                    <a:p>
                      <a:pPr marR="21590"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1. Створення відділу антикризового управління у вигляді колегіального органу, який буде працювати на трьох рівнях: стратегічному ( збори акціонерів, спостережна рада, правління), тактичному (служба </a:t>
                      </a:r>
                      <a:r>
                        <a:rPr lang="uk-UA" sz="1100" dirty="0" smtClean="0">
                          <a:effectLst/>
                        </a:rPr>
                        <a:t>внутрішнього </a:t>
                      </a:r>
                      <a:r>
                        <a:rPr lang="uk-UA" sz="1100" dirty="0">
                          <a:effectLst/>
                        </a:rPr>
                        <a:t>аудиту, яка буде функціонувати у межах економічного відділу та комітет антикризового управління </a:t>
                      </a:r>
                      <a:r>
                        <a:rPr lang="uk-UA" sz="1100" dirty="0" smtClean="0">
                          <a:effectLst/>
                        </a:rPr>
                        <a:t>у межах </a:t>
                      </a:r>
                      <a:r>
                        <a:rPr lang="uk-UA" sz="1100" dirty="0">
                          <a:effectLst/>
                        </a:rPr>
                        <a:t>відділу перспективного розвитку), оперативному (менеджери середньої ланки)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FA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Начальник економічного відділу та відділу перспективного розвитку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1 міс.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Витрати на оплату праці: 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5000 × 0,2×7 =            7000 грн/міс.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Витрати навчання: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7×48×50=    16,8 тис. грн.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Загальні витрати: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В </a:t>
                      </a:r>
                      <a:r>
                        <a:rPr lang="uk-UA" sz="1100" dirty="0" err="1">
                          <a:effectLst/>
                        </a:rPr>
                        <a:t>заг</a:t>
                      </a:r>
                      <a:r>
                        <a:rPr lang="uk-UA" sz="1100" dirty="0">
                          <a:effectLst/>
                        </a:rPr>
                        <a:t>. = 84+ 16,8 =          100,8 </a:t>
                      </a:r>
                      <a:r>
                        <a:rPr lang="uk-UA" sz="1100" dirty="0" err="1">
                          <a:effectLst/>
                        </a:rPr>
                        <a:t>тис.грн</a:t>
                      </a:r>
                      <a:r>
                        <a:rPr lang="uk-UA" sz="1100" dirty="0">
                          <a:effectLst/>
                        </a:rPr>
                        <a:t>.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Очікується, що буде досягнута прибутковість у 20%.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 Додатковий прибуток від впровадження відділу складе 1499,2 (</a:t>
                      </a:r>
                      <a:r>
                        <a:rPr lang="uk-UA" sz="1100" dirty="0" err="1">
                          <a:effectLst/>
                        </a:rPr>
                        <a:t>тис.грн</a:t>
                      </a:r>
                      <a:r>
                        <a:rPr lang="uk-UA" sz="1100" dirty="0">
                          <a:effectLst/>
                        </a:rPr>
                        <a:t>.)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7108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2. Застосування методики </a:t>
                      </a:r>
                      <a:r>
                        <a:rPr lang="uk-UA" sz="1100" dirty="0" err="1">
                          <a:effectLst/>
                        </a:rPr>
                        <a:t>трендового</a:t>
                      </a:r>
                      <a:r>
                        <a:rPr lang="uk-UA" sz="1100" dirty="0">
                          <a:effectLst/>
                        </a:rPr>
                        <a:t> аналізу для визначення імовірності розвитку кризових явищ на підприємстві. За допомогою  кореляційно-регресійного аналізу встановлено, що існує тісний взаємозв’язок між коефіцієнтом </a:t>
                      </a:r>
                      <a:r>
                        <a:rPr lang="uk-UA" sz="1100" dirty="0" err="1">
                          <a:effectLst/>
                        </a:rPr>
                        <a:t>Бівера</a:t>
                      </a:r>
                      <a:r>
                        <a:rPr lang="uk-UA" sz="1100" dirty="0">
                          <a:effectLst/>
                        </a:rPr>
                        <a:t> та чистим прибутком. На основі прогнозних даних чистого прибутку розраховується прогнозне  </a:t>
                      </a:r>
                      <a:r>
                        <a:rPr lang="uk-UA" sz="1100" dirty="0" smtClean="0">
                          <a:effectLst/>
                        </a:rPr>
                        <a:t>значення </a:t>
                      </a:r>
                      <a:r>
                        <a:rPr lang="uk-UA" sz="1100" dirty="0">
                          <a:effectLst/>
                        </a:rPr>
                        <a:t>коефіцієнта </a:t>
                      </a:r>
                      <a:r>
                        <a:rPr lang="uk-UA" sz="1100" dirty="0" err="1">
                          <a:effectLst/>
                        </a:rPr>
                        <a:t>Бівера</a:t>
                      </a:r>
                      <a:r>
                        <a:rPr lang="uk-UA" sz="1100" dirty="0">
                          <a:effectLst/>
                        </a:rPr>
                        <a:t>.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FA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effectLst/>
                        </a:rPr>
                        <a:t>Економічний відділ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effectLst/>
                        </a:rPr>
                        <a:t>1 міс.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-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Дозволить  </a:t>
                      </a:r>
                      <a:r>
                        <a:rPr lang="uk-UA" sz="1100" dirty="0" smtClean="0">
                          <a:effectLst/>
                        </a:rPr>
                        <a:t>діагностувати</a:t>
                      </a:r>
                      <a:r>
                        <a:rPr lang="uk-UA" sz="1100" baseline="0" dirty="0" smtClean="0">
                          <a:effectLst/>
                        </a:rPr>
                        <a:t> </a:t>
                      </a:r>
                      <a:r>
                        <a:rPr lang="uk-UA" sz="1100" dirty="0" smtClean="0">
                          <a:effectLst/>
                        </a:rPr>
                        <a:t>ймовірність </a:t>
                      </a:r>
                      <a:r>
                        <a:rPr lang="uk-UA" sz="1100" dirty="0">
                          <a:effectLst/>
                        </a:rPr>
                        <a:t>настання кризових явищ та вчасно застосовувати превентивні інструменти антикризового управління.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8129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270510" algn="l"/>
                        </a:tabLst>
                      </a:pPr>
                      <a:r>
                        <a:rPr lang="uk-UA" sz="1100" dirty="0">
                          <a:effectLst/>
                        </a:rPr>
                        <a:t>3. Розробка стратегії оптимізації діяльності підприємства, яка полягає у купівлі виробничої франшизи, замість роботи за схемою давальницької сировини. Так як робота за існуючою схемою значно зменшує  доходи та ставить у велику залежність від інших підприємств.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FA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effectLst/>
                        </a:rPr>
                        <a:t>Начальник відділу перспективного розвитку підприємства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effectLst/>
                        </a:rPr>
                        <a:t>3 роки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effectLst/>
                        </a:rPr>
                        <a:t>Сума одноразового паушального внеску -12405 тис.грн. </a:t>
                      </a:r>
                      <a:endParaRPr lang="ru-RU" sz="105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effectLst/>
                        </a:rPr>
                        <a:t>Сума роялті - 2% від ЧД(В)Р.</a:t>
                      </a:r>
                      <a:endParaRPr lang="ru-RU" sz="105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effectLst/>
                        </a:rPr>
                        <a:t>Сумма відрахувань централізованого рекламного фонду - 1%.</a:t>
                      </a:r>
                      <a:endParaRPr lang="ru-RU" sz="105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effectLst/>
                        </a:rPr>
                        <a:t>Вартість франшизи = 17088,5 тис.грн.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Очікується збільшення обсягу чистого прибутку у 2015р. на 30%, у 2016р. на 45% та у </a:t>
                      </a:r>
                      <a:r>
                        <a:rPr lang="uk-UA" sz="1100" dirty="0" smtClean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2017р – 60%. 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100" dirty="0">
                          <a:effectLst/>
                        </a:rPr>
                        <a:t>Додатковий прибуток від купівлі франшизи = 22387,5 </a:t>
                      </a:r>
                      <a:r>
                        <a:rPr lang="uk-UA" sz="1100" dirty="0" err="1">
                          <a:effectLst/>
                        </a:rPr>
                        <a:t>тис.грн</a:t>
                      </a:r>
                      <a:r>
                        <a:rPr lang="uk-UA" sz="1100" dirty="0">
                          <a:effectLst/>
                        </a:rPr>
                        <a:t>.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532" marR="3653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20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ик 38"/>
          <p:cNvSpPr/>
          <p:nvPr/>
        </p:nvSpPr>
        <p:spPr>
          <a:xfrm>
            <a:off x="74011" y="370278"/>
            <a:ext cx="5042564" cy="645625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576" y="44624"/>
            <a:ext cx="1725613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6" name="Полотно 87"/>
          <p:cNvGrpSpPr/>
          <p:nvPr/>
        </p:nvGrpSpPr>
        <p:grpSpPr>
          <a:xfrm>
            <a:off x="74011" y="351102"/>
            <a:ext cx="4968552" cy="6246556"/>
            <a:chOff x="0" y="0"/>
            <a:chExt cx="6120130" cy="7867650"/>
          </a:xfrm>
          <a:noFill/>
        </p:grpSpPr>
        <p:sp>
          <p:nvSpPr>
            <p:cNvPr id="7" name="Прямоугольник 6"/>
            <p:cNvSpPr/>
            <p:nvPr/>
          </p:nvSpPr>
          <p:spPr>
            <a:xfrm>
              <a:off x="0" y="0"/>
              <a:ext cx="6120130" cy="7867650"/>
            </a:xfrm>
            <a:prstGeom prst="rect">
              <a:avLst/>
            </a:prstGeom>
            <a:grpFill/>
          </p:spPr>
        </p:sp>
        <p:sp>
          <p:nvSpPr>
            <p:cNvPr id="8" name="Овал 7"/>
            <p:cNvSpPr/>
            <p:nvPr/>
          </p:nvSpPr>
          <p:spPr>
            <a:xfrm>
              <a:off x="713400" y="2732700"/>
              <a:ext cx="2771774" cy="1163025"/>
            </a:xfrm>
            <a:prstGeom prst="ellipse">
              <a:avLst/>
            </a:prstGeom>
            <a:grpFill/>
            <a:ln w="9525">
              <a:prstDash val="lgDashDot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uk-UA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uk-UA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uk-UA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Економічний відділ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3038475" y="2695235"/>
              <a:ext cx="2827950" cy="1257640"/>
            </a:xfrm>
            <a:prstGeom prst="ellipse">
              <a:avLst/>
            </a:prstGeom>
            <a:grpFill/>
            <a:ln w="9525">
              <a:prstDash val="lgDashDot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uk-UA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uk-UA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Відділ перспективного розвитку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642450" y="426918"/>
              <a:ext cx="1876425" cy="351576"/>
            </a:xfrm>
            <a:prstGeom prst="rect">
              <a:avLst/>
            </a:prstGeom>
            <a:grp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9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Збори акціонерів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650660" y="987074"/>
              <a:ext cx="1876425" cy="360395"/>
            </a:xfrm>
            <a:prstGeom prst="rect">
              <a:avLst/>
            </a:prstGeom>
            <a:grp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9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Спостережна рада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650660" y="1579826"/>
              <a:ext cx="1876425" cy="315696"/>
            </a:xfrm>
            <a:prstGeom prst="rect">
              <a:avLst/>
            </a:prstGeom>
            <a:grp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9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Правління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085853" y="2952751"/>
              <a:ext cx="1876425" cy="476250"/>
            </a:xfrm>
            <a:prstGeom prst="rect">
              <a:avLst/>
            </a:prstGeom>
            <a:grp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9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Служба внутрішнього аудиту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618525" y="2867025"/>
              <a:ext cx="1876425" cy="466725"/>
            </a:xfrm>
            <a:prstGeom prst="rect">
              <a:avLst/>
            </a:prstGeom>
            <a:grp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9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Комітет антикризового управління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047875" y="6323625"/>
              <a:ext cx="1876425" cy="466725"/>
            </a:xfrm>
            <a:prstGeom prst="rect">
              <a:avLst/>
            </a:prstGeom>
            <a:grp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Менеджери середньої ланки</a:t>
              </a:r>
              <a:endParaRPr lang="ru-RU" sz="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 rot="16200000">
              <a:off x="325190" y="1030080"/>
              <a:ext cx="1398506" cy="332377"/>
            </a:xfrm>
            <a:prstGeom prst="rect">
              <a:avLst/>
            </a:prstGeom>
            <a:grp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9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Ревізійна комісія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7" name="Прямая со стрелкой 16"/>
            <p:cNvCxnSpPr/>
            <p:nvPr/>
          </p:nvCxnSpPr>
          <p:spPr>
            <a:xfrm>
              <a:off x="3743322" y="6133693"/>
              <a:ext cx="0" cy="170475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2152650" y="6133693"/>
              <a:ext cx="0" cy="170191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2047875" y="2609868"/>
              <a:ext cx="0" cy="342882"/>
            </a:xfrm>
            <a:prstGeom prst="straightConnector1">
              <a:avLst/>
            </a:prstGeom>
            <a:grpFill/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4608150" y="2609868"/>
              <a:ext cx="0" cy="256586"/>
            </a:xfrm>
            <a:prstGeom prst="straightConnector1">
              <a:avLst/>
            </a:prstGeom>
            <a:grpFill/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2490470" y="778494"/>
              <a:ext cx="0" cy="208580"/>
            </a:xfrm>
            <a:prstGeom prst="straightConnector1">
              <a:avLst/>
            </a:prstGeom>
            <a:grpFill/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2513965" y="1379570"/>
              <a:ext cx="0" cy="200256"/>
            </a:xfrm>
            <a:prstGeom prst="straightConnector1">
              <a:avLst/>
            </a:prstGeom>
            <a:grpFill/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1190604" y="1131865"/>
              <a:ext cx="181971" cy="0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1373845" y="603460"/>
              <a:ext cx="295" cy="1133527"/>
            </a:xfrm>
            <a:prstGeom prst="line">
              <a:avLst/>
            </a:prstGeom>
            <a:grpFill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flipV="1">
              <a:off x="1375410" y="616265"/>
              <a:ext cx="275250" cy="1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 flipV="1">
              <a:off x="1372575" y="1131865"/>
              <a:ext cx="274955" cy="0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 flipV="1">
              <a:off x="1375705" y="1736987"/>
              <a:ext cx="274955" cy="0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Прямоугольник 27"/>
            <p:cNvSpPr/>
            <p:nvPr/>
          </p:nvSpPr>
          <p:spPr>
            <a:xfrm>
              <a:off x="713400" y="28575"/>
              <a:ext cx="5153025" cy="2581293"/>
            </a:xfrm>
            <a:prstGeom prst="rect">
              <a:avLst/>
            </a:prstGeom>
            <a:grpFill/>
            <a:ln w="19050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 sz="110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713400" y="2667063"/>
              <a:ext cx="5153025" cy="3466629"/>
            </a:xfrm>
            <a:prstGeom prst="rect">
              <a:avLst/>
            </a:prstGeom>
            <a:grpFill/>
            <a:ln w="19050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 sz="1100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713400" y="6180750"/>
              <a:ext cx="5153025" cy="1642425"/>
            </a:xfrm>
            <a:prstGeom prst="rect">
              <a:avLst/>
            </a:prstGeom>
            <a:grpFill/>
            <a:ln w="19050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 sz="110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161925" y="409575"/>
              <a:ext cx="352425" cy="1819275"/>
            </a:xfrm>
            <a:prstGeom prst="rect">
              <a:avLst/>
            </a:prstGeom>
            <a:grpFill/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vert270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9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Стратегічний рівень</a:t>
              </a:r>
              <a:endParaRPr lang="ru-RU" sz="6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61925" y="3228000"/>
              <a:ext cx="352425" cy="1819275"/>
            </a:xfrm>
            <a:prstGeom prst="rect">
              <a:avLst/>
            </a:prstGeom>
            <a:grpFill/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vert270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uk-UA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Тактичний рівень</a:t>
              </a:r>
              <a:endParaRPr lang="ru-RU" sz="9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61925" y="6180750"/>
              <a:ext cx="352425" cy="1642425"/>
            </a:xfrm>
            <a:prstGeom prst="rect">
              <a:avLst/>
            </a:prstGeom>
            <a:grpFill/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vert270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uk-UA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Оперативний рівень</a:t>
              </a:r>
              <a:endParaRPr lang="ru-RU" sz="9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4" name="Прямоугольная выноска 33"/>
            <p:cNvSpPr/>
            <p:nvPr/>
          </p:nvSpPr>
          <p:spPr>
            <a:xfrm rot="5400000">
              <a:off x="3705003" y="305024"/>
              <a:ext cx="2191192" cy="1962152"/>
            </a:xfrm>
            <a:prstGeom prst="wedgeRectCallout">
              <a:avLst/>
            </a:prstGeom>
            <a:grpFill/>
            <a:ln w="12700"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vert270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 algn="just">
                <a:spcAft>
                  <a:spcPts val="0"/>
                </a:spcAft>
                <a:buFont typeface="Times New Roman" panose="02020603050405020304" pitchFamily="18" charset="0"/>
                <a:buChar char="-"/>
              </a:pPr>
              <a:r>
                <a:rPr lang="uk-UA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визначають 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склад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органів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управління, напрямки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їх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діяльності,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їх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мету,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ціль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завдання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межі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відповідальності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підпорядкованість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та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інше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.</a:t>
              </a:r>
            </a:p>
            <a:p>
              <a:pPr marL="342900" lvl="0" indent="-342900" algn="just">
                <a:spcAft>
                  <a:spcPts val="0"/>
                </a:spcAft>
                <a:buFont typeface="Times New Roman" panose="02020603050405020304" pitchFamily="18" charset="0"/>
                <a:buChar char="-"/>
              </a:pP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визначають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як буде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формуватися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управлінське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рішення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щодо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антикризового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менеджменту.</a:t>
              </a:r>
            </a:p>
          </p:txBody>
        </p:sp>
        <p:sp>
          <p:nvSpPr>
            <p:cNvPr id="35" name="Прямоугольная выноска 34"/>
            <p:cNvSpPr/>
            <p:nvPr/>
          </p:nvSpPr>
          <p:spPr>
            <a:xfrm>
              <a:off x="858254" y="4011750"/>
              <a:ext cx="2570746" cy="2055675"/>
            </a:xfrm>
            <a:prstGeom prst="wedgeRectCallout">
              <a:avLst>
                <a:gd name="adj1" fmla="val -37817"/>
                <a:gd name="adj2" fmla="val -66334"/>
              </a:avLst>
            </a:prstGeom>
            <a:grpFill/>
            <a:ln w="12700"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 algn="just">
                <a:spcAft>
                  <a:spcPts val="0"/>
                </a:spcAft>
                <a:buFont typeface="Times New Roman" panose="02020603050405020304" pitchFamily="18" charset="0"/>
                <a:buChar char="-"/>
                <a:tabLst>
                  <a:tab pos="180340" algn="l"/>
                </a:tabLst>
              </a:pP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забезпечують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надійний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процес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виявлення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оцінки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контролю та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моніторингу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всіх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ризиків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діяльності на </a:t>
              </a:r>
              <a:r>
                <a:rPr lang="ru-RU" sz="9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кожному </a:t>
              </a:r>
              <a:r>
                <a:rPr lang="ru-RU" sz="900" dirty="0" err="1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рівні</a:t>
              </a:r>
              <a:r>
                <a:rPr lang="ru-RU" sz="9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організації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</a:p>
            <a:p>
              <a:pPr marL="342900" lvl="0" indent="-342900" algn="just">
                <a:spcAft>
                  <a:spcPts val="0"/>
                </a:spcAft>
                <a:buFont typeface="Times New Roman" panose="02020603050405020304" pitchFamily="18" charset="0"/>
                <a:buChar char="-"/>
                <a:tabLst>
                  <a:tab pos="180340" algn="l"/>
                </a:tabLst>
              </a:pP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виріш</a:t>
              </a:r>
              <a:r>
                <a:rPr lang="uk-UA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ують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питання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конфлікту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завдань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між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необхідністю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отримання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доходу та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мінімізації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ризиків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</a:p>
            <a:p>
              <a:pPr marL="342900" lvl="0" indent="-342900" algn="just">
                <a:spcAft>
                  <a:spcPts val="0"/>
                </a:spcAft>
                <a:buFont typeface="Times New Roman" panose="02020603050405020304" pitchFamily="18" charset="0"/>
                <a:buChar char="-"/>
                <a:tabLst>
                  <a:tab pos="180340" algn="l"/>
                </a:tabLst>
              </a:pPr>
              <a:r>
                <a:rPr lang="uk-UA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здійснюють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нагляд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за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виконанням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системи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sz="9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внутрішнього</a:t>
              </a:r>
              <a:r>
                <a:rPr lang="ru-RU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контролю.</a:t>
              </a:r>
            </a:p>
          </p:txBody>
        </p:sp>
        <p:sp>
          <p:nvSpPr>
            <p:cNvPr id="36" name="Прямоугольная выноска 35"/>
            <p:cNvSpPr/>
            <p:nvPr/>
          </p:nvSpPr>
          <p:spPr>
            <a:xfrm>
              <a:off x="3527085" y="4153651"/>
              <a:ext cx="2162175" cy="1685174"/>
            </a:xfrm>
            <a:prstGeom prst="wedgeRectCallout">
              <a:avLst>
                <a:gd name="adj1" fmla="val -39335"/>
                <a:gd name="adj2" fmla="val -66334"/>
              </a:avLst>
            </a:prstGeom>
            <a:grpFill/>
            <a:ln w="12700"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 algn="just">
                <a:spcAft>
                  <a:spcPts val="0"/>
                </a:spcAft>
                <a:buFont typeface="Times New Roman" panose="02020603050405020304" pitchFamily="18" charset="0"/>
                <a:buChar char="-"/>
                <a:tabLst>
                  <a:tab pos="270510" algn="l"/>
                </a:tabLst>
              </a:pPr>
              <a:r>
                <a:rPr lang="uk-UA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визначають стан кризи;</a:t>
              </a:r>
              <a:endParaRPr lang="ru-RU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342900" lvl="0" indent="-342900" algn="just">
                <a:spcAft>
                  <a:spcPts val="0"/>
                </a:spcAft>
                <a:buFont typeface="Times New Roman" panose="02020603050405020304" pitchFamily="18" charset="0"/>
                <a:buChar char="-"/>
                <a:tabLst>
                  <a:tab pos="270510" algn="l"/>
                </a:tabLst>
              </a:pPr>
              <a:r>
                <a:rPr lang="uk-UA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реалізовують  інструменти управління;</a:t>
              </a:r>
              <a:endParaRPr lang="ru-RU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342900" lvl="0" indent="-342900" algn="just">
                <a:spcAft>
                  <a:spcPts val="0"/>
                </a:spcAft>
                <a:buFont typeface="Times New Roman" panose="02020603050405020304" pitchFamily="18" charset="0"/>
                <a:buChar char="-"/>
                <a:tabLst>
                  <a:tab pos="270510" algn="l"/>
                </a:tabLst>
              </a:pPr>
              <a:r>
                <a:rPr lang="uk-UA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забезпечують повернення установи до нормального процесу функціонування.</a:t>
              </a:r>
              <a:endParaRPr lang="ru-RU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 algn="just">
                <a:spcAft>
                  <a:spcPts val="0"/>
                </a:spcAft>
                <a:tabLst>
                  <a:tab pos="270510" algn="l"/>
                </a:tabLst>
              </a:pPr>
              <a:r>
                <a:rPr lang="ru-RU" sz="5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7" name="Прямоугольная выноска 36"/>
            <p:cNvSpPr/>
            <p:nvPr/>
          </p:nvSpPr>
          <p:spPr>
            <a:xfrm>
              <a:off x="1588725" y="7030720"/>
              <a:ext cx="3076575" cy="694055"/>
            </a:xfrm>
            <a:prstGeom prst="wedgeRectCallout">
              <a:avLst>
                <a:gd name="adj1" fmla="val -6828"/>
                <a:gd name="adj2" fmla="val -82803"/>
              </a:avLst>
            </a:prstGeom>
            <a:grpFill/>
            <a:ln w="12700"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marR="85725" lvl="0" indent="-342900" algn="just">
                <a:spcAft>
                  <a:spcPts val="0"/>
                </a:spcAft>
                <a:buFont typeface="Times New Roman" panose="02020603050405020304" pitchFamily="18" charset="0"/>
                <a:buChar char="-"/>
                <a:tabLst>
                  <a:tab pos="270510" algn="l"/>
                </a:tabLst>
              </a:pPr>
              <a:r>
                <a:rPr lang="uk-UA" sz="9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виконують поточні завдання, які ставляться на стратегічному та тактичному рівнях</a:t>
              </a:r>
              <a:endParaRPr lang="ru-RU" sz="9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38" name="Rectangle 50"/>
          <p:cNvSpPr>
            <a:spLocks noChangeArrowheads="1"/>
          </p:cNvSpPr>
          <p:nvPr/>
        </p:nvSpPr>
        <p:spPr bwMode="auto">
          <a:xfrm>
            <a:off x="-34659" y="6537054"/>
            <a:ext cx="5294591" cy="292388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8975" algn="l"/>
              </a:tabLst>
            </a:pPr>
            <a:r>
              <a:rPr lang="uk-UA" sz="1300" b="1" dirty="0">
                <a:latin typeface="+mn-lt"/>
                <a:ea typeface="Times New Roman" panose="02020603050405020304" pitchFamily="18" charset="0"/>
              </a:rPr>
              <a:t>З</a:t>
            </a:r>
            <a:r>
              <a:rPr kumimoji="0" lang="uk-UA" sz="1300" b="1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anose="02020603050405020304" pitchFamily="18" charset="0"/>
              </a:rPr>
              <a:t>апропонована організаційна структура антикризового управління</a:t>
            </a:r>
            <a:endParaRPr kumimoji="0" lang="uk-UA" sz="1300" b="1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194416" y="-77158"/>
            <a:ext cx="63195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антикризового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управління 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5216420" y="1394173"/>
            <a:ext cx="39275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антикризового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заходів передбачає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заробітної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плати   </a:t>
            </a:r>
            <a:r>
              <a:rPr lang="ru-RU" sz="1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20 %.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Середня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зарплата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працівнків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планується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долучити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5000 грн..</a:t>
            </a:r>
          </a:p>
          <a:p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антикризового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підприємстві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будуть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складати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3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5000 × 0,2×7 = 7000 </a:t>
            </a:r>
            <a:r>
              <a:rPr lang="ru-RU" sz="13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r>
              <a:rPr lang="ru-RU" sz="13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3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</a:t>
            </a:r>
            <a:r>
              <a:rPr lang="ru-RU" sz="13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3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7000×12 = 84 </a:t>
            </a:r>
            <a:r>
              <a:rPr lang="ru-RU" sz="13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ru-RU" sz="13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3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3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1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персоналу,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будуть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наступні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1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людину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48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години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години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- 50 грн.);</a:t>
            </a:r>
          </a:p>
          <a:p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У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відділі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працювати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чоловік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будуть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складати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3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7×48×50=16,8 тис. грн.</a:t>
            </a:r>
          </a:p>
          <a:p>
            <a:r>
              <a:rPr lang="ru-RU" sz="13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1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300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13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13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84+ 16,8 = 100,8 </a:t>
            </a:r>
            <a:r>
              <a:rPr lang="ru-RU" sz="13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ru-RU" sz="13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економічної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антикризового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підприємстві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13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Ввважаємо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що буде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досягнута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прибутковість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20%.</a:t>
            </a:r>
          </a:p>
          <a:p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1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2015 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чистий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прибуток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ПАТ «Володарка» складе 8000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Прибуток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антикризового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підприємстві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300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Прибуток</a:t>
            </a:r>
            <a:r>
              <a:rPr lang="ru-RU" sz="13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8000×0,2 - 100,8 = 1499,2 тис. грн</a:t>
            </a:r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3979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576" y="44624"/>
            <a:ext cx="1725613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6024" y="1036183"/>
            <a:ext cx="28803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Кореляційно-регресійна модель залежності показника </a:t>
            </a:r>
            <a:r>
              <a:rPr lang="uk-UA" sz="1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Бівера</a:t>
            </a:r>
            <a:r>
              <a:rPr lang="uk-UA" sz="1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від чистого прибутку:</a:t>
            </a:r>
          </a:p>
          <a:p>
            <a:endParaRPr lang="ru-RU" sz="14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ru-RU" sz="1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0,309892 + 0,000164 </a:t>
            </a:r>
            <a:r>
              <a:rPr lang="ru-RU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  <a:p>
            <a:pPr algn="ctr"/>
            <a:endParaRPr lang="ru-RU" sz="1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 Y – </a:t>
            </a:r>
            <a:r>
              <a:rPr lang="ru-RU" sz="1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</a:t>
            </a:r>
            <a:r>
              <a:rPr lang="ru-RU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Бівера</a:t>
            </a:r>
            <a:r>
              <a:rPr lang="ru-RU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Х – </a:t>
            </a:r>
            <a:r>
              <a:rPr lang="ru-RU" sz="1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чистий</a:t>
            </a:r>
            <a:r>
              <a:rPr lang="ru-RU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прибуток</a:t>
            </a:r>
            <a:r>
              <a:rPr lang="ru-RU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88640"/>
            <a:ext cx="6744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 методики </a:t>
            </a:r>
            <a:r>
              <a:rPr lang="uk-UA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трендового</a:t>
            </a:r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аналізу для визначення імовірності розвитку кризових явищ на підприємстві. 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903865"/>
              </p:ext>
            </p:extLst>
          </p:nvPr>
        </p:nvGraphicFramePr>
        <p:xfrm>
          <a:off x="3256310" y="1201778"/>
          <a:ext cx="4099266" cy="1214688"/>
        </p:xfrm>
        <a:graphic>
          <a:graphicData uri="http://schemas.openxmlformats.org/drawingml/2006/table">
            <a:tbl>
              <a:tblPr firstRow="1" firstCol="1" bandRow="1"/>
              <a:tblGrid>
                <a:gridCol w="2164211"/>
                <a:gridCol w="1935055"/>
              </a:tblGrid>
              <a:tr h="250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Множ</a:t>
                      </a:r>
                      <a:r>
                        <a:rPr lang="uk-UA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инний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0,995241703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R-квадрат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0,990506047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Нормований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R-квадрат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0,985759071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Стандартна 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помилка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0,049509497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Спостереження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 кореляції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0,990608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001330" y="894001"/>
            <a:ext cx="24492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8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n-lt"/>
              </a:rPr>
              <a:t>Коефіцієнти тісноти зв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n-lt"/>
                <a:cs typeface="Calibri" panose="020F0502020204030204" pitchFamily="34" charset="0"/>
              </a:rPr>
              <a:t>'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n-lt"/>
              </a:rPr>
              <a:t>язку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n-lt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l="23000" t="27681" r="17601" b="19760"/>
          <a:stretch/>
        </p:blipFill>
        <p:spPr>
          <a:xfrm>
            <a:off x="3152092" y="2492896"/>
            <a:ext cx="5929097" cy="2952328"/>
          </a:xfrm>
          <a:prstGeom prst="rect">
            <a:avLst/>
          </a:prstGeom>
          <a:effectLst>
            <a:softEdge rad="31750"/>
          </a:effectLst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475247"/>
              </p:ext>
            </p:extLst>
          </p:nvPr>
        </p:nvGraphicFramePr>
        <p:xfrm>
          <a:off x="244261" y="5496107"/>
          <a:ext cx="5040560" cy="1187941"/>
        </p:xfrm>
        <a:graphic>
          <a:graphicData uri="http://schemas.openxmlformats.org/drawingml/2006/table">
            <a:tbl>
              <a:tblPr firstRow="1" firstCol="1" bandRow="1"/>
              <a:tblGrid>
                <a:gridCol w="1037460"/>
                <a:gridCol w="1554828"/>
                <a:gridCol w="2448272"/>
              </a:tblGrid>
              <a:tr h="23544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Рік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Значення</a:t>
                      </a:r>
                      <a:endParaRPr lang="ru-RU" sz="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Коефіцієнт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Бівера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Чистий прибуток, </a:t>
                      </a:r>
                      <a:r>
                        <a:rPr lang="uk-UA" sz="11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uk-UA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1,62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8000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2,76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14950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22100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16024" y="4869160"/>
            <a:ext cx="291581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88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89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n-lt"/>
              </a:rPr>
              <a:t>Прогнозне значення коефіцієнта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+mn-lt"/>
              </a:rPr>
              <a:t>Бівера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n-lt"/>
              </a:rPr>
              <a:t> на 2015-2017 рр.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n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8975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898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/>
          <a:srcRect l="27050" t="31620" r="23001" b="11840"/>
          <a:stretch/>
        </p:blipFill>
        <p:spPr>
          <a:xfrm>
            <a:off x="142822" y="2996952"/>
            <a:ext cx="4032448" cy="276426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576" y="44624"/>
            <a:ext cx="1725613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235421"/>
            <a:ext cx="6960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стратегії оптимізації діяльності підприємства, яка полягає у купівлі виробничої франшизи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480451"/>
              </p:ext>
            </p:extLst>
          </p:nvPr>
        </p:nvGraphicFramePr>
        <p:xfrm>
          <a:off x="4638493" y="4941168"/>
          <a:ext cx="4442696" cy="1568530"/>
        </p:xfrm>
        <a:graphic>
          <a:graphicData uri="http://schemas.openxmlformats.org/drawingml/2006/table">
            <a:tbl>
              <a:tblPr firstRow="1" firstCol="1" bandRow="1"/>
              <a:tblGrid>
                <a:gridCol w="792088"/>
                <a:gridCol w="1008112"/>
                <a:gridCol w="1512168"/>
                <a:gridCol w="1130328"/>
              </a:tblGrid>
              <a:tr h="566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Рік</a:t>
                      </a:r>
                      <a:endParaRPr lang="ru-RU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Прогнозований чистий прибуток , </a:t>
                      </a:r>
                      <a:r>
                        <a:rPr lang="uk-UA" sz="1100" b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uk-UA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Прогнозований чистий прибуток після </a:t>
                      </a:r>
                      <a:r>
                        <a:rPr lang="uk-UA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купівлі </a:t>
                      </a:r>
                      <a:r>
                        <a:rPr lang="uk-UA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франшизи, </a:t>
                      </a:r>
                      <a:r>
                        <a:rPr lang="uk-UA" sz="1100" b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uk-UA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Прогнозований додатковий прибуток</a:t>
                      </a:r>
                      <a:r>
                        <a:rPr lang="uk-UA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1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тис.грн</a:t>
                      </a:r>
                      <a:r>
                        <a:rPr lang="uk-UA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5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8000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10400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2400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14950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21677,5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6727,5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22100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35360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13260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</a:t>
                      </a:r>
                      <a:endParaRPr lang="ru-RU" sz="105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45050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67437,5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22387,5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2"/>
              <p:cNvSpPr>
                <a:spLocks noChangeArrowheads="1"/>
              </p:cNvSpPr>
              <p:nvPr/>
            </p:nvSpPr>
            <p:spPr bwMode="auto">
              <a:xfrm>
                <a:off x="23900" y="881752"/>
                <a:ext cx="9144000" cy="21893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449263" eaLnBrk="0" hangingPunct="0"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449263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180975" algn="l"/>
                  </a:tabLst>
                </a:pPr>
                <a:r>
                  <a:rPr lang="uk-UA" sz="1400" dirty="0" smtClean="0">
                    <a:solidFill>
                      <a:schemeClr val="bg1"/>
                    </a:solidFill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Формула розрахунку вартості франшизи</a:t>
                </a: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lvl="0" algn="ctr"/>
                <a:r>
                  <a:rPr lang="uk-UA" sz="1200" b="1" dirty="0" smtClean="0">
                    <a:solidFill>
                      <a:schemeClr val="bg1"/>
                    </a:solidFill>
                    <a:latin typeface="+mn-lt"/>
                  </a:rPr>
                  <a:t> FV  = ОП +</a:t>
                </a:r>
                <a14:m>
                  <m:oMath xmlns:m="http://schemas.openxmlformats.org/officeDocument/2006/math">
                    <m:r>
                      <a:rPr lang="uk-UA" sz="12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ru-RU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uk-UA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ru-RU" sz="12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(1+ і )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uk-UA" sz="1200" b="1">
                        <a:solidFill>
                          <a:schemeClr val="bg1"/>
                        </a:solidFill>
                        <a:latin typeface="+mn-lt"/>
                      </a:rPr>
                      <m:t>+</m:t>
                    </m:r>
                    <m:f>
                      <m:fPr>
                        <m:ctrlPr>
                          <a:rPr lang="ru-RU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uk-UA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ru-RU" sz="12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(1+ і )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uk-UA" sz="1200" b="1">
                        <a:solidFill>
                          <a:schemeClr val="bg1"/>
                        </a:solidFill>
                        <a:latin typeface="+mn-lt"/>
                      </a:rPr>
                      <m:t>+</m:t>
                    </m:r>
                    <m:f>
                      <m:fPr>
                        <m:ctrlPr>
                          <a:rPr lang="ru-RU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uk-UA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sSup>
                          <m:sSupPr>
                            <m:ctrlPr>
                              <a:rPr lang="ru-RU" sz="12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(1+ і )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uk-UA" sz="1200" b="1">
                        <a:solidFill>
                          <a:schemeClr val="bg1"/>
                        </a:solidFill>
                        <a:latin typeface="+mn-lt"/>
                      </a:rPr>
                      <m:t>+</m:t>
                    </m:r>
                    <m:f>
                      <m:fPr>
                        <m:ctrlPr>
                          <a:rPr lang="ru-RU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1200" b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Р</m:t>
                        </m:r>
                        <m:r>
                          <a:rPr lang="uk-UA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ru-RU" sz="12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(1+ і )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uk-UA" sz="1200" b="1">
                        <a:solidFill>
                          <a:schemeClr val="bg1"/>
                        </a:solidFill>
                        <a:latin typeface="+mn-lt"/>
                      </a:rPr>
                      <m:t>+</m:t>
                    </m:r>
                    <m:f>
                      <m:fPr>
                        <m:ctrlPr>
                          <a:rPr lang="ru-RU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1200" b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Р</m:t>
                        </m:r>
                        <m:r>
                          <a:rPr lang="uk-UA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ru-RU" sz="12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(1+ і )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uk-UA" sz="1200" b="1">
                        <a:solidFill>
                          <a:schemeClr val="bg1"/>
                        </a:solidFill>
                        <a:latin typeface="+mn-lt"/>
                      </a:rPr>
                      <m:t>+</m:t>
                    </m:r>
                    <m:f>
                      <m:fPr>
                        <m:ctrlPr>
                          <a:rPr lang="ru-RU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1200" b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Р</m:t>
                        </m:r>
                        <m:r>
                          <a:rPr lang="uk-UA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sSup>
                          <m:sSupPr>
                            <m:ctrlPr>
                              <a:rPr lang="ru-RU" sz="12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(1+ і )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uk-UA" sz="1200" b="1">
                                <a:solidFill>
                                  <a:schemeClr val="bg1"/>
                                </a:solidFill>
                                <a:latin typeface="+mn-lt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endParaRPr>
              </a:p>
              <a:p>
                <a:pPr marL="0" marR="0" lvl="0" indent="449263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180975" algn="l"/>
                  </a:tabLst>
                </a:pP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де	 R</a:t>
                </a:r>
                <a:r>
                  <a:rPr kumimoji="0" lang="uk-UA" sz="1400" b="0" i="0" u="none" strike="noStrike" cap="none" normalizeH="0" baseline="-3000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1,2,3</a:t>
                </a: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 - сума роялті, яку сплачує франчайзі протягом відповідного року дії договору; </a:t>
                </a:r>
                <a:endParaRPr kumimoji="0" lang="ru-RU" sz="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endParaRPr>
              </a:p>
              <a:p>
                <a:pPr marL="0" marR="0" lvl="0" indent="449263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180975" algn="l"/>
                  </a:tabLst>
                </a:pP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P</a:t>
                </a:r>
                <a:r>
                  <a:rPr kumimoji="0" lang="uk-UA" sz="1400" b="0" i="0" u="none" strike="noStrike" cap="none" normalizeH="0" baseline="-3000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1,2,3</a:t>
                </a: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 - відрахування </a:t>
                </a:r>
                <a:r>
                  <a:rPr kumimoji="0" lang="uk-UA" sz="1400" b="0" i="0" u="none" strike="noStrike" cap="none" normalizeH="0" baseline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франчайзі</a:t>
                </a: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 до централізованого рекламного фонду протягом відповідного року дії договору; </a:t>
                </a:r>
                <a:endParaRPr kumimoji="0" lang="ru-RU" sz="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endParaRPr>
              </a:p>
              <a:p>
                <a:pPr marL="0" marR="0" lvl="0" indent="449263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180975" algn="l"/>
                  </a:tabLst>
                </a:pP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і - норма дисконтування.</a:t>
                </a:r>
                <a:endParaRPr kumimoji="0" lang="ru-RU" sz="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endParaRPr>
              </a:p>
              <a:p>
                <a:pPr marL="0" marR="0" lvl="0" indent="449263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180975" algn="l"/>
                  </a:tabLst>
                </a:pP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	Сума одноразового паушального внеску складає 500 </a:t>
                </a:r>
                <a:r>
                  <a:rPr kumimoji="0" lang="uk-UA" sz="1400" b="0" i="0" u="none" strike="noStrike" cap="none" normalizeH="0" baseline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тис.євро</a:t>
                </a: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, враховуючи середній курс НБУ  у жовтні  2015 р., дана </a:t>
                </a:r>
                <a:r>
                  <a:rPr kumimoji="0" lang="uk-UA" sz="1400" b="0" i="0" u="none" strike="noStrike" cap="none" normalizeH="0" baseline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сумма</a:t>
                </a: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 буде складати  12405 </a:t>
                </a:r>
                <a:r>
                  <a:rPr kumimoji="0" lang="uk-UA" sz="1400" b="0" i="0" u="none" strike="noStrike" cap="none" normalizeH="0" baseline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тис.грн</a:t>
                </a: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. Сума роялті, яку сплачує </a:t>
                </a:r>
                <a:r>
                  <a:rPr kumimoji="0" lang="uk-UA" sz="1400" b="0" i="0" u="none" strike="noStrike" cap="none" normalizeH="0" baseline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франчайзі</a:t>
                </a: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 протягом відповідного року складає 2% від чистого доходу виручки від реалізації, а </a:t>
                </a:r>
                <a:r>
                  <a:rPr kumimoji="0" lang="uk-UA" sz="1400" b="0" i="0" u="none" strike="noStrike" cap="none" normalizeH="0" baseline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сумма</a:t>
                </a: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 відрахувань </a:t>
                </a:r>
                <a:r>
                  <a:rPr kumimoji="0" lang="uk-UA" sz="1400" b="0" i="0" u="none" strike="noStrike" cap="none" normalizeH="0" baseline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франчайзі</a:t>
                </a:r>
                <a:r>
                  <a:rPr kumimoji="0" lang="uk-UA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 до централізованого рекламного фонду  1%.</a:t>
                </a:r>
                <a:endParaRPr kumimoji="0" lang="ru-RU" sz="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endParaRPr>
              </a:p>
            </p:txBody>
          </p:sp>
        </mc:Choice>
        <mc:Fallback xmlns="">
          <p:sp>
            <p:nvSpPr>
              <p:cNvPr id="7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900" y="881752"/>
                <a:ext cx="9144000" cy="2189317"/>
              </a:xfrm>
              <a:prstGeom prst="rect">
                <a:avLst/>
              </a:prstGeom>
              <a:blipFill rotWithShape="0">
                <a:blip r:embed="rId5"/>
                <a:stretch>
                  <a:fillRect l="-200" r="-400" b="-250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4124" y="5884326"/>
            <a:ext cx="424984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Отже ,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значеня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ЧД(В)Р у 2015 році складатиме приблизно 73000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тис.грн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., у 2016 р. – 85000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тис.грн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 та у 2017 р. – 104000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тис.грн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85585" y="2877145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49263" eaLnBrk="0" hangingPunct="0">
              <a:tabLst>
                <a:tab pos="539750" algn="l"/>
              </a:tabLst>
            </a:pPr>
            <a:r>
              <a:rPr lang="uk-UA" sz="14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Вартість франшизи складатиме:</a:t>
            </a:r>
          </a:p>
          <a:p>
            <a:pPr lvl="0" indent="449263" algn="ctr" eaLnBrk="0" hangingPunct="0">
              <a:tabLst>
                <a:tab pos="539750" algn="l"/>
              </a:tabLst>
            </a:pPr>
            <a:r>
              <a:rPr lang="ru-RU" sz="6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4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FV  </a:t>
            </a:r>
            <a:r>
              <a:rPr lang="uk-UA" sz="16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uk-UA" sz="14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17088,5 </a:t>
            </a:r>
            <a:r>
              <a:rPr lang="uk-UA" sz="1400" b="1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sz="1400" b="1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indent="449263" algn="ctr" eaLnBrk="0" hangingPunct="0">
              <a:tabLst>
                <a:tab pos="539750" algn="l"/>
              </a:tabLst>
            </a:pPr>
            <a:endParaRPr lang="uk-UA" sz="1400" dirty="0" smtClean="0">
              <a:solidFill>
                <a:schemeClr val="bg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49263" eaLnBrk="0" hangingPunct="0">
              <a:tabLst>
                <a:tab pos="539750" algn="l"/>
              </a:tabLst>
            </a:pPr>
            <a:r>
              <a:rPr lang="uk-UA" sz="14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Після </a:t>
            </a:r>
            <a:r>
              <a:rPr lang="uk-UA" sz="14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купівлі виробничої франшизи на </a:t>
            </a:r>
            <a:r>
              <a:rPr lang="uk-UA" sz="1400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                    ПАТ </a:t>
            </a:r>
            <a:r>
              <a:rPr lang="uk-UA" sz="14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«Володарка» очікується збільшення обсягу чистого прибутку у 2015р. на 30%, у 2016р. на 45% та у  2017р. – 60%. </a:t>
            </a:r>
          </a:p>
          <a:p>
            <a:pPr lvl="0" indent="180000" algn="ctr" eaLnBrk="0" hangingPunct="0">
              <a:tabLst>
                <a:tab pos="539750" algn="l"/>
              </a:tabLst>
            </a:pPr>
            <a:r>
              <a:rPr lang="uk-UA" sz="1400" b="1" dirty="0" smtClean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Розрахунок </a:t>
            </a:r>
            <a:r>
              <a:rPr lang="uk-UA" sz="14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додаткового прибутку від купівлі франшизи</a:t>
            </a:r>
            <a:endParaRPr lang="ru-RU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93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50084202"/>
              </p:ext>
            </p:extLst>
          </p:nvPr>
        </p:nvGraphicFramePr>
        <p:xfrm>
          <a:off x="323529" y="260649"/>
          <a:ext cx="849694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281536"/>
          </a:xfrm>
        </p:spPr>
        <p:txBody>
          <a:bodyPr>
            <a:normAutofit fontScale="90000"/>
          </a:bodyPr>
          <a:lstStyle/>
          <a:p>
            <a:pPr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uk-UA" sz="7200" i="1" dirty="0" smtClean="0">
                <a:solidFill>
                  <a:schemeClr val="tx1"/>
                </a:solidFill>
              </a:rPr>
              <a:t>Дякую </a:t>
            </a:r>
            <a:br>
              <a:rPr lang="uk-UA" sz="7200" i="1" dirty="0" smtClean="0">
                <a:solidFill>
                  <a:schemeClr val="tx1"/>
                </a:solidFill>
              </a:rPr>
            </a:br>
            <a:r>
              <a:rPr lang="uk-UA" sz="7200" i="1" dirty="0" smtClean="0">
                <a:solidFill>
                  <a:schemeClr val="tx1"/>
                </a:solidFill>
              </a:rPr>
              <a:t>за увагу!!!</a:t>
            </a:r>
            <a:endParaRPr lang="ru-RU" sz="7200" i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37"/>
            <a:ext cx="9144000" cy="6852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2000" i="1" dirty="0" err="1" smtClean="0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Основні</a:t>
            </a:r>
            <a:r>
              <a:rPr lang="ru-RU" sz="2000" i="1" dirty="0" smtClean="0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 </a:t>
            </a:r>
            <a:r>
              <a:rPr lang="ru-RU" sz="2000" i="1" dirty="0" err="1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науково-методичні</a:t>
            </a:r>
            <a:r>
              <a:rPr lang="ru-RU" sz="2000" i="1" dirty="0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 </a:t>
            </a:r>
            <a:r>
              <a:rPr lang="ru-RU" sz="2000" i="1" dirty="0" err="1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підходи</a:t>
            </a:r>
            <a:r>
              <a:rPr lang="ru-RU" sz="2000" i="1" dirty="0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 до </a:t>
            </a:r>
            <a:r>
              <a:rPr lang="ru-RU" sz="2000" i="1" dirty="0" err="1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трактування</a:t>
            </a:r>
            <a:r>
              <a:rPr lang="ru-RU" sz="2000" i="1" dirty="0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 економічної </a:t>
            </a:r>
            <a:r>
              <a:rPr lang="ru-RU" sz="2000" i="1" dirty="0" err="1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сутності</a:t>
            </a:r>
            <a:r>
              <a:rPr lang="ru-RU" sz="2000" i="1" dirty="0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 </a:t>
            </a:r>
            <a:r>
              <a:rPr lang="ru-RU" sz="2000" i="1" dirty="0" err="1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антикризового</a:t>
            </a:r>
            <a:r>
              <a:rPr lang="ru-RU" sz="2000" i="1" dirty="0">
                <a:solidFill>
                  <a:srgbClr val="FF0000"/>
                </a:solidFill>
                <a:effectLst/>
                <a:latin typeface="+mn-lt"/>
                <a:cs typeface="Aharoni" panose="02010803020104030203" pitchFamily="2" charset="-79"/>
              </a:rPr>
              <a:t> управління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591649"/>
              </p:ext>
            </p:extLst>
          </p:nvPr>
        </p:nvGraphicFramePr>
        <p:xfrm>
          <a:off x="611560" y="1100537"/>
          <a:ext cx="7920880" cy="554736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517689"/>
                <a:gridCol w="1590335"/>
                <a:gridCol w="4812856"/>
              </a:tblGrid>
              <a:tr h="1911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300" dirty="0">
                          <a:effectLst/>
                        </a:rPr>
                        <a:t>Автор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300" dirty="0">
                          <a:effectLst/>
                        </a:rPr>
                        <a:t>С</a:t>
                      </a:r>
                      <a:r>
                        <a:rPr lang="uk-UA" sz="1300" dirty="0" err="1">
                          <a:effectLst/>
                        </a:rPr>
                        <a:t>уттєва</a:t>
                      </a:r>
                      <a:r>
                        <a:rPr lang="uk-UA" sz="1300" dirty="0">
                          <a:effectLst/>
                        </a:rPr>
                        <a:t> 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ознака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dirty="0">
                          <a:effectLst/>
                        </a:rPr>
                        <a:t>Сутність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9559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300" dirty="0">
                          <a:effectLst/>
                        </a:rPr>
                        <a:t>І.О. Бланк 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 anchor="ctr">
                    <a:solidFill>
                      <a:srgbClr val="A3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i="1" dirty="0">
                          <a:effectLst/>
                        </a:rPr>
                        <a:t>попередження кризових явищ, управління під час кризи, а також після кризове управління</a:t>
                      </a:r>
                      <a:endParaRPr lang="ru-RU" sz="13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>
                          <a:effectLst/>
                        </a:rPr>
                        <a:t>Вбачає в антикризовому фінансовому управлінні систему принципів та методів розробки й реалізації спеціальних управлінських рішень, які направлені на попередження та подолання фінансових криз підприємства, а також мінімізацію їх негативних наслідків.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/>
                </a:tc>
              </a:tr>
              <a:tr h="764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dirty="0">
                          <a:effectLst/>
                        </a:rPr>
                        <a:t>Є. </a:t>
                      </a:r>
                      <a:r>
                        <a:rPr lang="ru-RU" sz="1300" dirty="0">
                          <a:effectLst/>
                        </a:rPr>
                        <a:t>Коротков 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 anchor="ctr">
                    <a:solidFill>
                      <a:srgbClr val="A3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300" dirty="0">
                          <a:effectLst/>
                        </a:rPr>
                        <a:t>А</a:t>
                      </a:r>
                      <a:r>
                        <a:rPr lang="uk-UA" sz="1300" dirty="0">
                          <a:effectLst/>
                        </a:rPr>
                        <a:t>н</a:t>
                      </a:r>
                      <a:r>
                        <a:rPr lang="ru-RU" sz="1300" dirty="0" err="1">
                          <a:effectLst/>
                        </a:rPr>
                        <a:t>тикризове</a:t>
                      </a:r>
                      <a:r>
                        <a:rPr lang="ru-RU" sz="1300" dirty="0">
                          <a:effectLst/>
                        </a:rPr>
                        <a:t> управління — це управління, у </a:t>
                      </a:r>
                      <a:r>
                        <a:rPr lang="ru-RU" sz="1300" dirty="0" err="1">
                          <a:effectLst/>
                        </a:rPr>
                        <a:t>якому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певним</a:t>
                      </a:r>
                      <a:r>
                        <a:rPr lang="ru-RU" sz="1300" dirty="0">
                          <a:effectLst/>
                        </a:rPr>
                        <a:t> образом </a:t>
                      </a:r>
                      <a:r>
                        <a:rPr lang="ru-RU" sz="1300" dirty="0" err="1">
                          <a:effectLst/>
                        </a:rPr>
                        <a:t>зазначено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передбачення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небезпеки</a:t>
                      </a:r>
                      <a:r>
                        <a:rPr lang="ru-RU" sz="1300" dirty="0">
                          <a:effectLst/>
                        </a:rPr>
                        <a:t> кризи, </a:t>
                      </a:r>
                      <a:r>
                        <a:rPr lang="ru-RU" sz="1300" dirty="0" err="1">
                          <a:effectLst/>
                        </a:rPr>
                        <a:t>аналіз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її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симптомів</a:t>
                      </a:r>
                      <a:r>
                        <a:rPr lang="ru-RU" sz="1300" dirty="0">
                          <a:effectLst/>
                        </a:rPr>
                        <a:t>, заходів по </a:t>
                      </a:r>
                      <a:r>
                        <a:rPr lang="ru-RU" sz="1300" dirty="0" err="1">
                          <a:effectLst/>
                        </a:rPr>
                        <a:t>зниженню</a:t>
                      </a:r>
                      <a:r>
                        <a:rPr lang="ru-RU" sz="1300" dirty="0">
                          <a:effectLst/>
                        </a:rPr>
                        <a:t> негативних </a:t>
                      </a:r>
                      <a:r>
                        <a:rPr lang="ru-RU" sz="1300" dirty="0" err="1">
                          <a:effectLst/>
                        </a:rPr>
                        <a:t>наслідків</a:t>
                      </a:r>
                      <a:r>
                        <a:rPr lang="ru-RU" sz="1300" dirty="0">
                          <a:effectLst/>
                        </a:rPr>
                        <a:t> кризи і </a:t>
                      </a:r>
                      <a:r>
                        <a:rPr lang="ru-RU" sz="1300" dirty="0" err="1">
                          <a:effectLst/>
                        </a:rPr>
                        <a:t>використання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її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факторів</a:t>
                      </a:r>
                      <a:r>
                        <a:rPr lang="ru-RU" sz="1300" dirty="0">
                          <a:effectLst/>
                        </a:rPr>
                        <a:t> для </a:t>
                      </a:r>
                      <a:r>
                        <a:rPr lang="ru-RU" sz="1300" dirty="0" err="1">
                          <a:effectLst/>
                        </a:rPr>
                        <a:t>подальшого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розвитку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/>
                </a:tc>
              </a:tr>
              <a:tr h="9559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300" dirty="0">
                          <a:effectLst/>
                        </a:rPr>
                        <a:t>Л. Ситник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 anchor="ctr">
                    <a:solidFill>
                      <a:srgbClr val="A3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i="1" dirty="0">
                          <a:effectLst/>
                        </a:rPr>
                        <a:t> </a:t>
                      </a:r>
                      <a:endParaRPr lang="ru-RU" sz="1300" i="1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i="1" dirty="0">
                          <a:effectLst/>
                        </a:rPr>
                        <a:t> </a:t>
                      </a:r>
                      <a:endParaRPr lang="ru-RU" sz="1300" i="1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i="1" dirty="0">
                          <a:effectLst/>
                        </a:rPr>
                        <a:t> </a:t>
                      </a:r>
                      <a:endParaRPr lang="ru-RU" sz="1300" i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kumimoji="0" lang="uk-UA" sz="13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передкризове управління та управління процесами в умовах кризи</a:t>
                      </a:r>
                      <a:endParaRPr kumimoji="0" lang="ru-RU" sz="13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kumimoji="0" lang="ru-RU" sz="13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6527" marR="465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300" dirty="0">
                          <a:effectLst/>
                        </a:rPr>
                        <a:t>Антикризове управління — це </a:t>
                      </a:r>
                      <a:r>
                        <a:rPr lang="ru-RU" sz="1300" dirty="0" err="1">
                          <a:effectLst/>
                        </a:rPr>
                        <a:t>здатність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розробляти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оптимальні</a:t>
                      </a:r>
                      <a:r>
                        <a:rPr lang="ru-RU" sz="1300" dirty="0">
                          <a:effectLst/>
                        </a:rPr>
                        <a:t> шляхи </a:t>
                      </a:r>
                      <a:r>
                        <a:rPr lang="ru-RU" sz="1300" dirty="0" err="1">
                          <a:effectLst/>
                        </a:rPr>
                        <a:t>виходу</a:t>
                      </a:r>
                      <a:r>
                        <a:rPr lang="ru-RU" sz="1300" dirty="0">
                          <a:effectLst/>
                        </a:rPr>
                        <a:t> з </a:t>
                      </a:r>
                      <a:r>
                        <a:rPr lang="ru-RU" sz="1300" dirty="0" err="1">
                          <a:effectLst/>
                        </a:rPr>
                        <a:t>кризової</a:t>
                      </a:r>
                      <a:r>
                        <a:rPr lang="ru-RU" sz="1300" dirty="0">
                          <a:effectLst/>
                        </a:rPr>
                        <a:t> ситуації, </a:t>
                      </a:r>
                      <a:r>
                        <a:rPr lang="ru-RU" sz="1300" dirty="0" err="1">
                          <a:effectLst/>
                        </a:rPr>
                        <a:t>визначати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пріоритетні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цінності</a:t>
                      </a:r>
                      <a:r>
                        <a:rPr lang="ru-RU" sz="1300" dirty="0">
                          <a:effectLst/>
                        </a:rPr>
                        <a:t> підприємства в </a:t>
                      </a:r>
                      <a:r>
                        <a:rPr lang="ru-RU" sz="1300" dirty="0" err="1">
                          <a:effectLst/>
                        </a:rPr>
                        <a:t>умовах</a:t>
                      </a:r>
                      <a:r>
                        <a:rPr lang="ru-RU" sz="1300" dirty="0">
                          <a:effectLst/>
                        </a:rPr>
                        <a:t> кризи, </a:t>
                      </a:r>
                      <a:r>
                        <a:rPr lang="ru-RU" sz="1300" dirty="0" err="1">
                          <a:effectLst/>
                        </a:rPr>
                        <a:t>координувати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діяльність</a:t>
                      </a:r>
                      <a:r>
                        <a:rPr lang="ru-RU" sz="1300" dirty="0">
                          <a:effectLst/>
                        </a:rPr>
                        <a:t> підприємства і його </a:t>
                      </a:r>
                      <a:r>
                        <a:rPr lang="ru-RU" sz="1300" dirty="0" err="1">
                          <a:effectLst/>
                        </a:rPr>
                        <a:t>працівників</a:t>
                      </a:r>
                      <a:r>
                        <a:rPr lang="ru-RU" sz="1300" dirty="0">
                          <a:effectLst/>
                        </a:rPr>
                        <a:t> по </a:t>
                      </a:r>
                      <a:r>
                        <a:rPr lang="ru-RU" sz="1300" dirty="0" err="1">
                          <a:effectLst/>
                        </a:rPr>
                        <a:t>передбаченню</a:t>
                      </a:r>
                      <a:r>
                        <a:rPr lang="ru-RU" sz="1300" dirty="0">
                          <a:effectLst/>
                        </a:rPr>
                        <a:t> кризи, </a:t>
                      </a:r>
                      <a:r>
                        <a:rPr lang="ru-RU" sz="1300" dirty="0" err="1">
                          <a:effectLst/>
                        </a:rPr>
                        <a:t>добиватися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ефективності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їх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праці</a:t>
                      </a:r>
                      <a:r>
                        <a:rPr lang="ru-RU" sz="1300" dirty="0">
                          <a:effectLst/>
                        </a:rPr>
                        <a:t> в </a:t>
                      </a:r>
                      <a:r>
                        <a:rPr lang="ru-RU" sz="1300" dirty="0" err="1">
                          <a:effectLst/>
                        </a:rPr>
                        <a:t>екстремальних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умовах</a:t>
                      </a:r>
                      <a:r>
                        <a:rPr lang="ru-RU" sz="1300" dirty="0">
                          <a:effectLst/>
                        </a:rPr>
                        <a:t> .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/>
                </a:tc>
              </a:tr>
              <a:tr h="9559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300" dirty="0">
                          <a:effectLst/>
                        </a:rPr>
                        <a:t>О.О.Терещенко 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 anchor="ctr">
                    <a:solidFill>
                      <a:srgbClr val="A3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>
                          <a:effectLst/>
                        </a:rPr>
                        <a:t>Антикризове управління - застосування специфічних методів та прийомів управління фінансами, які дозволяють забезпечити безперервну діяльність підприємств на основі управління зовнішніми та внутрішніми ризиками профілактики та нейтралізації фінансової кризи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/>
                </a:tc>
              </a:tr>
              <a:tr h="5735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dirty="0">
                          <a:effectLst/>
                        </a:rPr>
                        <a:t>С. Бєляєв і </a:t>
                      </a:r>
                      <a:endParaRPr lang="ru-RU" sz="13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dirty="0">
                          <a:effectLst/>
                        </a:rPr>
                        <a:t>В. Кошкін 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 anchor="ctr"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i="1" dirty="0">
                          <a:effectLst/>
                        </a:rPr>
                        <a:t>управління в умовах вже існуючої кризи</a:t>
                      </a:r>
                      <a:endParaRPr lang="ru-RU" sz="13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ru-RU" sz="1300" dirty="0">
                          <a:effectLst/>
                        </a:rPr>
                        <a:t>Антикризове </a:t>
                      </a:r>
                      <a:r>
                        <a:rPr lang="ru-RU" sz="1300" dirty="0" err="1">
                          <a:effectLst/>
                        </a:rPr>
                        <a:t>управлінням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трактують</a:t>
                      </a:r>
                      <a:r>
                        <a:rPr lang="ru-RU" sz="1300" dirty="0">
                          <a:effectLst/>
                        </a:rPr>
                        <a:t> як </a:t>
                      </a:r>
                      <a:r>
                        <a:rPr lang="ru-RU" sz="1300" dirty="0" err="1">
                          <a:effectLst/>
                        </a:rPr>
                        <a:t>сукупність</a:t>
                      </a:r>
                      <a:r>
                        <a:rPr lang="ru-RU" sz="1300" dirty="0">
                          <a:effectLst/>
                        </a:rPr>
                        <a:t> форм і </a:t>
                      </a:r>
                      <a:r>
                        <a:rPr lang="ru-RU" sz="1300" dirty="0" err="1">
                          <a:effectLst/>
                        </a:rPr>
                        <a:t>методів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реалізації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антикризових</a:t>
                      </a:r>
                      <a:r>
                        <a:rPr lang="ru-RU" sz="1300" dirty="0">
                          <a:effectLst/>
                        </a:rPr>
                        <a:t> процедур </a:t>
                      </a:r>
                      <a:r>
                        <a:rPr lang="ru-RU" sz="1300" dirty="0" err="1">
                          <a:effectLst/>
                        </a:rPr>
                        <a:t>щодо</a:t>
                      </a:r>
                      <a:r>
                        <a:rPr lang="ru-RU" sz="1300" dirty="0">
                          <a:effectLst/>
                        </a:rPr>
                        <a:t> конкретного </a:t>
                      </a:r>
                      <a:r>
                        <a:rPr lang="ru-RU" sz="1300" dirty="0" err="1">
                          <a:effectLst/>
                        </a:rPr>
                        <a:t>підприємства-боржника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 anchor="ctr"/>
                </a:tc>
              </a:tr>
              <a:tr h="9878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dirty="0">
                          <a:effectLst/>
                        </a:rPr>
                        <a:t>Г. </a:t>
                      </a:r>
                      <a:r>
                        <a:rPr lang="ru-RU" sz="1300" dirty="0">
                          <a:effectLst/>
                        </a:rPr>
                        <a:t>Юн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 anchor="ctr"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i="1" dirty="0">
                          <a:effectLst/>
                        </a:rPr>
                        <a:t>у</a:t>
                      </a:r>
                      <a:r>
                        <a:rPr lang="ru-RU" sz="1300" i="1" dirty="0">
                          <a:effectLst/>
                        </a:rPr>
                        <a:t>правління, яке спрямоване на виведення підприємства з кризового </a:t>
                      </a:r>
                      <a:r>
                        <a:rPr lang="ru-RU" sz="1300" i="1" dirty="0" smtClean="0">
                          <a:effectLst/>
                        </a:rPr>
                        <a:t>стану</a:t>
                      </a:r>
                      <a:endParaRPr lang="ru-RU" sz="13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300" dirty="0">
                          <a:effectLst/>
                        </a:rPr>
                        <a:t>А</a:t>
                      </a:r>
                      <a:r>
                        <a:rPr lang="ru-RU" sz="1300" dirty="0" err="1">
                          <a:effectLst/>
                        </a:rPr>
                        <a:t>нтикризове</a:t>
                      </a:r>
                      <a:r>
                        <a:rPr lang="ru-RU" sz="1300" dirty="0">
                          <a:effectLst/>
                        </a:rPr>
                        <a:t> управління </a:t>
                      </a:r>
                      <a:r>
                        <a:rPr lang="uk-UA" sz="1300" dirty="0">
                          <a:effectLst/>
                        </a:rPr>
                        <a:t>– це </a:t>
                      </a:r>
                      <a:r>
                        <a:rPr lang="ru-RU" sz="1300" dirty="0">
                          <a:effectLst/>
                        </a:rPr>
                        <a:t> "</a:t>
                      </a:r>
                      <a:r>
                        <a:rPr lang="ru-RU" sz="1300" dirty="0" err="1">
                          <a:effectLst/>
                        </a:rPr>
                        <a:t>розробка</a:t>
                      </a:r>
                      <a:r>
                        <a:rPr lang="ru-RU" sz="1300" dirty="0">
                          <a:effectLst/>
                        </a:rPr>
                        <a:t> та </a:t>
                      </a:r>
                      <a:r>
                        <a:rPr lang="ru-RU" sz="1300" dirty="0" err="1">
                          <a:effectLst/>
                        </a:rPr>
                        <a:t>реалізація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найбільш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раціонального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новаторського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варіанту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виходу</a:t>
                      </a:r>
                      <a:r>
                        <a:rPr lang="ru-RU" sz="1300" dirty="0">
                          <a:effectLst/>
                        </a:rPr>
                        <a:t> підприємства з кризового стану"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527" marR="4652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54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55336332"/>
              </p:ext>
            </p:extLst>
          </p:nvPr>
        </p:nvGraphicFramePr>
        <p:xfrm>
          <a:off x="1979712" y="115273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Левая фигурная скобка 4"/>
          <p:cNvSpPr/>
          <p:nvPr/>
        </p:nvSpPr>
        <p:spPr>
          <a:xfrm rot="5400000">
            <a:off x="4441213" y="-1077958"/>
            <a:ext cx="1215426" cy="56708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фигурная скобка 6"/>
          <p:cNvSpPr/>
          <p:nvPr/>
        </p:nvSpPr>
        <p:spPr>
          <a:xfrm rot="5400000">
            <a:off x="3779912" y="1628800"/>
            <a:ext cx="360040" cy="16561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вая фигурная скобка 7"/>
          <p:cNvSpPr/>
          <p:nvPr/>
        </p:nvSpPr>
        <p:spPr>
          <a:xfrm rot="16200000">
            <a:off x="4877780" y="3269048"/>
            <a:ext cx="360040" cy="16561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/>
          <p:cNvSpPr/>
          <p:nvPr/>
        </p:nvSpPr>
        <p:spPr>
          <a:xfrm rot="16200000">
            <a:off x="7163780" y="3248979"/>
            <a:ext cx="360040" cy="16561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55425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solidFill>
                  <a:srgbClr val="6A2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Попередження кризових </a:t>
            </a:r>
            <a:r>
              <a:rPr lang="ru-RU" sz="1200" b="1" dirty="0">
                <a:solidFill>
                  <a:srgbClr val="6A2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явищ, управління під час кризи, а також після кризове </a:t>
            </a:r>
            <a:r>
              <a:rPr lang="ru-RU" sz="1200" b="1" dirty="0" smtClean="0">
                <a:solidFill>
                  <a:srgbClr val="6A2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tabLst>
                <a:tab pos="540385" algn="l"/>
                <a:tab pos="540385" algn="l"/>
              </a:tabLst>
            </a:pPr>
            <a:r>
              <a:rPr lang="uk-UA" sz="1200" b="1" dirty="0" smtClean="0">
                <a:solidFill>
                  <a:srgbClr val="6A2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1200" b="1" dirty="0" smtClean="0">
                <a:solidFill>
                  <a:srgbClr val="6A2F6B"/>
                </a:solidFill>
              </a:rPr>
              <a:t>І.О</a:t>
            </a:r>
            <a:r>
              <a:rPr lang="ru-RU" sz="1200" b="1" dirty="0">
                <a:solidFill>
                  <a:srgbClr val="6A2F6B"/>
                </a:solidFill>
              </a:rPr>
              <a:t>. Бланк </a:t>
            </a:r>
            <a:r>
              <a:rPr lang="ru-RU" sz="1600" dirty="0" smtClean="0">
                <a:solidFill>
                  <a:srgbClr val="6A2F6B"/>
                </a:solidFill>
                <a:latin typeface="Arial" panose="020B0604020202020204" pitchFamily="34" charset="0"/>
              </a:rPr>
              <a:t>,</a:t>
            </a:r>
            <a:r>
              <a:rPr lang="uk-UA" sz="1200" b="1" dirty="0" smtClean="0">
                <a:solidFill>
                  <a:srgbClr val="6A2F6B"/>
                </a:solidFill>
              </a:rPr>
              <a:t>Є</a:t>
            </a:r>
            <a:r>
              <a:rPr lang="uk-UA" sz="1200" b="1" dirty="0">
                <a:solidFill>
                  <a:srgbClr val="6A2F6B"/>
                </a:solidFill>
              </a:rPr>
              <a:t>. </a:t>
            </a:r>
            <a:r>
              <a:rPr lang="ru-RU" sz="1200" b="1" dirty="0">
                <a:solidFill>
                  <a:srgbClr val="6A2F6B"/>
                </a:solidFill>
              </a:rPr>
              <a:t>Коротков </a:t>
            </a:r>
            <a:r>
              <a:rPr lang="uk-UA" sz="1200" b="1" dirty="0" smtClean="0">
                <a:solidFill>
                  <a:srgbClr val="6A2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b="1" dirty="0">
              <a:solidFill>
                <a:srgbClr val="6A2F6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3484" y="1781527"/>
            <a:ext cx="42307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tabLst>
                <a:tab pos="540385" algn="l"/>
                <a:tab pos="540385" algn="l"/>
              </a:tabLst>
            </a:pPr>
            <a:r>
              <a:rPr lang="uk-UA" sz="1200" b="1" dirty="0" smtClean="0">
                <a:solidFill>
                  <a:srgbClr val="2118D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Передкризове управління та управління процесами в умовах кризи ( </a:t>
            </a:r>
            <a:r>
              <a:rPr lang="ru-RU" sz="1200" b="1" dirty="0" smtClean="0">
                <a:solidFill>
                  <a:srgbClr val="2118DA"/>
                </a:solidFill>
              </a:rPr>
              <a:t>Л</a:t>
            </a:r>
            <a:r>
              <a:rPr lang="ru-RU" sz="1200" b="1" dirty="0" smtClean="0">
                <a:solidFill>
                  <a:srgbClr val="2118D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Ситник, О.О.Терещенко</a:t>
            </a:r>
            <a:r>
              <a:rPr lang="ru-RU" sz="1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b="1" dirty="0">
                <a:solidFill>
                  <a:srgbClr val="2118D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b="1" dirty="0">
              <a:solidFill>
                <a:srgbClr val="2118D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540385" algn="l"/>
                <a:tab pos="540385" algn="l"/>
              </a:tabLst>
            </a:pPr>
            <a:r>
              <a:rPr lang="ru-RU" i="1" dirty="0" smtClean="0">
                <a:solidFill>
                  <a:schemeClr val="dk1"/>
                </a:solidFill>
              </a:rPr>
              <a:t> </a:t>
            </a:r>
            <a:endParaRPr lang="ru-RU" i="1" dirty="0">
              <a:solidFill>
                <a:schemeClr val="dk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4365104"/>
            <a:ext cx="2653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tabLst>
                <a:tab pos="540385" algn="l"/>
                <a:tab pos="540385" algn="l"/>
              </a:tabLst>
            </a:pPr>
            <a:r>
              <a:rPr lang="uk-UA" sz="1200" b="1" dirty="0" smtClean="0">
                <a:solidFill>
                  <a:srgbClr val="0777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в </a:t>
            </a:r>
            <a:r>
              <a:rPr lang="uk-UA" sz="1200" b="1" dirty="0">
                <a:solidFill>
                  <a:srgbClr val="0777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умовах вже існуючої кризи</a:t>
            </a:r>
          </a:p>
          <a:p>
            <a:pPr algn="ctr">
              <a:lnSpc>
                <a:spcPct val="100000"/>
              </a:lnSpc>
              <a:tabLst>
                <a:tab pos="540385" algn="l"/>
                <a:tab pos="540385" algn="l"/>
              </a:tabLst>
            </a:pPr>
            <a:r>
              <a:rPr lang="uk-UA" sz="1200" b="1" dirty="0">
                <a:solidFill>
                  <a:srgbClr val="0777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С. Бєляєв і В. Кошкін )</a:t>
            </a:r>
            <a:endParaRPr lang="ru-RU" sz="1200" b="1" dirty="0">
              <a:solidFill>
                <a:srgbClr val="0777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72200" y="4499214"/>
            <a:ext cx="27029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540385" algn="l"/>
                <a:tab pos="540385" algn="l"/>
              </a:tabLst>
            </a:pPr>
            <a:r>
              <a:rPr lang="uk-UA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правління, </a:t>
            </a:r>
            <a:r>
              <a:rPr lang="ru-RU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яке спрямоване на виведення підприємства з кризового стану </a:t>
            </a:r>
            <a:endParaRPr lang="ru-RU" sz="12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tabLst>
                <a:tab pos="540385" algn="l"/>
                <a:tab pos="540385" algn="l"/>
              </a:tabLst>
            </a:pPr>
            <a:r>
              <a:rPr lang="ru-RU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uk-UA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Юн)</a:t>
            </a:r>
            <a:endParaRPr lang="ru-RU" sz="12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2365197"/>
            <a:ext cx="3528392" cy="4304163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68044" y="2636912"/>
            <a:ext cx="1539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Управління, яке спрямоване на попередження та недопущення кризових явищ (Савіцька О.О.)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36238" y="3919081"/>
            <a:ext cx="3142931" cy="2408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2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Антикризове управління</a:t>
            </a:r>
            <a:r>
              <a:rPr lang="ru-RU" sz="12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12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це  </a:t>
            </a:r>
            <a:r>
              <a:rPr lang="ru-RU" sz="12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управління підприємством, який передбачає моніторинг фінансового стану підприємства, економічної ситуації та потенційних загроз, з метою формування та своєчасного проведення  превентивних заходів, які б попередчували </a:t>
            </a:r>
            <a:r>
              <a:rPr lang="ru-RU" sz="12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настання </a:t>
            </a:r>
            <a:r>
              <a:rPr lang="ru-RU" sz="12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кризового стану  або ж зводили  до мінімуму можливість настання негативних явищ, що виникають у процесі діяльності суб’єктів господарювання та недопущення його банкрутства у найближчий час.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109893"/>
            <a:ext cx="610242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uk-UA" b="1" i="1" dirty="0" smtClean="0">
                <a:ea typeface="Calibri" panose="020F0502020204030204" pitchFamily="34" charset="0"/>
              </a:rPr>
              <a:t>Графічне </a:t>
            </a:r>
            <a:r>
              <a:rPr lang="uk-UA" b="1" i="1" dirty="0">
                <a:ea typeface="Calibri" panose="020F0502020204030204" pitchFamily="34" charset="0"/>
              </a:rPr>
              <a:t>відображення наукової новизни</a:t>
            </a:r>
            <a:endParaRPr lang="uk-UA" b="1" i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19" name="Полотно 590"/>
          <p:cNvGrpSpPr/>
          <p:nvPr/>
        </p:nvGrpSpPr>
        <p:grpSpPr>
          <a:xfrm>
            <a:off x="1403648" y="1124744"/>
            <a:ext cx="6408712" cy="3744416"/>
            <a:chOff x="0" y="0"/>
            <a:chExt cx="5992495" cy="349504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0"/>
              <a:ext cx="5992495" cy="3495040"/>
            </a:xfrm>
            <a:prstGeom prst="rect">
              <a:avLst/>
            </a:prstGeom>
          </p:spPr>
        </p:sp>
        <p:sp>
          <p:nvSpPr>
            <p:cNvPr id="21" name="Прямоугольник 20"/>
            <p:cNvSpPr/>
            <p:nvPr/>
          </p:nvSpPr>
          <p:spPr>
            <a:xfrm>
              <a:off x="1762125" y="161925"/>
              <a:ext cx="2362200" cy="64770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Антикризове управління підприємством</a:t>
              </a:r>
              <a:endPara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2" name="Прямая со стрелкой 21"/>
            <p:cNvCxnSpPr/>
            <p:nvPr/>
          </p:nvCxnSpPr>
          <p:spPr>
            <a:xfrm flipH="1">
              <a:off x="590550" y="819150"/>
              <a:ext cx="2314575" cy="3238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2914650" y="819001"/>
              <a:ext cx="9525" cy="3237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2933700" y="819001"/>
              <a:ext cx="2381250" cy="3235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133350" y="1190625"/>
              <a:ext cx="1562100" cy="61912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Ціль реалізації</a:t>
              </a:r>
              <a:endPara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151675" y="1170600"/>
              <a:ext cx="1561465" cy="61849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Розвиток та стан підприємства</a:t>
              </a:r>
              <a:endPara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010025" y="1169361"/>
              <a:ext cx="1981108" cy="61849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Наявність (відсутність) ознак кризи</a:t>
              </a:r>
              <a:endPara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>
              <a:off x="142875" y="1819275"/>
              <a:ext cx="0" cy="914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Прямоугольник 28"/>
            <p:cNvSpPr/>
            <p:nvPr/>
          </p:nvSpPr>
          <p:spPr>
            <a:xfrm>
              <a:off x="285738" y="2065800"/>
              <a:ext cx="1602013" cy="40042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Реактивне</a:t>
              </a:r>
              <a:endPara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285736" y="2646015"/>
              <a:ext cx="1601277" cy="40005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Превентивне</a:t>
              </a:r>
              <a:endPara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31" name="Прямая со стрелкой 30"/>
            <p:cNvCxnSpPr>
              <a:endCxn id="29" idx="1"/>
            </p:cNvCxnSpPr>
            <p:nvPr/>
          </p:nvCxnSpPr>
          <p:spPr>
            <a:xfrm flipV="1">
              <a:off x="152396" y="2265976"/>
              <a:ext cx="133342" cy="1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 flipV="1">
              <a:off x="152401" y="2723602"/>
              <a:ext cx="13271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2151610" y="1788430"/>
              <a:ext cx="32" cy="14595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Прямоугольник 33"/>
            <p:cNvSpPr/>
            <p:nvPr/>
          </p:nvSpPr>
          <p:spPr>
            <a:xfrm>
              <a:off x="2294447" y="2035031"/>
              <a:ext cx="1601277" cy="40005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Попереджувальне</a:t>
              </a:r>
              <a:endPara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294482" y="2615685"/>
              <a:ext cx="1610767" cy="39941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Кризове</a:t>
              </a:r>
              <a:endPara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36" name="Прямая со стрелкой 35"/>
            <p:cNvCxnSpPr/>
            <p:nvPr/>
          </p:nvCxnSpPr>
          <p:spPr>
            <a:xfrm flipV="1">
              <a:off x="2161168" y="2236429"/>
              <a:ext cx="13271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 flipV="1">
              <a:off x="2161168" y="2692994"/>
              <a:ext cx="1320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4009965" y="1799885"/>
              <a:ext cx="0" cy="9137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Прямоугольник 38"/>
            <p:cNvSpPr/>
            <p:nvPr/>
          </p:nvSpPr>
          <p:spPr>
            <a:xfrm>
              <a:off x="4152777" y="2046529"/>
              <a:ext cx="1611508" cy="40005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Активне</a:t>
              </a:r>
              <a:endPara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4152776" y="2626813"/>
              <a:ext cx="1610767" cy="39941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Пасивне</a:t>
              </a:r>
              <a:endPara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41" name="Прямая со стрелкой 40"/>
            <p:cNvCxnSpPr/>
            <p:nvPr/>
          </p:nvCxnSpPr>
          <p:spPr>
            <a:xfrm flipV="1">
              <a:off x="4019490" y="2247560"/>
              <a:ext cx="13271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 flipV="1">
              <a:off x="4019490" y="2704125"/>
              <a:ext cx="1320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 flipV="1">
              <a:off x="2161171" y="3247957"/>
              <a:ext cx="1314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Прямоугольник 43"/>
            <p:cNvSpPr/>
            <p:nvPr/>
          </p:nvSpPr>
          <p:spPr>
            <a:xfrm>
              <a:off x="2294451" y="3095698"/>
              <a:ext cx="1610026" cy="39878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Післякризове</a:t>
              </a:r>
              <a:endParaRPr lang="uk-UA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1990092" y="5733256"/>
            <a:ext cx="5289461" cy="46166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Видова класифікація антикризового управління</a:t>
            </a:r>
            <a:endParaRPr kumimoji="0" lang="uk-UA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1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8127293"/>
              </p:ext>
            </p:extLst>
          </p:nvPr>
        </p:nvGraphicFramePr>
        <p:xfrm>
          <a:off x="1547664" y="588750"/>
          <a:ext cx="5940660" cy="2955109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141914"/>
                <a:gridCol w="435747"/>
                <a:gridCol w="435747"/>
                <a:gridCol w="435133"/>
                <a:gridCol w="350317"/>
                <a:gridCol w="435747"/>
                <a:gridCol w="350317"/>
                <a:gridCol w="435747"/>
                <a:gridCol w="435747"/>
                <a:gridCol w="783607"/>
                <a:gridCol w="700637"/>
              </a:tblGrid>
              <a:tr h="442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 smtClean="0">
                          <a:solidFill>
                            <a:schemeClr val="bg1"/>
                          </a:solidFill>
                          <a:effectLst/>
                        </a:rPr>
                        <a:t>Період</a:t>
                      </a:r>
                      <a:endParaRPr lang="ru-RU" sz="9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8AF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bg1"/>
                          </a:solidFill>
                          <a:effectLst/>
                        </a:rPr>
                        <a:t>Оголошення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</a:rPr>
                        <a:t> (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effectLst/>
                        </a:rPr>
                        <a:t>офіційні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8A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bg1"/>
                          </a:solidFill>
                          <a:effectLst/>
                        </a:rPr>
                        <a:t>Судові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effectLst/>
                        </a:rPr>
                        <a:t>рішення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8A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bg1"/>
                          </a:solidFill>
                          <a:effectLst/>
                        </a:rPr>
                        <a:t>Бюл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</a:rPr>
                        <a:t>.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effectLst/>
                        </a:rPr>
                        <a:t>держ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</a:rPr>
                        <a:t>.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effectLst/>
                        </a:rPr>
                        <a:t>реєстр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8A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bg1"/>
                          </a:solidFill>
                          <a:effectLst/>
                        </a:rPr>
                        <a:t>Боржники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effectLst/>
                        </a:rPr>
                        <a:t>банків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8A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bg1"/>
                          </a:solidFill>
                          <a:effectLst/>
                        </a:rPr>
                        <a:t>Всього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8AFA"/>
                    </a:solidFill>
                  </a:tcPr>
                </a:tc>
              </a:tr>
              <a:tr h="14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Б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ПС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Б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ПС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ПС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5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</a:rPr>
                        <a:t>Травень</a:t>
                      </a:r>
                      <a:r>
                        <a:rPr lang="ru-RU" sz="900" dirty="0">
                          <a:effectLst/>
                        </a:rPr>
                        <a:t> 2014р.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199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460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859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</a:rPr>
                        <a:t>Квітень</a:t>
                      </a:r>
                      <a:r>
                        <a:rPr lang="ru-RU" sz="900" dirty="0">
                          <a:effectLst/>
                        </a:rPr>
                        <a:t> 2014р.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218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975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1450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</a:rPr>
                        <a:t>Березень</a:t>
                      </a:r>
                      <a:r>
                        <a:rPr lang="ru-RU" sz="900" dirty="0">
                          <a:effectLst/>
                        </a:rPr>
                        <a:t> 2014р.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223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89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355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Лютий 2014р.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267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83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393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Січень 2014р.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324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96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28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79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555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</a:rPr>
                        <a:t>Грудень</a:t>
                      </a:r>
                      <a:r>
                        <a:rPr lang="ru-RU" sz="900" dirty="0">
                          <a:effectLst/>
                        </a:rPr>
                        <a:t> 2013р.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212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86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20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399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Листопад 2013р.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217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45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84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26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470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Жовтень 2013р.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227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93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29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154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618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Вересень 2013р.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214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76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0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588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1012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Серпень 2013р.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206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68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34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0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0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411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Липень 2013р.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251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72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56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19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9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581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Червень 2013р.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54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24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0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14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265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Травень 2013р.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172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629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Квітень 2013р.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197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64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127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588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Березень 2013р.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252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56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842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30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1318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Лютий 2013р.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377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952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800" dirty="0" smtClean="0">
                          <a:effectLst/>
                          <a:latin typeface="Calibri"/>
                          <a:cs typeface="Times New Roman"/>
                        </a:rPr>
                        <a:t>--</a:t>
                      </a: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1660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536" y="188640"/>
            <a:ext cx="8856984" cy="400110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altLang="ru-RU" sz="2000" b="1" i="1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Огляд повідомлень ЗМІ щодо банкрутств підприємств України </a:t>
            </a:r>
            <a:endParaRPr kumimoji="0" lang="ru-RU" altLang="ru-RU" sz="2000" b="1" i="1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717032"/>
            <a:ext cx="77048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>
                <a:solidFill>
                  <a:schemeClr val="bg1"/>
                </a:solidFill>
                <a:latin typeface="+mn-lt"/>
              </a:rPr>
              <a:t>*</a:t>
            </a:r>
            <a:r>
              <a:rPr lang="ru-RU" sz="1400" b="1" dirty="0">
                <a:solidFill>
                  <a:schemeClr val="bg1"/>
                </a:solidFill>
                <a:latin typeface="+mn-lt"/>
              </a:rPr>
              <a:t> (Б-</a:t>
            </a:r>
            <a:r>
              <a:rPr lang="ru-RU" sz="1400" b="1" dirty="0" err="1">
                <a:solidFill>
                  <a:schemeClr val="bg1"/>
                </a:solidFill>
                <a:latin typeface="+mn-lt"/>
              </a:rPr>
              <a:t>банкрутство</a:t>
            </a:r>
            <a:r>
              <a:rPr lang="ru-RU" sz="1400" b="1" dirty="0">
                <a:solidFill>
                  <a:schemeClr val="bg1"/>
                </a:solidFill>
                <a:latin typeface="+mn-lt"/>
              </a:rPr>
              <a:t>, ПС-</a:t>
            </a:r>
            <a:r>
              <a:rPr lang="ru-RU" sz="1400" b="1" dirty="0" err="1">
                <a:solidFill>
                  <a:schemeClr val="bg1"/>
                </a:solidFill>
                <a:latin typeface="+mn-lt"/>
              </a:rPr>
              <a:t>порушення</a:t>
            </a:r>
            <a:r>
              <a:rPr lang="ru-RU" sz="1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1400" b="1" dirty="0" err="1">
                <a:solidFill>
                  <a:schemeClr val="bg1"/>
                </a:solidFill>
                <a:latin typeface="+mn-lt"/>
              </a:rPr>
              <a:t>справи</a:t>
            </a:r>
            <a:r>
              <a:rPr lang="ru-RU" sz="1400" b="1" dirty="0">
                <a:solidFill>
                  <a:schemeClr val="bg1"/>
                </a:solidFill>
                <a:latin typeface="+mn-lt"/>
              </a:rPr>
              <a:t>, Л-</a:t>
            </a:r>
            <a:r>
              <a:rPr lang="ru-RU" sz="1400" b="1" dirty="0" err="1">
                <a:solidFill>
                  <a:schemeClr val="bg1"/>
                </a:solidFill>
                <a:latin typeface="+mn-lt"/>
              </a:rPr>
              <a:t>ліквідація</a:t>
            </a:r>
            <a:r>
              <a:rPr lang="ru-RU" sz="1400" b="1" dirty="0">
                <a:solidFill>
                  <a:schemeClr val="bg1"/>
                </a:solidFill>
                <a:latin typeface="+mn-lt"/>
              </a:rPr>
              <a:t>)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83568" y="4119381"/>
            <a:ext cx="8136904" cy="400110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alt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Сфера регулювання процедури банкрутства </a:t>
            </a: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8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4693977"/>
              </p:ext>
            </p:extLst>
          </p:nvPr>
        </p:nvGraphicFramePr>
        <p:xfrm>
          <a:off x="1547664" y="4519491"/>
          <a:ext cx="6840760" cy="2211913"/>
        </p:xfrm>
        <a:graphic>
          <a:graphicData uri="http://schemas.openxmlformats.org/drawingml/2006/table">
            <a:tbl>
              <a:tblPr firstRow="1" firstCol="1" bandRow="1">
                <a:tableStyleId>{91EBBBCC-DAD2-459C-BE2E-F6DE35CF9A28}</a:tableStyleId>
              </a:tblPr>
              <a:tblGrid>
                <a:gridCol w="2050304"/>
                <a:gridCol w="2155705"/>
                <a:gridCol w="1377256"/>
                <a:gridCol w="1257495"/>
              </a:tblGrid>
              <a:tr h="684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solidFill>
                            <a:schemeClr val="bg1"/>
                          </a:solidFill>
                          <a:effectLst/>
                        </a:rPr>
                        <a:t>Країна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solidFill>
                            <a:schemeClr val="bg1"/>
                          </a:solidFill>
                          <a:effectLst/>
                        </a:rPr>
                        <a:t>Процент від вартості бізнесу, який складає процедурні витрати, %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solidFill>
                            <a:schemeClr val="bg1"/>
                          </a:solidFill>
                          <a:effectLst/>
                        </a:rPr>
                        <a:t>Відшкодування вимог кредиторів,%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solidFill>
                            <a:schemeClr val="bg1"/>
                          </a:solidFill>
                          <a:effectLst/>
                        </a:rPr>
                        <a:t>Тривалість процедури банкрутства, років</a:t>
                      </a:r>
                      <a:endParaRPr lang="ru-RU" sz="105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</a:rPr>
                        <a:t>Україна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</a:rPr>
                        <a:t>42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</a:rPr>
                        <a:t>9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</a:rPr>
                        <a:t>2,9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</a:rPr>
                        <a:t>Країни Східної Європи та Середньої Азії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</a:rPr>
                        <a:t>13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</a:rPr>
                        <a:t>31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</a:rPr>
                        <a:t>1,7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>
                          <a:effectLst/>
                        </a:rPr>
                        <a:t>Країни організації з економічного співробітництва та розвитку (ОЕСР)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</a:rPr>
                        <a:t>8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540385" algn="l"/>
                        </a:tabLst>
                      </a:pPr>
                      <a:r>
                        <a:rPr lang="uk-UA" sz="1050" dirty="0">
                          <a:effectLst/>
                        </a:rPr>
                        <a:t>69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28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044868"/>
              </p:ext>
            </p:extLst>
          </p:nvPr>
        </p:nvGraphicFramePr>
        <p:xfrm>
          <a:off x="361280" y="620688"/>
          <a:ext cx="8496944" cy="5965715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{0505E3EF-67EA-436B-97B2-0124C06EBD24}</a:tableStyleId>
              </a:tblPr>
              <a:tblGrid>
                <a:gridCol w="1872208"/>
                <a:gridCol w="3312368"/>
                <a:gridCol w="3312368"/>
              </a:tblGrid>
              <a:tr h="112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Метод</a:t>
                      </a:r>
                      <a:endParaRPr lang="ru-RU" sz="1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FA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Сутність</a:t>
                      </a:r>
                      <a:endParaRPr lang="ru-RU" sz="1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FA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Застосування</a:t>
                      </a:r>
                      <a:endParaRPr lang="ru-RU" sz="1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FADC"/>
                    </a:solidFill>
                  </a:tcPr>
                </a:tc>
              </a:tr>
              <a:tr h="75173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Моніторинг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err="1">
                          <a:effectLst/>
                        </a:rPr>
                        <a:t>Дослідження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оцінка</a:t>
                      </a:r>
                      <a:r>
                        <a:rPr lang="ru-RU" sz="1050" dirty="0">
                          <a:effectLst/>
                        </a:rPr>
                        <a:t> та прогноз стану </a:t>
                      </a:r>
                      <a:r>
                        <a:rPr lang="ru-RU" sz="1050" dirty="0" err="1">
                          <a:effectLst/>
                        </a:rPr>
                        <a:t>навколишнього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середовища</a:t>
                      </a:r>
                      <a:r>
                        <a:rPr lang="ru-RU" sz="1050" dirty="0">
                          <a:effectLst/>
                        </a:rPr>
                        <a:t> у </a:t>
                      </a:r>
                      <a:r>
                        <a:rPr lang="ru-RU" sz="1050" dirty="0" err="1">
                          <a:effectLst/>
                        </a:rPr>
                        <a:t>зв'язку</a:t>
                      </a:r>
                      <a:r>
                        <a:rPr lang="ru-RU" sz="1050" dirty="0">
                          <a:effectLst/>
                        </a:rPr>
                        <a:t> з </a:t>
                      </a:r>
                      <a:r>
                        <a:rPr lang="ru-RU" sz="1050" dirty="0" err="1">
                          <a:effectLst/>
                        </a:rPr>
                        <a:t>господарською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діяльністю</a:t>
                      </a:r>
                      <a:r>
                        <a:rPr lang="ru-RU" sz="1050" dirty="0">
                          <a:effectLst/>
                        </a:rPr>
                        <a:t> підприємства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Моніторинг </a:t>
                      </a:r>
                      <a:r>
                        <a:rPr lang="ru-RU" sz="1050" dirty="0" err="1">
                          <a:effectLst/>
                        </a:rPr>
                        <a:t>зовнішнього</a:t>
                      </a:r>
                      <a:r>
                        <a:rPr lang="ru-RU" sz="1050" dirty="0">
                          <a:effectLst/>
                        </a:rPr>
                        <a:t> та </a:t>
                      </a:r>
                      <a:r>
                        <a:rPr lang="ru-RU" sz="1050" dirty="0" err="1">
                          <a:effectLst/>
                        </a:rPr>
                        <a:t>внутрішнього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середовища</a:t>
                      </a:r>
                      <a:r>
                        <a:rPr lang="ru-RU" sz="1050" dirty="0">
                          <a:effectLst/>
                        </a:rPr>
                        <a:t> підприємства з метою </a:t>
                      </a:r>
                      <a:r>
                        <a:rPr lang="ru-RU" sz="1050" dirty="0" err="1">
                          <a:effectLst/>
                        </a:rPr>
                        <a:t>раннього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виявлення</a:t>
                      </a:r>
                      <a:r>
                        <a:rPr lang="ru-RU" sz="1050" dirty="0">
                          <a:effectLst/>
                        </a:rPr>
                        <a:t> кризи, яка </a:t>
                      </a:r>
                      <a:r>
                        <a:rPr lang="ru-RU" sz="1050" dirty="0" err="1">
                          <a:effectLst/>
                        </a:rPr>
                        <a:t>насувається</a:t>
                      </a:r>
                      <a:r>
                        <a:rPr lang="ru-RU" sz="1050" dirty="0">
                          <a:effectLst/>
                        </a:rPr>
                        <a:t>, та «</a:t>
                      </a:r>
                      <a:r>
                        <a:rPr lang="ru-RU" sz="1050" dirty="0" err="1">
                          <a:effectLst/>
                        </a:rPr>
                        <a:t>слабких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її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сигналів</a:t>
                      </a:r>
                      <a:r>
                        <a:rPr lang="ru-RU" sz="1050" dirty="0">
                          <a:effectLst/>
                        </a:rPr>
                        <a:t>», </a:t>
                      </a:r>
                      <a:r>
                        <a:rPr lang="ru-RU" sz="1050" dirty="0" err="1">
                          <a:effectLst/>
                        </a:rPr>
                        <a:t>тобто</a:t>
                      </a:r>
                      <a:r>
                        <a:rPr lang="ru-RU" sz="1050" dirty="0">
                          <a:effectLst/>
                        </a:rPr>
                        <a:t> моніторинг </a:t>
                      </a:r>
                      <a:r>
                        <a:rPr lang="ru-RU" sz="1050" dirty="0" err="1">
                          <a:effectLst/>
                        </a:rPr>
                        <a:t>потрібен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упродовж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всього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життєвого</a:t>
                      </a:r>
                      <a:r>
                        <a:rPr lang="ru-RU" sz="1050" dirty="0">
                          <a:effectLst/>
                        </a:rPr>
                        <a:t> циклу підприємства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1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err="1">
                          <a:effectLst/>
                        </a:rPr>
                        <a:t>Певна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функція</a:t>
                      </a:r>
                      <a:r>
                        <a:rPr lang="ru-RU" sz="1050" dirty="0">
                          <a:effectLst/>
                        </a:rPr>
                        <a:t> у </a:t>
                      </a:r>
                      <a:r>
                        <a:rPr lang="ru-RU" sz="1050" dirty="0" err="1">
                          <a:effectLst/>
                        </a:rPr>
                        <a:t>системі</a:t>
                      </a:r>
                      <a:r>
                        <a:rPr lang="ru-RU" sz="1050" dirty="0">
                          <a:effectLst/>
                        </a:rPr>
                        <a:t> управління підприємством, яка </a:t>
                      </a:r>
                      <a:r>
                        <a:rPr lang="ru-RU" sz="1050" dirty="0" err="1">
                          <a:effectLst/>
                        </a:rPr>
                        <a:t>аналізує</a:t>
                      </a:r>
                      <a:r>
                        <a:rPr lang="ru-RU" sz="1050" dirty="0">
                          <a:effectLst/>
                        </a:rPr>
                        <a:t> та </a:t>
                      </a:r>
                      <a:r>
                        <a:rPr lang="ru-RU" sz="1050" dirty="0" err="1">
                          <a:effectLst/>
                        </a:rPr>
                        <a:t>координує</a:t>
                      </a:r>
                      <a:r>
                        <a:rPr lang="ru-RU" sz="1050" dirty="0">
                          <a:effectLst/>
                        </a:rPr>
                        <a:t> систему </a:t>
                      </a:r>
                      <a:r>
                        <a:rPr lang="ru-RU" sz="1050" dirty="0" err="1">
                          <a:effectLst/>
                        </a:rPr>
                        <a:t>виконання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виробничих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програм</a:t>
                      </a:r>
                      <a:r>
                        <a:rPr lang="ru-RU" sz="1050" dirty="0">
                          <a:effectLst/>
                        </a:rPr>
                        <a:t> у </a:t>
                      </a:r>
                      <a:r>
                        <a:rPr lang="ru-RU" sz="1050" dirty="0" err="1">
                          <a:effectLst/>
                        </a:rPr>
                        <a:t>порівнянні</a:t>
                      </a:r>
                      <a:r>
                        <a:rPr lang="ru-RU" sz="1050" dirty="0">
                          <a:effectLst/>
                        </a:rPr>
                        <a:t> з </a:t>
                      </a:r>
                      <a:r>
                        <a:rPr lang="ru-RU" sz="1050" dirty="0" err="1">
                          <a:effectLst/>
                        </a:rPr>
                        <a:t>плановими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показниками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err="1">
                          <a:effectLst/>
                        </a:rPr>
                        <a:t>Впроваджують</a:t>
                      </a:r>
                      <a:r>
                        <a:rPr lang="ru-RU" sz="1050" dirty="0">
                          <a:effectLst/>
                        </a:rPr>
                        <a:t> на </a:t>
                      </a:r>
                      <a:r>
                        <a:rPr lang="ru-RU" sz="1050" dirty="0" err="1">
                          <a:effectLst/>
                        </a:rPr>
                        <a:t>стадії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створення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підприємств</a:t>
                      </a:r>
                      <a:r>
                        <a:rPr lang="ru-RU" sz="1050" dirty="0">
                          <a:effectLst/>
                        </a:rPr>
                        <a:t> та на </a:t>
                      </a:r>
                      <a:r>
                        <a:rPr lang="ru-RU" sz="1050" dirty="0" err="1">
                          <a:effectLst/>
                        </a:rPr>
                        <a:t>підприємствах</a:t>
                      </a:r>
                      <a:r>
                        <a:rPr lang="ru-RU" sz="1050" dirty="0">
                          <a:effectLst/>
                        </a:rPr>
                        <a:t>, які </a:t>
                      </a:r>
                      <a:r>
                        <a:rPr lang="ru-RU" sz="1050" dirty="0" err="1">
                          <a:effectLst/>
                        </a:rPr>
                        <a:t>перебувають</a:t>
                      </a:r>
                      <a:r>
                        <a:rPr lang="ru-RU" sz="1050" dirty="0">
                          <a:effectLst/>
                        </a:rPr>
                        <a:t> у </a:t>
                      </a:r>
                      <a:r>
                        <a:rPr lang="ru-RU" sz="1050" dirty="0" err="1">
                          <a:effectLst/>
                        </a:rPr>
                        <a:t>фінансовій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кризі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Контролінг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err="1">
                          <a:effectLst/>
                        </a:rPr>
                        <a:t>Контролінг</a:t>
                      </a:r>
                      <a:r>
                        <a:rPr lang="ru-RU" sz="1050" dirty="0">
                          <a:effectLst/>
                        </a:rPr>
                        <a:t> є </a:t>
                      </a:r>
                      <a:r>
                        <a:rPr lang="ru-RU" sz="1050" dirty="0" err="1">
                          <a:effectLst/>
                        </a:rPr>
                        <a:t>постачальником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інформації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необхідної</a:t>
                      </a:r>
                      <a:r>
                        <a:rPr lang="ru-RU" sz="1050" dirty="0">
                          <a:effectLst/>
                        </a:rPr>
                        <a:t> для </a:t>
                      </a:r>
                      <a:r>
                        <a:rPr lang="ru-RU" sz="1050" dirty="0" err="1">
                          <a:effectLst/>
                        </a:rPr>
                        <a:t>функціонування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системи</a:t>
                      </a:r>
                      <a:r>
                        <a:rPr lang="ru-RU" sz="1050" dirty="0">
                          <a:effectLst/>
                        </a:rPr>
                        <a:t> управління на </a:t>
                      </a:r>
                      <a:r>
                        <a:rPr lang="ru-RU" sz="1050" dirty="0" err="1">
                          <a:effectLst/>
                        </a:rPr>
                        <a:t>підприємстві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її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аналізу</a:t>
                      </a:r>
                      <a:r>
                        <a:rPr lang="ru-RU" sz="1050" dirty="0">
                          <a:effectLst/>
                        </a:rPr>
                        <a:t> та </a:t>
                      </a:r>
                      <a:r>
                        <a:rPr lang="ru-RU" sz="1050" dirty="0" err="1">
                          <a:effectLst/>
                        </a:rPr>
                        <a:t>обробки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err="1">
                          <a:effectLst/>
                        </a:rPr>
                        <a:t>Впровадження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системи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раннього</a:t>
                      </a:r>
                      <a:r>
                        <a:rPr lang="ru-RU" sz="1050" dirty="0">
                          <a:effectLst/>
                        </a:rPr>
                        <a:t> попередження та </a:t>
                      </a:r>
                      <a:r>
                        <a:rPr lang="ru-RU" sz="1050" dirty="0" err="1">
                          <a:effectLst/>
                        </a:rPr>
                        <a:t>реагування</a:t>
                      </a:r>
                      <a:r>
                        <a:rPr lang="ru-RU" sz="1050" dirty="0">
                          <a:effectLst/>
                        </a:rPr>
                        <a:t>, що </a:t>
                      </a:r>
                      <a:r>
                        <a:rPr lang="ru-RU" sz="1050" dirty="0" err="1">
                          <a:effectLst/>
                        </a:rPr>
                        <a:t>має</a:t>
                      </a:r>
                      <a:r>
                        <a:rPr lang="ru-RU" sz="1050" dirty="0">
                          <a:effectLst/>
                        </a:rPr>
                        <a:t> на </a:t>
                      </a:r>
                      <a:r>
                        <a:rPr lang="ru-RU" sz="1050" dirty="0" err="1">
                          <a:effectLst/>
                        </a:rPr>
                        <a:t>меті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прискорити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виявлення</a:t>
                      </a:r>
                      <a:r>
                        <a:rPr lang="ru-RU" sz="1050" dirty="0">
                          <a:effectLst/>
                        </a:rPr>
                        <a:t> кризових явищ. </a:t>
                      </a:r>
                      <a:r>
                        <a:rPr lang="ru-RU" sz="1050" dirty="0" err="1">
                          <a:effectLst/>
                        </a:rPr>
                        <a:t>Розробка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санаційної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концепції</a:t>
                      </a:r>
                      <a:r>
                        <a:rPr lang="ru-RU" sz="1050" dirty="0">
                          <a:effectLst/>
                        </a:rPr>
                        <a:t> та плану </a:t>
                      </a:r>
                      <a:r>
                        <a:rPr lang="ru-RU" sz="1050" dirty="0" err="1">
                          <a:effectLst/>
                        </a:rPr>
                        <a:t>санації</a:t>
                      </a:r>
                      <a:r>
                        <a:rPr lang="ru-RU" sz="1050" dirty="0">
                          <a:effectLst/>
                        </a:rPr>
                        <a:t>, що </a:t>
                      </a:r>
                      <a:r>
                        <a:rPr lang="ru-RU" sz="1050" dirty="0" err="1">
                          <a:effectLst/>
                        </a:rPr>
                        <a:t>має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здійснюватися</a:t>
                      </a:r>
                      <a:r>
                        <a:rPr lang="ru-RU" sz="1050" dirty="0">
                          <a:effectLst/>
                        </a:rPr>
                        <a:t> в </a:t>
                      </a:r>
                      <a:r>
                        <a:rPr lang="ru-RU" sz="1050" dirty="0" err="1">
                          <a:effectLst/>
                        </a:rPr>
                        <a:t>тісному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співробітництві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із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зовнішніми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експертами</a:t>
                      </a:r>
                      <a:r>
                        <a:rPr lang="ru-RU" sz="1050" dirty="0">
                          <a:effectLst/>
                        </a:rPr>
                        <a:t>. Контроль за </a:t>
                      </a:r>
                      <a:r>
                        <a:rPr lang="ru-RU" sz="1050" dirty="0" err="1">
                          <a:effectLst/>
                        </a:rPr>
                        <a:t>виконанням</a:t>
                      </a:r>
                      <a:r>
                        <a:rPr lang="ru-RU" sz="1050" dirty="0">
                          <a:effectLst/>
                        </a:rPr>
                        <a:t> плану </a:t>
                      </a:r>
                      <a:r>
                        <a:rPr lang="ru-RU" sz="1050" dirty="0" err="1">
                          <a:effectLst/>
                        </a:rPr>
                        <a:t>санації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Диверсифікація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err="1">
                          <a:effectLst/>
                        </a:rPr>
                        <a:t>Розширення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сфери</a:t>
                      </a:r>
                      <a:r>
                        <a:rPr lang="ru-RU" sz="1050" dirty="0">
                          <a:effectLst/>
                        </a:rPr>
                        <a:t> діяльності </a:t>
                      </a:r>
                      <a:r>
                        <a:rPr lang="ru-RU" sz="1050" dirty="0" err="1">
                          <a:effectLst/>
                        </a:rPr>
                        <a:t>суб'єкта</a:t>
                      </a:r>
                      <a:r>
                        <a:rPr lang="ru-RU" sz="1050" dirty="0">
                          <a:effectLst/>
                        </a:rPr>
                        <a:t> господарювання в будь-</a:t>
                      </a:r>
                      <a:r>
                        <a:rPr lang="ru-RU" sz="1050" dirty="0" err="1">
                          <a:effectLst/>
                        </a:rPr>
                        <a:t>якому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напрямку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щоб</a:t>
                      </a:r>
                      <a:r>
                        <a:rPr lang="ru-RU" sz="1050" dirty="0">
                          <a:effectLst/>
                        </a:rPr>
                        <a:t> не бути </a:t>
                      </a:r>
                      <a:r>
                        <a:rPr lang="ru-RU" sz="1050" dirty="0" err="1">
                          <a:effectLst/>
                        </a:rPr>
                        <a:t>залежним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від</a:t>
                      </a:r>
                      <a:r>
                        <a:rPr lang="ru-RU" sz="1050" dirty="0">
                          <a:effectLst/>
                        </a:rPr>
                        <a:t> одного ринку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На початку </a:t>
                      </a:r>
                      <a:r>
                        <a:rPr lang="ru-RU" sz="1050" dirty="0" err="1">
                          <a:effectLst/>
                        </a:rPr>
                        <a:t>створення</a:t>
                      </a:r>
                      <a:r>
                        <a:rPr lang="ru-RU" sz="1050" dirty="0">
                          <a:effectLst/>
                        </a:rPr>
                        <a:t> підприємства При перших </a:t>
                      </a:r>
                      <a:r>
                        <a:rPr lang="ru-RU" sz="1050" dirty="0" err="1">
                          <a:effectLst/>
                        </a:rPr>
                        <a:t>ознаках</a:t>
                      </a:r>
                      <a:r>
                        <a:rPr lang="ru-RU" sz="1050" dirty="0">
                          <a:effectLst/>
                        </a:rPr>
                        <a:t> кризи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5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Реструктуризація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err="1">
                          <a:effectLst/>
                        </a:rPr>
                        <a:t>Здійснення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організаційно-економічних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правових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виробничо-технічних</a:t>
                      </a:r>
                      <a:r>
                        <a:rPr lang="ru-RU" sz="1050" dirty="0">
                          <a:effectLst/>
                        </a:rPr>
                        <a:t> заходів, </a:t>
                      </a:r>
                      <a:r>
                        <a:rPr lang="ru-RU" sz="1050" dirty="0" err="1">
                          <a:effectLst/>
                        </a:rPr>
                        <a:t>спрямованих</a:t>
                      </a:r>
                      <a:r>
                        <a:rPr lang="ru-RU" sz="1050" dirty="0">
                          <a:effectLst/>
                        </a:rPr>
                        <a:t> на </a:t>
                      </a:r>
                      <a:r>
                        <a:rPr lang="ru-RU" sz="1050" dirty="0" err="1">
                          <a:effectLst/>
                        </a:rPr>
                        <a:t>зміну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структури</a:t>
                      </a:r>
                      <a:r>
                        <a:rPr lang="ru-RU" sz="1050" dirty="0">
                          <a:effectLst/>
                        </a:rPr>
                        <a:t> підприємства, його управління, форм господарювання, які </a:t>
                      </a:r>
                      <a:r>
                        <a:rPr lang="ru-RU" sz="1050" dirty="0" err="1">
                          <a:effectLst/>
                        </a:rPr>
                        <a:t>можуть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забезпечити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підприємству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фінансове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оздоровлення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збільшення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обсягів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випуску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конкуренто</a:t>
                      </a:r>
                      <a:r>
                        <a:rPr lang="uk-UA" sz="1050" dirty="0">
                          <a:effectLst/>
                        </a:rPr>
                        <a:t>-</a:t>
                      </a:r>
                      <a:r>
                        <a:rPr lang="ru-RU" sz="1050" dirty="0" err="1">
                          <a:effectLst/>
                        </a:rPr>
                        <a:t>спроможної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продукції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підвищення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ефективності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виробництва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На </a:t>
                      </a:r>
                      <a:r>
                        <a:rPr lang="ru-RU" sz="1050" dirty="0" err="1">
                          <a:effectLst/>
                        </a:rPr>
                        <a:t>ранніх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етапах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життєвого</a:t>
                      </a:r>
                      <a:r>
                        <a:rPr lang="ru-RU" sz="1050" dirty="0">
                          <a:effectLst/>
                        </a:rPr>
                        <a:t> циклу підприємства та коли </a:t>
                      </a:r>
                      <a:r>
                        <a:rPr lang="ru-RU" sz="1050" dirty="0" err="1">
                          <a:effectLst/>
                        </a:rPr>
                        <a:t>вже</a:t>
                      </a:r>
                      <a:r>
                        <a:rPr lang="ru-RU" sz="1050" dirty="0">
                          <a:effectLst/>
                        </a:rPr>
                        <a:t> криза </a:t>
                      </a:r>
                      <a:r>
                        <a:rPr lang="ru-RU" sz="1050" dirty="0" err="1">
                          <a:effectLst/>
                        </a:rPr>
                        <a:t>неминуча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проте</a:t>
                      </a:r>
                      <a:r>
                        <a:rPr lang="ru-RU" sz="1050" dirty="0">
                          <a:effectLst/>
                        </a:rPr>
                        <a:t> на </a:t>
                      </a:r>
                      <a:r>
                        <a:rPr lang="ru-RU" sz="1050" dirty="0" err="1">
                          <a:effectLst/>
                        </a:rPr>
                        <a:t>цьому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етапі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реструктуризація</a:t>
                      </a:r>
                      <a:r>
                        <a:rPr lang="ru-RU" sz="1050" dirty="0">
                          <a:effectLst/>
                        </a:rPr>
                        <a:t> проходить </a:t>
                      </a:r>
                      <a:r>
                        <a:rPr lang="ru-RU" sz="1050" dirty="0" err="1">
                          <a:effectLst/>
                        </a:rPr>
                        <a:t>складніше</a:t>
                      </a:r>
                      <a:r>
                        <a:rPr lang="ru-RU" sz="1050" dirty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err="1">
                          <a:effectLst/>
                        </a:rPr>
                        <a:t>Переважно</a:t>
                      </a:r>
                      <a:r>
                        <a:rPr lang="ru-RU" sz="1050" dirty="0">
                          <a:effectLst/>
                        </a:rPr>
                        <a:t> на </a:t>
                      </a:r>
                      <a:r>
                        <a:rPr lang="ru-RU" sz="1050" dirty="0" err="1">
                          <a:effectLst/>
                        </a:rPr>
                        <a:t>подолання</a:t>
                      </a:r>
                      <a:r>
                        <a:rPr lang="ru-RU" sz="1050" dirty="0">
                          <a:effectLst/>
                        </a:rPr>
                        <a:t> причин </a:t>
                      </a:r>
                      <a:r>
                        <a:rPr lang="ru-RU" sz="1050" dirty="0" err="1">
                          <a:effectLst/>
                        </a:rPr>
                        <a:t>стратегічної</a:t>
                      </a:r>
                      <a:r>
                        <a:rPr lang="ru-RU" sz="1050" dirty="0">
                          <a:effectLst/>
                        </a:rPr>
                        <a:t> кризи та кризи </a:t>
                      </a:r>
                      <a:r>
                        <a:rPr lang="ru-RU" sz="1050" dirty="0" err="1">
                          <a:effectLst/>
                        </a:rPr>
                        <a:t>прибутковості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5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Санація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зовнішня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Система </a:t>
                      </a:r>
                      <a:r>
                        <a:rPr lang="ru-RU" sz="1050" dirty="0" err="1">
                          <a:effectLst/>
                        </a:rPr>
                        <a:t>фінансово-економічних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виробничо-технічних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організаційно</a:t>
                      </a:r>
                      <a:r>
                        <a:rPr lang="ru-RU" sz="1050" dirty="0">
                          <a:effectLst/>
                        </a:rPr>
                        <a:t>- </a:t>
                      </a:r>
                      <a:r>
                        <a:rPr lang="ru-RU" sz="1050" dirty="0" err="1">
                          <a:effectLst/>
                        </a:rPr>
                        <a:t>правових</a:t>
                      </a:r>
                      <a:r>
                        <a:rPr lang="ru-RU" sz="1050" dirty="0">
                          <a:effectLst/>
                        </a:rPr>
                        <a:t> та </a:t>
                      </a:r>
                      <a:r>
                        <a:rPr lang="ru-RU" sz="1050" dirty="0" err="1">
                          <a:effectLst/>
                        </a:rPr>
                        <a:t>соціальних</a:t>
                      </a:r>
                      <a:r>
                        <a:rPr lang="ru-RU" sz="1050" dirty="0">
                          <a:effectLst/>
                        </a:rPr>
                        <a:t> заходів, </a:t>
                      </a:r>
                      <a:r>
                        <a:rPr lang="ru-RU" sz="1050" dirty="0" err="1">
                          <a:effectLst/>
                        </a:rPr>
                        <a:t>спрямованих</a:t>
                      </a:r>
                      <a:r>
                        <a:rPr lang="ru-RU" sz="1050" dirty="0">
                          <a:effectLst/>
                        </a:rPr>
                        <a:t> на </a:t>
                      </a:r>
                      <a:r>
                        <a:rPr lang="ru-RU" sz="1050" dirty="0" err="1">
                          <a:effectLst/>
                        </a:rPr>
                        <a:t>досягнення</a:t>
                      </a:r>
                      <a:r>
                        <a:rPr lang="ru-RU" sz="1050" dirty="0">
                          <a:effectLst/>
                        </a:rPr>
                        <a:t> плато</a:t>
                      </a:r>
                      <a:r>
                        <a:rPr lang="uk-UA" sz="1050" dirty="0">
                          <a:effectLst/>
                        </a:rPr>
                        <a:t>-</a:t>
                      </a:r>
                      <a:r>
                        <a:rPr lang="ru-RU" sz="1050" dirty="0" err="1">
                          <a:effectLst/>
                        </a:rPr>
                        <a:t>спроможності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ліквідності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прибутковості</a:t>
                      </a:r>
                      <a:r>
                        <a:rPr lang="ru-RU" sz="1050" dirty="0">
                          <a:effectLst/>
                        </a:rPr>
                        <a:t> і </a:t>
                      </a:r>
                      <a:r>
                        <a:rPr lang="ru-RU" sz="1050" dirty="0" err="1">
                          <a:effectLst/>
                        </a:rPr>
                        <a:t>конкурентоспроможності</a:t>
                      </a:r>
                      <a:r>
                        <a:rPr lang="ru-RU" sz="1050" dirty="0">
                          <a:effectLst/>
                        </a:rPr>
                        <a:t> підприємства-</a:t>
                      </a:r>
                      <a:r>
                        <a:rPr lang="ru-RU" sz="1050" dirty="0" err="1">
                          <a:effectLst/>
                        </a:rPr>
                        <a:t>боржника</a:t>
                      </a:r>
                      <a:r>
                        <a:rPr lang="ru-RU" sz="1050" dirty="0">
                          <a:effectLst/>
                        </a:rPr>
                        <a:t> в </a:t>
                      </a:r>
                      <a:r>
                        <a:rPr lang="ru-RU" sz="1050" dirty="0" err="1">
                          <a:effectLst/>
                        </a:rPr>
                        <a:t>довгостроковому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періоді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За </a:t>
                      </a:r>
                      <a:r>
                        <a:rPr lang="ru-RU" sz="1050" dirty="0" err="1">
                          <a:effectLst/>
                        </a:rPr>
                        <a:t>виникнення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загрози</a:t>
                      </a:r>
                      <a:r>
                        <a:rPr lang="ru-RU" sz="1050" dirty="0">
                          <a:effectLst/>
                        </a:rPr>
                        <a:t> банкрутства. На </a:t>
                      </a:r>
                      <a:r>
                        <a:rPr lang="ru-RU" sz="1050" dirty="0" err="1">
                          <a:effectLst/>
                        </a:rPr>
                        <a:t>відновлення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ліквідності</a:t>
                      </a:r>
                      <a:r>
                        <a:rPr lang="ru-RU" sz="1050" dirty="0">
                          <a:effectLst/>
                        </a:rPr>
                        <a:t> й </a:t>
                      </a:r>
                      <a:r>
                        <a:rPr lang="ru-RU" sz="1050" dirty="0" err="1">
                          <a:effectLst/>
                        </a:rPr>
                        <a:t>платоспроможності</a:t>
                      </a:r>
                      <a:r>
                        <a:rPr lang="ru-RU" sz="1050" dirty="0">
                          <a:effectLst/>
                        </a:rPr>
                        <a:t> та, як і при </a:t>
                      </a:r>
                      <a:r>
                        <a:rPr lang="ru-RU" sz="1050" dirty="0" err="1">
                          <a:effectLst/>
                        </a:rPr>
                        <a:t>реструктуризації</a:t>
                      </a:r>
                      <a:r>
                        <a:rPr lang="ru-RU" sz="1050" dirty="0">
                          <a:effectLst/>
                        </a:rPr>
                        <a:t>, на </a:t>
                      </a:r>
                      <a:r>
                        <a:rPr lang="ru-RU" sz="1050" dirty="0" err="1">
                          <a:effectLst/>
                        </a:rPr>
                        <a:t>відновлення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прибутковості</a:t>
                      </a:r>
                      <a:r>
                        <a:rPr lang="ru-RU" sz="1050" dirty="0">
                          <a:effectLst/>
                        </a:rPr>
                        <a:t> й </a:t>
                      </a:r>
                      <a:r>
                        <a:rPr lang="ru-RU" sz="1050" dirty="0" err="1">
                          <a:effectLst/>
                        </a:rPr>
                        <a:t>конкурентоспроможності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Санація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внутрішня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err="1">
                          <a:effectLst/>
                        </a:rPr>
                        <a:t>Сукупність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усіх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можливих</a:t>
                      </a:r>
                      <a:r>
                        <a:rPr lang="ru-RU" sz="1050" dirty="0">
                          <a:effectLst/>
                        </a:rPr>
                        <a:t> заходів, які </a:t>
                      </a:r>
                      <a:r>
                        <a:rPr lang="ru-RU" sz="1050" dirty="0" err="1">
                          <a:effectLst/>
                        </a:rPr>
                        <a:t>здатні</a:t>
                      </a:r>
                      <a:r>
                        <a:rPr lang="ru-RU" sz="1050" dirty="0">
                          <a:effectLst/>
                        </a:rPr>
                        <a:t> привести </a:t>
                      </a:r>
                      <a:r>
                        <a:rPr lang="ru-RU" sz="1050" dirty="0" err="1">
                          <a:effectLst/>
                        </a:rPr>
                        <a:t>підприємство</a:t>
                      </a:r>
                      <a:r>
                        <a:rPr lang="ru-RU" sz="1050" dirty="0">
                          <a:effectLst/>
                        </a:rPr>
                        <a:t> до фінансового </a:t>
                      </a:r>
                      <a:r>
                        <a:rPr lang="ru-RU" sz="1050" dirty="0" err="1">
                          <a:effectLst/>
                        </a:rPr>
                        <a:t>оздоровлення</a:t>
                      </a:r>
                      <a:r>
                        <a:rPr lang="ru-RU" sz="1050" dirty="0">
                          <a:effectLst/>
                        </a:rPr>
                        <a:t> за </a:t>
                      </a:r>
                      <a:r>
                        <a:rPr lang="ru-RU" sz="1050" dirty="0" err="1">
                          <a:effectLst/>
                        </a:rPr>
                        <a:t>рахунок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власних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джерел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За </a:t>
                      </a:r>
                      <a:r>
                        <a:rPr lang="ru-RU" sz="1050" dirty="0" err="1">
                          <a:effectLst/>
                        </a:rPr>
                        <a:t>виникнення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загрози</a:t>
                      </a:r>
                      <a:r>
                        <a:rPr lang="ru-RU" sz="1050" dirty="0">
                          <a:effectLst/>
                        </a:rPr>
                        <a:t> банкрутства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92" marR="7092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504" y="138499"/>
            <a:ext cx="90364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Класифікація 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методів (інструментів) антикризового </a:t>
            </a:r>
            <a: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управління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07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966278"/>
              </p:ext>
            </p:extLst>
          </p:nvPr>
        </p:nvGraphicFramePr>
        <p:xfrm>
          <a:off x="107504" y="615553"/>
          <a:ext cx="8928992" cy="6123639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936104"/>
                <a:gridCol w="1153823"/>
                <a:gridCol w="2260004"/>
                <a:gridCol w="1590919"/>
                <a:gridCol w="1422616"/>
                <a:gridCol w="1565526"/>
              </a:tblGrid>
              <a:tr h="274424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Назва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>
                    <a:solidFill>
                      <a:srgbClr val="B0FAD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>
                          <a:effectLst/>
                        </a:rPr>
                        <a:t>Розрахункова формула</a:t>
                      </a:r>
                      <a:endParaRPr kumimoji="0" lang="ru-RU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>
                    <a:solidFill>
                      <a:srgbClr val="B0FA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Значення коефіцієнтів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>
                    <a:solidFill>
                      <a:srgbClr val="B0FAD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Переваги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>
                    <a:solidFill>
                      <a:srgbClr val="B0FAD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Недоліки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>
                    <a:solidFill>
                      <a:srgbClr val="B0FAD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Особливості </a:t>
                      </a:r>
                      <a:r>
                        <a:rPr kumimoji="0" lang="uk-UA" sz="1000" kern="1200" dirty="0" smtClean="0">
                          <a:effectLst/>
                        </a:rPr>
                        <a:t>застосування </a:t>
                      </a:r>
                      <a:r>
                        <a:rPr kumimoji="0" lang="uk-UA" sz="1000" kern="1200" dirty="0">
                          <a:effectLst/>
                        </a:rPr>
                        <a:t>в Україні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>
                    <a:solidFill>
                      <a:srgbClr val="B0FADC"/>
                    </a:solidFill>
                  </a:tcPr>
                </a:tc>
              </a:tr>
              <a:tr h="1317235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Шести</a:t>
                      </a:r>
                      <a:endParaRPr kumimoji="0" lang="ru-RU" sz="1000" kern="1200" dirty="0">
                        <a:effectLst/>
                      </a:endParaRP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факторна</a:t>
                      </a:r>
                      <a:endParaRPr kumimoji="0" lang="ru-RU" sz="1000" kern="1200" dirty="0">
                        <a:effectLst/>
                      </a:endParaRP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модель</a:t>
                      </a:r>
                      <a:endParaRPr kumimoji="0" lang="ru-RU" sz="1000" kern="1200" dirty="0">
                        <a:effectLst/>
                      </a:endParaRP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Зайцевої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>
                    <a:solidFill>
                      <a:srgbClr val="53DCF7">
                        <a:alpha val="6705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>
                          <a:effectLst/>
                        </a:rPr>
                        <a:t>К=0,25Кзп+0,1Кз+</a:t>
                      </a:r>
                      <a:r>
                        <a:rPr kumimoji="0" lang="ru-RU" sz="900" kern="1200" dirty="0">
                          <a:effectLst/>
                        </a:rPr>
                        <a:t>  +</a:t>
                      </a:r>
                      <a:r>
                        <a:rPr kumimoji="0" lang="uk-UA" sz="900" kern="1200" dirty="0">
                          <a:effectLst/>
                        </a:rPr>
                        <a:t>0,2Кс+0,25Кзр+</a:t>
                      </a:r>
                      <a:r>
                        <a:rPr kumimoji="0" lang="ru-RU" sz="900" kern="1200" dirty="0">
                          <a:effectLst/>
                        </a:rPr>
                        <a:t> +</a:t>
                      </a:r>
                      <a:r>
                        <a:rPr kumimoji="0" lang="uk-UA" sz="900" kern="1200" dirty="0">
                          <a:effectLst/>
                        </a:rPr>
                        <a:t>0,1Кск+0,1Кза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 err="1">
                          <a:effectLst/>
                        </a:rPr>
                        <a:t>Кзп</a:t>
                      </a:r>
                      <a:r>
                        <a:rPr kumimoji="0" lang="uk-UA" sz="900" kern="1200" dirty="0">
                          <a:effectLst/>
                        </a:rPr>
                        <a:t> - </a:t>
                      </a:r>
                      <a:r>
                        <a:rPr kumimoji="0" lang="uk-UA" sz="900" kern="1200" dirty="0" err="1">
                          <a:effectLst/>
                        </a:rPr>
                        <a:t>коеф</a:t>
                      </a:r>
                      <a:r>
                        <a:rPr kumimoji="0" lang="uk-UA" sz="900" kern="1200" dirty="0">
                          <a:effectLst/>
                        </a:rPr>
                        <a:t>. збитковості підприємства; </a:t>
                      </a:r>
                      <a:r>
                        <a:rPr kumimoji="0" lang="uk-UA" sz="900" kern="1200" dirty="0" err="1">
                          <a:effectLst/>
                        </a:rPr>
                        <a:t>Кз</a:t>
                      </a:r>
                      <a:r>
                        <a:rPr kumimoji="0" lang="uk-UA" sz="900" kern="1200" dirty="0">
                          <a:effectLst/>
                        </a:rPr>
                        <a:t> - співвідношення кредит. та дебітор. заборгованості;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 err="1">
                          <a:effectLst/>
                        </a:rPr>
                        <a:t>Кс</a:t>
                      </a:r>
                      <a:r>
                        <a:rPr kumimoji="0" lang="uk-UA" sz="900" kern="1200" dirty="0">
                          <a:effectLst/>
                        </a:rPr>
                        <a:t> - співвідношення </a:t>
                      </a:r>
                      <a:r>
                        <a:rPr kumimoji="0" lang="uk-UA" sz="900" kern="1200" dirty="0" err="1">
                          <a:effectLst/>
                        </a:rPr>
                        <a:t>корот</a:t>
                      </a:r>
                      <a:r>
                        <a:rPr kumimoji="0" lang="uk-UA" sz="900" kern="1200" dirty="0">
                          <a:effectLst/>
                        </a:rPr>
                        <a:t>. зобов’язань та найбільш ліквідних активів;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 err="1">
                          <a:effectLst/>
                        </a:rPr>
                        <a:t>Кзр</a:t>
                      </a:r>
                      <a:r>
                        <a:rPr kumimoji="0" lang="uk-UA" sz="900" kern="1200" dirty="0">
                          <a:effectLst/>
                        </a:rPr>
                        <a:t> - </a:t>
                      </a:r>
                      <a:r>
                        <a:rPr kumimoji="0" lang="uk-UA" sz="900" kern="1200" dirty="0" err="1">
                          <a:effectLst/>
                        </a:rPr>
                        <a:t>коеф</a:t>
                      </a:r>
                      <a:r>
                        <a:rPr kumimoji="0" lang="uk-UA" sz="900" kern="1200" dirty="0">
                          <a:effectLst/>
                        </a:rPr>
                        <a:t>. збитковості реалізації продукції;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 err="1">
                          <a:effectLst/>
                        </a:rPr>
                        <a:t>Кск</a:t>
                      </a:r>
                      <a:r>
                        <a:rPr kumimoji="0" lang="uk-UA" sz="900" kern="1200" dirty="0">
                          <a:effectLst/>
                        </a:rPr>
                        <a:t> - співвідношення позикового та власного капіталу;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 err="1">
                          <a:effectLst/>
                        </a:rPr>
                        <a:t>Кза</a:t>
                      </a:r>
                      <a:r>
                        <a:rPr kumimoji="0" lang="uk-UA" sz="900" kern="1200" dirty="0">
                          <a:effectLst/>
                        </a:rPr>
                        <a:t> - </a:t>
                      </a:r>
                      <a:r>
                        <a:rPr kumimoji="0" lang="uk-UA" sz="900" kern="1200" dirty="0" err="1">
                          <a:effectLst/>
                        </a:rPr>
                        <a:t>коеф</a:t>
                      </a:r>
                      <a:r>
                        <a:rPr kumimoji="0" lang="uk-UA" sz="900" kern="1200" dirty="0">
                          <a:effectLst/>
                        </a:rPr>
                        <a:t>. завантаження активів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73025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 dirty="0">
                          <a:effectLst/>
                        </a:rPr>
                        <a:t>простий механізм розрахунків, який при цьому достатньо висвітлений;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73025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 dirty="0">
                          <a:effectLst/>
                        </a:rPr>
                        <a:t>для підприємств, акції яких не котуються на біржі;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5016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на основі практичних досліджень деякі вчені припускають, що методика придатна лише при наявних ознаках кризи;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4699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модель розроблена в Росії, що підвищує її придатність для вітчизняних підприємств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</a:tr>
              <a:tr h="526894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Двох факторна модель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>
                    <a:solidFill>
                      <a:srgbClr val="53DCF7">
                        <a:alpha val="6705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900" kern="1200" dirty="0">
                          <a:effectLst/>
                        </a:rPr>
                        <a:t>Z </a:t>
                      </a:r>
                      <a:r>
                        <a:rPr kumimoji="0" lang="uk-UA" sz="900" kern="1200" dirty="0">
                          <a:effectLst/>
                        </a:rPr>
                        <a:t>= -0,3877 –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>
                          <a:effectLst/>
                        </a:rPr>
                        <a:t>1,0736 К1 + 0,0579 </a:t>
                      </a:r>
                      <a:r>
                        <a:rPr kumimoji="0" lang="ru-RU" sz="900" kern="1200" dirty="0">
                          <a:effectLst/>
                        </a:rPr>
                        <a:t>К</a:t>
                      </a:r>
                      <a:r>
                        <a:rPr kumimoji="0" lang="uk-UA" sz="900" kern="1200" dirty="0">
                          <a:effectLst/>
                        </a:rPr>
                        <a:t>2;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>
                          <a:effectLst/>
                        </a:rPr>
                        <a:t>К1 - коефіцієнт потокової ліквідності (покриття)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>
                          <a:effectLst/>
                        </a:rPr>
                        <a:t>К2 - коефіцієнт відношення позикових коштів до валюти балансу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7302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- найпростіша для розрахунків;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 gridSpan="2">
                  <a:txBody>
                    <a:bodyPr/>
                    <a:lstStyle/>
                    <a:p>
                      <a:pPr marL="0" marR="50165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>
                          <a:effectLst/>
                        </a:rPr>
                        <a:t>розроблена виключно для США та повністю не враховує вітчизняні економічні умови;</a:t>
                      </a:r>
                      <a:endParaRPr kumimoji="0" lang="ru-RU" sz="900" kern="1200">
                        <a:effectLst/>
                      </a:endParaRPr>
                    </a:p>
                    <a:p>
                      <a:pPr marL="0" marR="50165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>
                          <a:effectLst/>
                        </a:rPr>
                        <a:t>недостатність показників;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895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Модель</a:t>
                      </a:r>
                      <a:endParaRPr kumimoji="0" lang="ru-RU" sz="1000" kern="1200" dirty="0">
                        <a:effectLst/>
                      </a:endParaRP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000" kern="1200" dirty="0">
                          <a:effectLst/>
                        </a:rPr>
                        <a:t>Альтмана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>
                    <a:solidFill>
                      <a:srgbClr val="53DCF7">
                        <a:alpha val="6705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212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900" kern="1200" dirty="0" smtClean="0">
                          <a:effectLst/>
                        </a:rPr>
                        <a:t> Z </a:t>
                      </a:r>
                      <a:r>
                        <a:rPr kumimoji="0" lang="uk-UA" sz="900" kern="1200" dirty="0">
                          <a:effectLst/>
                        </a:rPr>
                        <a:t>= 0,717X1 + 0,847 </a:t>
                      </a:r>
                      <a:r>
                        <a:rPr kumimoji="0" lang="uk-UA" sz="900" kern="1200" dirty="0" smtClean="0">
                          <a:effectLst/>
                        </a:rPr>
                        <a:t>     Х2 </a:t>
                      </a:r>
                      <a:r>
                        <a:rPr kumimoji="0" lang="uk-UA" sz="900" kern="1200" dirty="0">
                          <a:effectLst/>
                        </a:rPr>
                        <a:t>+ 3,107 Х3 + 0,42 </a:t>
                      </a:r>
                      <a:r>
                        <a:rPr kumimoji="0" lang="uk-UA" sz="900" kern="1200" dirty="0" smtClean="0">
                          <a:effectLst/>
                        </a:rPr>
                        <a:t> Х4 </a:t>
                      </a:r>
                      <a:r>
                        <a:rPr kumimoji="0" lang="uk-UA" sz="900" kern="1200" dirty="0">
                          <a:effectLst/>
                        </a:rPr>
                        <a:t>+ 0,995 Х5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>
                          <a:effectLst/>
                        </a:rPr>
                        <a:t>Х1 - оборотний капітал/ сума активів; 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>
                          <a:effectLst/>
                        </a:rPr>
                        <a:t>Х2 - нерозподілений прибуток/ сума активів; 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>
                          <a:effectLst/>
                        </a:rPr>
                        <a:t>Х3 - операційний прибуток/ сума активів; 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>
                          <a:effectLst/>
                        </a:rPr>
                        <a:t>Х4 - ринкова вартість акцій/ позиковий капітал; 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>
                          <a:effectLst/>
                        </a:rPr>
                        <a:t>Х5 - обсяг продажу (виручка)/ сума активів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73025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 dirty="0">
                          <a:effectLst/>
                        </a:rPr>
                        <a:t>в ряді країн точність прогнозування склала 95%;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73025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 dirty="0">
                          <a:effectLst/>
                        </a:rPr>
                        <a:t>наявність декількох формул для підприємств, акції яких котуються та не котуються на біржі;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50165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 dirty="0">
                          <a:effectLst/>
                        </a:rPr>
                        <a:t>є емпіричною, не має під собою самостійної теоретичної бази;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50165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 dirty="0">
                          <a:effectLst/>
                        </a:rPr>
                        <a:t>всі коефіцієнти розраховані на основі статистики результатів діяльності підприємств США;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137160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>
                          <a:effectLst/>
                        </a:rPr>
                        <a:t>граничне число </a:t>
                      </a:r>
                      <a:r>
                        <a:rPr kumimoji="0" lang="ru-RU" sz="900" kern="1200">
                          <a:effectLst/>
                        </a:rPr>
                        <a:t>Z- показника через </a:t>
                      </a:r>
                      <a:r>
                        <a:rPr kumimoji="0" lang="uk-UA" sz="900" kern="1200">
                          <a:effectLst/>
                        </a:rPr>
                        <a:t>певні особливості</a:t>
                      </a:r>
                      <a:endParaRPr kumimoji="0" lang="ru-RU" sz="900" kern="1200">
                        <a:effectLst/>
                      </a:endParaRPr>
                    </a:p>
                    <a:p>
                      <a:pPr marL="0" marR="13716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національної економіки завищені;</a:t>
                      </a:r>
                      <a:endParaRPr kumimoji="0" lang="ru-RU" sz="900" kern="1200">
                        <a:effectLst/>
                      </a:endParaRPr>
                    </a:p>
                    <a:p>
                      <a:pPr marL="0" marR="137160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>
                          <a:effectLst/>
                        </a:rPr>
                        <a:t>коефіцієнт Х4 неприйнятний через відсутність інформації про ринкову вартість акцій;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</a:tr>
              <a:tr h="1317235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Модель </a:t>
                      </a:r>
                      <a:r>
                        <a:rPr kumimoji="0" lang="uk-UA" sz="1000" kern="1200" dirty="0" err="1">
                          <a:effectLst/>
                        </a:rPr>
                        <a:t>Бівера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>
                    <a:solidFill>
                      <a:srgbClr val="53DCF7">
                        <a:alpha val="6705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212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Використовується комплекс показників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- вперше розроблена шкала граничних значень показників діяльності підприємства ( але лише для США)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73025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>
                          <a:effectLst/>
                        </a:rPr>
                        <a:t>досліджено на 79 неплато</a:t>
                      </a:r>
                      <a:r>
                        <a:rPr kumimoji="0" lang="ru-RU" sz="900" kern="1200">
                          <a:effectLst/>
                        </a:rPr>
                        <a:t>-</a:t>
                      </a:r>
                      <a:r>
                        <a:rPr kumimoji="0" lang="uk-UA" sz="900" kern="1200">
                          <a:effectLst/>
                        </a:rPr>
                        <a:t>спроможних і 79 нормально функціону</a:t>
                      </a:r>
                      <a:r>
                        <a:rPr kumimoji="0" lang="ru-RU" sz="900" kern="1200">
                          <a:effectLst/>
                        </a:rPr>
                        <a:t>-</a:t>
                      </a:r>
                      <a:r>
                        <a:rPr kumimoji="0" lang="uk-UA" sz="900" kern="1200">
                          <a:effectLst/>
                        </a:rPr>
                        <a:t>ючих підприємствах;</a:t>
                      </a:r>
                      <a:endParaRPr kumimoji="0" lang="ru-RU" sz="900" kern="1200">
                        <a:effectLst/>
                      </a:endParaRPr>
                    </a:p>
                    <a:p>
                      <a:pPr marL="0" marR="73025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>
                          <a:effectLst/>
                        </a:rPr>
                        <a:t>вперше вико</a:t>
                      </a:r>
                      <a:r>
                        <a:rPr kumimoji="0" lang="ru-RU" sz="900" kern="1200">
                          <a:effectLst/>
                        </a:rPr>
                        <a:t>-</a:t>
                      </a:r>
                      <a:r>
                        <a:rPr kumimoji="0" lang="uk-UA" sz="900" kern="1200">
                          <a:effectLst/>
                        </a:rPr>
                        <a:t>ристані статистичні прийоми у сполученні із фінансовими коефіцієнтами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5016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>
                          <a:effectLst/>
                        </a:rPr>
                        <a:t>- нормативні значення фінансових показників не враховують галузеву специфіку підприємств;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137160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 dirty="0">
                          <a:effectLst/>
                        </a:rPr>
                        <a:t>не враховує ефективність використання капіталу на підприємствах</a:t>
                      </a:r>
                      <a:endParaRPr kumimoji="0" lang="ru-RU" sz="900" kern="1200" dirty="0">
                        <a:effectLst/>
                      </a:endParaRPr>
                    </a:p>
                    <a:p>
                      <a:pPr marL="0" marR="137160" lvl="0" indent="-34290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Symbol" panose="05050102010706020507" pitchFamily="18" charset="2"/>
                        <a:buChar char="-"/>
                      </a:pPr>
                      <a:r>
                        <a:rPr kumimoji="0" lang="uk-UA" sz="900" kern="1200" dirty="0">
                          <a:effectLst/>
                        </a:rPr>
                        <a:t>розрахунок коефіцієнта проводиться в статиці.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</a:tr>
              <a:tr h="79865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>
                          <a:effectLst/>
                        </a:rPr>
                        <a:t>Модель</a:t>
                      </a:r>
                      <a:endParaRPr kumimoji="0" lang="ru-RU" sz="1000" kern="1200" dirty="0">
                        <a:effectLst/>
                      </a:endParaRP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000" kern="1200" dirty="0" err="1">
                          <a:effectLst/>
                        </a:rPr>
                        <a:t>Таффлера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>
                    <a:solidFill>
                      <a:srgbClr val="53DCF7">
                        <a:alpha val="6705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212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900" kern="1200">
                          <a:effectLst/>
                        </a:rPr>
                        <a:t>Z </a:t>
                      </a:r>
                      <a:r>
                        <a:rPr kumimoji="0" lang="uk-UA" sz="900" kern="1200">
                          <a:effectLst/>
                        </a:rPr>
                        <a:t>= 0,53 Х1+ 0,13 Х2 + 0,18Х3 + 0,16Х4 </a:t>
                      </a:r>
                      <a:endParaRPr kumimoji="0" lang="ru-RU" sz="900" kern="1200">
                        <a:effectLst/>
                      </a:endParaRPr>
                    </a:p>
                    <a:p>
                      <a:pPr marL="0" marR="1212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 </a:t>
                      </a:r>
                      <a:endParaRPr kumimoji="0" lang="ru-RU" sz="900" kern="1200">
                        <a:effectLst/>
                      </a:endParaRPr>
                    </a:p>
                    <a:p>
                      <a:pPr marL="0" marR="1212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Граничне</a:t>
                      </a:r>
                      <a:endParaRPr kumimoji="0" lang="ru-RU" sz="900" kern="1200">
                        <a:effectLst/>
                      </a:endParaRPr>
                    </a:p>
                    <a:p>
                      <a:pPr marL="0" marR="1212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 значення</a:t>
                      </a:r>
                      <a:r>
                        <a:rPr kumimoji="0" lang="en-US" sz="900" kern="1200">
                          <a:effectLst/>
                        </a:rPr>
                        <a:t> -  </a:t>
                      </a:r>
                      <a:r>
                        <a:rPr kumimoji="0" lang="uk-UA" sz="900" kern="1200">
                          <a:effectLst/>
                        </a:rPr>
                        <a:t>0,3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Х1- прибуток до сплати податків / поточні зобов’язання; </a:t>
                      </a:r>
                      <a:endParaRPr kumimoji="0" lang="ru-RU" sz="900" kern="120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Х2- поточні активи / сума зобов’язань; </a:t>
                      </a:r>
                      <a:endParaRPr kumimoji="0" lang="ru-RU" sz="900" kern="120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Х3- поточні зобов’язання / сума активів </a:t>
                      </a:r>
                      <a:endParaRPr kumimoji="0" lang="ru-RU" sz="900" kern="1200">
                        <a:effectLst/>
                      </a:endParaRPr>
                    </a:p>
                    <a:p>
                      <a:pPr marL="0" marR="8318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Х4- обсяг продажів (виручка) / сума активів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7302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- передбачає використання комп’ютерної техніки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50165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>
                          <a:effectLst/>
                        </a:rPr>
                        <a:t>- не враховує ринкову оцінку бізнесу ( тобто котирування акцій);</a:t>
                      </a:r>
                      <a:endParaRPr kumimoji="0" lang="ru-RU" sz="9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  <a:tc>
                  <a:txBody>
                    <a:bodyPr/>
                    <a:lstStyle/>
                    <a:p>
                      <a:pPr marL="0" marR="13716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900" kern="1200" dirty="0">
                          <a:effectLst/>
                        </a:rPr>
                        <a:t>- в Україні може використовуватися лише як паралельна модель, тому що значення коефіцієнтів не пов’язані з галуззю</a:t>
                      </a:r>
                      <a:endParaRPr kumimoji="0"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50" marR="4250" marT="0" marB="0" anchor="ctr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7504" y="0"/>
            <a:ext cx="892899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err="1" smtClean="0">
                <a:latin typeface="+mn-lt"/>
              </a:rPr>
              <a:t>Аналітична</a:t>
            </a:r>
            <a:r>
              <a:rPr lang="ru-RU" b="1" i="1" dirty="0" smtClean="0">
                <a:latin typeface="+mn-lt"/>
              </a:rPr>
              <a:t> </a:t>
            </a:r>
            <a:r>
              <a:rPr lang="ru-RU" b="1" i="1" dirty="0" err="1">
                <a:latin typeface="+mn-lt"/>
              </a:rPr>
              <a:t>оцінка</a:t>
            </a:r>
            <a:r>
              <a:rPr lang="ru-RU" b="1" i="1" dirty="0">
                <a:latin typeface="+mn-lt"/>
              </a:rPr>
              <a:t> </a:t>
            </a:r>
            <a:r>
              <a:rPr lang="ru-RU" b="1" i="1" dirty="0" err="1">
                <a:latin typeface="+mn-lt"/>
              </a:rPr>
              <a:t>найбільш</a:t>
            </a:r>
            <a:r>
              <a:rPr lang="ru-RU" b="1" i="1" dirty="0">
                <a:latin typeface="+mn-lt"/>
              </a:rPr>
              <a:t> </a:t>
            </a:r>
            <a:r>
              <a:rPr lang="ru-RU" b="1" i="1" dirty="0" err="1">
                <a:latin typeface="+mn-lt"/>
              </a:rPr>
              <a:t>розповсюджених</a:t>
            </a:r>
            <a:r>
              <a:rPr lang="ru-RU" b="1" i="1" dirty="0">
                <a:latin typeface="+mn-lt"/>
              </a:rPr>
              <a:t> </a:t>
            </a:r>
            <a:r>
              <a:rPr lang="ru-RU" b="1" i="1" dirty="0" err="1">
                <a:latin typeface="+mn-lt"/>
              </a:rPr>
              <a:t>кількісних</a:t>
            </a:r>
            <a:r>
              <a:rPr lang="ru-RU" b="1" i="1" dirty="0">
                <a:latin typeface="+mn-lt"/>
              </a:rPr>
              <a:t> моделей </a:t>
            </a:r>
            <a:r>
              <a:rPr lang="ru-RU" b="1" i="1" dirty="0" err="1">
                <a:latin typeface="+mn-lt"/>
              </a:rPr>
              <a:t>передбачення</a:t>
            </a:r>
            <a:r>
              <a:rPr lang="ru-RU" b="1" i="1" dirty="0">
                <a:latin typeface="+mn-lt"/>
              </a:rPr>
              <a:t> банкрутства та </a:t>
            </a:r>
            <a:r>
              <a:rPr lang="ru-RU" b="1" i="1" dirty="0" err="1">
                <a:latin typeface="+mn-lt"/>
              </a:rPr>
              <a:t>специфіка</a:t>
            </a:r>
            <a:r>
              <a:rPr lang="ru-RU" b="1" i="1" dirty="0">
                <a:latin typeface="+mn-lt"/>
              </a:rPr>
              <a:t> </a:t>
            </a:r>
            <a:r>
              <a:rPr lang="ru-RU" b="1" i="1" dirty="0" err="1">
                <a:latin typeface="+mn-lt"/>
              </a:rPr>
              <a:t>їх</a:t>
            </a:r>
            <a:r>
              <a:rPr lang="ru-RU" b="1" i="1" dirty="0">
                <a:latin typeface="+mn-lt"/>
              </a:rPr>
              <a:t> </a:t>
            </a:r>
            <a:r>
              <a:rPr lang="ru-RU" b="1" i="1" dirty="0" err="1">
                <a:latin typeface="+mn-lt"/>
              </a:rPr>
              <a:t>застосування</a:t>
            </a:r>
            <a:r>
              <a:rPr lang="ru-RU" b="1" i="1" dirty="0">
                <a:latin typeface="+mn-lt"/>
              </a:rPr>
              <a:t> в </a:t>
            </a:r>
            <a:r>
              <a:rPr lang="ru-RU" b="1" i="1" dirty="0" err="1">
                <a:latin typeface="+mn-lt"/>
              </a:rPr>
              <a:t>Україні</a:t>
            </a:r>
            <a:endParaRPr lang="ru-RU" sz="2000" b="1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540973820"/>
              </p:ext>
            </p:extLst>
          </p:nvPr>
        </p:nvGraphicFramePr>
        <p:xfrm>
          <a:off x="107504" y="3632448"/>
          <a:ext cx="457200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634614289"/>
              </p:ext>
            </p:extLst>
          </p:nvPr>
        </p:nvGraphicFramePr>
        <p:xfrm>
          <a:off x="4788024" y="3645024"/>
          <a:ext cx="4283969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7504" y="6093296"/>
            <a:ext cx="4572000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050" b="1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</a:rPr>
              <a:t>Рисунок 1 –  Індекси виробництва продукції легкої промисловості у Вінницькій області та в загальному по Україні у 2010-2014 роках, % </a:t>
            </a:r>
            <a:endParaRPr lang="ru-RU" sz="1050" b="1" dirty="0">
              <a:solidFill>
                <a:schemeClr val="bg1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940011" y="6208712"/>
            <a:ext cx="3779912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5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</a:rPr>
              <a:t>Рисунок 2 –  Динаміка експорту деяких видів продукції легкої промисловості Вінницької області у 2010-2014 роках, млн. </a:t>
            </a:r>
            <a:r>
              <a:rPr kumimoji="0" lang="uk-UA" sz="105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</a:rPr>
              <a:t>дол</a:t>
            </a:r>
            <a:r>
              <a:rPr kumimoji="0" lang="uk-UA" sz="105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</a:rPr>
              <a:t>. США </a:t>
            </a:r>
            <a:endParaRPr kumimoji="0" lang="uk-UA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460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Стан, проблеми та перспективи легкої промисловості </a:t>
            </a:r>
            <a:r>
              <a:rPr lang="uk-UA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України </a:t>
            </a:r>
            <a:endParaRPr lang="ru-RU" sz="2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386059721"/>
              </p:ext>
            </p:extLst>
          </p:nvPr>
        </p:nvGraphicFramePr>
        <p:xfrm>
          <a:off x="683060" y="1034281"/>
          <a:ext cx="7992888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735596" y="3790057"/>
            <a:ext cx="6192688" cy="3590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664949"/>
            <a:ext cx="5400600" cy="369332"/>
          </a:xfrm>
          <a:prstGeom prst="rect">
            <a:avLst/>
          </a:prstGeom>
          <a:solidFill>
            <a:srgbClr val="B0FADC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Проблеми легкої 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промисловості</a:t>
            </a:r>
            <a:endParaRPr lang="ru-RU" sz="11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19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6">
      <a:dk1>
        <a:srgbClr val="000000"/>
      </a:dk1>
      <a:lt1>
        <a:srgbClr val="FF0000"/>
      </a:lt1>
      <a:dk2>
        <a:srgbClr val="7ADEE0"/>
      </a:dk2>
      <a:lt2>
        <a:srgbClr val="F4F2F5"/>
      </a:lt2>
      <a:accent1>
        <a:srgbClr val="000000"/>
      </a:accent1>
      <a:accent2>
        <a:srgbClr val="FFC000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891</TotalTime>
  <Words>3572</Words>
  <Application>Microsoft Office PowerPoint</Application>
  <PresentationFormat>Экран (4:3)</PresentationFormat>
  <Paragraphs>888</Paragraphs>
  <Slides>20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4" baseType="lpstr">
      <vt:lpstr>Arial Unicode MS</vt:lpstr>
      <vt:lpstr>Aharoni</vt:lpstr>
      <vt:lpstr>Arial</vt:lpstr>
      <vt:lpstr>Book Antiqua</vt:lpstr>
      <vt:lpstr>Calibri</vt:lpstr>
      <vt:lpstr>Cambria Math</vt:lpstr>
      <vt:lpstr>Constantia</vt:lpstr>
      <vt:lpstr>Lucida Sans</vt:lpstr>
      <vt:lpstr>Symbol</vt:lpstr>
      <vt:lpstr>Times New Roman</vt:lpstr>
      <vt:lpstr>Wingdings</vt:lpstr>
      <vt:lpstr>Wingdings 2</vt:lpstr>
      <vt:lpstr>Wingdings 3</vt:lpstr>
      <vt:lpstr>Апекс</vt:lpstr>
      <vt:lpstr>Удосконалення інструментів антикризового управління підприємства легкої промисловості  (на прикладі ПАТ «Володарка»)</vt:lpstr>
      <vt:lpstr>Презентация PowerPoint</vt:lpstr>
      <vt:lpstr>Основні науково-методичні підходи до трактування економічної сутності антикризового управління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Стан, проблеми та перспективи легкої промисловості України </vt:lpstr>
      <vt:lpstr>Публічне акціонерне товариство «Володарка»  (скорочене найменування - ПАТ «Володарка»)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 за увагу!!!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Лідерство через призму сучасності</dc:title>
  <dc:creator>User</dc:creator>
  <cp:lastModifiedBy>Оля</cp:lastModifiedBy>
  <cp:revision>80</cp:revision>
  <cp:lastPrinted>2015-11-11T09:56:06Z</cp:lastPrinted>
  <dcterms:created xsi:type="dcterms:W3CDTF">2014-03-05T18:30:57Z</dcterms:created>
  <dcterms:modified xsi:type="dcterms:W3CDTF">2015-11-18T22:48:11Z</dcterms:modified>
</cp:coreProperties>
</file>