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drawings/drawing2.xml" ContentType="application/vnd.openxmlformats-officedocument.drawingml.chartshapes+xml"/>
  <Override PartName="/ppt/charts/chart4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1"/>
  </p:handoutMasterIdLst>
  <p:sldIdLst>
    <p:sldId id="256" r:id="rId2"/>
    <p:sldId id="258" r:id="rId3"/>
    <p:sldId id="257" r:id="rId4"/>
    <p:sldId id="259" r:id="rId5"/>
    <p:sldId id="261" r:id="rId6"/>
    <p:sldId id="260" r:id="rId7"/>
    <p:sldId id="262" r:id="rId8"/>
    <p:sldId id="263" r:id="rId9"/>
    <p:sldId id="274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24" autoAdjust="0"/>
    <p:restoredTop sz="98964" autoAdjust="0"/>
  </p:normalViewPr>
  <p:slideViewPr>
    <p:cSldViewPr>
      <p:cViewPr varScale="1">
        <p:scale>
          <a:sx n="44" d="100"/>
          <a:sy n="44" d="100"/>
        </p:scale>
        <p:origin x="-120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&#1050;&#1085;&#1080;&#1075;&#1072;1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&#1050;&#1085;&#1080;&#1075;&#1072;1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1;&#1102;&#1076;&#1072;\Desktop\1236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explosion val="25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Лист1!$A$1:$A$4</c:f>
              <c:strCache>
                <c:ptCount val="4"/>
                <c:pt idx="0">
                  <c:v>Підробки </c:v>
                </c:pt>
                <c:pt idx="1">
                  <c:v>Несанкціоноване перепакування</c:v>
                </c:pt>
                <c:pt idx="2">
                  <c:v>Нелегальний імпорт</c:v>
                </c:pt>
                <c:pt idx="3">
                  <c:v>Легальний продаж</c:v>
                </c:pt>
              </c:strCache>
            </c:strRef>
          </c:cat>
          <c:val>
            <c:numRef>
              <c:f>Лист1!$B$1:$B$4</c:f>
              <c:numCache>
                <c:formatCode>0%</c:formatCode>
                <c:ptCount val="4"/>
                <c:pt idx="0">
                  <c:v>0.05</c:v>
                </c:pt>
                <c:pt idx="1">
                  <c:v>0.25</c:v>
                </c:pt>
                <c:pt idx="2">
                  <c:v>0.2</c:v>
                </c:pt>
                <c:pt idx="3">
                  <c:v>0.5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1838912739854313"/>
          <c:y val="0.27517632140490139"/>
          <c:w val="0.36901306600853873"/>
          <c:h val="0.56824050201318632"/>
        </c:manualLayout>
      </c:layout>
      <c:overlay val="0"/>
      <c:txPr>
        <a:bodyPr/>
        <a:lstStyle/>
        <a:p>
          <a:pPr>
            <a:defRPr sz="1400"/>
          </a:pPr>
          <a:endParaRPr lang="uk-UA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Lbls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Лист1!$B$3:$D$3</c:f>
              <c:strCache>
                <c:ptCount val="3"/>
                <c:pt idx="0">
                  <c:v>2012-й рік</c:v>
                </c:pt>
                <c:pt idx="1">
                  <c:v>2013-й рік</c:v>
                </c:pt>
                <c:pt idx="2">
                  <c:v>2014-й рік</c:v>
                </c:pt>
              </c:strCache>
            </c:strRef>
          </c:cat>
          <c:val>
            <c:numRef>
              <c:f>Лист1!$B$4:$D$4</c:f>
              <c:numCache>
                <c:formatCode>General</c:formatCode>
                <c:ptCount val="3"/>
                <c:pt idx="0">
                  <c:v>86258</c:v>
                </c:pt>
                <c:pt idx="1">
                  <c:v>147137</c:v>
                </c:pt>
                <c:pt idx="2">
                  <c:v>165160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72329856"/>
        <c:axId val="73340800"/>
      </c:barChart>
      <c:catAx>
        <c:axId val="72329856"/>
        <c:scaling>
          <c:orientation val="minMax"/>
        </c:scaling>
        <c:delete val="1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uk-UA" sz="1200" b="0">
                    <a:latin typeface="Times New Roman" pitchFamily="18" charset="0"/>
                    <a:cs typeface="Times New Roman" pitchFamily="18" charset="0"/>
                  </a:rPr>
                  <a:t>Роки</a:t>
                </a:r>
              </a:p>
            </c:rich>
          </c:tx>
          <c:layout>
            <c:manualLayout>
              <c:xMode val="edge"/>
              <c:yMode val="edge"/>
              <c:x val="0.90555164311878134"/>
              <c:y val="0.88793963254593178"/>
            </c:manualLayout>
          </c:layout>
          <c:overlay val="0"/>
        </c:title>
        <c:majorTickMark val="out"/>
        <c:minorTickMark val="none"/>
        <c:tickLblPos val="nextTo"/>
        <c:crossAx val="73340800"/>
        <c:crosses val="autoZero"/>
        <c:auto val="1"/>
        <c:lblAlgn val="ctr"/>
        <c:lblOffset val="100"/>
        <c:noMultiLvlLbl val="0"/>
      </c:catAx>
      <c:valAx>
        <c:axId val="73340800"/>
        <c:scaling>
          <c:orientation val="minMax"/>
        </c:scaling>
        <c:delete val="0"/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uk-UA" sz="1200" b="0">
                    <a:latin typeface="Times New Roman" pitchFamily="18" charset="0"/>
                    <a:cs typeface="Times New Roman" pitchFamily="18" charset="0"/>
                  </a:rPr>
                  <a:t>Тис. грн</a:t>
                </a:r>
              </a:p>
            </c:rich>
          </c:tx>
          <c:layout>
            <c:manualLayout>
              <c:xMode val="edge"/>
              <c:yMode val="edge"/>
              <c:x val="0"/>
              <c:y val="1.0608048993874406E-4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72329856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915828578311075"/>
          <c:y val="5.8361391694725026E-2"/>
          <c:w val="0.77128148477138259"/>
          <c:h val="0.83613916947250277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dLbls>
            <c:dLbl>
              <c:idx val="0"/>
              <c:layout>
                <c:manualLayout>
                  <c:x val="0"/>
                  <c:y val="2.0833333333333332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"/>
                  <c:y val="1.6203703703703703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"/>
                  <c:y val="1.157407407407408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Лист1!$B$3:$D$3</c:f>
              <c:strCache>
                <c:ptCount val="3"/>
                <c:pt idx="0">
                  <c:v>2012-й рік</c:v>
                </c:pt>
                <c:pt idx="1">
                  <c:v>2013-й рік</c:v>
                </c:pt>
                <c:pt idx="2">
                  <c:v>2014-й рік</c:v>
                </c:pt>
              </c:strCache>
            </c:strRef>
          </c:cat>
          <c:val>
            <c:numRef>
              <c:f>Лист1!$B$5:$D$5</c:f>
              <c:numCache>
                <c:formatCode>General</c:formatCode>
                <c:ptCount val="3"/>
                <c:pt idx="0">
                  <c:v>2618</c:v>
                </c:pt>
                <c:pt idx="1">
                  <c:v>3144</c:v>
                </c:pt>
                <c:pt idx="2">
                  <c:v>3513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73368704"/>
        <c:axId val="73384320"/>
      </c:barChart>
      <c:catAx>
        <c:axId val="73368704"/>
        <c:scaling>
          <c:orientation val="minMax"/>
        </c:scaling>
        <c:delete val="1"/>
        <c:axPos val="b"/>
        <c:title>
          <c:tx>
            <c:rich>
              <a:bodyPr/>
              <a:lstStyle/>
              <a:p>
                <a:pPr>
                  <a:defRPr b="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uk-UA" b="0">
                    <a:latin typeface="Times New Roman" pitchFamily="18" charset="0"/>
                    <a:cs typeface="Times New Roman" pitchFamily="18" charset="0"/>
                  </a:rPr>
                  <a:t>Роки</a:t>
                </a:r>
              </a:p>
            </c:rich>
          </c:tx>
          <c:layout>
            <c:manualLayout>
              <c:xMode val="edge"/>
              <c:yMode val="edge"/>
              <c:x val="0.92227514641453756"/>
              <c:y val="0.89135802469135805"/>
            </c:manualLayout>
          </c:layout>
          <c:overlay val="0"/>
        </c:title>
        <c:majorTickMark val="out"/>
        <c:minorTickMark val="none"/>
        <c:tickLblPos val="nextTo"/>
        <c:crossAx val="73384320"/>
        <c:crosses val="autoZero"/>
        <c:auto val="1"/>
        <c:lblAlgn val="ctr"/>
        <c:lblOffset val="100"/>
        <c:noMultiLvlLbl val="0"/>
      </c:catAx>
      <c:valAx>
        <c:axId val="73384320"/>
        <c:scaling>
          <c:orientation val="minMax"/>
        </c:scaling>
        <c:delete val="0"/>
        <c:axPos val="l"/>
        <c:majorGridlines/>
        <c:title>
          <c:tx>
            <c:rich>
              <a:bodyPr rot="0" vert="horz"/>
              <a:lstStyle/>
              <a:p>
                <a:pPr>
                  <a:defRPr>
                    <a:solidFill>
                      <a:schemeClr val="dk1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r>
                  <a:rPr lang="uk-UA" b="0">
                    <a:solidFill>
                      <a:schemeClr val="dk1"/>
                    </a:solidFill>
                    <a:latin typeface="Times New Roman" pitchFamily="18" charset="0"/>
                    <a:ea typeface="+mn-ea"/>
                    <a:cs typeface="Times New Roman" pitchFamily="18" charset="0"/>
                  </a:rPr>
                  <a:t>Тис. грн</a:t>
                </a:r>
                <a:endParaRPr lang="uk-UA" b="0">
                  <a:latin typeface="Times New Roman" pitchFamily="18" charset="0"/>
                  <a:cs typeface="Times New Roman" pitchFamily="18" charset="0"/>
                </a:endParaRPr>
              </a:p>
            </c:rich>
          </c:tx>
          <c:layout>
            <c:manualLayout>
              <c:xMode val="edge"/>
              <c:yMode val="edge"/>
              <c:x val="1.6734971327478542E-2"/>
              <c:y val="5.1032006415864681E-2"/>
            </c:manualLayout>
          </c:layout>
          <c:overlay val="0"/>
          <c:spPr>
            <a:solidFill>
              <a:schemeClr val="lt1"/>
            </a:solidFill>
            <a:ln w="25400" cap="flat" cmpd="sng" algn="ctr">
              <a:noFill/>
              <a:prstDash val="solid"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ln>
            <a:noFill/>
          </a:ln>
        </c:spPr>
        <c:crossAx val="73368704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>
          <a:ln>
            <a:noFill/>
          </a:ln>
        </a:defRPr>
      </a:pPr>
      <a:endParaRPr lang="uk-UA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area3DChart>
        <c:grouping val="standard"/>
        <c:varyColors val="0"/>
        <c:ser>
          <c:idx val="0"/>
          <c:order val="0"/>
          <c:tx>
            <c:strRef>
              <c:f>Лист2!$B$1</c:f>
              <c:strCache>
                <c:ptCount val="1"/>
                <c:pt idx="0">
                  <c:v>2014</c:v>
                </c:pt>
              </c:strCache>
            </c:strRef>
          </c:tx>
          <c:dLbls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Лист2!$A$2:$A$5</c:f>
              <c:strCache>
                <c:ptCount val="4"/>
                <c:pt idx="0">
                  <c:v>Фінансова стабільність</c:v>
                </c:pt>
                <c:pt idx="1">
                  <c:v>Економічна безпека</c:v>
                </c:pt>
                <c:pt idx="2">
                  <c:v>Соціальна стабільність</c:v>
                </c:pt>
                <c:pt idx="3">
                  <c:v>Маркетингові заходи</c:v>
                </c:pt>
              </c:strCache>
            </c:strRef>
          </c:cat>
          <c:val>
            <c:numRef>
              <c:f>Лист2!$B$2:$B$5</c:f>
              <c:numCache>
                <c:formatCode>General</c:formatCode>
                <c:ptCount val="4"/>
                <c:pt idx="0">
                  <c:v>0.36</c:v>
                </c:pt>
                <c:pt idx="1">
                  <c:v>0.248</c:v>
                </c:pt>
                <c:pt idx="2">
                  <c:v>0.14399999999999999</c:v>
                </c:pt>
                <c:pt idx="3">
                  <c:v>0.248</c:v>
                </c:pt>
              </c:numCache>
            </c:numRef>
          </c:val>
        </c:ser>
        <c:ser>
          <c:idx val="1"/>
          <c:order val="1"/>
          <c:tx>
            <c:strRef>
              <c:f>Лист2!$C$1</c:f>
              <c:strCache>
                <c:ptCount val="1"/>
                <c:pt idx="0">
                  <c:v>2013</c:v>
                </c:pt>
              </c:strCache>
            </c:strRef>
          </c:tx>
          <c:dLbls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Лист2!$A$2:$A$5</c:f>
              <c:strCache>
                <c:ptCount val="4"/>
                <c:pt idx="0">
                  <c:v>Фінансова стабільність</c:v>
                </c:pt>
                <c:pt idx="1">
                  <c:v>Економічна безпека</c:v>
                </c:pt>
                <c:pt idx="2">
                  <c:v>Соціальна стабільність</c:v>
                </c:pt>
                <c:pt idx="3">
                  <c:v>Маркетингові заходи</c:v>
                </c:pt>
              </c:strCache>
            </c:strRef>
          </c:cat>
          <c:val>
            <c:numRef>
              <c:f>Лист2!$C$2:$C$5</c:f>
              <c:numCache>
                <c:formatCode>General</c:formatCode>
                <c:ptCount val="4"/>
                <c:pt idx="0">
                  <c:v>0.33700000000000002</c:v>
                </c:pt>
                <c:pt idx="1">
                  <c:v>0.25700000000000001</c:v>
                </c:pt>
                <c:pt idx="2">
                  <c:v>0.15</c:v>
                </c:pt>
                <c:pt idx="3">
                  <c:v>0.25700000000000001</c:v>
                </c:pt>
              </c:numCache>
            </c:numRef>
          </c:val>
        </c:ser>
        <c:ser>
          <c:idx val="2"/>
          <c:order val="2"/>
          <c:tx>
            <c:strRef>
              <c:f>Лист2!$D$1</c:f>
              <c:strCache>
                <c:ptCount val="1"/>
                <c:pt idx="0">
                  <c:v>2012</c:v>
                </c:pt>
              </c:strCache>
            </c:strRef>
          </c:tx>
          <c:dLbls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Лист2!$A$2:$A$5</c:f>
              <c:strCache>
                <c:ptCount val="4"/>
                <c:pt idx="0">
                  <c:v>Фінансова стабільність</c:v>
                </c:pt>
                <c:pt idx="1">
                  <c:v>Економічна безпека</c:v>
                </c:pt>
                <c:pt idx="2">
                  <c:v>Соціальна стабільність</c:v>
                </c:pt>
                <c:pt idx="3">
                  <c:v>Маркетингові заходи</c:v>
                </c:pt>
              </c:strCache>
            </c:strRef>
          </c:cat>
          <c:val>
            <c:numRef>
              <c:f>Лист2!$D$2:$D$5</c:f>
              <c:numCache>
                <c:formatCode>General</c:formatCode>
                <c:ptCount val="4"/>
                <c:pt idx="0">
                  <c:v>0.23899999999999999</c:v>
                </c:pt>
                <c:pt idx="1">
                  <c:v>0.27300000000000002</c:v>
                </c:pt>
                <c:pt idx="2">
                  <c:v>0.41899999999999998</c:v>
                </c:pt>
                <c:pt idx="3">
                  <c:v>6.8000000000000005E-2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73319552"/>
        <c:axId val="73321088"/>
        <c:axId val="73271040"/>
      </c:area3DChart>
      <c:catAx>
        <c:axId val="73319552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uk-UA"/>
          </a:p>
        </c:txPr>
        <c:crossAx val="73321088"/>
        <c:crosses val="autoZero"/>
        <c:auto val="1"/>
        <c:lblAlgn val="ctr"/>
        <c:lblOffset val="100"/>
        <c:noMultiLvlLbl val="0"/>
      </c:catAx>
      <c:valAx>
        <c:axId val="733210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uk-UA"/>
          </a:p>
        </c:txPr>
        <c:crossAx val="73319552"/>
        <c:crosses val="autoZero"/>
        <c:crossBetween val="midCat"/>
      </c:valAx>
      <c:serAx>
        <c:axId val="73271040"/>
        <c:scaling>
          <c:orientation val="minMax"/>
        </c:scaling>
        <c:delete val="1"/>
        <c:axPos val="b"/>
        <c:majorTickMark val="none"/>
        <c:minorTickMark val="none"/>
        <c:tickLblPos val="nextTo"/>
        <c:crossAx val="73321088"/>
        <c:crosses val="autoZero"/>
      </c:serAx>
    </c:plotArea>
    <c:legend>
      <c:legendPos val="b"/>
      <c:layout/>
      <c:overlay val="0"/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uk-UA"/>
        </a:p>
      </c:txPr>
    </c:legend>
    <c:plotVisOnly val="1"/>
    <c:dispBlanksAs val="zero"/>
    <c:showDLblsOverMax val="0"/>
  </c:chart>
  <c:spPr>
    <a:ln>
      <a:noFill/>
    </a:ln>
  </c:sp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230025758203302"/>
          <c:y val="5.2853808096996725E-2"/>
          <c:w val="0.86639436947767023"/>
          <c:h val="0.90265486725663713"/>
        </c:manualLayout>
      </c:layout>
      <c:lineChart>
        <c:grouping val="standard"/>
        <c:varyColors val="0"/>
        <c:ser>
          <c:idx val="1"/>
          <c:order val="0"/>
          <c:marker>
            <c:symbol val="none"/>
          </c:marker>
          <c:trendline>
            <c:trendlineType val="poly"/>
            <c:order val="2"/>
            <c:dispRSqr val="1"/>
            <c:dispEq val="1"/>
            <c:trendlineLbl>
              <c:layout>
                <c:manualLayout>
                  <c:x val="-0.23462302741491881"/>
                  <c:y val="0.65297087310988777"/>
                </c:manualLayout>
              </c:layout>
              <c:numFmt formatCode="General" sourceLinked="0"/>
            </c:trendlineLbl>
          </c:trendline>
          <c:val>
            <c:numRef>
              <c:f>Лист1!$C$2:$C$5</c:f>
              <c:numCache>
                <c:formatCode>General</c:formatCode>
                <c:ptCount val="4"/>
                <c:pt idx="0">
                  <c:v>77684</c:v>
                </c:pt>
                <c:pt idx="1">
                  <c:v>86258</c:v>
                </c:pt>
                <c:pt idx="2">
                  <c:v>147137</c:v>
                </c:pt>
                <c:pt idx="3">
                  <c:v>165160</c:v>
                </c:pt>
              </c:numCache>
            </c:numRef>
          </c:val>
          <c:smooth val="0"/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73689728"/>
        <c:axId val="73703808"/>
      </c:lineChart>
      <c:catAx>
        <c:axId val="73689728"/>
        <c:scaling>
          <c:orientation val="minMax"/>
        </c:scaling>
        <c:delete val="1"/>
        <c:axPos val="b"/>
        <c:majorTickMark val="none"/>
        <c:minorTickMark val="none"/>
        <c:tickLblPos val="nextTo"/>
        <c:crossAx val="73703808"/>
        <c:crosses val="autoZero"/>
        <c:auto val="1"/>
        <c:lblAlgn val="ctr"/>
        <c:lblOffset val="100"/>
        <c:noMultiLvlLbl val="0"/>
      </c:catAx>
      <c:valAx>
        <c:axId val="73703808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7368972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uk-UA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F2F783-A1B6-479C-81A6-8B412239B3B7}" type="doc">
      <dgm:prSet loTypeId="urn:microsoft.com/office/officeart/2008/layout/NameandTitleOrganizational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A0D42FFD-93EB-474E-8FE5-146FA748208A}">
      <dgm:prSet phldrT="[Текст]"/>
      <dgm:spPr/>
      <dgm:t>
        <a:bodyPr/>
        <a:lstStyle/>
        <a:p>
          <a:r>
            <a:rPr lang="uk-UA" dirty="0">
              <a:latin typeface="Times New Roman" pitchFamily="18" charset="0"/>
              <a:cs typeface="Times New Roman" pitchFamily="18" charset="0"/>
            </a:rPr>
            <a:t>Управління економічною стабільністю ТОВ "Остер"</a:t>
          </a:r>
        </a:p>
      </dgm:t>
    </dgm:pt>
    <dgm:pt modelId="{E717CCD0-15D0-4AE6-BCB1-6AE2186F5896}" type="parTrans" cxnId="{B149E938-2116-4288-92EB-4295693167B1}">
      <dgm:prSet/>
      <dgm:spPr/>
      <dgm:t>
        <a:bodyPr/>
        <a:lstStyle/>
        <a:p>
          <a:endParaRPr lang="uk-UA"/>
        </a:p>
      </dgm:t>
    </dgm:pt>
    <dgm:pt modelId="{501A419E-A251-41E2-8489-3FC4165C2686}" type="sibTrans" cxnId="{B149E938-2116-4288-92EB-4295693167B1}">
      <dgm:prSet/>
      <dgm:spPr/>
      <dgm:t>
        <a:bodyPr/>
        <a:lstStyle/>
        <a:p>
          <a:endParaRPr lang="uk-UA"/>
        </a:p>
      </dgm:t>
    </dgm:pt>
    <dgm:pt modelId="{6F374282-24AD-4A60-8364-6CF830672EDD}">
      <dgm:prSet phldrT="[Текст]"/>
      <dgm:spPr/>
      <dgm:t>
        <a:bodyPr/>
        <a:lstStyle/>
        <a:p>
          <a:r>
            <a:rPr lang="uk-UA">
              <a:latin typeface="Times New Roman" pitchFamily="18" charset="0"/>
              <a:cs typeface="Times New Roman" pitchFamily="18" charset="0"/>
            </a:rPr>
            <a:t>Економічна безпека</a:t>
          </a:r>
        </a:p>
      </dgm:t>
    </dgm:pt>
    <dgm:pt modelId="{A941BD1F-3FD2-4854-935F-31BADCD37367}" type="parTrans" cxnId="{29E75AFA-30A8-4453-A25B-36F828470723}">
      <dgm:prSet/>
      <dgm:spPr/>
      <dgm:t>
        <a:bodyPr/>
        <a:lstStyle/>
        <a:p>
          <a:endParaRPr lang="uk-UA"/>
        </a:p>
      </dgm:t>
    </dgm:pt>
    <dgm:pt modelId="{F8F46E33-0002-4346-B67D-65593E1C1D8E}" type="sibTrans" cxnId="{29E75AFA-30A8-4453-A25B-36F828470723}">
      <dgm:prSet custT="1"/>
      <dgm:spPr/>
      <dgm:t>
        <a:bodyPr/>
        <a:lstStyle/>
        <a:p>
          <a:r>
            <a:rPr lang="uk-UA" sz="1300">
              <a:latin typeface="Times New Roman" pitchFamily="18" charset="0"/>
              <a:cs typeface="Times New Roman" pitchFamily="18" charset="0"/>
            </a:rPr>
            <a:t>Заступник директора </a:t>
          </a:r>
        </a:p>
      </dgm:t>
    </dgm:pt>
    <dgm:pt modelId="{A6CEB2ED-7D0F-4561-BF7B-312A7DC166BB}">
      <dgm:prSet phldrT="[Текст]"/>
      <dgm:spPr/>
      <dgm:t>
        <a:bodyPr/>
        <a:lstStyle/>
        <a:p>
          <a:r>
            <a:rPr lang="uk-UA">
              <a:latin typeface="Times New Roman" pitchFamily="18" charset="0"/>
              <a:cs typeface="Times New Roman" pitchFamily="18" charset="0"/>
            </a:rPr>
            <a:t>Фінансова стабільність</a:t>
          </a:r>
        </a:p>
      </dgm:t>
    </dgm:pt>
    <dgm:pt modelId="{7F4FDF12-9ECA-4B8D-AD03-7D03FAAC58CB}" type="parTrans" cxnId="{A518802C-5472-486B-9272-0A4679972B45}">
      <dgm:prSet/>
      <dgm:spPr/>
      <dgm:t>
        <a:bodyPr/>
        <a:lstStyle/>
        <a:p>
          <a:endParaRPr lang="uk-UA"/>
        </a:p>
      </dgm:t>
    </dgm:pt>
    <dgm:pt modelId="{24B44C23-A847-49D9-9D6F-4E0EFA750EAB}" type="sibTrans" cxnId="{A518802C-5472-486B-9272-0A4679972B45}">
      <dgm:prSet/>
      <dgm:spPr/>
      <dgm:t>
        <a:bodyPr/>
        <a:lstStyle/>
        <a:p>
          <a:r>
            <a:rPr lang="uk-UA">
              <a:latin typeface="Times New Roman" pitchFamily="18" charset="0"/>
              <a:cs typeface="Times New Roman" pitchFamily="18" charset="0"/>
            </a:rPr>
            <a:t>Фінансовий директор</a:t>
          </a:r>
        </a:p>
      </dgm:t>
    </dgm:pt>
    <dgm:pt modelId="{C73E4163-2197-47D4-B7ED-688EAD133916}">
      <dgm:prSet phldrT="[Текст]"/>
      <dgm:spPr/>
      <dgm:t>
        <a:bodyPr/>
        <a:lstStyle/>
        <a:p>
          <a:r>
            <a:rPr lang="uk-UA">
              <a:latin typeface="Times New Roman" pitchFamily="18" charset="0"/>
              <a:cs typeface="Times New Roman" pitchFamily="18" charset="0"/>
            </a:rPr>
            <a:t>Соціальна стабільність</a:t>
          </a:r>
        </a:p>
      </dgm:t>
    </dgm:pt>
    <dgm:pt modelId="{5D62314A-1750-4E29-BB62-4EE079A1E815}" type="parTrans" cxnId="{109368C6-095F-4571-806F-0A4F3C7D944F}">
      <dgm:prSet/>
      <dgm:spPr/>
      <dgm:t>
        <a:bodyPr/>
        <a:lstStyle/>
        <a:p>
          <a:endParaRPr lang="uk-UA"/>
        </a:p>
      </dgm:t>
    </dgm:pt>
    <dgm:pt modelId="{63CF8419-1F66-417B-8394-E1205DEB67CF}" type="sibTrans" cxnId="{109368C6-095F-4571-806F-0A4F3C7D944F}">
      <dgm:prSet custT="1"/>
      <dgm:spPr/>
      <dgm:t>
        <a:bodyPr/>
        <a:lstStyle/>
        <a:p>
          <a:r>
            <a:rPr lang="uk-UA" sz="1400">
              <a:latin typeface="Times New Roman" pitchFamily="18" charset="0"/>
              <a:cs typeface="Times New Roman" pitchFamily="18" charset="0"/>
            </a:rPr>
            <a:t>Кадровий відділ       </a:t>
          </a:r>
        </a:p>
      </dgm:t>
    </dgm:pt>
    <dgm:pt modelId="{72DD110D-5773-4A2A-9EAE-7CC293C75A4B}">
      <dgm:prSet/>
      <dgm:spPr/>
      <dgm:t>
        <a:bodyPr/>
        <a:lstStyle/>
        <a:p>
          <a:r>
            <a:rPr lang="uk-UA">
              <a:latin typeface="Times New Roman" pitchFamily="18" charset="0"/>
              <a:cs typeface="Times New Roman" pitchFamily="18" charset="0"/>
            </a:rPr>
            <a:t>Маркетинг</a:t>
          </a:r>
        </a:p>
      </dgm:t>
    </dgm:pt>
    <dgm:pt modelId="{86B7C9C8-B6D1-4B25-B76C-48C6BE9248B0}" type="parTrans" cxnId="{58A65458-1736-47DF-B332-7342011408A6}">
      <dgm:prSet/>
      <dgm:spPr/>
      <dgm:t>
        <a:bodyPr/>
        <a:lstStyle/>
        <a:p>
          <a:endParaRPr lang="uk-UA"/>
        </a:p>
      </dgm:t>
    </dgm:pt>
    <dgm:pt modelId="{13C543BD-7178-447D-8644-DD1E7F63A50B}" type="sibTrans" cxnId="{58A65458-1736-47DF-B332-7342011408A6}">
      <dgm:prSet custT="1"/>
      <dgm:spPr/>
      <dgm:t>
        <a:bodyPr/>
        <a:lstStyle/>
        <a:p>
          <a:r>
            <a:rPr lang="uk-UA" sz="1400">
              <a:latin typeface="Times New Roman" pitchFamily="18" charset="0"/>
              <a:cs typeface="Times New Roman" pitchFamily="18" charset="0"/>
            </a:rPr>
            <a:t>Заступник директора з розвитку</a:t>
          </a:r>
        </a:p>
      </dgm:t>
    </dgm:pt>
    <dgm:pt modelId="{C80FB02A-AE28-44D0-B7AC-4743BE0D011B}" type="pres">
      <dgm:prSet presAssocID="{38F2F783-A1B6-479C-81A6-8B412239B3B7}" presName="hierChild1" presStyleCnt="0">
        <dgm:presLayoutVars>
          <dgm:orgChart val="1"/>
          <dgm:chPref val="1"/>
          <dgm:dir val="rev"/>
          <dgm:animOne val="branch"/>
          <dgm:animLvl val="lvl"/>
          <dgm:resizeHandles/>
        </dgm:presLayoutVars>
      </dgm:prSet>
      <dgm:spPr/>
      <dgm:t>
        <a:bodyPr/>
        <a:lstStyle/>
        <a:p>
          <a:endParaRPr lang="uk-UA"/>
        </a:p>
      </dgm:t>
    </dgm:pt>
    <dgm:pt modelId="{484E8E1A-D7BC-4042-9D15-7DB8A186BCCA}" type="pres">
      <dgm:prSet presAssocID="{A0D42FFD-93EB-474E-8FE5-146FA748208A}" presName="hierRoot1" presStyleCnt="0">
        <dgm:presLayoutVars>
          <dgm:hierBranch val="init"/>
        </dgm:presLayoutVars>
      </dgm:prSet>
      <dgm:spPr/>
    </dgm:pt>
    <dgm:pt modelId="{376489B5-1147-4AF3-90F2-1DF66151B327}" type="pres">
      <dgm:prSet presAssocID="{A0D42FFD-93EB-474E-8FE5-146FA748208A}" presName="rootComposite1" presStyleCnt="0"/>
      <dgm:spPr/>
    </dgm:pt>
    <dgm:pt modelId="{6450F5E8-89DC-4D41-A8A3-7AADCB9D548D}" type="pres">
      <dgm:prSet presAssocID="{A0D42FFD-93EB-474E-8FE5-146FA748208A}" presName="rootText1" presStyleLbl="node0" presStyleIdx="0" presStyleCnt="1" custScaleX="248203" custScaleY="197672" custLinFactNeighborX="-11383" custLinFactNeighborY="-10363">
        <dgm:presLayoutVars>
          <dgm:chMax/>
          <dgm:chPref val="3"/>
        </dgm:presLayoutVars>
      </dgm:prSet>
      <dgm:spPr/>
      <dgm:t>
        <a:bodyPr/>
        <a:lstStyle/>
        <a:p>
          <a:endParaRPr lang="uk-UA"/>
        </a:p>
      </dgm:t>
    </dgm:pt>
    <dgm:pt modelId="{600182D0-8F44-4B15-9710-8B4A522E51C9}" type="pres">
      <dgm:prSet presAssocID="{A0D42FFD-93EB-474E-8FE5-146FA748208A}" presName="titleText1" presStyleLbl="fgAcc0" presStyleIdx="0" presStyleCnt="1" custFlipHor="1" custScaleX="4771" custScaleY="24881" custLinFactY="100000" custLinFactNeighborX="41610" custLinFactNeighborY="140578">
        <dgm:presLayoutVars>
          <dgm:chMax val="0"/>
          <dgm:chPref val="0"/>
        </dgm:presLayoutVars>
      </dgm:prSet>
      <dgm:spPr/>
      <dgm:t>
        <a:bodyPr/>
        <a:lstStyle/>
        <a:p>
          <a:endParaRPr lang="uk-UA"/>
        </a:p>
      </dgm:t>
    </dgm:pt>
    <dgm:pt modelId="{E5DE0161-DBAF-4E70-A982-90ED554045CA}" type="pres">
      <dgm:prSet presAssocID="{A0D42FFD-93EB-474E-8FE5-146FA748208A}" presName="rootConnector1" presStyleLbl="node1" presStyleIdx="0" presStyleCnt="4"/>
      <dgm:spPr/>
      <dgm:t>
        <a:bodyPr/>
        <a:lstStyle/>
        <a:p>
          <a:endParaRPr lang="uk-UA"/>
        </a:p>
      </dgm:t>
    </dgm:pt>
    <dgm:pt modelId="{0472DC24-B20A-4BA9-8AD1-13A645F3A2F7}" type="pres">
      <dgm:prSet presAssocID="{A0D42FFD-93EB-474E-8FE5-146FA748208A}" presName="hierChild2" presStyleCnt="0"/>
      <dgm:spPr/>
    </dgm:pt>
    <dgm:pt modelId="{7DA3B0D2-F0D6-4F58-B0F6-CB03377A66A3}" type="pres">
      <dgm:prSet presAssocID="{A941BD1F-3FD2-4854-935F-31BADCD37367}" presName="Name37" presStyleLbl="parChTrans1D2" presStyleIdx="0" presStyleCnt="4"/>
      <dgm:spPr/>
      <dgm:t>
        <a:bodyPr/>
        <a:lstStyle/>
        <a:p>
          <a:endParaRPr lang="uk-UA"/>
        </a:p>
      </dgm:t>
    </dgm:pt>
    <dgm:pt modelId="{B722E2C4-FEA6-458A-A419-75F3AA98E59C}" type="pres">
      <dgm:prSet presAssocID="{6F374282-24AD-4A60-8364-6CF830672EDD}" presName="hierRoot2" presStyleCnt="0">
        <dgm:presLayoutVars>
          <dgm:hierBranch val="hang"/>
        </dgm:presLayoutVars>
      </dgm:prSet>
      <dgm:spPr/>
    </dgm:pt>
    <dgm:pt modelId="{7D0B5594-790F-4D9E-B4BE-1F95377EA684}" type="pres">
      <dgm:prSet presAssocID="{6F374282-24AD-4A60-8364-6CF830672EDD}" presName="rootComposite" presStyleCnt="0"/>
      <dgm:spPr/>
    </dgm:pt>
    <dgm:pt modelId="{28C933C4-248D-41AD-8C84-8C3B359F36B1}" type="pres">
      <dgm:prSet presAssocID="{6F374282-24AD-4A60-8364-6CF830672EDD}" presName="rootText" presStyleLbl="node1" presStyleIdx="0" presStyleCnt="4">
        <dgm:presLayoutVars>
          <dgm:chMax/>
          <dgm:chPref val="3"/>
        </dgm:presLayoutVars>
      </dgm:prSet>
      <dgm:spPr/>
      <dgm:t>
        <a:bodyPr/>
        <a:lstStyle/>
        <a:p>
          <a:endParaRPr lang="uk-UA"/>
        </a:p>
      </dgm:t>
    </dgm:pt>
    <dgm:pt modelId="{1CA42102-765E-4C01-9B50-F515D6298552}" type="pres">
      <dgm:prSet presAssocID="{6F374282-24AD-4A60-8364-6CF830672EDD}" presName="titleText2" presStyleLbl="fgAcc1" presStyleIdx="0" presStyleCnt="4" custScaleX="101920" custScaleY="362545" custLinFactY="72317" custLinFactNeighborX="-67" custLinFactNeighborY="100000">
        <dgm:presLayoutVars>
          <dgm:chMax val="0"/>
          <dgm:chPref val="0"/>
        </dgm:presLayoutVars>
      </dgm:prSet>
      <dgm:spPr/>
      <dgm:t>
        <a:bodyPr/>
        <a:lstStyle/>
        <a:p>
          <a:endParaRPr lang="uk-UA"/>
        </a:p>
      </dgm:t>
    </dgm:pt>
    <dgm:pt modelId="{24CD341B-E124-4F6F-87FF-621BADF2C62A}" type="pres">
      <dgm:prSet presAssocID="{6F374282-24AD-4A60-8364-6CF830672EDD}" presName="rootConnector" presStyleLbl="node2" presStyleIdx="0" presStyleCnt="0"/>
      <dgm:spPr/>
      <dgm:t>
        <a:bodyPr/>
        <a:lstStyle/>
        <a:p>
          <a:endParaRPr lang="uk-UA"/>
        </a:p>
      </dgm:t>
    </dgm:pt>
    <dgm:pt modelId="{5E4C6E60-FE7A-496E-A618-E271D5BE861F}" type="pres">
      <dgm:prSet presAssocID="{6F374282-24AD-4A60-8364-6CF830672EDD}" presName="hierChild4" presStyleCnt="0"/>
      <dgm:spPr/>
    </dgm:pt>
    <dgm:pt modelId="{D5EA50A6-DA0B-4F87-8C48-BE9E0FAC822A}" type="pres">
      <dgm:prSet presAssocID="{6F374282-24AD-4A60-8364-6CF830672EDD}" presName="hierChild5" presStyleCnt="0"/>
      <dgm:spPr/>
    </dgm:pt>
    <dgm:pt modelId="{7565D6B7-76FA-40C5-BB80-AAF9C357A1FD}" type="pres">
      <dgm:prSet presAssocID="{7F4FDF12-9ECA-4B8D-AD03-7D03FAAC58CB}" presName="Name37" presStyleLbl="parChTrans1D2" presStyleIdx="1" presStyleCnt="4"/>
      <dgm:spPr/>
      <dgm:t>
        <a:bodyPr/>
        <a:lstStyle/>
        <a:p>
          <a:endParaRPr lang="uk-UA"/>
        </a:p>
      </dgm:t>
    </dgm:pt>
    <dgm:pt modelId="{D85392E3-4B89-4BB1-A549-9CEF73E2C7BC}" type="pres">
      <dgm:prSet presAssocID="{A6CEB2ED-7D0F-4561-BF7B-312A7DC166BB}" presName="hierRoot2" presStyleCnt="0">
        <dgm:presLayoutVars>
          <dgm:hierBranch val="init"/>
        </dgm:presLayoutVars>
      </dgm:prSet>
      <dgm:spPr/>
    </dgm:pt>
    <dgm:pt modelId="{61D00F9B-3865-4443-AC3C-87344BC3B1D9}" type="pres">
      <dgm:prSet presAssocID="{A6CEB2ED-7D0F-4561-BF7B-312A7DC166BB}" presName="rootComposite" presStyleCnt="0"/>
      <dgm:spPr/>
    </dgm:pt>
    <dgm:pt modelId="{9B33B815-AC1C-4360-A966-A5F45677113A}" type="pres">
      <dgm:prSet presAssocID="{A6CEB2ED-7D0F-4561-BF7B-312A7DC166BB}" presName="rootText" presStyleLbl="node1" presStyleIdx="1" presStyleCnt="4">
        <dgm:presLayoutVars>
          <dgm:chMax/>
          <dgm:chPref val="3"/>
        </dgm:presLayoutVars>
      </dgm:prSet>
      <dgm:spPr/>
      <dgm:t>
        <a:bodyPr/>
        <a:lstStyle/>
        <a:p>
          <a:endParaRPr lang="uk-UA"/>
        </a:p>
      </dgm:t>
    </dgm:pt>
    <dgm:pt modelId="{F6D355D5-3CCE-4FCA-AE8B-7652E7DFAD7C}" type="pres">
      <dgm:prSet presAssocID="{A6CEB2ED-7D0F-4561-BF7B-312A7DC166BB}" presName="titleText2" presStyleLbl="fgAcc1" presStyleIdx="1" presStyleCnt="4" custScaleX="111113" custScaleY="406606" custLinFactY="81926" custLinFactNeighborX="2492" custLinFactNeighborY="100000">
        <dgm:presLayoutVars>
          <dgm:chMax val="0"/>
          <dgm:chPref val="0"/>
        </dgm:presLayoutVars>
      </dgm:prSet>
      <dgm:spPr/>
      <dgm:t>
        <a:bodyPr/>
        <a:lstStyle/>
        <a:p>
          <a:endParaRPr lang="uk-UA"/>
        </a:p>
      </dgm:t>
    </dgm:pt>
    <dgm:pt modelId="{C2A825E7-1954-47FF-882D-EF8A8BF2CBEB}" type="pres">
      <dgm:prSet presAssocID="{A6CEB2ED-7D0F-4561-BF7B-312A7DC166BB}" presName="rootConnector" presStyleLbl="node2" presStyleIdx="0" presStyleCnt="0"/>
      <dgm:spPr/>
      <dgm:t>
        <a:bodyPr/>
        <a:lstStyle/>
        <a:p>
          <a:endParaRPr lang="uk-UA"/>
        </a:p>
      </dgm:t>
    </dgm:pt>
    <dgm:pt modelId="{B4E57B31-1A98-425F-B6A2-077E30D85995}" type="pres">
      <dgm:prSet presAssocID="{A6CEB2ED-7D0F-4561-BF7B-312A7DC166BB}" presName="hierChild4" presStyleCnt="0"/>
      <dgm:spPr/>
    </dgm:pt>
    <dgm:pt modelId="{D3FEA1D2-CA4B-4DE7-8EF3-1855CBEEDFBD}" type="pres">
      <dgm:prSet presAssocID="{A6CEB2ED-7D0F-4561-BF7B-312A7DC166BB}" presName="hierChild5" presStyleCnt="0"/>
      <dgm:spPr/>
    </dgm:pt>
    <dgm:pt modelId="{99248FA1-75C7-46A0-86C4-1A8A7D924557}" type="pres">
      <dgm:prSet presAssocID="{5D62314A-1750-4E29-BB62-4EE079A1E815}" presName="Name37" presStyleLbl="parChTrans1D2" presStyleIdx="2" presStyleCnt="4"/>
      <dgm:spPr/>
      <dgm:t>
        <a:bodyPr/>
        <a:lstStyle/>
        <a:p>
          <a:endParaRPr lang="uk-UA"/>
        </a:p>
      </dgm:t>
    </dgm:pt>
    <dgm:pt modelId="{E26FF9D1-21FD-4A8C-AF57-09E32AAD507F}" type="pres">
      <dgm:prSet presAssocID="{C73E4163-2197-47D4-B7ED-688EAD133916}" presName="hierRoot2" presStyleCnt="0">
        <dgm:presLayoutVars>
          <dgm:hierBranch val="init"/>
        </dgm:presLayoutVars>
      </dgm:prSet>
      <dgm:spPr/>
    </dgm:pt>
    <dgm:pt modelId="{774887F0-3D9E-4251-9593-814E6EF4294E}" type="pres">
      <dgm:prSet presAssocID="{C73E4163-2197-47D4-B7ED-688EAD133916}" presName="rootComposite" presStyleCnt="0"/>
      <dgm:spPr/>
    </dgm:pt>
    <dgm:pt modelId="{35B5B801-3760-4D08-A2E4-429D8B82E193}" type="pres">
      <dgm:prSet presAssocID="{C73E4163-2197-47D4-B7ED-688EAD133916}" presName="rootText" presStyleLbl="node1" presStyleIdx="2" presStyleCnt="4">
        <dgm:presLayoutVars>
          <dgm:chMax/>
          <dgm:chPref val="3"/>
        </dgm:presLayoutVars>
      </dgm:prSet>
      <dgm:spPr/>
      <dgm:t>
        <a:bodyPr/>
        <a:lstStyle/>
        <a:p>
          <a:endParaRPr lang="uk-UA"/>
        </a:p>
      </dgm:t>
    </dgm:pt>
    <dgm:pt modelId="{B444F249-32E0-4667-9E54-4F03FEDA76E7}" type="pres">
      <dgm:prSet presAssocID="{C73E4163-2197-47D4-B7ED-688EAD133916}" presName="titleText2" presStyleLbl="fgAcc1" presStyleIdx="2" presStyleCnt="4" custScaleX="116964" custScaleY="387959" custLinFactY="98297" custLinFactNeighborX="17173" custLinFactNeighborY="100000">
        <dgm:presLayoutVars>
          <dgm:chMax val="0"/>
          <dgm:chPref val="0"/>
        </dgm:presLayoutVars>
      </dgm:prSet>
      <dgm:spPr/>
      <dgm:t>
        <a:bodyPr/>
        <a:lstStyle/>
        <a:p>
          <a:endParaRPr lang="uk-UA"/>
        </a:p>
      </dgm:t>
    </dgm:pt>
    <dgm:pt modelId="{56546F38-3EFA-423F-AA47-5DDE23B3EC6D}" type="pres">
      <dgm:prSet presAssocID="{C73E4163-2197-47D4-B7ED-688EAD133916}" presName="rootConnector" presStyleLbl="node2" presStyleIdx="0" presStyleCnt="0"/>
      <dgm:spPr/>
      <dgm:t>
        <a:bodyPr/>
        <a:lstStyle/>
        <a:p>
          <a:endParaRPr lang="uk-UA"/>
        </a:p>
      </dgm:t>
    </dgm:pt>
    <dgm:pt modelId="{8A1A2B83-C0CD-437E-A4F8-38B8616ACC87}" type="pres">
      <dgm:prSet presAssocID="{C73E4163-2197-47D4-B7ED-688EAD133916}" presName="hierChild4" presStyleCnt="0"/>
      <dgm:spPr/>
    </dgm:pt>
    <dgm:pt modelId="{A28A0ED8-8760-4365-BDD8-2B21B23705A9}" type="pres">
      <dgm:prSet presAssocID="{C73E4163-2197-47D4-B7ED-688EAD133916}" presName="hierChild5" presStyleCnt="0"/>
      <dgm:spPr/>
    </dgm:pt>
    <dgm:pt modelId="{08AC8D23-0831-42A3-B646-42F13484FA9E}" type="pres">
      <dgm:prSet presAssocID="{86B7C9C8-B6D1-4B25-B76C-48C6BE9248B0}" presName="Name37" presStyleLbl="parChTrans1D2" presStyleIdx="3" presStyleCnt="4"/>
      <dgm:spPr/>
      <dgm:t>
        <a:bodyPr/>
        <a:lstStyle/>
        <a:p>
          <a:endParaRPr lang="uk-UA"/>
        </a:p>
      </dgm:t>
    </dgm:pt>
    <dgm:pt modelId="{2842F377-FDF4-430B-960E-282A089BA155}" type="pres">
      <dgm:prSet presAssocID="{72DD110D-5773-4A2A-9EAE-7CC293C75A4B}" presName="hierRoot2" presStyleCnt="0">
        <dgm:presLayoutVars>
          <dgm:hierBranch val="init"/>
        </dgm:presLayoutVars>
      </dgm:prSet>
      <dgm:spPr/>
    </dgm:pt>
    <dgm:pt modelId="{357129B0-000F-4D31-A985-071642E6B434}" type="pres">
      <dgm:prSet presAssocID="{72DD110D-5773-4A2A-9EAE-7CC293C75A4B}" presName="rootComposite" presStyleCnt="0"/>
      <dgm:spPr/>
    </dgm:pt>
    <dgm:pt modelId="{B81C7479-B4EA-4289-B6F5-D1D860CD97D5}" type="pres">
      <dgm:prSet presAssocID="{72DD110D-5773-4A2A-9EAE-7CC293C75A4B}" presName="rootText" presStyleLbl="node1" presStyleIdx="3" presStyleCnt="4">
        <dgm:presLayoutVars>
          <dgm:chMax/>
          <dgm:chPref val="3"/>
        </dgm:presLayoutVars>
      </dgm:prSet>
      <dgm:spPr/>
      <dgm:t>
        <a:bodyPr/>
        <a:lstStyle/>
        <a:p>
          <a:endParaRPr lang="uk-UA"/>
        </a:p>
      </dgm:t>
    </dgm:pt>
    <dgm:pt modelId="{B0FC9BC0-3270-42ED-BCDE-236F5CDB8CC6}" type="pres">
      <dgm:prSet presAssocID="{72DD110D-5773-4A2A-9EAE-7CC293C75A4B}" presName="titleText2" presStyleLbl="fgAcc1" presStyleIdx="3" presStyleCnt="4" custScaleX="116964" custScaleY="387959" custLinFactY="98297" custLinFactNeighborX="17173" custLinFactNeighborY="100000">
        <dgm:presLayoutVars>
          <dgm:chMax val="0"/>
          <dgm:chPref val="0"/>
        </dgm:presLayoutVars>
      </dgm:prSet>
      <dgm:spPr/>
      <dgm:t>
        <a:bodyPr/>
        <a:lstStyle/>
        <a:p>
          <a:endParaRPr lang="uk-UA"/>
        </a:p>
      </dgm:t>
    </dgm:pt>
    <dgm:pt modelId="{33F93BCD-9849-4094-8863-4873D265CA70}" type="pres">
      <dgm:prSet presAssocID="{72DD110D-5773-4A2A-9EAE-7CC293C75A4B}" presName="rootConnector" presStyleLbl="node2" presStyleIdx="0" presStyleCnt="0"/>
      <dgm:spPr/>
      <dgm:t>
        <a:bodyPr/>
        <a:lstStyle/>
        <a:p>
          <a:endParaRPr lang="uk-UA"/>
        </a:p>
      </dgm:t>
    </dgm:pt>
    <dgm:pt modelId="{AE185C53-A935-4DCC-8084-D2DD63939BA4}" type="pres">
      <dgm:prSet presAssocID="{72DD110D-5773-4A2A-9EAE-7CC293C75A4B}" presName="hierChild4" presStyleCnt="0"/>
      <dgm:spPr/>
    </dgm:pt>
    <dgm:pt modelId="{E891D25E-CEC6-4515-8CC5-61859554720B}" type="pres">
      <dgm:prSet presAssocID="{72DD110D-5773-4A2A-9EAE-7CC293C75A4B}" presName="hierChild5" presStyleCnt="0"/>
      <dgm:spPr/>
    </dgm:pt>
    <dgm:pt modelId="{FB392A59-4901-46BA-9C79-D0172D41F69D}" type="pres">
      <dgm:prSet presAssocID="{A0D42FFD-93EB-474E-8FE5-146FA748208A}" presName="hierChild3" presStyleCnt="0"/>
      <dgm:spPr/>
    </dgm:pt>
  </dgm:ptLst>
  <dgm:cxnLst>
    <dgm:cxn modelId="{58A65458-1736-47DF-B332-7342011408A6}" srcId="{A0D42FFD-93EB-474E-8FE5-146FA748208A}" destId="{72DD110D-5773-4A2A-9EAE-7CC293C75A4B}" srcOrd="3" destOrd="0" parTransId="{86B7C9C8-B6D1-4B25-B76C-48C6BE9248B0}" sibTransId="{13C543BD-7178-447D-8644-DD1E7F63A50B}"/>
    <dgm:cxn modelId="{B1DFA7CC-132A-4481-9DF6-9EC3733BB0F5}" type="presOf" srcId="{A0D42FFD-93EB-474E-8FE5-146FA748208A}" destId="{6450F5E8-89DC-4D41-A8A3-7AADCB9D548D}" srcOrd="0" destOrd="0" presId="urn:microsoft.com/office/officeart/2008/layout/NameandTitleOrganizationalChart"/>
    <dgm:cxn modelId="{F3BBDCA9-F456-4505-BB44-B5D010EABFBE}" type="presOf" srcId="{C73E4163-2197-47D4-B7ED-688EAD133916}" destId="{56546F38-3EFA-423F-AA47-5DDE23B3EC6D}" srcOrd="1" destOrd="0" presId="urn:microsoft.com/office/officeart/2008/layout/NameandTitleOrganizationalChart"/>
    <dgm:cxn modelId="{1AF9779E-0182-4E24-B27B-5ABD2E5EC467}" type="presOf" srcId="{A0D42FFD-93EB-474E-8FE5-146FA748208A}" destId="{E5DE0161-DBAF-4E70-A982-90ED554045CA}" srcOrd="1" destOrd="0" presId="urn:microsoft.com/office/officeart/2008/layout/NameandTitleOrganizationalChart"/>
    <dgm:cxn modelId="{109368C6-095F-4571-806F-0A4F3C7D944F}" srcId="{A0D42FFD-93EB-474E-8FE5-146FA748208A}" destId="{C73E4163-2197-47D4-B7ED-688EAD133916}" srcOrd="2" destOrd="0" parTransId="{5D62314A-1750-4E29-BB62-4EE079A1E815}" sibTransId="{63CF8419-1F66-417B-8394-E1205DEB67CF}"/>
    <dgm:cxn modelId="{4F046482-6165-4A58-9CA3-410BCA02E062}" type="presOf" srcId="{6F374282-24AD-4A60-8364-6CF830672EDD}" destId="{28C933C4-248D-41AD-8C84-8C3B359F36B1}" srcOrd="0" destOrd="0" presId="urn:microsoft.com/office/officeart/2008/layout/NameandTitleOrganizationalChart"/>
    <dgm:cxn modelId="{542990B4-32EE-4333-9F21-317B04B4757A}" type="presOf" srcId="{7F4FDF12-9ECA-4B8D-AD03-7D03FAAC58CB}" destId="{7565D6B7-76FA-40C5-BB80-AAF9C357A1FD}" srcOrd="0" destOrd="0" presId="urn:microsoft.com/office/officeart/2008/layout/NameandTitleOrganizationalChart"/>
    <dgm:cxn modelId="{49BAC706-58AE-4ECC-B24C-C20C2E407985}" type="presOf" srcId="{501A419E-A251-41E2-8489-3FC4165C2686}" destId="{600182D0-8F44-4B15-9710-8B4A522E51C9}" srcOrd="0" destOrd="0" presId="urn:microsoft.com/office/officeart/2008/layout/NameandTitleOrganizationalChart"/>
    <dgm:cxn modelId="{A2C9ABC3-CE88-47D1-BF0F-6C6A93C329A7}" type="presOf" srcId="{13C543BD-7178-447D-8644-DD1E7F63A50B}" destId="{B0FC9BC0-3270-42ED-BCDE-236F5CDB8CC6}" srcOrd="0" destOrd="0" presId="urn:microsoft.com/office/officeart/2008/layout/NameandTitleOrganizationalChart"/>
    <dgm:cxn modelId="{C0949305-21CC-48CE-84D7-A010D5363569}" type="presOf" srcId="{63CF8419-1F66-417B-8394-E1205DEB67CF}" destId="{B444F249-32E0-4667-9E54-4F03FEDA76E7}" srcOrd="0" destOrd="0" presId="urn:microsoft.com/office/officeart/2008/layout/NameandTitleOrganizationalChart"/>
    <dgm:cxn modelId="{8721757A-C4C6-4BC7-B391-13E02A4D3847}" type="presOf" srcId="{A6CEB2ED-7D0F-4561-BF7B-312A7DC166BB}" destId="{C2A825E7-1954-47FF-882D-EF8A8BF2CBEB}" srcOrd="1" destOrd="0" presId="urn:microsoft.com/office/officeart/2008/layout/NameandTitleOrganizationalChart"/>
    <dgm:cxn modelId="{29E75AFA-30A8-4453-A25B-36F828470723}" srcId="{A0D42FFD-93EB-474E-8FE5-146FA748208A}" destId="{6F374282-24AD-4A60-8364-6CF830672EDD}" srcOrd="0" destOrd="0" parTransId="{A941BD1F-3FD2-4854-935F-31BADCD37367}" sibTransId="{F8F46E33-0002-4346-B67D-65593E1C1D8E}"/>
    <dgm:cxn modelId="{93111699-1205-41B6-9F29-BF4F853D0655}" type="presOf" srcId="{86B7C9C8-B6D1-4B25-B76C-48C6BE9248B0}" destId="{08AC8D23-0831-42A3-B646-42F13484FA9E}" srcOrd="0" destOrd="0" presId="urn:microsoft.com/office/officeart/2008/layout/NameandTitleOrganizationalChart"/>
    <dgm:cxn modelId="{9E948711-EE45-454F-B8DC-6EB4C70A1A4B}" type="presOf" srcId="{38F2F783-A1B6-479C-81A6-8B412239B3B7}" destId="{C80FB02A-AE28-44D0-B7AC-4743BE0D011B}" srcOrd="0" destOrd="0" presId="urn:microsoft.com/office/officeart/2008/layout/NameandTitleOrganizationalChart"/>
    <dgm:cxn modelId="{108CA52A-07DA-4EBF-862D-1E702EF051D4}" type="presOf" srcId="{24B44C23-A847-49D9-9D6F-4E0EFA750EAB}" destId="{F6D355D5-3CCE-4FCA-AE8B-7652E7DFAD7C}" srcOrd="0" destOrd="0" presId="urn:microsoft.com/office/officeart/2008/layout/NameandTitleOrganizationalChart"/>
    <dgm:cxn modelId="{4C1D3B22-8C84-48E0-B3DE-2D2470D50AD4}" type="presOf" srcId="{A6CEB2ED-7D0F-4561-BF7B-312A7DC166BB}" destId="{9B33B815-AC1C-4360-A966-A5F45677113A}" srcOrd="0" destOrd="0" presId="urn:microsoft.com/office/officeart/2008/layout/NameandTitleOrganizationalChart"/>
    <dgm:cxn modelId="{B149E938-2116-4288-92EB-4295693167B1}" srcId="{38F2F783-A1B6-479C-81A6-8B412239B3B7}" destId="{A0D42FFD-93EB-474E-8FE5-146FA748208A}" srcOrd="0" destOrd="0" parTransId="{E717CCD0-15D0-4AE6-BCB1-6AE2186F5896}" sibTransId="{501A419E-A251-41E2-8489-3FC4165C2686}"/>
    <dgm:cxn modelId="{C019C713-B5E7-4088-B601-A8A5A508BC49}" type="presOf" srcId="{C73E4163-2197-47D4-B7ED-688EAD133916}" destId="{35B5B801-3760-4D08-A2E4-429D8B82E193}" srcOrd="0" destOrd="0" presId="urn:microsoft.com/office/officeart/2008/layout/NameandTitleOrganizationalChart"/>
    <dgm:cxn modelId="{A6E66D1A-DA98-4474-A401-FC04715A8119}" type="presOf" srcId="{5D62314A-1750-4E29-BB62-4EE079A1E815}" destId="{99248FA1-75C7-46A0-86C4-1A8A7D924557}" srcOrd="0" destOrd="0" presId="urn:microsoft.com/office/officeart/2008/layout/NameandTitleOrganizationalChart"/>
    <dgm:cxn modelId="{BFC33217-B5C0-448F-B045-B1184D2B5CA6}" type="presOf" srcId="{F8F46E33-0002-4346-B67D-65593E1C1D8E}" destId="{1CA42102-765E-4C01-9B50-F515D6298552}" srcOrd="0" destOrd="0" presId="urn:microsoft.com/office/officeart/2008/layout/NameandTitleOrganizationalChart"/>
    <dgm:cxn modelId="{E3B1424A-114E-40C8-A6B2-F2DCF5D0B9C0}" type="presOf" srcId="{6F374282-24AD-4A60-8364-6CF830672EDD}" destId="{24CD341B-E124-4F6F-87FF-621BADF2C62A}" srcOrd="1" destOrd="0" presId="urn:microsoft.com/office/officeart/2008/layout/NameandTitleOrganizationalChart"/>
    <dgm:cxn modelId="{A518802C-5472-486B-9272-0A4679972B45}" srcId="{A0D42FFD-93EB-474E-8FE5-146FA748208A}" destId="{A6CEB2ED-7D0F-4561-BF7B-312A7DC166BB}" srcOrd="1" destOrd="0" parTransId="{7F4FDF12-9ECA-4B8D-AD03-7D03FAAC58CB}" sibTransId="{24B44C23-A847-49D9-9D6F-4E0EFA750EAB}"/>
    <dgm:cxn modelId="{9669E9CC-5BC2-4EF3-B2DB-6A244263038F}" type="presOf" srcId="{72DD110D-5773-4A2A-9EAE-7CC293C75A4B}" destId="{33F93BCD-9849-4094-8863-4873D265CA70}" srcOrd="1" destOrd="0" presId="urn:microsoft.com/office/officeart/2008/layout/NameandTitleOrganizationalChart"/>
    <dgm:cxn modelId="{3EBB643D-5058-4A60-B844-4CC332235EC9}" type="presOf" srcId="{A941BD1F-3FD2-4854-935F-31BADCD37367}" destId="{7DA3B0D2-F0D6-4F58-B0F6-CB03377A66A3}" srcOrd="0" destOrd="0" presId="urn:microsoft.com/office/officeart/2008/layout/NameandTitleOrganizationalChart"/>
    <dgm:cxn modelId="{31D550F9-6C31-4F11-9CB8-5DBA3F5C7AB5}" type="presOf" srcId="{72DD110D-5773-4A2A-9EAE-7CC293C75A4B}" destId="{B81C7479-B4EA-4289-B6F5-D1D860CD97D5}" srcOrd="0" destOrd="0" presId="urn:microsoft.com/office/officeart/2008/layout/NameandTitleOrganizationalChart"/>
    <dgm:cxn modelId="{A707FA0C-8468-4B11-A0F0-CC9D65F2D208}" type="presParOf" srcId="{C80FB02A-AE28-44D0-B7AC-4743BE0D011B}" destId="{484E8E1A-D7BC-4042-9D15-7DB8A186BCCA}" srcOrd="0" destOrd="0" presId="urn:microsoft.com/office/officeart/2008/layout/NameandTitleOrganizationalChart"/>
    <dgm:cxn modelId="{0AB84E2A-3080-4DE4-853A-BDB2F6662FA8}" type="presParOf" srcId="{484E8E1A-D7BC-4042-9D15-7DB8A186BCCA}" destId="{376489B5-1147-4AF3-90F2-1DF66151B327}" srcOrd="0" destOrd="0" presId="urn:microsoft.com/office/officeart/2008/layout/NameandTitleOrganizationalChart"/>
    <dgm:cxn modelId="{28951C73-1B93-432D-B7DF-78F79B086463}" type="presParOf" srcId="{376489B5-1147-4AF3-90F2-1DF66151B327}" destId="{6450F5E8-89DC-4D41-A8A3-7AADCB9D548D}" srcOrd="0" destOrd="0" presId="urn:microsoft.com/office/officeart/2008/layout/NameandTitleOrganizationalChart"/>
    <dgm:cxn modelId="{1ABC16A5-1452-4FF5-B006-14178EDF657A}" type="presParOf" srcId="{376489B5-1147-4AF3-90F2-1DF66151B327}" destId="{600182D0-8F44-4B15-9710-8B4A522E51C9}" srcOrd="1" destOrd="0" presId="urn:microsoft.com/office/officeart/2008/layout/NameandTitleOrganizationalChart"/>
    <dgm:cxn modelId="{137A1985-2264-424B-93E5-20C7EE6C6DF3}" type="presParOf" srcId="{376489B5-1147-4AF3-90F2-1DF66151B327}" destId="{E5DE0161-DBAF-4E70-A982-90ED554045CA}" srcOrd="2" destOrd="0" presId="urn:microsoft.com/office/officeart/2008/layout/NameandTitleOrganizationalChart"/>
    <dgm:cxn modelId="{60D9FDAA-92CC-4208-B639-6D48D7FB65A0}" type="presParOf" srcId="{484E8E1A-D7BC-4042-9D15-7DB8A186BCCA}" destId="{0472DC24-B20A-4BA9-8AD1-13A645F3A2F7}" srcOrd="1" destOrd="0" presId="urn:microsoft.com/office/officeart/2008/layout/NameandTitleOrganizationalChart"/>
    <dgm:cxn modelId="{292299C5-7038-4045-8D56-C7BB2A9F1DAF}" type="presParOf" srcId="{0472DC24-B20A-4BA9-8AD1-13A645F3A2F7}" destId="{7DA3B0D2-F0D6-4F58-B0F6-CB03377A66A3}" srcOrd="0" destOrd="0" presId="urn:microsoft.com/office/officeart/2008/layout/NameandTitleOrganizationalChart"/>
    <dgm:cxn modelId="{03C45C8F-3549-4EC1-B3F9-DC684DF86A4F}" type="presParOf" srcId="{0472DC24-B20A-4BA9-8AD1-13A645F3A2F7}" destId="{B722E2C4-FEA6-458A-A419-75F3AA98E59C}" srcOrd="1" destOrd="0" presId="urn:microsoft.com/office/officeart/2008/layout/NameandTitleOrganizationalChart"/>
    <dgm:cxn modelId="{AD8DCBB4-81DF-4823-AFF1-0989373DD2BB}" type="presParOf" srcId="{B722E2C4-FEA6-458A-A419-75F3AA98E59C}" destId="{7D0B5594-790F-4D9E-B4BE-1F95377EA684}" srcOrd="0" destOrd="0" presId="urn:microsoft.com/office/officeart/2008/layout/NameandTitleOrganizationalChart"/>
    <dgm:cxn modelId="{B991DEDF-E02E-443C-8991-66A7E95AB83B}" type="presParOf" srcId="{7D0B5594-790F-4D9E-B4BE-1F95377EA684}" destId="{28C933C4-248D-41AD-8C84-8C3B359F36B1}" srcOrd="0" destOrd="0" presId="urn:microsoft.com/office/officeart/2008/layout/NameandTitleOrganizationalChart"/>
    <dgm:cxn modelId="{4C7F8B27-AB93-4983-83FB-4688785FA744}" type="presParOf" srcId="{7D0B5594-790F-4D9E-B4BE-1F95377EA684}" destId="{1CA42102-765E-4C01-9B50-F515D6298552}" srcOrd="1" destOrd="0" presId="urn:microsoft.com/office/officeart/2008/layout/NameandTitleOrganizationalChart"/>
    <dgm:cxn modelId="{41E5C6B4-34EE-456C-B458-290E95F38CF9}" type="presParOf" srcId="{7D0B5594-790F-4D9E-B4BE-1F95377EA684}" destId="{24CD341B-E124-4F6F-87FF-621BADF2C62A}" srcOrd="2" destOrd="0" presId="urn:microsoft.com/office/officeart/2008/layout/NameandTitleOrganizationalChart"/>
    <dgm:cxn modelId="{818A7F9A-D375-444F-A236-C80723B1B466}" type="presParOf" srcId="{B722E2C4-FEA6-458A-A419-75F3AA98E59C}" destId="{5E4C6E60-FE7A-496E-A618-E271D5BE861F}" srcOrd="1" destOrd="0" presId="urn:microsoft.com/office/officeart/2008/layout/NameandTitleOrganizationalChart"/>
    <dgm:cxn modelId="{50A24939-73ED-488A-AB49-55AC4D6B0872}" type="presParOf" srcId="{B722E2C4-FEA6-458A-A419-75F3AA98E59C}" destId="{D5EA50A6-DA0B-4F87-8C48-BE9E0FAC822A}" srcOrd="2" destOrd="0" presId="urn:microsoft.com/office/officeart/2008/layout/NameandTitleOrganizationalChart"/>
    <dgm:cxn modelId="{B960C5A6-353D-4EAA-A582-9CB17772E6A0}" type="presParOf" srcId="{0472DC24-B20A-4BA9-8AD1-13A645F3A2F7}" destId="{7565D6B7-76FA-40C5-BB80-AAF9C357A1FD}" srcOrd="2" destOrd="0" presId="urn:microsoft.com/office/officeart/2008/layout/NameandTitleOrganizationalChart"/>
    <dgm:cxn modelId="{A7612D81-9443-40F2-9F01-DDFD1526BBBF}" type="presParOf" srcId="{0472DC24-B20A-4BA9-8AD1-13A645F3A2F7}" destId="{D85392E3-4B89-4BB1-A549-9CEF73E2C7BC}" srcOrd="3" destOrd="0" presId="urn:microsoft.com/office/officeart/2008/layout/NameandTitleOrganizationalChart"/>
    <dgm:cxn modelId="{DB459A50-84D6-4685-8F5F-81EFDA0F4689}" type="presParOf" srcId="{D85392E3-4B89-4BB1-A549-9CEF73E2C7BC}" destId="{61D00F9B-3865-4443-AC3C-87344BC3B1D9}" srcOrd="0" destOrd="0" presId="urn:microsoft.com/office/officeart/2008/layout/NameandTitleOrganizationalChart"/>
    <dgm:cxn modelId="{A8A603F9-0885-4634-A45C-FEED775A6CBA}" type="presParOf" srcId="{61D00F9B-3865-4443-AC3C-87344BC3B1D9}" destId="{9B33B815-AC1C-4360-A966-A5F45677113A}" srcOrd="0" destOrd="0" presId="urn:microsoft.com/office/officeart/2008/layout/NameandTitleOrganizationalChart"/>
    <dgm:cxn modelId="{B6503344-7066-407B-803B-AAC7F3F649AC}" type="presParOf" srcId="{61D00F9B-3865-4443-AC3C-87344BC3B1D9}" destId="{F6D355D5-3CCE-4FCA-AE8B-7652E7DFAD7C}" srcOrd="1" destOrd="0" presId="urn:microsoft.com/office/officeart/2008/layout/NameandTitleOrganizationalChart"/>
    <dgm:cxn modelId="{64F24A79-8E03-4F11-A71A-19CD29C856C0}" type="presParOf" srcId="{61D00F9B-3865-4443-AC3C-87344BC3B1D9}" destId="{C2A825E7-1954-47FF-882D-EF8A8BF2CBEB}" srcOrd="2" destOrd="0" presId="urn:microsoft.com/office/officeart/2008/layout/NameandTitleOrganizationalChart"/>
    <dgm:cxn modelId="{099DC141-293D-49A6-BFE0-4A74723978C7}" type="presParOf" srcId="{D85392E3-4B89-4BB1-A549-9CEF73E2C7BC}" destId="{B4E57B31-1A98-425F-B6A2-077E30D85995}" srcOrd="1" destOrd="0" presId="urn:microsoft.com/office/officeart/2008/layout/NameandTitleOrganizationalChart"/>
    <dgm:cxn modelId="{3768BD4E-920E-476A-9D9F-EAE975CF929C}" type="presParOf" srcId="{D85392E3-4B89-4BB1-A549-9CEF73E2C7BC}" destId="{D3FEA1D2-CA4B-4DE7-8EF3-1855CBEEDFBD}" srcOrd="2" destOrd="0" presId="urn:microsoft.com/office/officeart/2008/layout/NameandTitleOrganizationalChart"/>
    <dgm:cxn modelId="{C526AE63-F141-4DCF-AD50-F134D347BC8B}" type="presParOf" srcId="{0472DC24-B20A-4BA9-8AD1-13A645F3A2F7}" destId="{99248FA1-75C7-46A0-86C4-1A8A7D924557}" srcOrd="4" destOrd="0" presId="urn:microsoft.com/office/officeart/2008/layout/NameandTitleOrganizationalChart"/>
    <dgm:cxn modelId="{373F9645-F1F6-4565-9065-8474EBDC4C3A}" type="presParOf" srcId="{0472DC24-B20A-4BA9-8AD1-13A645F3A2F7}" destId="{E26FF9D1-21FD-4A8C-AF57-09E32AAD507F}" srcOrd="5" destOrd="0" presId="urn:microsoft.com/office/officeart/2008/layout/NameandTitleOrganizationalChart"/>
    <dgm:cxn modelId="{C23B6CC8-2028-4FAA-83CB-47918A654E9B}" type="presParOf" srcId="{E26FF9D1-21FD-4A8C-AF57-09E32AAD507F}" destId="{774887F0-3D9E-4251-9593-814E6EF4294E}" srcOrd="0" destOrd="0" presId="urn:microsoft.com/office/officeart/2008/layout/NameandTitleOrganizationalChart"/>
    <dgm:cxn modelId="{624D40AB-35C2-46F7-9985-37B114E55061}" type="presParOf" srcId="{774887F0-3D9E-4251-9593-814E6EF4294E}" destId="{35B5B801-3760-4D08-A2E4-429D8B82E193}" srcOrd="0" destOrd="0" presId="urn:microsoft.com/office/officeart/2008/layout/NameandTitleOrganizationalChart"/>
    <dgm:cxn modelId="{CAC889B1-0C4D-4730-97B4-C92A5BACDACF}" type="presParOf" srcId="{774887F0-3D9E-4251-9593-814E6EF4294E}" destId="{B444F249-32E0-4667-9E54-4F03FEDA76E7}" srcOrd="1" destOrd="0" presId="urn:microsoft.com/office/officeart/2008/layout/NameandTitleOrganizationalChart"/>
    <dgm:cxn modelId="{FAC0A4FF-2445-4597-9B0E-10B877DAFAB2}" type="presParOf" srcId="{774887F0-3D9E-4251-9593-814E6EF4294E}" destId="{56546F38-3EFA-423F-AA47-5DDE23B3EC6D}" srcOrd="2" destOrd="0" presId="urn:microsoft.com/office/officeart/2008/layout/NameandTitleOrganizationalChart"/>
    <dgm:cxn modelId="{B5E0C147-4A63-4F44-A9B9-C4AB475393B9}" type="presParOf" srcId="{E26FF9D1-21FD-4A8C-AF57-09E32AAD507F}" destId="{8A1A2B83-C0CD-437E-A4F8-38B8616ACC87}" srcOrd="1" destOrd="0" presId="urn:microsoft.com/office/officeart/2008/layout/NameandTitleOrganizationalChart"/>
    <dgm:cxn modelId="{997903FF-7B97-4673-BC20-D0DC5A920228}" type="presParOf" srcId="{E26FF9D1-21FD-4A8C-AF57-09E32AAD507F}" destId="{A28A0ED8-8760-4365-BDD8-2B21B23705A9}" srcOrd="2" destOrd="0" presId="urn:microsoft.com/office/officeart/2008/layout/NameandTitleOrganizationalChart"/>
    <dgm:cxn modelId="{2A654C22-CDD6-46E8-A765-C4F1B29A8901}" type="presParOf" srcId="{0472DC24-B20A-4BA9-8AD1-13A645F3A2F7}" destId="{08AC8D23-0831-42A3-B646-42F13484FA9E}" srcOrd="6" destOrd="0" presId="urn:microsoft.com/office/officeart/2008/layout/NameandTitleOrganizationalChart"/>
    <dgm:cxn modelId="{CA7737A2-FCAF-44B1-B1B8-613EFF42523A}" type="presParOf" srcId="{0472DC24-B20A-4BA9-8AD1-13A645F3A2F7}" destId="{2842F377-FDF4-430B-960E-282A089BA155}" srcOrd="7" destOrd="0" presId="urn:microsoft.com/office/officeart/2008/layout/NameandTitleOrganizationalChart"/>
    <dgm:cxn modelId="{99B71551-7BC3-472A-B5BF-BF0BD25643E3}" type="presParOf" srcId="{2842F377-FDF4-430B-960E-282A089BA155}" destId="{357129B0-000F-4D31-A985-071642E6B434}" srcOrd="0" destOrd="0" presId="urn:microsoft.com/office/officeart/2008/layout/NameandTitleOrganizationalChart"/>
    <dgm:cxn modelId="{06B6D0E2-F3A8-45B0-B8FF-E9FFEE3709BE}" type="presParOf" srcId="{357129B0-000F-4D31-A985-071642E6B434}" destId="{B81C7479-B4EA-4289-B6F5-D1D860CD97D5}" srcOrd="0" destOrd="0" presId="urn:microsoft.com/office/officeart/2008/layout/NameandTitleOrganizationalChart"/>
    <dgm:cxn modelId="{47795FEB-74F3-4206-9E27-F5A4A1901837}" type="presParOf" srcId="{357129B0-000F-4D31-A985-071642E6B434}" destId="{B0FC9BC0-3270-42ED-BCDE-236F5CDB8CC6}" srcOrd="1" destOrd="0" presId="urn:microsoft.com/office/officeart/2008/layout/NameandTitleOrganizationalChart"/>
    <dgm:cxn modelId="{EA96D041-7A8A-4161-9FE8-ED3D376CE097}" type="presParOf" srcId="{357129B0-000F-4D31-A985-071642E6B434}" destId="{33F93BCD-9849-4094-8863-4873D265CA70}" srcOrd="2" destOrd="0" presId="urn:microsoft.com/office/officeart/2008/layout/NameandTitleOrganizationalChart"/>
    <dgm:cxn modelId="{FD9ACF5D-C73D-4F6B-9223-FB53FAF21F96}" type="presParOf" srcId="{2842F377-FDF4-430B-960E-282A089BA155}" destId="{AE185C53-A935-4DCC-8084-D2DD63939BA4}" srcOrd="1" destOrd="0" presId="urn:microsoft.com/office/officeart/2008/layout/NameandTitleOrganizationalChart"/>
    <dgm:cxn modelId="{F5E660DE-88C9-4282-A1A4-52BB3753B33B}" type="presParOf" srcId="{2842F377-FDF4-430B-960E-282A089BA155}" destId="{E891D25E-CEC6-4515-8CC5-61859554720B}" srcOrd="2" destOrd="0" presId="urn:microsoft.com/office/officeart/2008/layout/NameandTitleOrganizationalChart"/>
    <dgm:cxn modelId="{457E8BB5-6036-4632-9719-403B098397B9}" type="presParOf" srcId="{484E8E1A-D7BC-4042-9D15-7DB8A186BCCA}" destId="{FB392A59-4901-46BA-9C79-D0172D41F69D}" srcOrd="2" destOrd="0" presId="urn:microsoft.com/office/officeart/2008/layout/NameandTitleOrganizationalChart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991B79E-A0C3-4A71-A483-926B723EE64B}" type="doc">
      <dgm:prSet loTypeId="urn:microsoft.com/office/officeart/2005/8/layout/cycle4" loCatId="matrix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E60CF52C-CA8F-4F60-A5E8-56BFC0E08771}">
      <dgm:prSet phldrT="[Текст]" custT="1"/>
      <dgm:spPr/>
      <dgm:t>
        <a:bodyPr/>
        <a:lstStyle/>
        <a:p>
          <a:r>
            <a:rPr lang="uk-UA" sz="1100">
              <a:latin typeface="Times New Roman" pitchFamily="18" charset="0"/>
              <a:cs typeface="Times New Roman" pitchFamily="18" charset="0"/>
            </a:rPr>
            <a:t>Сильні сторони</a:t>
          </a:r>
        </a:p>
      </dgm:t>
    </dgm:pt>
    <dgm:pt modelId="{409DD02B-6AE2-4A30-BBFD-E90550A2AA86}" type="parTrans" cxnId="{6D2862C7-58E6-4B3D-802B-55B19394EBB4}">
      <dgm:prSet/>
      <dgm:spPr/>
      <dgm:t>
        <a:bodyPr/>
        <a:lstStyle/>
        <a:p>
          <a:endParaRPr lang="uk-UA"/>
        </a:p>
      </dgm:t>
    </dgm:pt>
    <dgm:pt modelId="{6049DE17-5669-4746-906A-C70C8B19ED4D}" type="sibTrans" cxnId="{6D2862C7-58E6-4B3D-802B-55B19394EBB4}">
      <dgm:prSet/>
      <dgm:spPr/>
      <dgm:t>
        <a:bodyPr/>
        <a:lstStyle/>
        <a:p>
          <a:endParaRPr lang="uk-UA"/>
        </a:p>
      </dgm:t>
    </dgm:pt>
    <dgm:pt modelId="{980493B4-D5F4-405A-8C70-C961B6D8AF44}">
      <dgm:prSet phldrT="[Текст]" custT="1"/>
      <dgm:spPr/>
      <dgm:t>
        <a:bodyPr/>
        <a:lstStyle/>
        <a:p>
          <a:r>
            <a:rPr lang="ru-RU" sz="1100">
              <a:latin typeface="Times New Roman" pitchFamily="18" charset="0"/>
              <a:cs typeface="Times New Roman" pitchFamily="18" charset="0"/>
            </a:rPr>
            <a:t>відпрацьовані бізнес-потоки</a:t>
          </a:r>
          <a:endParaRPr lang="uk-UA" sz="1100">
            <a:latin typeface="Times New Roman" pitchFamily="18" charset="0"/>
            <a:cs typeface="Times New Roman" pitchFamily="18" charset="0"/>
          </a:endParaRPr>
        </a:p>
      </dgm:t>
    </dgm:pt>
    <dgm:pt modelId="{30249CF5-0EDA-4EB8-A7C8-9E5A82982367}" type="parTrans" cxnId="{8F481387-ECD2-4295-A035-6DDDBDD57D8E}">
      <dgm:prSet/>
      <dgm:spPr/>
      <dgm:t>
        <a:bodyPr/>
        <a:lstStyle/>
        <a:p>
          <a:endParaRPr lang="uk-UA"/>
        </a:p>
      </dgm:t>
    </dgm:pt>
    <dgm:pt modelId="{01D54949-7D1F-4DF8-B812-A24DBADF50C5}" type="sibTrans" cxnId="{8F481387-ECD2-4295-A035-6DDDBDD57D8E}">
      <dgm:prSet/>
      <dgm:spPr/>
      <dgm:t>
        <a:bodyPr/>
        <a:lstStyle/>
        <a:p>
          <a:endParaRPr lang="uk-UA"/>
        </a:p>
      </dgm:t>
    </dgm:pt>
    <dgm:pt modelId="{3EEFB4E8-AEF7-487A-A4B0-924BAEF005E0}">
      <dgm:prSet phldrT="[Текст]" custT="1"/>
      <dgm:spPr/>
      <dgm:t>
        <a:bodyPr/>
        <a:lstStyle/>
        <a:p>
          <a:r>
            <a:rPr lang="uk-UA" sz="1100">
              <a:latin typeface="Times New Roman" pitchFamily="18" charset="0"/>
              <a:cs typeface="Times New Roman" pitchFamily="18" charset="0"/>
            </a:rPr>
            <a:t>Слабкі сторони</a:t>
          </a:r>
        </a:p>
      </dgm:t>
    </dgm:pt>
    <dgm:pt modelId="{8C3B97BC-4AC0-4D14-8138-0E7753941485}" type="parTrans" cxnId="{405B7941-C620-41ED-913C-970BCF9CF316}">
      <dgm:prSet/>
      <dgm:spPr/>
      <dgm:t>
        <a:bodyPr/>
        <a:lstStyle/>
        <a:p>
          <a:endParaRPr lang="uk-UA"/>
        </a:p>
      </dgm:t>
    </dgm:pt>
    <dgm:pt modelId="{03076EA7-94C2-4ABA-AF43-2775D8BC5F94}" type="sibTrans" cxnId="{405B7941-C620-41ED-913C-970BCF9CF316}">
      <dgm:prSet/>
      <dgm:spPr/>
      <dgm:t>
        <a:bodyPr/>
        <a:lstStyle/>
        <a:p>
          <a:endParaRPr lang="uk-UA"/>
        </a:p>
      </dgm:t>
    </dgm:pt>
    <dgm:pt modelId="{1A0F4F2D-2FED-4292-9CF4-3F114588DCAA}">
      <dgm:prSet phldrT="[Текст]" custT="1"/>
      <dgm:spPr/>
      <dgm:t>
        <a:bodyPr/>
        <a:lstStyle/>
        <a:p>
          <a:r>
            <a:rPr lang="uk-UA" sz="1100">
              <a:latin typeface="Times New Roman" pitchFamily="18" charset="0"/>
              <a:cs typeface="Times New Roman" pitchFamily="18" charset="0"/>
            </a:rPr>
            <a:t>залежність від постачальників</a:t>
          </a:r>
        </a:p>
      </dgm:t>
    </dgm:pt>
    <dgm:pt modelId="{D2CA7516-15CC-4AD4-816A-ACED1DC723AA}" type="parTrans" cxnId="{FFA1F49A-6788-4767-9582-93C680EEE8E1}">
      <dgm:prSet/>
      <dgm:spPr/>
      <dgm:t>
        <a:bodyPr/>
        <a:lstStyle/>
        <a:p>
          <a:endParaRPr lang="uk-UA"/>
        </a:p>
      </dgm:t>
    </dgm:pt>
    <dgm:pt modelId="{6FFC038E-FAD3-4755-A486-073B310D546D}" type="sibTrans" cxnId="{FFA1F49A-6788-4767-9582-93C680EEE8E1}">
      <dgm:prSet/>
      <dgm:spPr/>
      <dgm:t>
        <a:bodyPr/>
        <a:lstStyle/>
        <a:p>
          <a:endParaRPr lang="uk-UA"/>
        </a:p>
      </dgm:t>
    </dgm:pt>
    <dgm:pt modelId="{8DBDFE15-7B0F-47F2-AAD7-E0B7A293A99F}">
      <dgm:prSet phldrT="[Текст]" custT="1"/>
      <dgm:spPr/>
      <dgm:t>
        <a:bodyPr/>
        <a:lstStyle/>
        <a:p>
          <a:r>
            <a:rPr lang="uk-UA" sz="1100">
              <a:latin typeface="Times New Roman" pitchFamily="18" charset="0"/>
              <a:cs typeface="Times New Roman" pitchFamily="18" charset="0"/>
            </a:rPr>
            <a:t>Можливості</a:t>
          </a:r>
        </a:p>
      </dgm:t>
    </dgm:pt>
    <dgm:pt modelId="{BD76711C-2CC6-4ED9-98CF-1D3C53159C21}" type="parTrans" cxnId="{91C422AF-D016-4DA3-AC0F-16C0D80F3649}">
      <dgm:prSet/>
      <dgm:spPr/>
      <dgm:t>
        <a:bodyPr/>
        <a:lstStyle/>
        <a:p>
          <a:endParaRPr lang="uk-UA"/>
        </a:p>
      </dgm:t>
    </dgm:pt>
    <dgm:pt modelId="{B519200B-196A-4D8C-B37A-96DF711FF420}" type="sibTrans" cxnId="{91C422AF-D016-4DA3-AC0F-16C0D80F3649}">
      <dgm:prSet/>
      <dgm:spPr/>
      <dgm:t>
        <a:bodyPr/>
        <a:lstStyle/>
        <a:p>
          <a:endParaRPr lang="uk-UA"/>
        </a:p>
      </dgm:t>
    </dgm:pt>
    <dgm:pt modelId="{41F2D004-8A0C-42DB-B87B-FBEF127ACAA1}">
      <dgm:prSet phldrT="[Текст]" custT="1"/>
      <dgm:spPr/>
      <dgm:t>
        <a:bodyPr/>
        <a:lstStyle/>
        <a:p>
          <a:r>
            <a:rPr lang="uk-UA" sz="1100">
              <a:latin typeface="Times New Roman" pitchFamily="18" charset="0"/>
              <a:cs typeface="Times New Roman" pitchFamily="18" charset="0"/>
            </a:rPr>
            <a:t>активний імпорт</a:t>
          </a:r>
        </a:p>
      </dgm:t>
    </dgm:pt>
    <dgm:pt modelId="{F74B32D6-0568-4166-9103-F3635ECEB3DA}" type="parTrans" cxnId="{129F9C0C-0307-4857-837C-2B789F5FC1CD}">
      <dgm:prSet/>
      <dgm:spPr/>
      <dgm:t>
        <a:bodyPr/>
        <a:lstStyle/>
        <a:p>
          <a:endParaRPr lang="uk-UA"/>
        </a:p>
      </dgm:t>
    </dgm:pt>
    <dgm:pt modelId="{EBFE1A04-5DA5-4E37-894E-8F12D8859329}" type="sibTrans" cxnId="{129F9C0C-0307-4857-837C-2B789F5FC1CD}">
      <dgm:prSet/>
      <dgm:spPr/>
      <dgm:t>
        <a:bodyPr/>
        <a:lstStyle/>
        <a:p>
          <a:endParaRPr lang="uk-UA"/>
        </a:p>
      </dgm:t>
    </dgm:pt>
    <dgm:pt modelId="{55664870-8CAE-4460-B97F-C222D6408BBA}">
      <dgm:prSet phldrT="[Текст]" custT="1"/>
      <dgm:spPr/>
      <dgm:t>
        <a:bodyPr/>
        <a:lstStyle/>
        <a:p>
          <a:r>
            <a:rPr lang="uk-UA" sz="1100">
              <a:latin typeface="Times New Roman" pitchFamily="18" charset="0"/>
              <a:cs typeface="Times New Roman" pitchFamily="18" charset="0"/>
            </a:rPr>
            <a:t>Загрози</a:t>
          </a:r>
        </a:p>
      </dgm:t>
    </dgm:pt>
    <dgm:pt modelId="{7FF2C658-F4D0-44DA-BE9E-CB2D24799181}" type="parTrans" cxnId="{95EC5B7F-D5E5-4A1D-883F-854F40182F82}">
      <dgm:prSet/>
      <dgm:spPr/>
      <dgm:t>
        <a:bodyPr/>
        <a:lstStyle/>
        <a:p>
          <a:endParaRPr lang="uk-UA"/>
        </a:p>
      </dgm:t>
    </dgm:pt>
    <dgm:pt modelId="{4B444889-4A89-4B15-9E15-02AD8ABB2D3F}" type="sibTrans" cxnId="{95EC5B7F-D5E5-4A1D-883F-854F40182F82}">
      <dgm:prSet/>
      <dgm:spPr/>
      <dgm:t>
        <a:bodyPr/>
        <a:lstStyle/>
        <a:p>
          <a:endParaRPr lang="uk-UA"/>
        </a:p>
      </dgm:t>
    </dgm:pt>
    <dgm:pt modelId="{0BE8F929-0A92-49FD-BE36-77676D8627F9}">
      <dgm:prSet phldrT="[Текст]" custT="1"/>
      <dgm:spPr/>
      <dgm:t>
        <a:bodyPr/>
        <a:lstStyle/>
        <a:p>
          <a:r>
            <a:rPr lang="uk-UA" sz="1100">
              <a:latin typeface="Times New Roman" pitchFamily="18" charset="0"/>
              <a:cs typeface="Times New Roman" pitchFamily="18" charset="0"/>
            </a:rPr>
            <a:t>активність конкурентів</a:t>
          </a:r>
        </a:p>
      </dgm:t>
    </dgm:pt>
    <dgm:pt modelId="{13E439DC-5C3E-4BDB-8DE2-4D4B62F8623F}" type="parTrans" cxnId="{BF523C86-C3A8-4984-AA8C-C29CD8232B7C}">
      <dgm:prSet/>
      <dgm:spPr/>
      <dgm:t>
        <a:bodyPr/>
        <a:lstStyle/>
        <a:p>
          <a:endParaRPr lang="uk-UA"/>
        </a:p>
      </dgm:t>
    </dgm:pt>
    <dgm:pt modelId="{7B183C8B-8021-4000-BD21-8EBBA81A8A4C}" type="sibTrans" cxnId="{BF523C86-C3A8-4984-AA8C-C29CD8232B7C}">
      <dgm:prSet/>
      <dgm:spPr/>
      <dgm:t>
        <a:bodyPr/>
        <a:lstStyle/>
        <a:p>
          <a:endParaRPr lang="uk-UA"/>
        </a:p>
      </dgm:t>
    </dgm:pt>
    <dgm:pt modelId="{E1F86130-8F14-4BDA-807B-33D539FBD6C6}">
      <dgm:prSet phldrT="[Текст]" custT="1"/>
      <dgm:spPr/>
      <dgm:t>
        <a:bodyPr/>
        <a:lstStyle/>
        <a:p>
          <a:r>
            <a:rPr lang="uk-UA" sz="1100">
              <a:latin typeface="Times New Roman" pitchFamily="18" charset="0"/>
              <a:cs typeface="Times New Roman" pitchFamily="18" charset="0"/>
            </a:rPr>
            <a:t>цінова політика</a:t>
          </a:r>
        </a:p>
      </dgm:t>
    </dgm:pt>
    <dgm:pt modelId="{71A976F0-F732-451C-BA03-3E37E20140D1}" type="parTrans" cxnId="{B7271E1C-7B90-49F1-B755-FDD3E4A9BFBB}">
      <dgm:prSet/>
      <dgm:spPr/>
      <dgm:t>
        <a:bodyPr/>
        <a:lstStyle/>
        <a:p>
          <a:endParaRPr lang="uk-UA"/>
        </a:p>
      </dgm:t>
    </dgm:pt>
    <dgm:pt modelId="{8AC2F504-E961-4B69-88BD-E3C7C11BB12E}" type="sibTrans" cxnId="{B7271E1C-7B90-49F1-B755-FDD3E4A9BFBB}">
      <dgm:prSet/>
      <dgm:spPr/>
      <dgm:t>
        <a:bodyPr/>
        <a:lstStyle/>
        <a:p>
          <a:endParaRPr lang="uk-UA"/>
        </a:p>
      </dgm:t>
    </dgm:pt>
    <dgm:pt modelId="{14FD1DFB-EE5D-47CB-B984-08F1646E2DB6}">
      <dgm:prSet phldrT="[Текст]" custT="1"/>
      <dgm:spPr/>
      <dgm:t>
        <a:bodyPr/>
        <a:lstStyle/>
        <a:p>
          <a:r>
            <a:rPr lang="uk-UA" sz="1100">
              <a:latin typeface="Times New Roman" pitchFamily="18" charset="0"/>
              <a:cs typeface="Times New Roman" pitchFamily="18" charset="0"/>
            </a:rPr>
            <a:t>збутова система</a:t>
          </a:r>
        </a:p>
      </dgm:t>
    </dgm:pt>
    <dgm:pt modelId="{1CC23C9A-A58B-4225-BEAA-C6D30D4740FE}" type="parTrans" cxnId="{873E1BE3-27C9-4946-AF52-0873C463BFB0}">
      <dgm:prSet/>
      <dgm:spPr/>
      <dgm:t>
        <a:bodyPr/>
        <a:lstStyle/>
        <a:p>
          <a:endParaRPr lang="uk-UA"/>
        </a:p>
      </dgm:t>
    </dgm:pt>
    <dgm:pt modelId="{EE05863A-F202-489C-B68B-3702AD231AD5}" type="sibTrans" cxnId="{873E1BE3-27C9-4946-AF52-0873C463BFB0}">
      <dgm:prSet/>
      <dgm:spPr/>
      <dgm:t>
        <a:bodyPr/>
        <a:lstStyle/>
        <a:p>
          <a:endParaRPr lang="uk-UA"/>
        </a:p>
      </dgm:t>
    </dgm:pt>
    <dgm:pt modelId="{253FB8C1-859D-48CD-B757-B091397C3F3A}">
      <dgm:prSet phldrT="[Текст]" custT="1"/>
      <dgm:spPr/>
      <dgm:t>
        <a:bodyPr/>
        <a:lstStyle/>
        <a:p>
          <a:r>
            <a:rPr lang="uk-UA" sz="1100">
              <a:latin typeface="Times New Roman" pitchFamily="18" charset="0"/>
              <a:cs typeface="Times New Roman" pitchFamily="18" charset="0"/>
            </a:rPr>
            <a:t>збільшення реклами</a:t>
          </a:r>
        </a:p>
      </dgm:t>
    </dgm:pt>
    <dgm:pt modelId="{399A2932-6525-49BC-A602-1F17633CC1D3}" type="parTrans" cxnId="{9A573A68-D536-49FE-9D0A-04BFE3C93EF6}">
      <dgm:prSet/>
      <dgm:spPr/>
      <dgm:t>
        <a:bodyPr/>
        <a:lstStyle/>
        <a:p>
          <a:endParaRPr lang="uk-UA"/>
        </a:p>
      </dgm:t>
    </dgm:pt>
    <dgm:pt modelId="{A4363D5C-DBD9-41BD-A6B3-61CD6452C565}" type="sibTrans" cxnId="{9A573A68-D536-49FE-9D0A-04BFE3C93EF6}">
      <dgm:prSet/>
      <dgm:spPr/>
      <dgm:t>
        <a:bodyPr/>
        <a:lstStyle/>
        <a:p>
          <a:endParaRPr lang="uk-UA"/>
        </a:p>
      </dgm:t>
    </dgm:pt>
    <dgm:pt modelId="{BFE44F43-D079-4907-8222-AF02E7C9B26D}">
      <dgm:prSet phldrT="[Текст]" custT="1"/>
      <dgm:spPr/>
      <dgm:t>
        <a:bodyPr/>
        <a:lstStyle/>
        <a:p>
          <a:r>
            <a:rPr lang="uk-UA" sz="1100">
              <a:latin typeface="Times New Roman" pitchFamily="18" charset="0"/>
              <a:cs typeface="Times New Roman" pitchFamily="18" charset="0"/>
            </a:rPr>
            <a:t>нові сигменти ринку</a:t>
          </a:r>
        </a:p>
      </dgm:t>
    </dgm:pt>
    <dgm:pt modelId="{F2769CA3-FF36-418C-BBF4-E34AFC1EBD5B}" type="parTrans" cxnId="{81C0E5BD-043D-415A-9636-CB4E7F2C9756}">
      <dgm:prSet/>
      <dgm:spPr/>
      <dgm:t>
        <a:bodyPr/>
        <a:lstStyle/>
        <a:p>
          <a:endParaRPr lang="uk-UA"/>
        </a:p>
      </dgm:t>
    </dgm:pt>
    <dgm:pt modelId="{4323F527-6D27-4D2A-B2E5-386CD62EFD02}" type="sibTrans" cxnId="{81C0E5BD-043D-415A-9636-CB4E7F2C9756}">
      <dgm:prSet/>
      <dgm:spPr/>
      <dgm:t>
        <a:bodyPr/>
        <a:lstStyle/>
        <a:p>
          <a:endParaRPr lang="uk-UA"/>
        </a:p>
      </dgm:t>
    </dgm:pt>
    <dgm:pt modelId="{7B5A4C0E-080E-4422-8CB4-CB369F6172CF}">
      <dgm:prSet phldrT="[Текст]" custT="1"/>
      <dgm:spPr/>
      <dgm:t>
        <a:bodyPr/>
        <a:lstStyle/>
        <a:p>
          <a:r>
            <a:rPr lang="uk-UA" sz="1100">
              <a:latin typeface="Times New Roman" pitchFamily="18" charset="0"/>
              <a:cs typeface="Times New Roman" pitchFamily="18" charset="0"/>
            </a:rPr>
            <a:t>зміна тенденцій попиту</a:t>
          </a:r>
        </a:p>
      </dgm:t>
    </dgm:pt>
    <dgm:pt modelId="{91170D64-37D4-44E9-8BE9-CB9FA0146DAE}" type="parTrans" cxnId="{33FCEA7C-1206-4A8E-A964-EF3EA73BA7B1}">
      <dgm:prSet/>
      <dgm:spPr/>
      <dgm:t>
        <a:bodyPr/>
        <a:lstStyle/>
        <a:p>
          <a:endParaRPr lang="uk-UA"/>
        </a:p>
      </dgm:t>
    </dgm:pt>
    <dgm:pt modelId="{A1BD4733-3181-42AC-9AE0-79337A18566A}" type="sibTrans" cxnId="{33FCEA7C-1206-4A8E-A964-EF3EA73BA7B1}">
      <dgm:prSet/>
      <dgm:spPr/>
      <dgm:t>
        <a:bodyPr/>
        <a:lstStyle/>
        <a:p>
          <a:endParaRPr lang="uk-UA"/>
        </a:p>
      </dgm:t>
    </dgm:pt>
    <dgm:pt modelId="{F4F6992B-D663-40CE-9D3D-80C4FB3B6CC3}" type="pres">
      <dgm:prSet presAssocID="{D991B79E-A0C3-4A71-A483-926B723EE64B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91577510-C437-41E8-93C9-A93FBB971339}" type="pres">
      <dgm:prSet presAssocID="{D991B79E-A0C3-4A71-A483-926B723EE64B}" presName="children" presStyleCnt="0"/>
      <dgm:spPr/>
    </dgm:pt>
    <dgm:pt modelId="{F73A39BA-EDE0-4EAB-8BD9-A14B662C6C0D}" type="pres">
      <dgm:prSet presAssocID="{D991B79E-A0C3-4A71-A483-926B723EE64B}" presName="child1group" presStyleCnt="0"/>
      <dgm:spPr/>
    </dgm:pt>
    <dgm:pt modelId="{AEC0946A-7C35-49D9-8761-55E5DFABB1E1}" type="pres">
      <dgm:prSet presAssocID="{D991B79E-A0C3-4A71-A483-926B723EE64B}" presName="child1" presStyleLbl="bgAcc1" presStyleIdx="0" presStyleCnt="4"/>
      <dgm:spPr/>
      <dgm:t>
        <a:bodyPr/>
        <a:lstStyle/>
        <a:p>
          <a:endParaRPr lang="uk-UA"/>
        </a:p>
      </dgm:t>
    </dgm:pt>
    <dgm:pt modelId="{225C047B-AAB2-44ED-878B-3BCC7A4754E9}" type="pres">
      <dgm:prSet presAssocID="{D991B79E-A0C3-4A71-A483-926B723EE64B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98CC61BF-79A0-4CEB-8A13-7171D8EAB58A}" type="pres">
      <dgm:prSet presAssocID="{D991B79E-A0C3-4A71-A483-926B723EE64B}" presName="child2group" presStyleCnt="0"/>
      <dgm:spPr/>
    </dgm:pt>
    <dgm:pt modelId="{4B7AF212-76F4-4008-9E01-CB1654FBCCBF}" type="pres">
      <dgm:prSet presAssocID="{D991B79E-A0C3-4A71-A483-926B723EE64B}" presName="child2" presStyleLbl="bgAcc1" presStyleIdx="1" presStyleCnt="4"/>
      <dgm:spPr/>
      <dgm:t>
        <a:bodyPr/>
        <a:lstStyle/>
        <a:p>
          <a:endParaRPr lang="uk-UA"/>
        </a:p>
      </dgm:t>
    </dgm:pt>
    <dgm:pt modelId="{4EB9BDD8-5A47-4526-BA63-44B0BACC392F}" type="pres">
      <dgm:prSet presAssocID="{D991B79E-A0C3-4A71-A483-926B723EE64B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1FEE5CFD-215C-45B2-92B9-62412708ED8B}" type="pres">
      <dgm:prSet presAssocID="{D991B79E-A0C3-4A71-A483-926B723EE64B}" presName="child3group" presStyleCnt="0"/>
      <dgm:spPr/>
    </dgm:pt>
    <dgm:pt modelId="{34FFB800-8F12-4D4B-8ED7-FFFF722EACE3}" type="pres">
      <dgm:prSet presAssocID="{D991B79E-A0C3-4A71-A483-926B723EE64B}" presName="child3" presStyleLbl="bgAcc1" presStyleIdx="2" presStyleCnt="4" custScaleX="109955" custScaleY="114423" custLinFactNeighborX="33664" custLinFactNeighborY="-11235"/>
      <dgm:spPr/>
      <dgm:t>
        <a:bodyPr/>
        <a:lstStyle/>
        <a:p>
          <a:endParaRPr lang="uk-UA"/>
        </a:p>
      </dgm:t>
    </dgm:pt>
    <dgm:pt modelId="{F37F8365-E2E2-40DB-AB9A-4D5B201CFF1D}" type="pres">
      <dgm:prSet presAssocID="{D991B79E-A0C3-4A71-A483-926B723EE64B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3EEEF9AD-A434-459E-8D54-2D5B39F8AD40}" type="pres">
      <dgm:prSet presAssocID="{D991B79E-A0C3-4A71-A483-926B723EE64B}" presName="child4group" presStyleCnt="0"/>
      <dgm:spPr/>
    </dgm:pt>
    <dgm:pt modelId="{A94E6475-42C4-4331-845F-BDDE2995922E}" type="pres">
      <dgm:prSet presAssocID="{D991B79E-A0C3-4A71-A483-926B723EE64B}" presName="child4" presStyleLbl="bgAcc1" presStyleIdx="3" presStyleCnt="4"/>
      <dgm:spPr/>
      <dgm:t>
        <a:bodyPr/>
        <a:lstStyle/>
        <a:p>
          <a:endParaRPr lang="uk-UA"/>
        </a:p>
      </dgm:t>
    </dgm:pt>
    <dgm:pt modelId="{2283EB11-33AF-44F0-8CD8-4559FFA8AF6A}" type="pres">
      <dgm:prSet presAssocID="{D991B79E-A0C3-4A71-A483-926B723EE64B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FEEAD05F-CDE4-41EC-A566-C58C9276A490}" type="pres">
      <dgm:prSet presAssocID="{D991B79E-A0C3-4A71-A483-926B723EE64B}" presName="childPlaceholder" presStyleCnt="0"/>
      <dgm:spPr/>
    </dgm:pt>
    <dgm:pt modelId="{D453EF50-D300-4AD6-8596-D78C46CB8281}" type="pres">
      <dgm:prSet presAssocID="{D991B79E-A0C3-4A71-A483-926B723EE64B}" presName="circle" presStyleCnt="0"/>
      <dgm:spPr/>
    </dgm:pt>
    <dgm:pt modelId="{ED5EA477-AEC1-414A-BE04-ECCFDA54DB75}" type="pres">
      <dgm:prSet presAssocID="{D991B79E-A0C3-4A71-A483-926B723EE64B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30225D5A-D4E6-499D-B73E-BFA7A02AAB8B}" type="pres">
      <dgm:prSet presAssocID="{D991B79E-A0C3-4A71-A483-926B723EE64B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5FAF0996-A64B-4AF2-B301-1E0FB53E1B8F}" type="pres">
      <dgm:prSet presAssocID="{D991B79E-A0C3-4A71-A483-926B723EE64B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F19FD3B0-EE41-4F10-9500-F75BE76ADF5C}" type="pres">
      <dgm:prSet presAssocID="{D991B79E-A0C3-4A71-A483-926B723EE64B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9515D8FB-53FF-43E7-9B51-7EEE102E9F22}" type="pres">
      <dgm:prSet presAssocID="{D991B79E-A0C3-4A71-A483-926B723EE64B}" presName="quadrantPlaceholder" presStyleCnt="0"/>
      <dgm:spPr/>
    </dgm:pt>
    <dgm:pt modelId="{6C3B12D6-2BA3-4AC3-8777-84B9F15333A5}" type="pres">
      <dgm:prSet presAssocID="{D991B79E-A0C3-4A71-A483-926B723EE64B}" presName="center1" presStyleLbl="fgShp" presStyleIdx="0" presStyleCnt="2"/>
      <dgm:spPr/>
    </dgm:pt>
    <dgm:pt modelId="{A0492F72-32D4-471A-9595-4F824062439A}" type="pres">
      <dgm:prSet presAssocID="{D991B79E-A0C3-4A71-A483-926B723EE64B}" presName="center2" presStyleLbl="fgShp" presStyleIdx="1" presStyleCnt="2"/>
      <dgm:spPr/>
    </dgm:pt>
  </dgm:ptLst>
  <dgm:cxnLst>
    <dgm:cxn modelId="{FFA1F49A-6788-4767-9582-93C680EEE8E1}" srcId="{3EEFB4E8-AEF7-487A-A4B0-924BAEF005E0}" destId="{1A0F4F2D-2FED-4292-9CF4-3F114588DCAA}" srcOrd="0" destOrd="0" parTransId="{D2CA7516-15CC-4AD4-816A-ACED1DC723AA}" sibTransId="{6FFC038E-FAD3-4755-A486-073B310D546D}"/>
    <dgm:cxn modelId="{9A573A68-D536-49FE-9D0A-04BFE3C93EF6}" srcId="{8DBDFE15-7B0F-47F2-AAD7-E0B7A293A99F}" destId="{253FB8C1-859D-48CD-B757-B091397C3F3A}" srcOrd="1" destOrd="0" parTransId="{399A2932-6525-49BC-A602-1F17633CC1D3}" sibTransId="{A4363D5C-DBD9-41BD-A6B3-61CD6452C565}"/>
    <dgm:cxn modelId="{129F9C0C-0307-4857-837C-2B789F5FC1CD}" srcId="{8DBDFE15-7B0F-47F2-AAD7-E0B7A293A99F}" destId="{41F2D004-8A0C-42DB-B87B-FBEF127ACAA1}" srcOrd="0" destOrd="0" parTransId="{F74B32D6-0568-4166-9103-F3635ECEB3DA}" sibTransId="{EBFE1A04-5DA5-4E37-894E-8F12D8859329}"/>
    <dgm:cxn modelId="{E917E2D1-96AB-48C8-9422-4CB39B8AB76B}" type="presOf" srcId="{7B5A4C0E-080E-4422-8CB4-CB369F6172CF}" destId="{A94E6475-42C4-4331-845F-BDDE2995922E}" srcOrd="0" destOrd="1" presId="urn:microsoft.com/office/officeart/2005/8/layout/cycle4"/>
    <dgm:cxn modelId="{9CF0C369-39B9-460A-98A4-00A4F7708F6D}" type="presOf" srcId="{BFE44F43-D079-4907-8222-AF02E7C9B26D}" destId="{F37F8365-E2E2-40DB-AB9A-4D5B201CFF1D}" srcOrd="1" destOrd="2" presId="urn:microsoft.com/office/officeart/2005/8/layout/cycle4"/>
    <dgm:cxn modelId="{007552B6-E062-4F5B-83B3-3582D229EAAF}" type="presOf" srcId="{D991B79E-A0C3-4A71-A483-926B723EE64B}" destId="{F4F6992B-D663-40CE-9D3D-80C4FB3B6CC3}" srcOrd="0" destOrd="0" presId="urn:microsoft.com/office/officeart/2005/8/layout/cycle4"/>
    <dgm:cxn modelId="{AB8E09DB-BA62-4E4C-9DE3-5D3CA1E6FED7}" type="presOf" srcId="{41F2D004-8A0C-42DB-B87B-FBEF127ACAA1}" destId="{F37F8365-E2E2-40DB-AB9A-4D5B201CFF1D}" srcOrd="1" destOrd="0" presId="urn:microsoft.com/office/officeart/2005/8/layout/cycle4"/>
    <dgm:cxn modelId="{637C80BA-9C14-4DAF-AF24-2527EF58CA30}" type="presOf" srcId="{55664870-8CAE-4460-B97F-C222D6408BBA}" destId="{F19FD3B0-EE41-4F10-9500-F75BE76ADF5C}" srcOrd="0" destOrd="0" presId="urn:microsoft.com/office/officeart/2005/8/layout/cycle4"/>
    <dgm:cxn modelId="{F4CA04D4-8762-4C36-8593-3F839049396D}" type="presOf" srcId="{E60CF52C-CA8F-4F60-A5E8-56BFC0E08771}" destId="{ED5EA477-AEC1-414A-BE04-ECCFDA54DB75}" srcOrd="0" destOrd="0" presId="urn:microsoft.com/office/officeart/2005/8/layout/cycle4"/>
    <dgm:cxn modelId="{2E377B85-578A-4D23-99B1-CE0F859BEEC0}" type="presOf" srcId="{41F2D004-8A0C-42DB-B87B-FBEF127ACAA1}" destId="{34FFB800-8F12-4D4B-8ED7-FFFF722EACE3}" srcOrd="0" destOrd="0" presId="urn:microsoft.com/office/officeart/2005/8/layout/cycle4"/>
    <dgm:cxn modelId="{8F481387-ECD2-4295-A035-6DDDBDD57D8E}" srcId="{E60CF52C-CA8F-4F60-A5E8-56BFC0E08771}" destId="{980493B4-D5F4-405A-8C70-C961B6D8AF44}" srcOrd="0" destOrd="0" parTransId="{30249CF5-0EDA-4EB8-A7C8-9E5A82982367}" sibTransId="{01D54949-7D1F-4DF8-B812-A24DBADF50C5}"/>
    <dgm:cxn modelId="{A8B52EB4-3CAD-4ABD-B55C-D045A9FA489E}" type="presOf" srcId="{980493B4-D5F4-405A-8C70-C961B6D8AF44}" destId="{225C047B-AAB2-44ED-878B-3BCC7A4754E9}" srcOrd="1" destOrd="0" presId="urn:microsoft.com/office/officeart/2005/8/layout/cycle4"/>
    <dgm:cxn modelId="{405B7941-C620-41ED-913C-970BCF9CF316}" srcId="{D991B79E-A0C3-4A71-A483-926B723EE64B}" destId="{3EEFB4E8-AEF7-487A-A4B0-924BAEF005E0}" srcOrd="1" destOrd="0" parTransId="{8C3B97BC-4AC0-4D14-8138-0E7753941485}" sibTransId="{03076EA7-94C2-4ABA-AF43-2775D8BC5F94}"/>
    <dgm:cxn modelId="{8A079668-EEC4-4AC7-8339-AF632767EE3B}" type="presOf" srcId="{14FD1DFB-EE5D-47CB-B984-08F1646E2DB6}" destId="{AEC0946A-7C35-49D9-8761-55E5DFABB1E1}" srcOrd="0" destOrd="2" presId="urn:microsoft.com/office/officeart/2005/8/layout/cycle4"/>
    <dgm:cxn modelId="{873E1BE3-27C9-4946-AF52-0873C463BFB0}" srcId="{E60CF52C-CA8F-4F60-A5E8-56BFC0E08771}" destId="{14FD1DFB-EE5D-47CB-B984-08F1646E2DB6}" srcOrd="2" destOrd="0" parTransId="{1CC23C9A-A58B-4225-BEAA-C6D30D4740FE}" sibTransId="{EE05863A-F202-489C-B68B-3702AD231AD5}"/>
    <dgm:cxn modelId="{513710A4-3A5D-4943-B9EE-7723437755D2}" type="presOf" srcId="{253FB8C1-859D-48CD-B757-B091397C3F3A}" destId="{F37F8365-E2E2-40DB-AB9A-4D5B201CFF1D}" srcOrd="1" destOrd="1" presId="urn:microsoft.com/office/officeart/2005/8/layout/cycle4"/>
    <dgm:cxn modelId="{478320B8-17CF-47B5-904C-DC3C6CFAD263}" type="presOf" srcId="{0BE8F929-0A92-49FD-BE36-77676D8627F9}" destId="{A94E6475-42C4-4331-845F-BDDE2995922E}" srcOrd="0" destOrd="0" presId="urn:microsoft.com/office/officeart/2005/8/layout/cycle4"/>
    <dgm:cxn modelId="{95EC5B7F-D5E5-4A1D-883F-854F40182F82}" srcId="{D991B79E-A0C3-4A71-A483-926B723EE64B}" destId="{55664870-8CAE-4460-B97F-C222D6408BBA}" srcOrd="3" destOrd="0" parTransId="{7FF2C658-F4D0-44DA-BE9E-CB2D24799181}" sibTransId="{4B444889-4A89-4B15-9E15-02AD8ABB2D3F}"/>
    <dgm:cxn modelId="{05E3C075-56E8-4855-AEDB-70AB70D32919}" type="presOf" srcId="{0BE8F929-0A92-49FD-BE36-77676D8627F9}" destId="{2283EB11-33AF-44F0-8CD8-4559FFA8AF6A}" srcOrd="1" destOrd="0" presId="urn:microsoft.com/office/officeart/2005/8/layout/cycle4"/>
    <dgm:cxn modelId="{C85B6AE3-B3FC-49B9-ABED-0383739C6363}" type="presOf" srcId="{8DBDFE15-7B0F-47F2-AAD7-E0B7A293A99F}" destId="{5FAF0996-A64B-4AF2-B301-1E0FB53E1B8F}" srcOrd="0" destOrd="0" presId="urn:microsoft.com/office/officeart/2005/8/layout/cycle4"/>
    <dgm:cxn modelId="{8731D709-10A3-4455-B7F2-F49A87D8B1B5}" type="presOf" srcId="{7B5A4C0E-080E-4422-8CB4-CB369F6172CF}" destId="{2283EB11-33AF-44F0-8CD8-4559FFA8AF6A}" srcOrd="1" destOrd="1" presId="urn:microsoft.com/office/officeart/2005/8/layout/cycle4"/>
    <dgm:cxn modelId="{B7271E1C-7B90-49F1-B755-FDD3E4A9BFBB}" srcId="{E60CF52C-CA8F-4F60-A5E8-56BFC0E08771}" destId="{E1F86130-8F14-4BDA-807B-33D539FBD6C6}" srcOrd="1" destOrd="0" parTransId="{71A976F0-F732-451C-BA03-3E37E20140D1}" sibTransId="{8AC2F504-E961-4B69-88BD-E3C7C11BB12E}"/>
    <dgm:cxn modelId="{BF523C86-C3A8-4984-AA8C-C29CD8232B7C}" srcId="{55664870-8CAE-4460-B97F-C222D6408BBA}" destId="{0BE8F929-0A92-49FD-BE36-77676D8627F9}" srcOrd="0" destOrd="0" parTransId="{13E439DC-5C3E-4BDB-8DE2-4D4B62F8623F}" sibTransId="{7B183C8B-8021-4000-BD21-8EBBA81A8A4C}"/>
    <dgm:cxn modelId="{E73506E0-6E01-446E-A489-BD37DFCE7E45}" type="presOf" srcId="{BFE44F43-D079-4907-8222-AF02E7C9B26D}" destId="{34FFB800-8F12-4D4B-8ED7-FFFF722EACE3}" srcOrd="0" destOrd="2" presId="urn:microsoft.com/office/officeart/2005/8/layout/cycle4"/>
    <dgm:cxn modelId="{B7D21CAC-90FE-4060-8D0A-0BD56C8BE152}" type="presOf" srcId="{1A0F4F2D-2FED-4292-9CF4-3F114588DCAA}" destId="{4EB9BDD8-5A47-4526-BA63-44B0BACC392F}" srcOrd="1" destOrd="0" presId="urn:microsoft.com/office/officeart/2005/8/layout/cycle4"/>
    <dgm:cxn modelId="{33FCEA7C-1206-4A8E-A964-EF3EA73BA7B1}" srcId="{55664870-8CAE-4460-B97F-C222D6408BBA}" destId="{7B5A4C0E-080E-4422-8CB4-CB369F6172CF}" srcOrd="1" destOrd="0" parTransId="{91170D64-37D4-44E9-8BE9-CB9FA0146DAE}" sibTransId="{A1BD4733-3181-42AC-9AE0-79337A18566A}"/>
    <dgm:cxn modelId="{91C422AF-D016-4DA3-AC0F-16C0D80F3649}" srcId="{D991B79E-A0C3-4A71-A483-926B723EE64B}" destId="{8DBDFE15-7B0F-47F2-AAD7-E0B7A293A99F}" srcOrd="2" destOrd="0" parTransId="{BD76711C-2CC6-4ED9-98CF-1D3C53159C21}" sibTransId="{B519200B-196A-4D8C-B37A-96DF711FF420}"/>
    <dgm:cxn modelId="{13027E3F-7503-4D9D-A26C-5A8753F84481}" type="presOf" srcId="{1A0F4F2D-2FED-4292-9CF4-3F114588DCAA}" destId="{4B7AF212-76F4-4008-9E01-CB1654FBCCBF}" srcOrd="0" destOrd="0" presId="urn:microsoft.com/office/officeart/2005/8/layout/cycle4"/>
    <dgm:cxn modelId="{81C0E5BD-043D-415A-9636-CB4E7F2C9756}" srcId="{8DBDFE15-7B0F-47F2-AAD7-E0B7A293A99F}" destId="{BFE44F43-D079-4907-8222-AF02E7C9B26D}" srcOrd="2" destOrd="0" parTransId="{F2769CA3-FF36-418C-BBF4-E34AFC1EBD5B}" sibTransId="{4323F527-6D27-4D2A-B2E5-386CD62EFD02}"/>
    <dgm:cxn modelId="{6D2862C7-58E6-4B3D-802B-55B19394EBB4}" srcId="{D991B79E-A0C3-4A71-A483-926B723EE64B}" destId="{E60CF52C-CA8F-4F60-A5E8-56BFC0E08771}" srcOrd="0" destOrd="0" parTransId="{409DD02B-6AE2-4A30-BBFD-E90550A2AA86}" sibTransId="{6049DE17-5669-4746-906A-C70C8B19ED4D}"/>
    <dgm:cxn modelId="{AF4A777B-5337-4DA9-9FF8-042A6F284899}" type="presOf" srcId="{253FB8C1-859D-48CD-B757-B091397C3F3A}" destId="{34FFB800-8F12-4D4B-8ED7-FFFF722EACE3}" srcOrd="0" destOrd="1" presId="urn:microsoft.com/office/officeart/2005/8/layout/cycle4"/>
    <dgm:cxn modelId="{3CAF2622-5604-4774-9D96-E4144EED0CCA}" type="presOf" srcId="{3EEFB4E8-AEF7-487A-A4B0-924BAEF005E0}" destId="{30225D5A-D4E6-499D-B73E-BFA7A02AAB8B}" srcOrd="0" destOrd="0" presId="urn:microsoft.com/office/officeart/2005/8/layout/cycle4"/>
    <dgm:cxn modelId="{8CD53C55-DAE7-4070-BD26-0C98A85E8E2A}" type="presOf" srcId="{14FD1DFB-EE5D-47CB-B984-08F1646E2DB6}" destId="{225C047B-AAB2-44ED-878B-3BCC7A4754E9}" srcOrd="1" destOrd="2" presId="urn:microsoft.com/office/officeart/2005/8/layout/cycle4"/>
    <dgm:cxn modelId="{53EFC914-47C7-4F61-B856-B58EFB165C98}" type="presOf" srcId="{E1F86130-8F14-4BDA-807B-33D539FBD6C6}" destId="{225C047B-AAB2-44ED-878B-3BCC7A4754E9}" srcOrd="1" destOrd="1" presId="urn:microsoft.com/office/officeart/2005/8/layout/cycle4"/>
    <dgm:cxn modelId="{116E1CB0-C60B-4065-B81A-C55F0B706C8E}" type="presOf" srcId="{980493B4-D5F4-405A-8C70-C961B6D8AF44}" destId="{AEC0946A-7C35-49D9-8761-55E5DFABB1E1}" srcOrd="0" destOrd="0" presId="urn:microsoft.com/office/officeart/2005/8/layout/cycle4"/>
    <dgm:cxn modelId="{048551D7-B7E0-4D8D-9AD7-23F3C5571D76}" type="presOf" srcId="{E1F86130-8F14-4BDA-807B-33D539FBD6C6}" destId="{AEC0946A-7C35-49D9-8761-55E5DFABB1E1}" srcOrd="0" destOrd="1" presId="urn:microsoft.com/office/officeart/2005/8/layout/cycle4"/>
    <dgm:cxn modelId="{58FCD4F4-2EA0-42E0-B4CF-DF31387B8342}" type="presParOf" srcId="{F4F6992B-D663-40CE-9D3D-80C4FB3B6CC3}" destId="{91577510-C437-41E8-93C9-A93FBB971339}" srcOrd="0" destOrd="0" presId="urn:microsoft.com/office/officeart/2005/8/layout/cycle4"/>
    <dgm:cxn modelId="{595DC919-FBBA-4A93-94DA-6B2BDADA1D99}" type="presParOf" srcId="{91577510-C437-41E8-93C9-A93FBB971339}" destId="{F73A39BA-EDE0-4EAB-8BD9-A14B662C6C0D}" srcOrd="0" destOrd="0" presId="urn:microsoft.com/office/officeart/2005/8/layout/cycle4"/>
    <dgm:cxn modelId="{E848D3D0-68C6-4E47-B0F8-5B6BBEE02E04}" type="presParOf" srcId="{F73A39BA-EDE0-4EAB-8BD9-A14B662C6C0D}" destId="{AEC0946A-7C35-49D9-8761-55E5DFABB1E1}" srcOrd="0" destOrd="0" presId="urn:microsoft.com/office/officeart/2005/8/layout/cycle4"/>
    <dgm:cxn modelId="{DDCB985E-B0C3-4A56-AA33-6DA20142183C}" type="presParOf" srcId="{F73A39BA-EDE0-4EAB-8BD9-A14B662C6C0D}" destId="{225C047B-AAB2-44ED-878B-3BCC7A4754E9}" srcOrd="1" destOrd="0" presId="urn:microsoft.com/office/officeart/2005/8/layout/cycle4"/>
    <dgm:cxn modelId="{FB5B44E6-2049-4810-9B4F-DC1DF5375042}" type="presParOf" srcId="{91577510-C437-41E8-93C9-A93FBB971339}" destId="{98CC61BF-79A0-4CEB-8A13-7171D8EAB58A}" srcOrd="1" destOrd="0" presId="urn:microsoft.com/office/officeart/2005/8/layout/cycle4"/>
    <dgm:cxn modelId="{610C6E12-9370-4B98-9615-B946F94D6EED}" type="presParOf" srcId="{98CC61BF-79A0-4CEB-8A13-7171D8EAB58A}" destId="{4B7AF212-76F4-4008-9E01-CB1654FBCCBF}" srcOrd="0" destOrd="0" presId="urn:microsoft.com/office/officeart/2005/8/layout/cycle4"/>
    <dgm:cxn modelId="{3D2F31FD-6851-44DD-9536-0C58F65AB1B9}" type="presParOf" srcId="{98CC61BF-79A0-4CEB-8A13-7171D8EAB58A}" destId="{4EB9BDD8-5A47-4526-BA63-44B0BACC392F}" srcOrd="1" destOrd="0" presId="urn:microsoft.com/office/officeart/2005/8/layout/cycle4"/>
    <dgm:cxn modelId="{1CEEED5B-3B5B-4CA3-A02E-0B17736FA55F}" type="presParOf" srcId="{91577510-C437-41E8-93C9-A93FBB971339}" destId="{1FEE5CFD-215C-45B2-92B9-62412708ED8B}" srcOrd="2" destOrd="0" presId="urn:microsoft.com/office/officeart/2005/8/layout/cycle4"/>
    <dgm:cxn modelId="{CEB17C35-6776-43ED-90C8-63938BC51921}" type="presParOf" srcId="{1FEE5CFD-215C-45B2-92B9-62412708ED8B}" destId="{34FFB800-8F12-4D4B-8ED7-FFFF722EACE3}" srcOrd="0" destOrd="0" presId="urn:microsoft.com/office/officeart/2005/8/layout/cycle4"/>
    <dgm:cxn modelId="{F40E2CB3-FCA8-4832-9C94-8F2368D77AED}" type="presParOf" srcId="{1FEE5CFD-215C-45B2-92B9-62412708ED8B}" destId="{F37F8365-E2E2-40DB-AB9A-4D5B201CFF1D}" srcOrd="1" destOrd="0" presId="urn:microsoft.com/office/officeart/2005/8/layout/cycle4"/>
    <dgm:cxn modelId="{4CCB0A6E-3A78-42E4-A897-E05D6FFDC75C}" type="presParOf" srcId="{91577510-C437-41E8-93C9-A93FBB971339}" destId="{3EEEF9AD-A434-459E-8D54-2D5B39F8AD40}" srcOrd="3" destOrd="0" presId="urn:microsoft.com/office/officeart/2005/8/layout/cycle4"/>
    <dgm:cxn modelId="{88F0F201-CD4F-49E6-9DB2-14D9CE2307B7}" type="presParOf" srcId="{3EEEF9AD-A434-459E-8D54-2D5B39F8AD40}" destId="{A94E6475-42C4-4331-845F-BDDE2995922E}" srcOrd="0" destOrd="0" presId="urn:microsoft.com/office/officeart/2005/8/layout/cycle4"/>
    <dgm:cxn modelId="{6BDE3DD6-ABDE-4F02-BAF3-5AB3935502F9}" type="presParOf" srcId="{3EEEF9AD-A434-459E-8D54-2D5B39F8AD40}" destId="{2283EB11-33AF-44F0-8CD8-4559FFA8AF6A}" srcOrd="1" destOrd="0" presId="urn:microsoft.com/office/officeart/2005/8/layout/cycle4"/>
    <dgm:cxn modelId="{D271EBC1-8C36-4782-9631-C770FA63D801}" type="presParOf" srcId="{91577510-C437-41E8-93C9-A93FBB971339}" destId="{FEEAD05F-CDE4-41EC-A566-C58C9276A490}" srcOrd="4" destOrd="0" presId="urn:microsoft.com/office/officeart/2005/8/layout/cycle4"/>
    <dgm:cxn modelId="{677D8207-3875-4496-88E1-44DF11A57EFF}" type="presParOf" srcId="{F4F6992B-D663-40CE-9D3D-80C4FB3B6CC3}" destId="{D453EF50-D300-4AD6-8596-D78C46CB8281}" srcOrd="1" destOrd="0" presId="urn:microsoft.com/office/officeart/2005/8/layout/cycle4"/>
    <dgm:cxn modelId="{1A0E474C-AE07-4920-AB17-271233141575}" type="presParOf" srcId="{D453EF50-D300-4AD6-8596-D78C46CB8281}" destId="{ED5EA477-AEC1-414A-BE04-ECCFDA54DB75}" srcOrd="0" destOrd="0" presId="urn:microsoft.com/office/officeart/2005/8/layout/cycle4"/>
    <dgm:cxn modelId="{A44E4C10-D8FA-40B6-8976-AFC655E4B9D7}" type="presParOf" srcId="{D453EF50-D300-4AD6-8596-D78C46CB8281}" destId="{30225D5A-D4E6-499D-B73E-BFA7A02AAB8B}" srcOrd="1" destOrd="0" presId="urn:microsoft.com/office/officeart/2005/8/layout/cycle4"/>
    <dgm:cxn modelId="{2BC2B4A0-CCFB-4126-BBD5-6F65F07311FF}" type="presParOf" srcId="{D453EF50-D300-4AD6-8596-D78C46CB8281}" destId="{5FAF0996-A64B-4AF2-B301-1E0FB53E1B8F}" srcOrd="2" destOrd="0" presId="urn:microsoft.com/office/officeart/2005/8/layout/cycle4"/>
    <dgm:cxn modelId="{82FAFE62-F945-4DB0-8470-FF2621FE8C1A}" type="presParOf" srcId="{D453EF50-D300-4AD6-8596-D78C46CB8281}" destId="{F19FD3B0-EE41-4F10-9500-F75BE76ADF5C}" srcOrd="3" destOrd="0" presId="urn:microsoft.com/office/officeart/2005/8/layout/cycle4"/>
    <dgm:cxn modelId="{49BB23A9-831D-4036-96DD-496124A377E3}" type="presParOf" srcId="{D453EF50-D300-4AD6-8596-D78C46CB8281}" destId="{9515D8FB-53FF-43E7-9B51-7EEE102E9F22}" srcOrd="4" destOrd="0" presId="urn:microsoft.com/office/officeart/2005/8/layout/cycle4"/>
    <dgm:cxn modelId="{6B15D519-FD60-4E96-BC13-57EB849B0701}" type="presParOf" srcId="{F4F6992B-D663-40CE-9D3D-80C4FB3B6CC3}" destId="{6C3B12D6-2BA3-4AC3-8777-84B9F15333A5}" srcOrd="2" destOrd="0" presId="urn:microsoft.com/office/officeart/2005/8/layout/cycle4"/>
    <dgm:cxn modelId="{2E81CBED-32E5-4F8C-B42D-B3E5374F32DB}" type="presParOf" srcId="{F4F6992B-D663-40CE-9D3D-80C4FB3B6CC3}" destId="{A0492F72-32D4-471A-9595-4F824062439A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AC8D23-0831-42A3-B646-42F13484FA9E}">
      <dsp:nvSpPr>
        <dsp:cNvPr id="0" name=""/>
        <dsp:cNvSpPr/>
      </dsp:nvSpPr>
      <dsp:spPr>
        <a:xfrm>
          <a:off x="552794" y="1474516"/>
          <a:ext cx="2042312" cy="293556"/>
        </a:xfrm>
        <a:custGeom>
          <a:avLst/>
          <a:gdLst/>
          <a:ahLst/>
          <a:cxnLst/>
          <a:rect l="0" t="0" r="0" b="0"/>
          <a:pathLst>
            <a:path>
              <a:moveTo>
                <a:pt x="2042312" y="0"/>
              </a:moveTo>
              <a:lnTo>
                <a:pt x="2042312" y="173449"/>
              </a:lnTo>
              <a:lnTo>
                <a:pt x="0" y="173449"/>
              </a:lnTo>
              <a:lnTo>
                <a:pt x="0" y="29355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248FA1-75C7-46A0-86C4-1A8A7D924557}">
      <dsp:nvSpPr>
        <dsp:cNvPr id="0" name=""/>
        <dsp:cNvSpPr/>
      </dsp:nvSpPr>
      <dsp:spPr>
        <a:xfrm>
          <a:off x="1962504" y="1474516"/>
          <a:ext cx="632602" cy="293556"/>
        </a:xfrm>
        <a:custGeom>
          <a:avLst/>
          <a:gdLst/>
          <a:ahLst/>
          <a:cxnLst/>
          <a:rect l="0" t="0" r="0" b="0"/>
          <a:pathLst>
            <a:path>
              <a:moveTo>
                <a:pt x="632602" y="0"/>
              </a:moveTo>
              <a:lnTo>
                <a:pt x="632602" y="173449"/>
              </a:lnTo>
              <a:lnTo>
                <a:pt x="0" y="173449"/>
              </a:lnTo>
              <a:lnTo>
                <a:pt x="0" y="29355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65D6B7-76FA-40C5-BB80-AAF9C357A1FD}">
      <dsp:nvSpPr>
        <dsp:cNvPr id="0" name=""/>
        <dsp:cNvSpPr/>
      </dsp:nvSpPr>
      <dsp:spPr>
        <a:xfrm>
          <a:off x="2595107" y="1474516"/>
          <a:ext cx="777106" cy="29355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3449"/>
              </a:lnTo>
              <a:lnTo>
                <a:pt x="777106" y="173449"/>
              </a:lnTo>
              <a:lnTo>
                <a:pt x="777106" y="29355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DA3B0D2-F0D6-4F58-B0F6-CB03377A66A3}">
      <dsp:nvSpPr>
        <dsp:cNvPr id="0" name=""/>
        <dsp:cNvSpPr/>
      </dsp:nvSpPr>
      <dsp:spPr>
        <a:xfrm>
          <a:off x="2595107" y="1474516"/>
          <a:ext cx="2160640" cy="29355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3449"/>
              </a:lnTo>
              <a:lnTo>
                <a:pt x="2160640" y="173449"/>
              </a:lnTo>
              <a:lnTo>
                <a:pt x="2160640" y="29355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50F5E8-89DC-4D41-A8A3-7AADCB9D548D}">
      <dsp:nvSpPr>
        <dsp:cNvPr id="0" name=""/>
        <dsp:cNvSpPr/>
      </dsp:nvSpPr>
      <dsp:spPr>
        <a:xfrm>
          <a:off x="1361310" y="457011"/>
          <a:ext cx="2467593" cy="101750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7263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300" kern="1200" dirty="0">
              <a:latin typeface="Times New Roman" pitchFamily="18" charset="0"/>
              <a:cs typeface="Times New Roman" pitchFamily="18" charset="0"/>
            </a:rPr>
            <a:t>Управління економічною стабільністю ТОВ "Остер"</a:t>
          </a:r>
        </a:p>
      </dsp:txBody>
      <dsp:txXfrm>
        <a:off x="1361310" y="457011"/>
        <a:ext cx="2467593" cy="1017505"/>
      </dsp:txXfrm>
    </dsp:sp>
    <dsp:sp modelId="{600182D0-8F44-4B15-9710-8B4A522E51C9}">
      <dsp:nvSpPr>
        <dsp:cNvPr id="0" name=""/>
        <dsp:cNvSpPr/>
      </dsp:nvSpPr>
      <dsp:spPr>
        <a:xfrm flipH="1">
          <a:off x="3208369" y="1639323"/>
          <a:ext cx="42689" cy="4269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3175" rIns="12700" bIns="3175" numCol="1" spcCol="1270" anchor="ctr" anchorCtr="0">
          <a:noAutofit/>
        </a:bodyPr>
        <a:lstStyle/>
        <a:p>
          <a:pPr lvl="0" algn="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500" kern="1200"/>
        </a:p>
      </dsp:txBody>
      <dsp:txXfrm>
        <a:off x="3208369" y="1639323"/>
        <a:ext cx="42689" cy="42691"/>
      </dsp:txXfrm>
    </dsp:sp>
    <dsp:sp modelId="{28C933C4-248D-41AD-8C84-8C3B359F36B1}">
      <dsp:nvSpPr>
        <dsp:cNvPr id="0" name=""/>
        <dsp:cNvSpPr/>
      </dsp:nvSpPr>
      <dsp:spPr>
        <a:xfrm>
          <a:off x="4258655" y="1768073"/>
          <a:ext cx="994183" cy="5147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7263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300" kern="1200">
              <a:latin typeface="Times New Roman" pitchFamily="18" charset="0"/>
              <a:cs typeface="Times New Roman" pitchFamily="18" charset="0"/>
            </a:rPr>
            <a:t>Економічна безпека</a:t>
          </a:r>
        </a:p>
      </dsp:txBody>
      <dsp:txXfrm>
        <a:off x="4258655" y="1768073"/>
        <a:ext cx="994183" cy="514744"/>
      </dsp:txXfrm>
    </dsp:sp>
    <dsp:sp modelId="{1CA42102-765E-4C01-9B50-F515D6298552}">
      <dsp:nvSpPr>
        <dsp:cNvPr id="0" name=""/>
        <dsp:cNvSpPr/>
      </dsp:nvSpPr>
      <dsp:spPr>
        <a:xfrm>
          <a:off x="4448303" y="2238854"/>
          <a:ext cx="911944" cy="62205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8255" rIns="33020" bIns="8255" numCol="1" spcCol="1270" anchor="ctr" anchorCtr="0">
          <a:noAutofit/>
        </a:bodyPr>
        <a:lstStyle/>
        <a:p>
          <a:pPr lvl="0" algn="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300" kern="1200">
              <a:latin typeface="Times New Roman" pitchFamily="18" charset="0"/>
              <a:cs typeface="Times New Roman" pitchFamily="18" charset="0"/>
            </a:rPr>
            <a:t>Заступник директора </a:t>
          </a:r>
        </a:p>
      </dsp:txBody>
      <dsp:txXfrm>
        <a:off x="4448303" y="2238854"/>
        <a:ext cx="911944" cy="622059"/>
      </dsp:txXfrm>
    </dsp:sp>
    <dsp:sp modelId="{9B33B815-AC1C-4360-A966-A5F45677113A}">
      <dsp:nvSpPr>
        <dsp:cNvPr id="0" name=""/>
        <dsp:cNvSpPr/>
      </dsp:nvSpPr>
      <dsp:spPr>
        <a:xfrm>
          <a:off x="2875122" y="1768073"/>
          <a:ext cx="994183" cy="5147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7263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300" kern="1200">
              <a:latin typeface="Times New Roman" pitchFamily="18" charset="0"/>
              <a:cs typeface="Times New Roman" pitchFamily="18" charset="0"/>
            </a:rPr>
            <a:t>Фінансова стабільність</a:t>
          </a:r>
        </a:p>
      </dsp:txBody>
      <dsp:txXfrm>
        <a:off x="2875122" y="1768073"/>
        <a:ext cx="994183" cy="514744"/>
      </dsp:txXfrm>
    </dsp:sp>
    <dsp:sp modelId="{F6D355D5-3CCE-4FCA-AE8B-7652E7DFAD7C}">
      <dsp:nvSpPr>
        <dsp:cNvPr id="0" name=""/>
        <dsp:cNvSpPr/>
      </dsp:nvSpPr>
      <dsp:spPr>
        <a:xfrm>
          <a:off x="3046538" y="2217541"/>
          <a:ext cx="994200" cy="69766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8255" rIns="33020" bIns="8255" numCol="1" spcCol="1270" anchor="ctr" anchorCtr="0">
          <a:noAutofit/>
        </a:bodyPr>
        <a:lstStyle/>
        <a:p>
          <a:pPr lvl="0" algn="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300" kern="1200">
              <a:latin typeface="Times New Roman" pitchFamily="18" charset="0"/>
              <a:cs typeface="Times New Roman" pitchFamily="18" charset="0"/>
            </a:rPr>
            <a:t>Фінансовий директор</a:t>
          </a:r>
        </a:p>
      </dsp:txBody>
      <dsp:txXfrm>
        <a:off x="3046538" y="2217541"/>
        <a:ext cx="994200" cy="697660"/>
      </dsp:txXfrm>
    </dsp:sp>
    <dsp:sp modelId="{35B5B801-3760-4D08-A2E4-429D8B82E193}">
      <dsp:nvSpPr>
        <dsp:cNvPr id="0" name=""/>
        <dsp:cNvSpPr/>
      </dsp:nvSpPr>
      <dsp:spPr>
        <a:xfrm>
          <a:off x="1465412" y="1768073"/>
          <a:ext cx="994183" cy="5147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7263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300" kern="1200">
              <a:latin typeface="Times New Roman" pitchFamily="18" charset="0"/>
              <a:cs typeface="Times New Roman" pitchFamily="18" charset="0"/>
            </a:rPr>
            <a:t>Соціальна стабільність</a:t>
          </a:r>
        </a:p>
      </dsp:txBody>
      <dsp:txXfrm>
        <a:off x="1465412" y="1768073"/>
        <a:ext cx="994183" cy="514744"/>
      </dsp:txXfrm>
    </dsp:sp>
    <dsp:sp modelId="{B444F249-32E0-4667-9E54-4F03FEDA76E7}">
      <dsp:nvSpPr>
        <dsp:cNvPr id="0" name=""/>
        <dsp:cNvSpPr/>
      </dsp:nvSpPr>
      <dsp:spPr>
        <a:xfrm>
          <a:off x="1742013" y="2261628"/>
          <a:ext cx="1046553" cy="66566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8890" rIns="35560" bIns="8890" numCol="1" spcCol="1270" anchor="ctr" anchorCtr="0">
          <a:noAutofit/>
        </a:bodyPr>
        <a:lstStyle/>
        <a:p>
          <a:pPr lvl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>
              <a:latin typeface="Times New Roman" pitchFamily="18" charset="0"/>
              <a:cs typeface="Times New Roman" pitchFamily="18" charset="0"/>
            </a:rPr>
            <a:t>Кадровий відділ       </a:t>
          </a:r>
        </a:p>
      </dsp:txBody>
      <dsp:txXfrm>
        <a:off x="1742013" y="2261628"/>
        <a:ext cx="1046553" cy="665665"/>
      </dsp:txXfrm>
    </dsp:sp>
    <dsp:sp modelId="{B81C7479-B4EA-4289-B6F5-D1D860CD97D5}">
      <dsp:nvSpPr>
        <dsp:cNvPr id="0" name=""/>
        <dsp:cNvSpPr/>
      </dsp:nvSpPr>
      <dsp:spPr>
        <a:xfrm>
          <a:off x="55702" y="1768073"/>
          <a:ext cx="994183" cy="5147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7263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300" kern="1200">
              <a:latin typeface="Times New Roman" pitchFamily="18" charset="0"/>
              <a:cs typeface="Times New Roman" pitchFamily="18" charset="0"/>
            </a:rPr>
            <a:t>Маркетинг</a:t>
          </a:r>
        </a:p>
      </dsp:txBody>
      <dsp:txXfrm>
        <a:off x="55702" y="1768073"/>
        <a:ext cx="994183" cy="514744"/>
      </dsp:txXfrm>
    </dsp:sp>
    <dsp:sp modelId="{B0FC9BC0-3270-42ED-BCDE-236F5CDB8CC6}">
      <dsp:nvSpPr>
        <dsp:cNvPr id="0" name=""/>
        <dsp:cNvSpPr/>
      </dsp:nvSpPr>
      <dsp:spPr>
        <a:xfrm>
          <a:off x="332303" y="2261628"/>
          <a:ext cx="1046553" cy="66566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8890" rIns="35560" bIns="8890" numCol="1" spcCol="1270" anchor="ctr" anchorCtr="0">
          <a:noAutofit/>
        </a:bodyPr>
        <a:lstStyle/>
        <a:p>
          <a:pPr lvl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>
              <a:latin typeface="Times New Roman" pitchFamily="18" charset="0"/>
              <a:cs typeface="Times New Roman" pitchFamily="18" charset="0"/>
            </a:rPr>
            <a:t>Заступник директора з розвитку</a:t>
          </a:r>
        </a:p>
      </dsp:txBody>
      <dsp:txXfrm>
        <a:off x="332303" y="2261628"/>
        <a:ext cx="1046553" cy="66566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NameandTitleOrganizationalChart">
  <dgm:title val=""/>
  <dgm:desc val=""/>
  <dgm:catLst>
    <dgm:cat type="hierarchy" pri="125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Max/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h" fact="0.4"/>
              </dgm:constrLst>
              <dgm:ruleLst>
                <dgm:rule type="primFontSz" val="5" fact="NaN" max="NaN"/>
              </dgm:ruleLst>
            </dgm:layoutNode>
            <dgm:layoutNode name="titleText1" styleLbl="fgAcc0">
              <dgm:varLst>
                <dgm:chMax val="0"/>
                <dgm:chPref val="0"/>
              </dgm:varLst>
              <dgm:alg type="tx">
                <dgm:param type="parTxLTRAlign" val="r"/>
              </dgm:alg>
              <dgm:shape xmlns:r="http://schemas.openxmlformats.org/officeDocument/2006/relationships" type="rect" r:blip="">
                <dgm:adjLst/>
              </dgm:shape>
              <dgm:presOf axis="followSib" ptType="sibTrans" hideLastTrans="0" cnt="1"/>
              <dgm:constrLst>
                <dgm:constr type="primFontSz" val="65"/>
                <dgm:constr type="lMarg" refType="primFontSz" fact="0.2"/>
                <dgm:constr type="rMarg" refType="primFontSz" fact="0.2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1" func="var" arg="hierBranch" op="equ" val="hang">
                    <dgm:layoutNode name="Name4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3">
                    <dgm:layoutNode name="Name44">
                      <dgm:choose name="Name45">
                        <dgm:if name="Name46" axis="self" func="depth" op="lte" val="2">
                          <dgm:choose name="Name47">
                            <dgm:if name="Name4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4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0">
                          <dgm:choose name="Name51">
                            <dgm:if name="Name52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3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54">
                  <dgm:if name="Name55" func="var" arg="hierBranch" op="equ" val="l">
                    <dgm:choose name="Name56">
                      <dgm:if name="Name57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58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59" func="var" arg="hierBranch" op="equ" val="r">
                    <dgm:choose name="Name60">
                      <dgm:if name="Name61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2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3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4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65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6">
                    <dgm:if name="Name67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8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9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70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 styleLbl="node1">
                    <dgm:varLst>
                      <dgm:chMax/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2" styleLbl="fgAcc1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71">
                    <dgm:if name="Name7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4" func="var" arg="hierBranch" op="equ" val="hang">
                      <dgm:choose name="Name75">
                        <dgm:if name="Name7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78" func="var" arg="hierBranch" op="equ" val="std">
                      <dgm:choose name="Name79">
                        <dgm:if name="Name80" func="var" arg="dir" op="equ" val="norm">
                          <dgm:alg type="hierChild"/>
                        </dgm:if>
                        <dgm:else name="Name8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2" func="var" arg="hierBranch" op="equ" val="init">
                      <dgm:choose name="Name83">
                        <dgm:if name="Name84" func="var" arg="dir" op="equ" val="norm">
                          <dgm:alg type="hierChild"/>
                        </dgm:if>
                        <dgm:else name="Name85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else name="Name8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87" ref="rep2a"/>
                </dgm:layoutNode>
                <dgm:layoutNode name="hierChild5">
                  <dgm:choose name="Name88">
                    <dgm:if name="Name8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91" ref="rep2b"/>
                </dgm:layoutNode>
              </dgm:layoutNode>
            </dgm:forEach>
          </dgm:layoutNode>
          <dgm:layoutNode name="hierChild3">
            <dgm:choose name="Name92">
              <dgm:if name="Name93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4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95" axis="precedSib" ptType="parTrans" st="-1" cnt="1">
                <dgm:layoutNode name="Name96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97">
                  <dgm:if name="Name98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99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0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1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02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103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04">
                    <dgm:if name="Name105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6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7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08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 styleLbl="asst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3" styleLbl="fgAcc2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09">
                    <dgm:if name="Name110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11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12" func="var" arg="hierBranch" op="equ" val="hang">
                      <dgm:choose name="Name113">
                        <dgm:if name="Name114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15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16" func="var" arg="hierBranch" op="equ" val="std">
                      <dgm:choose name="Name117">
                        <dgm:if name="Name118" func="var" arg="dir" op="equ" val="norm">
                          <dgm:alg type="hierChild"/>
                        </dgm:if>
                        <dgm:else name="Name119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20" func="var" arg="hierBranch" op="equ" val="init">
                      <dgm:alg type="hierChild"/>
                    </dgm:if>
                    <dgm:else name="Name12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2" ref="rep2a"/>
                </dgm:layoutNode>
                <dgm:layoutNode name="hierChild7">
                  <dgm:choose name="Name123">
                    <dgm:if name="Name12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2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6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0.2876</cdr:x>
      <cdr:y>0.89412</cdr:y>
    </cdr:from>
    <cdr:to>
      <cdr:x>0.90718</cdr:x>
      <cdr:y>1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1602888" y="2452743"/>
          <a:ext cx="3453206" cy="290457"/>
        </a:xfrm>
        <a:prstGeom xmlns:a="http://schemas.openxmlformats.org/drawingml/2006/main" prst="rect">
          <a:avLst/>
        </a:prstGeom>
        <a:ln xmlns:a="http://schemas.openxmlformats.org/drawingml/2006/main">
          <a:noFill/>
        </a:ln>
      </cdr:spPr>
      <cdr:style>
        <a:lnRef xmlns:a="http://schemas.openxmlformats.org/drawingml/2006/main" idx="2">
          <a:schemeClr val="accent6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uk-UA">
              <a:latin typeface="Times New Roman" pitchFamily="18" charset="0"/>
              <a:cs typeface="Times New Roman" pitchFamily="18" charset="0"/>
            </a:rPr>
            <a:t>   2012                               2013                                 2014</a:t>
          </a:r>
          <a:r>
            <a:rPr lang="uk-UA" baseline="0">
              <a:latin typeface="Times New Roman" pitchFamily="18" charset="0"/>
              <a:cs typeface="Times New Roman" pitchFamily="18" charset="0"/>
            </a:rPr>
            <a:t>      </a:t>
          </a:r>
          <a:endParaRPr lang="uk-UA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0.26724</cdr:x>
      <cdr:y>0.8934</cdr:y>
    </cdr:from>
    <cdr:to>
      <cdr:x>0.90091</cdr:x>
      <cdr:y>1</cdr:y>
    </cdr:to>
    <cdr:sp macro="" textlink="">
      <cdr:nvSpPr>
        <cdr:cNvPr id="7" name="Прямоугольник 6"/>
        <cdr:cNvSpPr/>
      </cdr:nvSpPr>
      <cdr:spPr>
        <a:xfrm xmlns:a="http://schemas.openxmlformats.org/drawingml/2006/main">
          <a:off x="1420009" y="2527374"/>
          <a:ext cx="3367144" cy="301551"/>
        </a:xfrm>
        <a:prstGeom xmlns:a="http://schemas.openxmlformats.org/drawingml/2006/main" prst="rect">
          <a:avLst/>
        </a:prstGeom>
        <a:ln xmlns:a="http://schemas.openxmlformats.org/drawingml/2006/main">
          <a:noFill/>
        </a:ln>
      </cdr:spPr>
      <cdr:style>
        <a:lnRef xmlns:a="http://schemas.openxmlformats.org/drawingml/2006/main" idx="2">
          <a:schemeClr val="accent6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uk-UA">
              <a:latin typeface="Times New Roman" pitchFamily="18" charset="0"/>
              <a:cs typeface="Times New Roman" pitchFamily="18" charset="0"/>
            </a:rPr>
            <a:t>2012                                2013                                 2014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292288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23963" y="4797425"/>
            <a:ext cx="6227762" cy="1109663"/>
          </a:xfrm>
        </p:spPr>
        <p:txBody>
          <a:bodyPr/>
          <a:lstStyle>
            <a:lvl1pPr>
              <a:defRPr sz="3200" b="1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23963" y="5540375"/>
            <a:ext cx="6227762" cy="696913"/>
          </a:xfrm>
        </p:spPr>
        <p:txBody>
          <a:bodyPr/>
          <a:lstStyle>
            <a:lvl1pPr marL="0" indent="0">
              <a:buFontTx/>
              <a:buNone/>
              <a:defRPr sz="2400" b="1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63686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10388" y="1987550"/>
            <a:ext cx="1909762" cy="46101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76338" y="1987550"/>
            <a:ext cx="5581650" cy="46101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65934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31167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995398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76338" y="2638425"/>
            <a:ext cx="3744912" cy="3959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73650" y="2638425"/>
            <a:ext cx="3746500" cy="3959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025759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76266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1323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72575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897421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572804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87450" y="1987550"/>
            <a:ext cx="6553200" cy="649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5516563"/>
            <a:ext cx="9144000" cy="1341437"/>
          </a:xfrm>
          <a:prstGeom prst="rect">
            <a:avLst/>
          </a:prstGeom>
          <a:gradFill rotWithShape="1">
            <a:gsLst>
              <a:gs pos="0">
                <a:srgbClr val="765E2F">
                  <a:alpha val="0"/>
                </a:srgbClr>
              </a:gs>
              <a:gs pos="100000">
                <a:schemeClr val="folHlink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uk-UA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76338" y="2638425"/>
            <a:ext cx="7643812" cy="395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13" Type="http://schemas.openxmlformats.org/officeDocument/2006/relationships/image" Target="../media/image29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image" Target="../media/image28.jpe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27.jpeg"/><Relationship Id="rId5" Type="http://schemas.openxmlformats.org/officeDocument/2006/relationships/diagramQuickStyle" Target="../diagrams/quickStyle1.xml"/><Relationship Id="rId15" Type="http://schemas.openxmlformats.org/officeDocument/2006/relationships/image" Target="../media/image31.jpeg"/><Relationship Id="rId10" Type="http://schemas.openxmlformats.org/officeDocument/2006/relationships/image" Target="../media/image26.jpeg"/><Relationship Id="rId4" Type="http://schemas.openxmlformats.org/officeDocument/2006/relationships/diagramLayout" Target="../diagrams/layout1.xml"/><Relationship Id="rId9" Type="http://schemas.openxmlformats.org/officeDocument/2006/relationships/image" Target="../media/image25.jpeg"/><Relationship Id="rId1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3924300" y="3068638"/>
            <a:ext cx="5219700" cy="1081087"/>
          </a:xfrm>
          <a:prstGeom prst="rect">
            <a:avLst/>
          </a:prstGeom>
          <a:solidFill>
            <a:srgbClr val="808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uk-UA"/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>
                <a:latin typeface="Tahoma" pitchFamily="34" charset="0"/>
              </a:rPr>
              <a:t>Название презентации</a:t>
            </a:r>
            <a:endParaRPr lang="uk-UA">
              <a:latin typeface="Tahoma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504" y="-1"/>
            <a:ext cx="9168504" cy="6876378"/>
          </a:xfrm>
          <a:prstGeom prst="rect">
            <a:avLst/>
          </a:prstGeom>
        </p:spPr>
      </p:pic>
      <p:sp>
        <p:nvSpPr>
          <p:cNvPr id="348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71800" y="5085184"/>
            <a:ext cx="6227762" cy="1512168"/>
          </a:xfrm>
        </p:spPr>
        <p:txBody>
          <a:bodyPr/>
          <a:lstStyle/>
          <a:p>
            <a:pPr algn="r">
              <a:defRPr/>
            </a:pPr>
            <a:r>
              <a:rPr lang="uk-UA" sz="2000" i="1" dirty="0" smtClean="0"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  <a:solidFill>
                  <a:srgbClr val="000000"/>
                </a:solidFill>
              </a:rPr>
              <a:t>ст</a:t>
            </a:r>
            <a:r>
              <a:rPr lang="uk-UA" sz="2000" i="1" dirty="0"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  <a:solidFill>
                  <a:srgbClr val="000000"/>
                </a:solidFill>
              </a:rPr>
              <a:t>. гр. </a:t>
            </a:r>
            <a:r>
              <a:rPr lang="uk-UA" sz="2000" i="1" dirty="0" smtClean="0"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  <a:solidFill>
                  <a:srgbClr val="000000"/>
                </a:solidFill>
              </a:rPr>
              <a:t>МОз-14мн</a:t>
            </a:r>
            <a:endParaRPr lang="uk-UA" sz="2000" i="1" dirty="0"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  <a:solidFill>
                <a:srgbClr val="000000"/>
              </a:solidFill>
            </a:endParaRPr>
          </a:p>
          <a:p>
            <a:pPr algn="r">
              <a:defRPr/>
            </a:pPr>
            <a:r>
              <a:rPr lang="uk-UA" sz="2000" i="1" dirty="0"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  <a:solidFill>
                  <a:srgbClr val="000000"/>
                </a:solidFill>
              </a:rPr>
              <a:t>Сорока Л. Ю.</a:t>
            </a:r>
          </a:p>
          <a:p>
            <a:pPr algn="r">
              <a:defRPr/>
            </a:pPr>
            <a:r>
              <a:rPr lang="uk-UA" sz="2000" i="1" dirty="0"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  <a:solidFill>
                  <a:srgbClr val="000000"/>
                </a:solidFill>
              </a:rPr>
              <a:t>Науковий керівник:</a:t>
            </a:r>
          </a:p>
          <a:p>
            <a:pPr algn="r">
              <a:defRPr/>
            </a:pPr>
            <a:r>
              <a:rPr lang="uk-UA" sz="2000" i="1" dirty="0" err="1"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  <a:solidFill>
                  <a:srgbClr val="000000"/>
                </a:solidFill>
              </a:rPr>
              <a:t>д.е.н</a:t>
            </a:r>
            <a:r>
              <a:rPr lang="uk-UA" sz="2000" i="1" dirty="0"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  <a:solidFill>
                  <a:srgbClr val="000000"/>
                </a:solidFill>
              </a:rPr>
              <a:t>. професор </a:t>
            </a:r>
            <a:r>
              <a:rPr lang="uk-UA" sz="2000" i="1" dirty="0" err="1"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  <a:solidFill>
                  <a:srgbClr val="000000"/>
                </a:solidFill>
              </a:rPr>
              <a:t>Карачина</a:t>
            </a:r>
            <a:r>
              <a:rPr lang="uk-UA" sz="2000" i="1" dirty="0"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  <a:solidFill>
                  <a:srgbClr val="000000"/>
                </a:solidFill>
              </a:rPr>
              <a:t> Н. П.</a:t>
            </a:r>
            <a:endParaRPr lang="es-ES" sz="2000" i="1" dirty="0"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  <a:solidFill>
                <a:srgbClr val="000000"/>
              </a:solidFill>
            </a:endParaRPr>
          </a:p>
          <a:p>
            <a:endParaRPr lang="uk-UA" sz="2000" dirty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755576" y="404664"/>
            <a:ext cx="7776864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dirty="0" err="1" smtClean="0"/>
              <a:t>Управління</a:t>
            </a:r>
            <a:r>
              <a:rPr lang="ru-RU" dirty="0" smtClean="0"/>
              <a:t> </a:t>
            </a:r>
            <a:r>
              <a:rPr lang="ru-RU" dirty="0" err="1" smtClean="0"/>
              <a:t>економічною</a:t>
            </a:r>
            <a:r>
              <a:rPr lang="ru-RU" dirty="0" smtClean="0"/>
              <a:t> </a:t>
            </a:r>
            <a:r>
              <a:rPr lang="ru-RU" dirty="0" err="1" smtClean="0"/>
              <a:t>стабільністю</a:t>
            </a:r>
            <a:r>
              <a:rPr lang="ru-RU" dirty="0" smtClean="0"/>
              <a:t> </a:t>
            </a:r>
            <a:r>
              <a:rPr lang="ru-RU" dirty="0" err="1" smtClean="0"/>
              <a:t>підприємства</a:t>
            </a:r>
            <a:r>
              <a:rPr lang="ru-RU" dirty="0" smtClean="0"/>
              <a:t> ринку </a:t>
            </a:r>
            <a:r>
              <a:rPr lang="ru-RU" dirty="0" err="1" smtClean="0"/>
              <a:t>оптової</a:t>
            </a:r>
            <a:r>
              <a:rPr lang="ru-RU" dirty="0" smtClean="0"/>
              <a:t> </a:t>
            </a:r>
            <a:r>
              <a:rPr lang="ru-RU" dirty="0" err="1" smtClean="0"/>
              <a:t>торгівлі</a:t>
            </a:r>
            <a:r>
              <a:rPr lang="ru-RU" dirty="0" smtClean="0"/>
              <a:t> </a:t>
            </a:r>
            <a:r>
              <a:rPr lang="ru-RU" dirty="0" err="1" smtClean="0"/>
              <a:t>хімічними</a:t>
            </a:r>
            <a:r>
              <a:rPr lang="ru-RU" dirty="0" smtClean="0"/>
              <a:t> продуктами                                     (на </a:t>
            </a:r>
            <a:r>
              <a:rPr lang="ru-RU" dirty="0" err="1" smtClean="0"/>
              <a:t>прикладі</a:t>
            </a:r>
            <a:r>
              <a:rPr lang="ru-RU" dirty="0" smtClean="0"/>
              <a:t> ТОВ «Остер»)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6268070"/>
              </p:ext>
            </p:extLst>
          </p:nvPr>
        </p:nvGraphicFramePr>
        <p:xfrm>
          <a:off x="-11562" y="0"/>
          <a:ext cx="9155561" cy="236308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32276"/>
                <a:gridCol w="1144894"/>
                <a:gridCol w="1144894"/>
                <a:gridCol w="1144894"/>
                <a:gridCol w="1272303"/>
                <a:gridCol w="1272303"/>
                <a:gridCol w="1143997"/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Показники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Фактичне значення за попередні роки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Відхилення абсолютне (+/-)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559435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201</a:t>
                      </a:r>
                      <a:r>
                        <a:rPr lang="uk-UA" sz="1200">
                          <a:effectLst/>
                        </a:rPr>
                        <a:t>2</a:t>
                      </a:r>
                      <a:r>
                        <a:rPr lang="ru-RU" sz="1200">
                          <a:effectLst/>
                        </a:rPr>
                        <a:t> р</a:t>
                      </a:r>
                      <a:r>
                        <a:rPr lang="uk-UA" sz="1200">
                          <a:effectLst/>
                        </a:rPr>
                        <a:t>.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201</a:t>
                      </a:r>
                      <a:r>
                        <a:rPr lang="uk-UA" sz="1200">
                          <a:effectLst/>
                        </a:rPr>
                        <a:t>3</a:t>
                      </a:r>
                      <a:r>
                        <a:rPr lang="ru-RU" sz="1200">
                          <a:effectLst/>
                        </a:rPr>
                        <a:t> р</a:t>
                      </a:r>
                      <a:r>
                        <a:rPr lang="uk-UA" sz="1200">
                          <a:effectLst/>
                        </a:rPr>
                        <a:t>.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201</a:t>
                      </a:r>
                      <a:r>
                        <a:rPr lang="uk-UA" sz="1200">
                          <a:effectLst/>
                        </a:rPr>
                        <a:t>4 </a:t>
                      </a:r>
                      <a:r>
                        <a:rPr lang="ru-RU" sz="1200">
                          <a:effectLst/>
                        </a:rPr>
                        <a:t>р</a:t>
                      </a:r>
                      <a:r>
                        <a:rPr lang="uk-UA" sz="1200">
                          <a:effectLst/>
                        </a:rPr>
                        <a:t>.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2014 р. від 2012 р.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2014 р. від 2013 р.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2013 р. від 2012 р.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079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3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4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>
                          <a:effectLst/>
                        </a:rPr>
                        <a:t>5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>
                          <a:effectLst/>
                        </a:rPr>
                        <a:t>6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>
                          <a:effectLst/>
                        </a:rPr>
                        <a:t>7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85217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Чистий дохід (виручка) від реалізації продукції, тис. грн.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86258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147137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165160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>
                          <a:effectLst/>
                        </a:rPr>
                        <a:t>78902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>
                          <a:effectLst/>
                        </a:rPr>
                        <a:t>18023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>
                          <a:effectLst/>
                        </a:rPr>
                        <a:t>6087</a:t>
                      </a:r>
                      <a:r>
                        <a:rPr lang="ru-RU" sz="1200">
                          <a:effectLst/>
                        </a:rPr>
                        <a:t>9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3086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Чистий прибуток (збиток), тис. грн.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2618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3144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3513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895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369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</a:rPr>
                        <a:t>526</a:t>
                      </a: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7642272"/>
              </p:ext>
            </p:extLst>
          </p:nvPr>
        </p:nvGraphicFramePr>
        <p:xfrm>
          <a:off x="0" y="2348880"/>
          <a:ext cx="9143999" cy="14998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51720"/>
                <a:gridCol w="1210309"/>
                <a:gridCol w="1050187"/>
                <a:gridCol w="1175473"/>
                <a:gridCol w="1175473"/>
                <a:gridCol w="1305364"/>
                <a:gridCol w="1175473"/>
              </a:tblGrid>
              <a:tr h="62039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</a:rPr>
                        <a:t>Середньооблікова</a:t>
                      </a:r>
                      <a:r>
                        <a:rPr lang="ru-RU" sz="1200" dirty="0">
                          <a:effectLst/>
                        </a:rPr>
                        <a:t> </a:t>
                      </a:r>
                      <a:r>
                        <a:rPr lang="ru-RU" sz="1200" dirty="0" err="1">
                          <a:effectLst/>
                        </a:rPr>
                        <a:t>чисельність</a:t>
                      </a:r>
                      <a:r>
                        <a:rPr lang="ru-RU" sz="1200" dirty="0">
                          <a:effectLst/>
                        </a:rPr>
                        <a:t> </a:t>
                      </a:r>
                      <a:r>
                        <a:rPr lang="ru-RU" sz="1200" dirty="0" err="1">
                          <a:effectLst/>
                        </a:rPr>
                        <a:t>працівників</a:t>
                      </a:r>
                      <a:r>
                        <a:rPr lang="ru-RU" sz="1200" dirty="0">
                          <a:effectLst/>
                        </a:rPr>
                        <a:t>, </a:t>
                      </a:r>
                      <a:r>
                        <a:rPr lang="ru-RU" sz="1200" dirty="0" err="1">
                          <a:effectLst/>
                        </a:rPr>
                        <a:t>осіб</a:t>
                      </a: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54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49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52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-2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-5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83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Фонд оплати праці, тис. грн.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713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664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729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16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65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-49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5687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Власний капітал, тис. грн.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9913</a:t>
                      </a:r>
                      <a:r>
                        <a:rPr lang="ru-RU" sz="1200">
                          <a:effectLst/>
                        </a:rPr>
                        <a:t>,</a:t>
                      </a:r>
                      <a:r>
                        <a:rPr lang="en-US" sz="1200">
                          <a:effectLst/>
                        </a:rPr>
                        <a:t>5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14166,5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18096,5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8183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3930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4253</a:t>
                      </a: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4289025"/>
              </p:ext>
            </p:extLst>
          </p:nvPr>
        </p:nvGraphicFramePr>
        <p:xfrm>
          <a:off x="-34443" y="3933056"/>
          <a:ext cx="9178443" cy="275830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94415"/>
                <a:gridCol w="1179901"/>
                <a:gridCol w="1054143"/>
                <a:gridCol w="1179901"/>
                <a:gridCol w="1179901"/>
                <a:gridCol w="1310281"/>
                <a:gridCol w="1179901"/>
              </a:tblGrid>
              <a:tr h="38318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err="1">
                          <a:effectLst/>
                        </a:rPr>
                        <a:t>Необоротні</a:t>
                      </a:r>
                      <a:r>
                        <a:rPr lang="ru-RU" sz="1100" dirty="0">
                          <a:effectLst/>
                        </a:rPr>
                        <a:t> </a:t>
                      </a:r>
                      <a:r>
                        <a:rPr lang="ru-RU" sz="1100" dirty="0" err="1">
                          <a:effectLst/>
                        </a:rPr>
                        <a:t>активи</a:t>
                      </a:r>
                      <a:r>
                        <a:rPr lang="ru-RU" sz="1100" dirty="0">
                          <a:effectLst/>
                        </a:rPr>
                        <a:t>, тис. грн.</a:t>
                      </a:r>
                      <a:endParaRPr lang="uk-UA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76" marR="6247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8273</a:t>
                      </a:r>
                      <a:endParaRPr lang="uk-UA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76" marR="6247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10327</a:t>
                      </a:r>
                      <a:endParaRPr lang="uk-UA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76" marR="6247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11233,5</a:t>
                      </a:r>
                      <a:endParaRPr lang="uk-UA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76" marR="6247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</a:rPr>
                        <a:t>2960,5</a:t>
                      </a:r>
                      <a:endParaRPr lang="uk-UA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76" marR="6247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906,5</a:t>
                      </a:r>
                      <a:endParaRPr lang="uk-UA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76" marR="6247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2054</a:t>
                      </a:r>
                      <a:endParaRPr lang="uk-UA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76" marR="62476" marT="0" marB="0" anchor="ctr"/>
                </a:tc>
              </a:tr>
              <a:tr h="57477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Довгострокові зобов’язання,тис.грн</a:t>
                      </a:r>
                      <a:endParaRPr lang="uk-UA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76" marR="6247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1107</a:t>
                      </a:r>
                      <a:endParaRPr lang="uk-UA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76" marR="6247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936</a:t>
                      </a:r>
                      <a:endParaRPr lang="uk-UA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76" marR="6247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1022</a:t>
                      </a:r>
                      <a:endParaRPr lang="uk-UA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76" marR="6247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-85</a:t>
                      </a:r>
                      <a:endParaRPr lang="uk-UA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76" marR="6247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86</a:t>
                      </a:r>
                      <a:endParaRPr lang="uk-UA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76" marR="6247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-171</a:t>
                      </a:r>
                      <a:endParaRPr lang="uk-UA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76" marR="62476" marT="0" marB="0" anchor="ctr"/>
                </a:tc>
              </a:tr>
              <a:tr h="57477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Короткострокові кредити та позики, тис. грн.</a:t>
                      </a:r>
                      <a:endParaRPr lang="uk-UA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76" marR="6247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3967</a:t>
                      </a:r>
                      <a:endParaRPr lang="uk-UA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76" marR="6247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4993</a:t>
                      </a:r>
                      <a:endParaRPr lang="uk-UA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76" marR="6247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9911</a:t>
                      </a:r>
                      <a:endParaRPr lang="uk-UA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76" marR="6247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5944</a:t>
                      </a:r>
                      <a:endParaRPr lang="uk-UA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76" marR="6247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4918</a:t>
                      </a:r>
                      <a:endParaRPr lang="uk-UA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76" marR="6247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1026</a:t>
                      </a:r>
                      <a:endParaRPr lang="uk-UA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76" marR="62476" marT="0" marB="0" anchor="ctr"/>
                </a:tc>
              </a:tr>
              <a:tr h="57477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Дебіторська заборгованість,  тис. грн.</a:t>
                      </a:r>
                      <a:endParaRPr lang="uk-UA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76" marR="6247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5850,5</a:t>
                      </a:r>
                      <a:endParaRPr lang="uk-UA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76" marR="6247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7470,5</a:t>
                      </a:r>
                      <a:endParaRPr lang="uk-UA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76" marR="6247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11249,5</a:t>
                      </a:r>
                      <a:endParaRPr lang="uk-UA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76" marR="6247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5399</a:t>
                      </a:r>
                      <a:endParaRPr lang="uk-UA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76" marR="6247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3779</a:t>
                      </a:r>
                      <a:endParaRPr lang="uk-UA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76" marR="6247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1620</a:t>
                      </a:r>
                      <a:endParaRPr lang="uk-UA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76" marR="62476" marT="0" marB="0" anchor="ctr"/>
                </a:tc>
              </a:tr>
              <a:tr h="65078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err="1">
                          <a:effectLst/>
                        </a:rPr>
                        <a:t>Собівартість</a:t>
                      </a:r>
                      <a:r>
                        <a:rPr lang="ru-RU" sz="1100" dirty="0">
                          <a:effectLst/>
                        </a:rPr>
                        <a:t> </a:t>
                      </a:r>
                      <a:r>
                        <a:rPr lang="ru-RU" sz="1100" dirty="0" err="1">
                          <a:effectLst/>
                        </a:rPr>
                        <a:t>реалізованої</a:t>
                      </a:r>
                      <a:r>
                        <a:rPr lang="ru-RU" sz="1100" dirty="0">
                          <a:effectLst/>
                        </a:rPr>
                        <a:t> </a:t>
                      </a:r>
                      <a:r>
                        <a:rPr lang="ru-RU" sz="1100" dirty="0" err="1">
                          <a:effectLst/>
                        </a:rPr>
                        <a:t>продукції</a:t>
                      </a:r>
                      <a:r>
                        <a:rPr lang="uk-UA" sz="1100" dirty="0">
                          <a:effectLst/>
                        </a:rPr>
                        <a:t>, тис. </a:t>
                      </a:r>
                      <a:r>
                        <a:rPr lang="uk-UA" sz="1100" dirty="0" err="1">
                          <a:effectLst/>
                        </a:rPr>
                        <a:t>грн</a:t>
                      </a:r>
                      <a:endParaRPr lang="uk-UA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76" marR="6247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77990</a:t>
                      </a:r>
                      <a:endParaRPr lang="uk-UA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76" marR="6247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139540</a:t>
                      </a:r>
                      <a:endParaRPr lang="uk-UA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76" marR="6247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</a:t>
                      </a:r>
                      <a:r>
                        <a:rPr lang="uk-UA" sz="1100">
                          <a:effectLst/>
                        </a:rPr>
                        <a:t>55740</a:t>
                      </a:r>
                      <a:endParaRPr lang="uk-UA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76" marR="6247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</a:rPr>
                        <a:t>77750</a:t>
                      </a:r>
                      <a:endParaRPr lang="uk-UA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76" marR="6247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16200</a:t>
                      </a:r>
                      <a:endParaRPr lang="uk-UA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76" marR="6247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</a:rPr>
                        <a:t>61550</a:t>
                      </a:r>
                      <a:endParaRPr lang="uk-UA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76" marR="62476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1477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/>
          <p:nvPr/>
        </p:nvGraphicFramePr>
        <p:xfrm>
          <a:off x="0" y="0"/>
          <a:ext cx="557339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915086501"/>
              </p:ext>
            </p:extLst>
          </p:nvPr>
        </p:nvGraphicFramePr>
        <p:xfrm>
          <a:off x="3635896" y="3200400"/>
          <a:ext cx="5313680" cy="2828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8" name="Прямоугольник 7"/>
          <p:cNvSpPr/>
          <p:nvPr/>
        </p:nvSpPr>
        <p:spPr>
          <a:xfrm>
            <a:off x="4534434" y="6329065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400" dirty="0" err="1" smtClean="0">
                <a:solidFill>
                  <a:schemeClr val="bg2"/>
                </a:solidFill>
              </a:rPr>
              <a:t>Зміна</a:t>
            </a:r>
            <a:r>
              <a:rPr lang="ru-RU" sz="1400" dirty="0" smtClean="0">
                <a:solidFill>
                  <a:schemeClr val="bg2"/>
                </a:solidFill>
              </a:rPr>
              <a:t> </a:t>
            </a:r>
            <a:r>
              <a:rPr lang="ru-RU" sz="1400" dirty="0">
                <a:solidFill>
                  <a:schemeClr val="bg2"/>
                </a:solidFill>
              </a:rPr>
              <a:t>чистого </a:t>
            </a:r>
            <a:r>
              <a:rPr lang="ru-RU" sz="1400" dirty="0" err="1">
                <a:solidFill>
                  <a:schemeClr val="bg2"/>
                </a:solidFill>
              </a:rPr>
              <a:t>прибутку</a:t>
            </a:r>
            <a:r>
              <a:rPr lang="ru-RU" sz="1400" dirty="0">
                <a:solidFill>
                  <a:schemeClr val="bg2"/>
                </a:solidFill>
              </a:rPr>
              <a:t> у 201</a:t>
            </a:r>
            <a:r>
              <a:rPr lang="uk-UA" sz="1400" dirty="0">
                <a:solidFill>
                  <a:schemeClr val="bg2"/>
                </a:solidFill>
              </a:rPr>
              <a:t>2</a:t>
            </a:r>
            <a:r>
              <a:rPr lang="ru-RU" sz="1400" dirty="0">
                <a:solidFill>
                  <a:schemeClr val="bg2"/>
                </a:solidFill>
              </a:rPr>
              <a:t>-201</a:t>
            </a:r>
            <a:r>
              <a:rPr lang="uk-UA" sz="1400" dirty="0">
                <a:solidFill>
                  <a:schemeClr val="bg2"/>
                </a:solidFill>
              </a:rPr>
              <a:t>4</a:t>
            </a:r>
            <a:r>
              <a:rPr lang="ru-RU" sz="1400" dirty="0">
                <a:solidFill>
                  <a:schemeClr val="bg2"/>
                </a:solidFill>
              </a:rPr>
              <a:t> </a:t>
            </a:r>
            <a:r>
              <a:rPr lang="ru-RU" sz="1400" dirty="0" err="1">
                <a:solidFill>
                  <a:schemeClr val="bg2"/>
                </a:solidFill>
              </a:rPr>
              <a:t>рр</a:t>
            </a:r>
            <a:r>
              <a:rPr lang="ru-RU" sz="1400" dirty="0">
                <a:solidFill>
                  <a:schemeClr val="bg2"/>
                </a:solidFill>
              </a:rPr>
              <a:t>.</a:t>
            </a:r>
            <a:endParaRPr lang="uk-UA" sz="1400" dirty="0">
              <a:solidFill>
                <a:schemeClr val="bg2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580112" y="-4465"/>
            <a:ext cx="356388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err="1" smtClean="0">
                <a:solidFill>
                  <a:schemeClr val="bg2"/>
                </a:solidFill>
              </a:rPr>
              <a:t>Зміна</a:t>
            </a:r>
            <a:r>
              <a:rPr lang="ru-RU" sz="1400" dirty="0" smtClean="0">
                <a:solidFill>
                  <a:schemeClr val="bg2"/>
                </a:solidFill>
              </a:rPr>
              <a:t> </a:t>
            </a:r>
            <a:r>
              <a:rPr lang="ru-RU" sz="1400" dirty="0">
                <a:solidFill>
                  <a:schemeClr val="bg2"/>
                </a:solidFill>
              </a:rPr>
              <a:t>чистого доходу (</a:t>
            </a:r>
            <a:r>
              <a:rPr lang="ru-RU" sz="1400" dirty="0" err="1">
                <a:solidFill>
                  <a:schemeClr val="bg2"/>
                </a:solidFill>
              </a:rPr>
              <a:t>виручки</a:t>
            </a:r>
            <a:r>
              <a:rPr lang="ru-RU" sz="1400" dirty="0">
                <a:solidFill>
                  <a:schemeClr val="bg2"/>
                </a:solidFill>
              </a:rPr>
              <a:t>) </a:t>
            </a:r>
            <a:r>
              <a:rPr lang="ru-RU" sz="1400" dirty="0" err="1">
                <a:solidFill>
                  <a:schemeClr val="bg2"/>
                </a:solidFill>
              </a:rPr>
              <a:t>від</a:t>
            </a:r>
            <a:r>
              <a:rPr lang="ru-RU" sz="1400" dirty="0">
                <a:solidFill>
                  <a:schemeClr val="bg2"/>
                </a:solidFill>
              </a:rPr>
              <a:t> </a:t>
            </a:r>
            <a:r>
              <a:rPr lang="ru-RU" sz="1400" dirty="0" err="1">
                <a:solidFill>
                  <a:schemeClr val="bg2"/>
                </a:solidFill>
              </a:rPr>
              <a:t>реалізації</a:t>
            </a:r>
            <a:r>
              <a:rPr lang="ru-RU" sz="1400" dirty="0">
                <a:solidFill>
                  <a:schemeClr val="bg2"/>
                </a:solidFill>
              </a:rPr>
              <a:t> </a:t>
            </a:r>
            <a:endParaRPr lang="uk-UA" sz="1400" dirty="0">
              <a:solidFill>
                <a:schemeClr val="bg2"/>
              </a:solidFill>
            </a:endParaRPr>
          </a:p>
          <a:p>
            <a:pPr algn="ctr"/>
            <a:r>
              <a:rPr lang="ru-RU" sz="1400" dirty="0">
                <a:solidFill>
                  <a:schemeClr val="bg2"/>
                </a:solidFill>
              </a:rPr>
              <a:t>у 201</a:t>
            </a:r>
            <a:r>
              <a:rPr lang="uk-UA" sz="1400" dirty="0">
                <a:solidFill>
                  <a:schemeClr val="bg2"/>
                </a:solidFill>
              </a:rPr>
              <a:t>2</a:t>
            </a:r>
            <a:r>
              <a:rPr lang="ru-RU" sz="1400" dirty="0">
                <a:solidFill>
                  <a:schemeClr val="bg2"/>
                </a:solidFill>
              </a:rPr>
              <a:t>-201</a:t>
            </a:r>
            <a:r>
              <a:rPr lang="uk-UA" sz="1400" dirty="0">
                <a:solidFill>
                  <a:schemeClr val="bg2"/>
                </a:solidFill>
              </a:rPr>
              <a:t>4</a:t>
            </a:r>
            <a:r>
              <a:rPr lang="ru-RU" sz="1400" dirty="0">
                <a:solidFill>
                  <a:schemeClr val="bg2"/>
                </a:solidFill>
              </a:rPr>
              <a:t> </a:t>
            </a:r>
            <a:r>
              <a:rPr lang="ru-RU" sz="1400" dirty="0" err="1">
                <a:solidFill>
                  <a:schemeClr val="bg2"/>
                </a:solidFill>
              </a:rPr>
              <a:t>рр</a:t>
            </a:r>
            <a:r>
              <a:rPr lang="ru-RU" sz="1400" dirty="0">
                <a:solidFill>
                  <a:schemeClr val="bg2"/>
                </a:solidFill>
              </a:rPr>
              <a:t>. </a:t>
            </a:r>
            <a:endParaRPr lang="uk-UA" sz="14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0828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926310695"/>
              </p:ext>
            </p:extLst>
          </p:nvPr>
        </p:nvGraphicFramePr>
        <p:xfrm>
          <a:off x="10264" y="-13997"/>
          <a:ext cx="5161915" cy="33566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4421413" y="3011764"/>
            <a:ext cx="47160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dirty="0"/>
              <a:t>Графічне зображення вагових коефіцієнтів економічної стабільності ТОВ «Остер»</a:t>
            </a:r>
          </a:p>
        </p:txBody>
      </p:sp>
    </p:spTree>
    <p:extLst>
      <p:ext uri="{BB962C8B-B14F-4D97-AF65-F5344CB8AC3E}">
        <p14:creationId xmlns:p14="http://schemas.microsoft.com/office/powerpoint/2010/main" val="692572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461624861"/>
              </p:ext>
            </p:extLst>
          </p:nvPr>
        </p:nvGraphicFramePr>
        <p:xfrm>
          <a:off x="1746022" y="1916832"/>
          <a:ext cx="5416550" cy="31134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146" name="Picture 2" descr="C:\Users\Люда\Desktop\Гуд диплом\Новая папка (2)\1966769_684170628363761_7909653011004583446_n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613" y="129991"/>
            <a:ext cx="2555776" cy="1916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C:\Users\Люда\Desktop\Гуд диплом\Новая папка (2)\10347771_688564701257687_2761525593347617039_n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0"/>
            <a:ext cx="3099044" cy="2327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Люда\Desktop\Гуд диплом\Новая папка (2)\10641125_655117691269055_4246822042212469770_n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5952" y="2046823"/>
            <a:ext cx="2327136" cy="1748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Люда\Desktop\Гуд диплом\Новая папка (2)\1977114_745217332212816_2491864954270376567_n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96" y="4149080"/>
            <a:ext cx="1713080" cy="2060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Люда\Downloads\photo28155980_368647028.jpg"/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157"/>
          <a:stretch/>
        </p:blipFill>
        <p:spPr bwMode="auto">
          <a:xfrm>
            <a:off x="6498560" y="4871758"/>
            <a:ext cx="2645440" cy="1911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1" name="Picture 7" descr="C:\Users\Люда\Desktop\Гуд диплом\Новая папка (2)\10690356_653849738062517_3470460948808734768_n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5054" y="4871758"/>
            <a:ext cx="2044576" cy="1535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C:\Users\Люда\Desktop\Гуд диплом\Новая папка (2)\163654_119178564816654_1365333_n.jp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4215" y="5081100"/>
            <a:ext cx="2220839" cy="1665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C:\Users\Люда\Desktop\Гуд диплом\Новая папка (2)\Uer22K-wLIs.jp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707" y="2158346"/>
            <a:ext cx="2162794" cy="1436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7095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2542586"/>
              </p:ext>
            </p:extLst>
          </p:nvPr>
        </p:nvGraphicFramePr>
        <p:xfrm>
          <a:off x="30750" y="7058"/>
          <a:ext cx="9113250" cy="582690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455926"/>
                <a:gridCol w="1541989"/>
                <a:gridCol w="1541989"/>
                <a:gridCol w="1415248"/>
                <a:gridCol w="1158098"/>
              </a:tblGrid>
              <a:tr h="229386">
                <a:tc row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800" dirty="0">
                          <a:effectLst/>
                        </a:rPr>
                        <a:t>Показники</a:t>
                      </a:r>
                      <a:endParaRPr lang="uk-UA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35" marR="43035" marT="0" marB="0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Варіанти</a:t>
                      </a:r>
                      <a:endParaRPr lang="uk-U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35" marR="43035" marT="0" marB="0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229386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1</a:t>
                      </a:r>
                      <a:endParaRPr lang="uk-U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35" marR="430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2</a:t>
                      </a:r>
                      <a:endParaRPr lang="uk-U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35" marR="430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3</a:t>
                      </a:r>
                      <a:endParaRPr lang="uk-U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35" marR="430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4</a:t>
                      </a:r>
                      <a:endParaRPr lang="uk-U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35" marR="43035" marT="0" marB="0" anchor="ctr"/>
                </a:tc>
              </a:tr>
              <a:tr h="46116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Середня величина власного капіталу, тис. грн.</a:t>
                      </a:r>
                      <a:endParaRPr lang="uk-U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35" marR="4303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18096,5</a:t>
                      </a:r>
                      <a:endParaRPr lang="uk-U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35" marR="4303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30554,25</a:t>
                      </a:r>
                      <a:endParaRPr lang="uk-U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35" marR="4303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42775,25</a:t>
                      </a:r>
                      <a:endParaRPr lang="uk-U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35" marR="4303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61108,5</a:t>
                      </a:r>
                      <a:endParaRPr lang="uk-U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35" marR="43035" marT="0" marB="0"/>
                </a:tc>
              </a:tr>
              <a:tr h="70486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Середня величина залученого капіталу, тис. грн..</a:t>
                      </a:r>
                      <a:endParaRPr lang="uk-U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35" marR="4303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43012</a:t>
                      </a:r>
                      <a:endParaRPr lang="uk-U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35" marR="4303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30554,25</a:t>
                      </a:r>
                      <a:endParaRPr lang="uk-U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35" marR="4303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18332,25</a:t>
                      </a:r>
                      <a:endParaRPr lang="uk-U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35" marR="4303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0</a:t>
                      </a:r>
                      <a:endParaRPr lang="uk-U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35" marR="43035" marT="0" marB="0"/>
                </a:tc>
              </a:tr>
              <a:tr h="46116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Середня сума усього капіталу, тис. грн..</a:t>
                      </a:r>
                      <a:endParaRPr lang="uk-U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35" marR="430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61108,5</a:t>
                      </a:r>
                      <a:endParaRPr lang="uk-U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35" marR="430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61108,5</a:t>
                      </a:r>
                      <a:endParaRPr lang="uk-U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35" marR="430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61108,5</a:t>
                      </a:r>
                      <a:endParaRPr lang="uk-U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35" marR="430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61108,5</a:t>
                      </a:r>
                      <a:endParaRPr lang="uk-U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35" marR="43035" marT="0" marB="0"/>
                </a:tc>
              </a:tr>
              <a:tr h="46116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Величина валового прибутку, тис. грн.</a:t>
                      </a:r>
                      <a:endParaRPr lang="uk-U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35" marR="430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9420</a:t>
                      </a:r>
                      <a:endParaRPr lang="uk-U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35" marR="430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9420</a:t>
                      </a:r>
                      <a:endParaRPr lang="uk-U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35" marR="430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9420</a:t>
                      </a:r>
                      <a:endParaRPr lang="uk-U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35" marR="430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9420</a:t>
                      </a:r>
                      <a:endParaRPr lang="uk-U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35" marR="43035" marT="0" marB="0"/>
                </a:tc>
              </a:tr>
              <a:tr h="44276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Середній рівень відсоткової ставки за кредит, %</a:t>
                      </a:r>
                      <a:endParaRPr lang="uk-U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35" marR="430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13</a:t>
                      </a:r>
                      <a:endParaRPr lang="uk-U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35" marR="430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13</a:t>
                      </a:r>
                      <a:endParaRPr lang="uk-U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35" marR="430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13</a:t>
                      </a:r>
                      <a:endParaRPr lang="uk-U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35" marR="430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13</a:t>
                      </a:r>
                      <a:endParaRPr lang="uk-U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35" marR="43035" marT="0" marB="0"/>
                </a:tc>
              </a:tr>
              <a:tr h="70486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Сума відсотків за кредит, сплачена за користування капіталом</a:t>
                      </a:r>
                      <a:endParaRPr lang="uk-U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35" marR="430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5591,76</a:t>
                      </a:r>
                      <a:endParaRPr lang="uk-U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35" marR="430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3972,05</a:t>
                      </a:r>
                      <a:endParaRPr lang="uk-U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35" marR="430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2383,2</a:t>
                      </a:r>
                      <a:endParaRPr lang="uk-U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35" marR="430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0</a:t>
                      </a:r>
                      <a:endParaRPr lang="uk-U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35" marR="43035" marT="0" marB="0"/>
                </a:tc>
              </a:tr>
              <a:tr h="51927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800" dirty="0">
                          <a:effectLst/>
                        </a:rPr>
                        <a:t>Сума валового прибутку підприємства із врахуванням витрат за сплатою відсотків</a:t>
                      </a:r>
                      <a:endParaRPr lang="uk-UA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35" marR="430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3828,24</a:t>
                      </a:r>
                      <a:endParaRPr lang="uk-U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35" marR="430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5447,95</a:t>
                      </a:r>
                      <a:endParaRPr lang="uk-U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35" marR="430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7036,8</a:t>
                      </a:r>
                      <a:endParaRPr lang="uk-U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35" marR="430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9420</a:t>
                      </a:r>
                      <a:endParaRPr lang="uk-U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35" marR="43035" marT="0" marB="0"/>
                </a:tc>
              </a:tr>
              <a:tr h="46116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Ставка податку на прибуток</a:t>
                      </a:r>
                      <a:endParaRPr lang="uk-U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35" marR="430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18</a:t>
                      </a:r>
                      <a:endParaRPr lang="uk-U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35" marR="430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18</a:t>
                      </a:r>
                      <a:endParaRPr lang="uk-U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35" marR="430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18</a:t>
                      </a:r>
                      <a:endParaRPr lang="uk-U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35" marR="430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18</a:t>
                      </a:r>
                      <a:endParaRPr lang="uk-U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35" marR="43035" marT="0" marB="0"/>
                </a:tc>
              </a:tr>
              <a:tr h="22938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Сума податку на прибуток</a:t>
                      </a:r>
                      <a:endParaRPr lang="uk-U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35" marR="430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636,04</a:t>
                      </a:r>
                      <a:endParaRPr lang="uk-U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35" marR="430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980,65</a:t>
                      </a:r>
                      <a:endParaRPr lang="uk-U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35" marR="430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 1266,6</a:t>
                      </a:r>
                      <a:endParaRPr lang="uk-U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35" marR="430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1695,6</a:t>
                      </a:r>
                      <a:endParaRPr lang="uk-U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35" marR="43035" marT="0" marB="0"/>
                </a:tc>
              </a:tr>
              <a:tr h="46116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Сума чистого прибутку після сплати податку</a:t>
                      </a:r>
                      <a:endParaRPr lang="uk-U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35" marR="430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3139,2</a:t>
                      </a:r>
                      <a:endParaRPr lang="uk-U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35" marR="430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4467,3</a:t>
                      </a:r>
                      <a:endParaRPr lang="uk-U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35" marR="430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5770,2</a:t>
                      </a:r>
                      <a:endParaRPr lang="uk-U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35" marR="430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7724,4</a:t>
                      </a:r>
                      <a:endParaRPr lang="uk-U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35" marR="43035" marT="0" marB="0"/>
                </a:tc>
              </a:tr>
              <a:tr h="46116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Рентабельність власного капіталу</a:t>
                      </a:r>
                      <a:endParaRPr lang="uk-U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35" marR="430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17,35</a:t>
                      </a:r>
                      <a:endParaRPr lang="uk-U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35" marR="430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14,62</a:t>
                      </a:r>
                      <a:endParaRPr lang="uk-U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35" marR="430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13,49</a:t>
                      </a:r>
                      <a:endParaRPr lang="uk-U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35" marR="430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800" dirty="0">
                          <a:effectLst/>
                        </a:rPr>
                        <a:t>12,64</a:t>
                      </a:r>
                      <a:endParaRPr lang="uk-UA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35" marR="43035" marT="0" marB="0"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0" y="594928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dirty="0"/>
              <a:t>Формування рентабельності власного капіталу ТОВ «Остер» згідно запропонованих варіантів</a:t>
            </a:r>
          </a:p>
        </p:txBody>
      </p:sp>
    </p:spTree>
    <p:extLst>
      <p:ext uri="{BB962C8B-B14F-4D97-AF65-F5344CB8AC3E}">
        <p14:creationId xmlns:p14="http://schemas.microsoft.com/office/powerpoint/2010/main" val="2141369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721459375"/>
              </p:ext>
            </p:extLst>
          </p:nvPr>
        </p:nvGraphicFramePr>
        <p:xfrm>
          <a:off x="1403648" y="65314"/>
          <a:ext cx="6446520" cy="33216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395536" y="4653136"/>
            <a:ext cx="49685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dirty="0">
                <a:solidFill>
                  <a:schemeClr val="accent2">
                    <a:lumMod val="10000"/>
                  </a:schemeClr>
                </a:solidFill>
              </a:rPr>
              <a:t>Ключові квадранти </a:t>
            </a:r>
            <a:r>
              <a:rPr lang="en-GB" dirty="0">
                <a:solidFill>
                  <a:schemeClr val="accent2">
                    <a:lumMod val="10000"/>
                  </a:schemeClr>
                </a:solidFill>
              </a:rPr>
              <a:t>SWOT</a:t>
            </a:r>
            <a:r>
              <a:rPr lang="ru-RU" dirty="0">
                <a:solidFill>
                  <a:schemeClr val="accent2">
                    <a:lumMod val="10000"/>
                  </a:schemeClr>
                </a:solidFill>
              </a:rPr>
              <a:t>-</a:t>
            </a:r>
            <a:r>
              <a:rPr lang="uk-UA" dirty="0">
                <a:solidFill>
                  <a:schemeClr val="accent2">
                    <a:lumMod val="10000"/>
                  </a:schemeClr>
                </a:solidFill>
              </a:rPr>
              <a:t>аналізу </a:t>
            </a:r>
            <a:endParaRPr lang="uk-UA" dirty="0" smtClean="0">
              <a:solidFill>
                <a:schemeClr val="accent2">
                  <a:lumMod val="10000"/>
                </a:schemeClr>
              </a:solidFill>
            </a:endParaRPr>
          </a:p>
          <a:p>
            <a:pPr algn="ctr"/>
            <a:r>
              <a:rPr lang="uk-UA" dirty="0" smtClean="0">
                <a:solidFill>
                  <a:schemeClr val="accent2">
                    <a:lumMod val="10000"/>
                  </a:schemeClr>
                </a:solidFill>
              </a:rPr>
              <a:t>ТОВ </a:t>
            </a:r>
            <a:r>
              <a:rPr lang="uk-UA" dirty="0">
                <a:solidFill>
                  <a:schemeClr val="accent2">
                    <a:lumMod val="10000"/>
                  </a:schemeClr>
                </a:solidFill>
              </a:rPr>
              <a:t>«Остер»</a:t>
            </a:r>
          </a:p>
        </p:txBody>
      </p:sp>
    </p:spTree>
    <p:extLst>
      <p:ext uri="{BB962C8B-B14F-4D97-AF65-F5344CB8AC3E}">
        <p14:creationId xmlns:p14="http://schemas.microsoft.com/office/powerpoint/2010/main" val="986271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9903302"/>
              </p:ext>
            </p:extLst>
          </p:nvPr>
        </p:nvGraphicFramePr>
        <p:xfrm>
          <a:off x="0" y="2"/>
          <a:ext cx="6938683" cy="684769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81995"/>
                <a:gridCol w="1593610"/>
                <a:gridCol w="1343976"/>
                <a:gridCol w="763744"/>
                <a:gridCol w="955358"/>
              </a:tblGrid>
              <a:tr h="138636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00" spc="-5" dirty="0">
                          <a:effectLst/>
                        </a:rPr>
                        <a:t>Найменування та</a:t>
                      </a:r>
                      <a:endParaRPr lang="uk-UA" sz="9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00" dirty="0">
                          <a:effectLst/>
                        </a:rPr>
                        <a:t>зміст заходу, що</a:t>
                      </a:r>
                      <a:endParaRPr lang="uk-UA" sz="9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00" dirty="0">
                          <a:effectLst/>
                        </a:rPr>
                        <a:t>пропонується</a:t>
                      </a:r>
                      <a:endParaRPr lang="uk-UA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823" marR="20823" marT="0" marB="0" vert="vert27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00" spc="-10" dirty="0">
                          <a:effectLst/>
                        </a:rPr>
                        <a:t>Відповідальні за </a:t>
                      </a:r>
                      <a:endParaRPr lang="uk-UA" sz="9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00" spc="-10" dirty="0">
                          <a:effectLst/>
                        </a:rPr>
                        <a:t>реалізацію заходу</a:t>
                      </a:r>
                      <a:endParaRPr lang="uk-UA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823" marR="20823" marT="0" marB="0" vert="vert27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00" dirty="0">
                          <a:effectLst/>
                        </a:rPr>
                        <a:t>Терміни </a:t>
                      </a:r>
                      <a:endParaRPr lang="uk-UA" sz="9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00" spc="-10" dirty="0">
                          <a:effectLst/>
                        </a:rPr>
                        <a:t>виконання</a:t>
                      </a:r>
                      <a:endParaRPr lang="uk-UA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823" marR="20823" marT="0" marB="0" vert="vert27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00" spc="-5">
                          <a:effectLst/>
                        </a:rPr>
                        <a:t>Витрати,  тис. </a:t>
                      </a:r>
                      <a:r>
                        <a:rPr lang="uk-UA" sz="1000">
                          <a:effectLst/>
                        </a:rPr>
                        <a:t>грн</a:t>
                      </a:r>
                      <a:endParaRPr lang="uk-UA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823" marR="20823" marT="0" marB="0" vert="vert27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Економі­</a:t>
                      </a:r>
                      <a:r>
                        <a:rPr lang="uk-UA" sz="1000" spc="-5">
                          <a:effectLst/>
                        </a:rPr>
                        <a:t>чний та </a:t>
                      </a:r>
                      <a:endParaRPr lang="uk-UA" sz="9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00" spc="-5">
                          <a:effectLst/>
                        </a:rPr>
                        <a:t>ніші види ефектів, тис. </a:t>
                      </a:r>
                      <a:r>
                        <a:rPr lang="uk-UA" sz="1000">
                          <a:effectLst/>
                        </a:rPr>
                        <a:t>грн</a:t>
                      </a:r>
                      <a:endParaRPr lang="uk-UA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823" marR="20823" marT="0" marB="0" vert="vert270" anchor="ctr"/>
                </a:tc>
              </a:tr>
              <a:tr h="13003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1. Збільшення частки залученого капіталу з метою забезпечення фінансової стійкості, що підвищить частку власних обігових коштів.</a:t>
                      </a:r>
                      <a:endParaRPr lang="uk-UA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823" marR="208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Фінансовий відділ</a:t>
                      </a:r>
                      <a:endParaRPr lang="uk-UA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823" marR="208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 рік</a:t>
                      </a:r>
                      <a:endParaRPr lang="uk-UA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823" marR="208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3972,05</a:t>
                      </a:r>
                      <a:endParaRPr lang="uk-UA" sz="9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 </a:t>
                      </a:r>
                      <a:endParaRPr lang="uk-UA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823" marR="208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00" dirty="0">
                          <a:effectLst/>
                        </a:rPr>
                        <a:t>14467,3</a:t>
                      </a:r>
                      <a:endParaRPr lang="uk-UA" sz="9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00" dirty="0">
                          <a:effectLst/>
                        </a:rPr>
                        <a:t> </a:t>
                      </a:r>
                      <a:endParaRPr lang="uk-UA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823" marR="20823" marT="0" marB="0" anchor="ctr"/>
                </a:tc>
              </a:tr>
              <a:tr h="15603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2. Розробка та впровадження інвестиційного проекту нових торговельних точок, що збільшить валовий дохід підприємства та посилить економічну стабільність.</a:t>
                      </a:r>
                      <a:endParaRPr lang="uk-UA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823" marR="208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00" dirty="0">
                          <a:effectLst/>
                        </a:rPr>
                        <a:t>Відділ маркетингу та виробництва</a:t>
                      </a:r>
                      <a:endParaRPr lang="uk-UA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823" marR="208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7 місяців</a:t>
                      </a:r>
                      <a:endParaRPr lang="uk-UA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823" marR="208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102,45</a:t>
                      </a:r>
                      <a:endParaRPr lang="uk-UA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823" marR="208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00" dirty="0">
                          <a:effectLst/>
                        </a:rPr>
                        <a:t>150,91</a:t>
                      </a:r>
                      <a:endParaRPr lang="uk-UA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823" marR="20823" marT="0" marB="0" anchor="ctr"/>
                </a:tc>
              </a:tr>
              <a:tr h="10402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3.  Маркетингові (рекламні) заходи, які спрямовані на збільшення потенційних покупців.</a:t>
                      </a:r>
                      <a:endParaRPr lang="uk-UA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823" marR="208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Відділ маркетингу </a:t>
                      </a:r>
                      <a:endParaRPr lang="uk-UA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823" marR="208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 рік</a:t>
                      </a:r>
                      <a:endParaRPr lang="uk-UA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823" marR="208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1350</a:t>
                      </a:r>
                      <a:endParaRPr lang="uk-UA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823" marR="208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3670,8</a:t>
                      </a:r>
                      <a:endParaRPr lang="uk-UA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823" marR="20823" marT="0" marB="0" anchor="ctr"/>
                </a:tc>
              </a:tr>
              <a:tr h="13003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4. Переведення кредитних розрахунків на передплатні, що значно знизить фінансові ризики підприємства і збільшить дохід</a:t>
                      </a:r>
                      <a:endParaRPr lang="uk-UA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823" marR="208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Фінансовий відділ</a:t>
                      </a:r>
                      <a:endParaRPr lang="uk-UA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823" marR="208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 рік</a:t>
                      </a:r>
                      <a:endParaRPr lang="uk-UA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823" marR="208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-</a:t>
                      </a:r>
                      <a:endParaRPr lang="uk-UA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823" marR="208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3757,39</a:t>
                      </a:r>
                      <a:endParaRPr lang="uk-UA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823" marR="20823" marT="0" marB="0" anchor="ctr"/>
                </a:tc>
              </a:tr>
              <a:tr h="2600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Разом</a:t>
                      </a:r>
                      <a:endParaRPr lang="uk-UA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823" marR="208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-</a:t>
                      </a:r>
                      <a:endParaRPr lang="uk-UA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823" marR="208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1 рік</a:t>
                      </a:r>
                      <a:endParaRPr lang="uk-UA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823" marR="208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00">
                          <a:effectLst/>
                        </a:rPr>
                        <a:t>5424,5</a:t>
                      </a:r>
                      <a:endParaRPr lang="uk-UA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823" marR="208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00" dirty="0">
                          <a:effectLst/>
                        </a:rPr>
                        <a:t>22046,4</a:t>
                      </a:r>
                      <a:endParaRPr lang="uk-UA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823" marR="20823" marT="0" marB="0" anchor="ctr"/>
                </a:tc>
              </a:tr>
            </a:tbl>
          </a:graphicData>
        </a:graphic>
      </p:graphicFrame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030" t="11914" r="5021" b="16912"/>
          <a:stretch/>
        </p:blipFill>
        <p:spPr bwMode="auto">
          <a:xfrm>
            <a:off x="6938682" y="1651463"/>
            <a:ext cx="2205318" cy="5206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 descr="C:\Users\Люда\Desktop\Гуд диплом\Новая папка (2)\e1991f2396b1521176abb65caaa458e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8682" y="-11725"/>
            <a:ext cx="2205318" cy="1663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8482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2633454721"/>
              </p:ext>
            </p:extLst>
          </p:nvPr>
        </p:nvGraphicFramePr>
        <p:xfrm>
          <a:off x="0" y="0"/>
          <a:ext cx="6876256" cy="287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07504" y="4077072"/>
            <a:ext cx="5400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/>
              <a:t> </a:t>
            </a:r>
          </a:p>
          <a:p>
            <a:r>
              <a:rPr lang="uk-UA" dirty="0">
                <a:solidFill>
                  <a:srgbClr val="C00000"/>
                </a:solidFill>
              </a:rPr>
              <a:t>у = 12349,84 – 0,0635х1 + 0,081х2 -1,91х3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616121"/>
              </p:ext>
            </p:extLst>
          </p:nvPr>
        </p:nvGraphicFramePr>
        <p:xfrm>
          <a:off x="132209" y="4725143"/>
          <a:ext cx="5375895" cy="1715379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3345090"/>
                <a:gridCol w="2030805"/>
              </a:tblGrid>
              <a:tr h="4235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bg2"/>
                          </a:solidFill>
                          <a:effectLst/>
                        </a:rPr>
                        <a:t>Множинний R</a:t>
                      </a:r>
                      <a:endParaRPr lang="uk-UA" sz="1100" dirty="0">
                        <a:solidFill>
                          <a:schemeClr val="bg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chemeClr val="bg2"/>
                          </a:solidFill>
                          <a:effectLst/>
                        </a:rPr>
                        <a:t>1</a:t>
                      </a:r>
                      <a:endParaRPr lang="uk-UA" sz="1100">
                        <a:solidFill>
                          <a:schemeClr val="bg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235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bg2"/>
                          </a:solidFill>
                          <a:effectLst/>
                        </a:rPr>
                        <a:t>R-квадрат</a:t>
                      </a:r>
                      <a:endParaRPr lang="uk-UA" sz="1100" dirty="0">
                        <a:solidFill>
                          <a:schemeClr val="bg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chemeClr val="bg2"/>
                          </a:solidFill>
                          <a:effectLst/>
                        </a:rPr>
                        <a:t>1</a:t>
                      </a:r>
                      <a:endParaRPr lang="uk-UA" sz="1100">
                        <a:solidFill>
                          <a:schemeClr val="bg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2353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bg2"/>
                          </a:solidFill>
                          <a:effectLst/>
                        </a:rPr>
                        <a:t>Стандартна помилка</a:t>
                      </a:r>
                      <a:endParaRPr lang="uk-UA" sz="1100" dirty="0">
                        <a:solidFill>
                          <a:schemeClr val="bg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chemeClr val="bg2"/>
                          </a:solidFill>
                          <a:effectLst/>
                        </a:rPr>
                        <a:t>0</a:t>
                      </a:r>
                      <a:endParaRPr lang="uk-UA" sz="1100">
                        <a:solidFill>
                          <a:schemeClr val="bg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47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bg2"/>
                          </a:solidFill>
                          <a:effectLst/>
                        </a:rPr>
                        <a:t>Спостереження</a:t>
                      </a:r>
                      <a:endParaRPr lang="uk-UA" sz="1100" dirty="0">
                        <a:solidFill>
                          <a:schemeClr val="bg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bg2"/>
                          </a:solidFill>
                          <a:effectLst/>
                        </a:rPr>
                        <a:t>4</a:t>
                      </a:r>
                      <a:endParaRPr lang="uk-UA" sz="1100" dirty="0">
                        <a:solidFill>
                          <a:schemeClr val="bg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88397" y="6488668"/>
            <a:ext cx="541970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>
                <a:solidFill>
                  <a:schemeClr val="bg2"/>
                </a:solidFill>
              </a:rPr>
              <a:t>Регресійна статистика моделі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42403" y="2905873"/>
            <a:ext cx="43116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>
                <a:solidFill>
                  <a:schemeClr val="accent2">
                    <a:lumMod val="75000"/>
                  </a:schemeClr>
                </a:solidFill>
              </a:rPr>
              <a:t>Прогнозування прибутку ТОВ «Остер»</a:t>
            </a:r>
          </a:p>
        </p:txBody>
      </p:sp>
    </p:spTree>
    <p:extLst>
      <p:ext uri="{BB962C8B-B14F-4D97-AF65-F5344CB8AC3E}">
        <p14:creationId xmlns:p14="http://schemas.microsoft.com/office/powerpoint/2010/main" val="202030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560" y="530059"/>
            <a:ext cx="74168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rgbClr val="000000"/>
                </a:solidFill>
              </a:rPr>
              <a:t>F</a:t>
            </a:r>
            <a:r>
              <a:rPr lang="ru-RU" sz="2400" dirty="0">
                <a:solidFill>
                  <a:srgbClr val="000000"/>
                </a:solidFill>
              </a:rPr>
              <a:t>(</a:t>
            </a:r>
            <a:r>
              <a:rPr lang="en-GB" sz="2400" dirty="0">
                <a:solidFill>
                  <a:srgbClr val="000000"/>
                </a:solidFill>
              </a:rPr>
              <a:t>x</a:t>
            </a:r>
            <a:r>
              <a:rPr lang="ru-RU" sz="2400" dirty="0">
                <a:solidFill>
                  <a:srgbClr val="000000"/>
                </a:solidFill>
              </a:rPr>
              <a:t>) = 14467</a:t>
            </a:r>
            <a:r>
              <a:rPr lang="uk-UA" sz="2400" dirty="0">
                <a:solidFill>
                  <a:srgbClr val="000000"/>
                </a:solidFill>
              </a:rPr>
              <a:t>,</a:t>
            </a:r>
            <a:r>
              <a:rPr lang="ru-RU" sz="2400" dirty="0">
                <a:solidFill>
                  <a:srgbClr val="000000"/>
                </a:solidFill>
              </a:rPr>
              <a:t>3</a:t>
            </a:r>
            <a:r>
              <a:rPr lang="en-GB" sz="2400" dirty="0">
                <a:solidFill>
                  <a:srgbClr val="000000"/>
                </a:solidFill>
              </a:rPr>
              <a:t>x</a:t>
            </a:r>
            <a:r>
              <a:rPr lang="ru-RU" sz="2400" dirty="0">
                <a:solidFill>
                  <a:srgbClr val="000000"/>
                </a:solidFill>
              </a:rPr>
              <a:t>1+150</a:t>
            </a:r>
            <a:r>
              <a:rPr lang="uk-UA" sz="2400" dirty="0">
                <a:solidFill>
                  <a:srgbClr val="000000"/>
                </a:solidFill>
              </a:rPr>
              <a:t>,</a:t>
            </a:r>
            <a:r>
              <a:rPr lang="ru-RU" sz="2400" dirty="0">
                <a:solidFill>
                  <a:srgbClr val="000000"/>
                </a:solidFill>
              </a:rPr>
              <a:t>91</a:t>
            </a:r>
            <a:r>
              <a:rPr lang="en-GB" sz="2400" dirty="0">
                <a:solidFill>
                  <a:srgbClr val="000000"/>
                </a:solidFill>
              </a:rPr>
              <a:t>x</a:t>
            </a:r>
            <a:r>
              <a:rPr lang="ru-RU" sz="2400" dirty="0">
                <a:solidFill>
                  <a:srgbClr val="000000"/>
                </a:solidFill>
              </a:rPr>
              <a:t>2+3670</a:t>
            </a:r>
            <a:r>
              <a:rPr lang="uk-UA" sz="2400" dirty="0">
                <a:solidFill>
                  <a:srgbClr val="000000"/>
                </a:solidFill>
              </a:rPr>
              <a:t>,</a:t>
            </a:r>
            <a:r>
              <a:rPr lang="ru-RU" sz="2400" dirty="0">
                <a:solidFill>
                  <a:srgbClr val="000000"/>
                </a:solidFill>
              </a:rPr>
              <a:t>8</a:t>
            </a:r>
            <a:r>
              <a:rPr lang="en-GB" sz="2400" dirty="0">
                <a:solidFill>
                  <a:srgbClr val="000000"/>
                </a:solidFill>
              </a:rPr>
              <a:t>x</a:t>
            </a:r>
            <a:r>
              <a:rPr lang="ru-RU" sz="2400" dirty="0">
                <a:solidFill>
                  <a:srgbClr val="000000"/>
                </a:solidFill>
              </a:rPr>
              <a:t>3+3757</a:t>
            </a:r>
            <a:r>
              <a:rPr lang="uk-UA" sz="2400" dirty="0">
                <a:solidFill>
                  <a:srgbClr val="000000"/>
                </a:solidFill>
              </a:rPr>
              <a:t>,</a:t>
            </a:r>
            <a:r>
              <a:rPr lang="ru-RU" sz="2400" dirty="0">
                <a:solidFill>
                  <a:srgbClr val="000000"/>
                </a:solidFill>
              </a:rPr>
              <a:t>39</a:t>
            </a:r>
            <a:r>
              <a:rPr lang="en-GB" sz="2400" dirty="0">
                <a:solidFill>
                  <a:srgbClr val="000000"/>
                </a:solidFill>
              </a:rPr>
              <a:t>x</a:t>
            </a:r>
            <a:r>
              <a:rPr lang="ru-RU" sz="2400" dirty="0">
                <a:solidFill>
                  <a:srgbClr val="000000"/>
                </a:solidFill>
              </a:rPr>
              <a:t>4 </a:t>
            </a:r>
            <a:endParaRPr lang="uk-UA" sz="2400" dirty="0">
              <a:solidFill>
                <a:srgbClr val="00000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1580333"/>
              </p:ext>
            </p:extLst>
          </p:nvPr>
        </p:nvGraphicFramePr>
        <p:xfrm>
          <a:off x="3059832" y="3617640"/>
          <a:ext cx="5976662" cy="3240360"/>
        </p:xfrm>
        <a:graphic>
          <a:graphicData uri="http://schemas.openxmlformats.org/drawingml/2006/table">
            <a:tbl>
              <a:tblPr firstRow="1" firstCol="1" bandRow="1">
                <a:effectLst>
                  <a:outerShdw blurRad="152400" dist="317500" dir="5400000" sx="90000" sy="-19000" rotWithShape="0">
                    <a:prstClr val="black">
                      <a:alpha val="15000"/>
                    </a:prstClr>
                  </a:outerShdw>
                </a:effectLst>
                <a:tableStyleId>{9D7B26C5-4107-4FEC-AEDC-1716B250A1EF}</a:tableStyleId>
              </a:tblPr>
              <a:tblGrid>
                <a:gridCol w="871288"/>
                <a:gridCol w="615462"/>
                <a:gridCol w="593216"/>
                <a:gridCol w="1160394"/>
                <a:gridCol w="1247080"/>
                <a:gridCol w="1489222"/>
              </a:tblGrid>
              <a:tr h="7246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rgbClr val="000000"/>
                          </a:solidFill>
                          <a:effectLst/>
                        </a:rPr>
                        <a:t>Змінні</a:t>
                      </a:r>
                      <a:endParaRPr lang="uk-UA" sz="11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effectLst/>
                        </a:rPr>
                        <a:t>Х1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effectLst/>
                        </a:rPr>
                        <a:t>Х2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effectLst/>
                        </a:rPr>
                        <a:t>Х3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effectLst/>
                        </a:rPr>
                        <a:t>Х4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effectLst/>
                        </a:rPr>
                        <a:t>Значення функції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172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rgbClr val="000000"/>
                          </a:solidFill>
                          <a:effectLst/>
                        </a:rPr>
                        <a:t>План</a:t>
                      </a:r>
                      <a:endParaRPr lang="uk-UA" sz="11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rgbClr val="000000"/>
                          </a:solidFill>
                          <a:effectLst/>
                        </a:rPr>
                        <a:t>1</a:t>
                      </a:r>
                      <a:endParaRPr lang="uk-UA" sz="11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effectLst/>
                        </a:rPr>
                        <a:t>3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effectLst/>
                        </a:rPr>
                        <a:t>1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effectLst/>
                        </a:rPr>
                        <a:t>22348,22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46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effectLst/>
                        </a:rPr>
                        <a:t>Прибуток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rgbClr val="000000"/>
                          </a:solidFill>
                          <a:effectLst/>
                        </a:rPr>
                        <a:t>14467,3</a:t>
                      </a:r>
                      <a:endParaRPr lang="uk-UA" sz="11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rgbClr val="000000"/>
                          </a:solidFill>
                          <a:effectLst/>
                        </a:rPr>
                        <a:t>150,91</a:t>
                      </a:r>
                      <a:endParaRPr lang="uk-UA" sz="11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effectLst/>
                        </a:rPr>
                        <a:t>3670,8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effectLst/>
                        </a:rPr>
                        <a:t>3757,39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effectLst/>
                        </a:rPr>
                        <a:t>22348,22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4660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effectLst/>
                        </a:rPr>
                        <a:t>Обмеження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</a:rPr>
                        <a:t>3972,05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</a:rPr>
                        <a:t>102,45</a:t>
                      </a:r>
                      <a:endParaRPr lang="uk-UA" sz="11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</a:rPr>
                        <a:t>1350</a:t>
                      </a:r>
                      <a:endParaRPr lang="uk-UA" sz="11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uk-UA" sz="11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</a:rPr>
                        <a:t>5629,4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4660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effectLst/>
                        </a:rPr>
                        <a:t>14467,3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effectLst/>
                        </a:rPr>
                        <a:t>150,91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effectLst/>
                        </a:rPr>
                        <a:t>3670,8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rgbClr val="000000"/>
                          </a:solidFill>
                          <a:effectLst/>
                        </a:rPr>
                        <a:t>3757,39</a:t>
                      </a:r>
                      <a:endParaRPr lang="uk-UA" sz="11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rgbClr val="000000"/>
                          </a:solidFill>
                          <a:effectLst/>
                        </a:rPr>
                        <a:t>22348,22</a:t>
                      </a:r>
                      <a:endParaRPr lang="uk-UA" sz="11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115616" y="2276872"/>
            <a:ext cx="66967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dirty="0">
                <a:solidFill>
                  <a:schemeClr val="accent2">
                    <a:lumMod val="10000"/>
                  </a:schemeClr>
                </a:solidFill>
              </a:rPr>
              <a:t>Результати вибору оптимальних стратегій розвитку </a:t>
            </a:r>
            <a:r>
              <a:rPr lang="uk-UA" sz="2400" dirty="0" err="1">
                <a:solidFill>
                  <a:schemeClr val="accent2">
                    <a:lumMod val="10000"/>
                  </a:schemeClr>
                </a:solidFill>
              </a:rPr>
              <a:t>діяльностіі</a:t>
            </a:r>
            <a:r>
              <a:rPr lang="uk-UA" sz="2400" dirty="0">
                <a:solidFill>
                  <a:schemeClr val="accent2">
                    <a:lumMod val="10000"/>
                  </a:schemeClr>
                </a:solidFill>
              </a:rPr>
              <a:t> ТОВ «Остер».</a:t>
            </a:r>
          </a:p>
        </p:txBody>
      </p:sp>
      <p:pic>
        <p:nvPicPr>
          <p:cNvPr id="10241" name="Picture 1" descr="C:\Users\Люда\Desktop\Гуд диплом\Новая папка (2)\images (7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81736"/>
            <a:ext cx="2987824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4703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450" y="1987550"/>
            <a:ext cx="6984950" cy="2161530"/>
          </a:xfrm>
        </p:spPr>
        <p:txBody>
          <a:bodyPr/>
          <a:lstStyle/>
          <a:p>
            <a:pPr algn="ctr"/>
            <a:r>
              <a:rPr lang="uk-UA" sz="6600" dirty="0" smtClean="0">
                <a:solidFill>
                  <a:schemeClr val="tx2">
                    <a:lumMod val="75000"/>
                  </a:schemeClr>
                </a:solidFill>
              </a:rPr>
              <a:t>Дякую за увагу!!!</a:t>
            </a:r>
            <a:endParaRPr lang="uk-UA" sz="66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3836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4" name="Picture 4" descr="print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0926781"/>
              </p:ext>
            </p:extLst>
          </p:nvPr>
        </p:nvGraphicFramePr>
        <p:xfrm>
          <a:off x="107504" y="116632"/>
          <a:ext cx="8928992" cy="633526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56184"/>
                <a:gridCol w="7272808"/>
              </a:tblGrid>
              <a:tr h="50405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Мета</a:t>
                      </a:r>
                      <a:endParaRPr lang="uk-UA" sz="14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обґрунтування </a:t>
                      </a:r>
                      <a:r>
                        <a:rPr lang="uk-UA" sz="12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теоретико-методичних</a:t>
                      </a:r>
                      <a:r>
                        <a:rPr lang="uk-UA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засад  управління економічною стабільністю підприємства, що дозволить підвищити ефективність функціонування підприємства та покращити його положення на ринку.</a:t>
                      </a:r>
                      <a:endParaRPr lang="uk-UA" sz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28174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Завдання</a:t>
                      </a:r>
                      <a:endParaRPr lang="uk-UA" sz="14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Times New Roman"/>
                        <a:buChar char="−"/>
                      </a:pP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розкрити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сутність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uk-UA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економічної стабільності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основні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види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етапи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та 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підходи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до </a:t>
                      </a:r>
                      <a:r>
                        <a:rPr lang="uk-UA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формування стратегії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;</a:t>
                      </a:r>
                      <a:endParaRPr lang="uk-UA" sz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Font typeface="Times New Roman"/>
                        <a:buChar char="−"/>
                      </a:pPr>
                      <a:r>
                        <a:rPr lang="uk-UA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розглянути існуючі методичні засади оцінювання рівня економічної стабільності;</a:t>
                      </a: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Font typeface="Times New Roman"/>
                        <a:buChar char="−"/>
                      </a:pPr>
                      <a:r>
                        <a:rPr lang="uk-UA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здійснити аналіз 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стану та 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розвитку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uk-UA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ринку оптової торгівлі хімічними продуктами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 в 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Україні</a:t>
                      </a:r>
                      <a:r>
                        <a:rPr lang="uk-UA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;</a:t>
                      </a: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Font typeface="Times New Roman"/>
                        <a:buChar char="−"/>
                      </a:pPr>
                      <a:r>
                        <a:rPr lang="uk-UA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оцінити стан економічної стабільності на  ТОВ «Остер»;</a:t>
                      </a:r>
                      <a:r>
                        <a:rPr lang="uk-UA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uk-UA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Font typeface="Times New Roman"/>
                        <a:buChar char="−"/>
                      </a:pPr>
                      <a:r>
                        <a:rPr lang="uk-UA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проаналізувати стан управління економічною </a:t>
                      </a:r>
                      <a:r>
                        <a:rPr lang="uk-UA" sz="12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стабільнісю</a:t>
                      </a:r>
                      <a:r>
                        <a:rPr lang="uk-UA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на </a:t>
                      </a:r>
                      <a:r>
                        <a:rPr lang="uk-UA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ТОВ «Остер»;</a:t>
                      </a: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Font typeface="Times New Roman"/>
                        <a:buChar char="−"/>
                      </a:pPr>
                      <a:r>
                        <a:rPr lang="uk-UA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визначити пріоритетні напрямки  покращення діяльності підприємства та на їх основі</a:t>
                      </a:r>
                      <a:r>
                        <a:rPr lang="uk-UA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 розробити ефективні заходи підвищення економічної стабільності ТОВ «Остер».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345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Об’єкт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дослідження</a:t>
                      </a:r>
                      <a:endParaRPr lang="uk-UA" sz="14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indent="44958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процес управління економічною стабільністю  </a:t>
                      </a:r>
                      <a:r>
                        <a:rPr lang="uk-UA" sz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  </a:t>
                      </a:r>
                      <a:r>
                        <a:rPr lang="uk-UA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ТОВ «Остер».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Предмет дослідження</a:t>
                      </a:r>
                      <a:r>
                        <a:rPr lang="uk-UA" sz="1400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endParaRPr lang="uk-UA" sz="14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indent="42989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теоретичні, методичні та прикладні засади управління економічною стабільністю підприємств.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28174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Наукова новизна</a:t>
                      </a:r>
                      <a:endParaRPr lang="uk-UA" sz="14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indent="-17780" algn="just">
                        <a:lnSpc>
                          <a:spcPct val="14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удосконалено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:</a:t>
                      </a:r>
                      <a:endParaRPr lang="uk-UA" sz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45000"/>
                        </a:lnSpc>
                        <a:spcAft>
                          <a:spcPts val="0"/>
                        </a:spcAft>
                        <a:buFont typeface="Times New Roman"/>
                        <a:buChar char="−"/>
                      </a:pPr>
                      <a:r>
                        <a:rPr lang="uk-UA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заємозвязок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між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категоріями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економічної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стійкості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та 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стабільності</a:t>
                      </a:r>
                      <a:r>
                        <a:rPr lang="uk-UA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, який, на відміну від  наявних, дозволяє встановити чіткі параметри та елементи опису економічної стабільності та уникнути неврахування суттєвих відмінностей між цими категоріями. </a:t>
                      </a:r>
                      <a:endParaRPr lang="uk-UA" sz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just">
                        <a:lnSpc>
                          <a:spcPct val="14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істало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подальший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розвиток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: </a:t>
                      </a:r>
                      <a:endParaRPr lang="uk-UA" sz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45000"/>
                        </a:lnSpc>
                        <a:spcAft>
                          <a:spcPts val="0"/>
                        </a:spcAft>
                        <a:buFont typeface="Times New Roman"/>
                        <a:buChar char="−"/>
                      </a:pPr>
                      <a:r>
                        <a:rPr lang="uk-UA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концепція взаємозв’язку собівартості, витрат, обсягів реалізації як факторів-чинників зміни економічної стабільності підприємства та його прибутку, що на відміну від існуючих положень, обґрунтовує необхідність оптимального використання витрат для досягнення економічної стабільності.</a:t>
                      </a:r>
                      <a:endParaRPr lang="uk-UA" sz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286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1259632" y="116632"/>
            <a:ext cx="6553200" cy="864096"/>
          </a:xfrm>
        </p:spPr>
        <p:txBody>
          <a:bodyPr/>
          <a:lstStyle/>
          <a:p>
            <a:pPr algn="ctr"/>
            <a:r>
              <a:rPr lang="uk-UA" sz="3200" dirty="0">
                <a:solidFill>
                  <a:schemeClr val="accent2">
                    <a:lumMod val="10000"/>
                  </a:schemeClr>
                </a:solidFill>
              </a:rPr>
              <a:t>Визначення поняття «економічна стабільність»</a:t>
            </a:r>
            <a:endParaRPr lang="uk-UA" sz="3200" b="1" dirty="0">
              <a:solidFill>
                <a:schemeClr val="accent2">
                  <a:lumMod val="10000"/>
                </a:schemeClr>
              </a:solidFill>
              <a:latin typeface="Tahoma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9521763"/>
              </p:ext>
            </p:extLst>
          </p:nvPr>
        </p:nvGraphicFramePr>
        <p:xfrm>
          <a:off x="179512" y="1196752"/>
          <a:ext cx="8856984" cy="551723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72289"/>
                <a:gridCol w="7084695"/>
              </a:tblGrid>
              <a:tr h="1173954">
                <a:tc>
                  <a:txBody>
                    <a:bodyPr/>
                    <a:lstStyle/>
                    <a:p>
                      <a:pPr indent="2159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Н.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Шандов</a:t>
                      </a:r>
                      <a:r>
                        <a:rPr lang="uk-UA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 </a:t>
                      </a:r>
                      <a:endParaRPr lang="uk-UA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2994" marR="32994" marT="0" marB="0"/>
                </a:tc>
                <a:tc>
                  <a:txBody>
                    <a:bodyPr/>
                    <a:lstStyle/>
                    <a:p>
                      <a:pPr marR="1270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кономічну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стабільність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форму­ють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два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чинники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здатні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забезпечити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ефективне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функціонування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всіх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підсистем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суб’єкта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господарювання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Перший і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визначальний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чинник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економічне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зростання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Другий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чинник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описує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адекватний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стан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внутріш­нього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та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зовнішнього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середовищ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підприємства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тобто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його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економічну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рівновагу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  <a:endParaRPr lang="uk-UA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2994" marR="32994" marT="0" marB="0"/>
                </a:tc>
              </a:tr>
              <a:tr h="1772947">
                <a:tc>
                  <a:txBody>
                    <a:bodyPr/>
                    <a:lstStyle/>
                    <a:p>
                      <a:pPr indent="2159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О.Сологуб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uk-UA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2994" marR="32994" marT="0" marB="0"/>
                </a:tc>
                <a:tc>
                  <a:txBody>
                    <a:bodyPr/>
                    <a:lstStyle/>
                    <a:p>
                      <a:pPr marR="1270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изначає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економічну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стабільність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як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врівноважений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збалансований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стан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економічних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фінансових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і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соціальних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ресурсів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під­приємства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а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також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їх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взаємозв’язків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у межах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виробничо-збутової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систе­ми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що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забезпечує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стабільні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умови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для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її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відтворення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у тому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числі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за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наявності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внутрішніх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і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зовнішніх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несприятливих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впливів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що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досягаєть­ся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за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допомогою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здійснення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спеціалізованого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комплексу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різнопланових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фінансово-економічних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і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організаційних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заходів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з алгоритмом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відповід­них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дій</a:t>
                      </a:r>
                      <a:r>
                        <a:rPr lang="uk-UA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uk-UA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2994" marR="32994" marT="0" marB="0"/>
                </a:tc>
              </a:tr>
              <a:tr h="1726575">
                <a:tc>
                  <a:txBody>
                    <a:bodyPr/>
                    <a:lstStyle/>
                    <a:p>
                      <a:pPr indent="2159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Н. Шпак </a:t>
                      </a:r>
                      <a:r>
                        <a:rPr lang="uk-UA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              </a:t>
                      </a:r>
                      <a:endParaRPr lang="uk-UA" sz="120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indent="2159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М. </a:t>
                      </a:r>
                      <a:r>
                        <a:rPr lang="ru-RU" sz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І. Романишин </a:t>
                      </a:r>
                      <a:endParaRPr lang="uk-UA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270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Розглядають економічну стабільність підприємства під кутом зору його здатності в умовах про­яву </a:t>
                      </a:r>
                      <a:r>
                        <a:rPr lang="uk-UA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дестабілізаційних</a:t>
                      </a:r>
                      <a:r>
                        <a:rPr lang="uk-UA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чинників бізнес-середовища ефективно здійсню­вати виробничо-господарську діяльність, формувати якісний стратегіч­ний потенціал, підтримувати заданий рівень </a:t>
                      </a:r>
                      <a:r>
                        <a:rPr lang="uk-UA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конкуренто-спроможності</a:t>
                      </a:r>
                      <a:r>
                        <a:rPr lang="uk-UA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та результативності у довгостроковій перспективі з економічною виго­дою та фінансовою незалежністю для підприємства</a:t>
                      </a:r>
                      <a:r>
                        <a:rPr lang="uk-UA" sz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  <a:p>
                      <a:pPr marR="1270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uk-UA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843756">
                <a:tc>
                  <a:txBody>
                    <a:bodyPr/>
                    <a:lstStyle/>
                    <a:p>
                      <a:pPr indent="2159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А. В. </a:t>
                      </a:r>
                      <a:r>
                        <a:rPr lang="uk-UA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Перетятько</a:t>
                      </a:r>
                      <a:r>
                        <a:rPr lang="uk-UA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uk-UA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270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Економічна стабільність підприємства - це врівноважений стан економічних показників у певному інтервалі часу та в межах значення показника, перетнувши який може наступити порушення рівноваги еко­номічної діяльності підприємства.</a:t>
                      </a:r>
                      <a:endParaRPr lang="uk-UA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61444" name="Picture 4" descr="print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240771" y="-59811"/>
            <a:ext cx="9396536" cy="6858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3489" name="Picture 1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95" t="22610" r="21867" b="19538"/>
          <a:stretch/>
        </p:blipFill>
        <p:spPr bwMode="auto">
          <a:xfrm>
            <a:off x="1403648" y="-26288"/>
            <a:ext cx="7740352" cy="5543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447" name="Rectangle 7"/>
          <p:cNvSpPr>
            <a:spLocks noChangeArrowheads="1"/>
          </p:cNvSpPr>
          <p:nvPr/>
        </p:nvSpPr>
        <p:spPr bwMode="auto">
          <a:xfrm>
            <a:off x="1835696" y="5886784"/>
            <a:ext cx="6840537" cy="6474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ru-RU" sz="2000" dirty="0" err="1">
                <a:solidFill>
                  <a:srgbClr val="000000"/>
                </a:solidFill>
              </a:rPr>
              <a:t>Взаємозвязок</a:t>
            </a:r>
            <a:r>
              <a:rPr lang="ru-RU" sz="2000" dirty="0">
                <a:solidFill>
                  <a:srgbClr val="000000"/>
                </a:solidFill>
              </a:rPr>
              <a:t> </a:t>
            </a:r>
            <a:r>
              <a:rPr lang="ru-RU" sz="2000" dirty="0" err="1">
                <a:solidFill>
                  <a:srgbClr val="000000"/>
                </a:solidFill>
              </a:rPr>
              <a:t>між</a:t>
            </a:r>
            <a:r>
              <a:rPr lang="ru-RU" sz="2000" dirty="0">
                <a:solidFill>
                  <a:srgbClr val="000000"/>
                </a:solidFill>
              </a:rPr>
              <a:t> </a:t>
            </a:r>
            <a:r>
              <a:rPr lang="ru-RU" sz="2000" dirty="0" err="1">
                <a:solidFill>
                  <a:srgbClr val="000000"/>
                </a:solidFill>
              </a:rPr>
              <a:t>категоріями</a:t>
            </a:r>
            <a:r>
              <a:rPr lang="ru-RU" sz="2000" dirty="0">
                <a:solidFill>
                  <a:srgbClr val="000000"/>
                </a:solidFill>
              </a:rPr>
              <a:t> </a:t>
            </a:r>
            <a:r>
              <a:rPr lang="ru-RU" sz="2000" dirty="0" err="1">
                <a:solidFill>
                  <a:srgbClr val="000000"/>
                </a:solidFill>
              </a:rPr>
              <a:t>економічної</a:t>
            </a:r>
            <a:r>
              <a:rPr lang="ru-RU" sz="2000" dirty="0">
                <a:solidFill>
                  <a:srgbClr val="000000"/>
                </a:solidFill>
              </a:rPr>
              <a:t> </a:t>
            </a:r>
            <a:r>
              <a:rPr lang="ru-RU" sz="2000" dirty="0" err="1">
                <a:solidFill>
                  <a:srgbClr val="000000"/>
                </a:solidFill>
              </a:rPr>
              <a:t>стійкості</a:t>
            </a:r>
            <a:r>
              <a:rPr lang="ru-RU" sz="2000" dirty="0">
                <a:solidFill>
                  <a:srgbClr val="000000"/>
                </a:solidFill>
              </a:rPr>
              <a:t> та </a:t>
            </a:r>
            <a:r>
              <a:rPr lang="ru-RU" sz="2000" dirty="0" err="1">
                <a:solidFill>
                  <a:srgbClr val="000000"/>
                </a:solidFill>
              </a:rPr>
              <a:t>стабільності</a:t>
            </a:r>
            <a:endParaRPr lang="en-US" altLang="ko-KR" sz="2000" dirty="0">
              <a:solidFill>
                <a:srgbClr val="000000"/>
              </a:solidFill>
              <a:latin typeface="Verdana" pitchFamily="34" charset="0"/>
              <a:ea typeface="굴림" charset="-127"/>
            </a:endParaRP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2143904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88640"/>
            <a:ext cx="8424936" cy="1080046"/>
          </a:xfrm>
        </p:spPr>
        <p:txBody>
          <a:bodyPr/>
          <a:lstStyle/>
          <a:p>
            <a:r>
              <a:rPr lang="uk-UA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Ікк</a:t>
            </a:r>
            <a:r>
              <a:rPr lang="uk-UA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= а</a:t>
            </a:r>
            <a:r>
              <a:rPr lang="uk-UA" baseline="-25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uk-UA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*</a:t>
            </a:r>
            <a:r>
              <a:rPr lang="uk-UA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Кф</a:t>
            </a:r>
            <a:r>
              <a:rPr lang="uk-UA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+ а</a:t>
            </a:r>
            <a:r>
              <a:rPr lang="uk-UA" baseline="-25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uk-UA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uk-UA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Кс</a:t>
            </a:r>
            <a:r>
              <a:rPr lang="uk-UA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+ а</a:t>
            </a:r>
            <a:r>
              <a:rPr lang="uk-UA" baseline="-25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uk-UA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* Км + а</a:t>
            </a:r>
            <a:r>
              <a:rPr lang="uk-UA" baseline="-25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uk-UA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* Кеб</a:t>
            </a:r>
            <a:r>
              <a:rPr lang="uk-UA" i="1" dirty="0"/>
              <a:t/>
            </a:r>
            <a:br>
              <a:rPr lang="uk-UA" i="1" dirty="0"/>
            </a:br>
            <a:endParaRPr lang="uk-UA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4686470"/>
              </p:ext>
            </p:extLst>
          </p:nvPr>
        </p:nvGraphicFramePr>
        <p:xfrm>
          <a:off x="539552" y="1196754"/>
          <a:ext cx="8280920" cy="5400599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3155035"/>
                <a:gridCol w="5125885"/>
              </a:tblGrid>
              <a:tr h="91177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</a:rPr>
                        <a:t>Інтервали значень інтегрова­ного показника</a:t>
                      </a:r>
                      <a:endParaRPr lang="uk-UA" sz="11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indent="36195"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</a:rPr>
                        <a:t>Характеристика типу економічної стабільності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" marR="6350" marT="0" marB="0"/>
                </a:tc>
              </a:tr>
              <a:tr h="91177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</a:rPr>
                        <a:t>Ікк &gt; 1,25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indent="36195"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</a:rPr>
                        <a:t>Запас економічної стабільності (розвиток)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" marR="6350" marT="0" marB="0"/>
                </a:tc>
              </a:tr>
              <a:tr h="42993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</a:rPr>
                        <a:t>Ікк &lt; 1,25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indent="36195"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</a:rPr>
                        <a:t>Довгострокова економічна стабільність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" marR="6350" marT="0" marB="0"/>
                </a:tc>
              </a:tr>
              <a:tr h="46368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</a:rPr>
                        <a:t>Ікк = 1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indent="36195"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</a:rPr>
                        <a:t>Короткострокова економічна стабільність</a:t>
                      </a:r>
                      <a:endParaRPr lang="uk-UA" sz="11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" marR="6350" marT="0" marB="0"/>
                </a:tc>
              </a:tr>
              <a:tr h="91177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</a:rPr>
                        <a:t>0,75 &lt; Ікк &lt; 1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indent="36195"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</a:rPr>
                        <a:t>Припустиме зниження економічної стабільності</a:t>
                      </a:r>
                      <a:endParaRPr lang="uk-UA" sz="11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" marR="6350" marT="0" marB="0"/>
                </a:tc>
              </a:tr>
              <a:tr h="91177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</a:rPr>
                        <a:t>0,5 &lt; Ікк &lt; 0,75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indent="36195"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</a:rPr>
                        <a:t>Неприпустиме зниження економічної стабільності</a:t>
                      </a:r>
                      <a:endParaRPr lang="uk-UA" sz="11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" marR="6350" marT="0" marB="0"/>
                </a:tc>
              </a:tr>
              <a:tr h="42993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</a:rPr>
                        <a:t>0,25 &lt; Ікк &lt; 0,5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indent="36195"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</a:rPr>
                        <a:t>Занепад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" marR="6350" marT="0" marB="0"/>
                </a:tc>
              </a:tr>
              <a:tr h="42993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</a:rPr>
                        <a:t>0 &lt; Ікк &lt; 0,25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indent="36195"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</a:rPr>
                        <a:t>Катастрофічний занепад</a:t>
                      </a:r>
                      <a:endParaRPr lang="uk-UA" sz="11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" marR="635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4047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1518601"/>
              </p:ext>
            </p:extLst>
          </p:nvPr>
        </p:nvGraphicFramePr>
        <p:xfrm>
          <a:off x="0" y="0"/>
          <a:ext cx="6732241" cy="350101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61721"/>
                <a:gridCol w="1361721"/>
                <a:gridCol w="1361721"/>
                <a:gridCol w="1361721"/>
                <a:gridCol w="1285357"/>
              </a:tblGrid>
              <a:tr h="431126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</a:rPr>
                        <a:t>Країна</a:t>
                      </a:r>
                      <a:r>
                        <a:rPr lang="ru-RU" sz="1200" dirty="0">
                          <a:effectLst/>
                        </a:rPr>
                        <a:t> </a:t>
                      </a:r>
                      <a:r>
                        <a:rPr lang="ru-RU" sz="1200" dirty="0" err="1">
                          <a:effectLst/>
                        </a:rPr>
                        <a:t>імпортер</a:t>
                      </a: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Імпорт, тис.т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483129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2011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2012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2013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2014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3112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Німеччина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9,2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10,3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12,7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6,1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3112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Китай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31,1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31,2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27,3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23,6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3112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Франція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11,4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13,7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14,7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11,5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3112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Бельгія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8,2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12,4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6,7</a:t>
                      </a: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8,6</a:t>
                      </a: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3112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Росія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3,8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3,0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3,1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2,7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3112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Інші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15,2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20,3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19,1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16,3</a:t>
                      </a: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3" name="Рисунок 2"/>
          <p:cNvPicPr/>
          <p:nvPr/>
        </p:nvPicPr>
        <p:blipFill rotWithShape="1">
          <a:blip r:embed="rId2"/>
          <a:srcRect l="13534" t="41678" r="51482" b="32493"/>
          <a:stretch/>
        </p:blipFill>
        <p:spPr bwMode="auto">
          <a:xfrm>
            <a:off x="3291962" y="3536586"/>
            <a:ext cx="5852038" cy="262871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049" name="Picture 1" descr="C:\Users\Люда\Desktop\Гуд диплом\Новая папка (2)\images (10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0"/>
            <a:ext cx="2411760" cy="3501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Люда\Desktop\Гуд диплом\Новая папка (2)\images (8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13" y="3536586"/>
            <a:ext cx="3295723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91962" y="6162179"/>
            <a:ext cx="58520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err="1"/>
              <a:t>Основні</a:t>
            </a:r>
            <a:r>
              <a:rPr lang="ru-RU" dirty="0"/>
              <a:t> </a:t>
            </a:r>
            <a:r>
              <a:rPr lang="ru-RU" dirty="0" err="1"/>
              <a:t>постачальники</a:t>
            </a:r>
            <a:r>
              <a:rPr lang="ru-RU" dirty="0"/>
              <a:t> </a:t>
            </a:r>
            <a:r>
              <a:rPr lang="ru-RU" dirty="0" err="1"/>
              <a:t>пестицидів</a:t>
            </a:r>
            <a:r>
              <a:rPr lang="ru-RU" dirty="0"/>
              <a:t> за перше </a:t>
            </a:r>
            <a:r>
              <a:rPr lang="ru-RU" dirty="0" err="1"/>
              <a:t>півріччя</a:t>
            </a:r>
            <a:r>
              <a:rPr lang="ru-RU" dirty="0"/>
              <a:t> 2015р, </a:t>
            </a:r>
            <a:r>
              <a:rPr lang="ru-RU" dirty="0" err="1"/>
              <a:t>тис.т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855129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3"/>
          <a:srcRect l="25644" t="20649" r="41340" b="8292"/>
          <a:stretch/>
        </p:blipFill>
        <p:spPr bwMode="auto">
          <a:xfrm>
            <a:off x="29574" y="41135"/>
            <a:ext cx="4533461" cy="512356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79512" y="537321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uk-UA" dirty="0">
                <a:ln>
                  <a:solidFill>
                    <a:schemeClr val="tx1">
                      <a:lumMod val="95000"/>
                    </a:schemeClr>
                  </a:solidFill>
                </a:ln>
              </a:rPr>
              <a:t>ТОП 10 </a:t>
            </a:r>
            <a:r>
              <a:rPr lang="uk-UA" dirty="0" err="1">
                <a:ln>
                  <a:solidFill>
                    <a:schemeClr val="tx1">
                      <a:lumMod val="95000"/>
                    </a:schemeClr>
                  </a:solidFill>
                </a:ln>
              </a:rPr>
              <a:t>дистрибюторів</a:t>
            </a:r>
            <a:r>
              <a:rPr lang="uk-UA" dirty="0">
                <a:ln>
                  <a:solidFill>
                    <a:schemeClr val="tx1">
                      <a:lumMod val="95000"/>
                    </a:schemeClr>
                  </a:solidFill>
                </a:ln>
              </a:rPr>
              <a:t> засобів захисту рослин</a:t>
            </a:r>
            <a:r>
              <a:rPr lang="ru-RU" dirty="0">
                <a:ln>
                  <a:solidFill>
                    <a:schemeClr val="tx1">
                      <a:lumMod val="95000"/>
                    </a:schemeClr>
                  </a:solidFill>
                </a:ln>
              </a:rPr>
              <a:t> 2015р, </a:t>
            </a:r>
            <a:r>
              <a:rPr lang="uk-UA" dirty="0">
                <a:ln>
                  <a:solidFill>
                    <a:schemeClr val="tx1">
                      <a:lumMod val="95000"/>
                    </a:schemeClr>
                  </a:solidFill>
                </a:ln>
              </a:rPr>
              <a:t>%</a:t>
            </a:r>
          </a:p>
        </p:txBody>
      </p:sp>
    </p:spTree>
    <p:extLst>
      <p:ext uri="{BB962C8B-B14F-4D97-AF65-F5344CB8AC3E}">
        <p14:creationId xmlns:p14="http://schemas.microsoft.com/office/powerpoint/2010/main" val="540929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13" y="6207374"/>
            <a:ext cx="6553200" cy="649288"/>
          </a:xfrm>
        </p:spPr>
        <p:txBody>
          <a:bodyPr/>
          <a:lstStyle/>
          <a:p>
            <a:r>
              <a:rPr lang="uk-UA" sz="2400" dirty="0">
                <a:solidFill>
                  <a:srgbClr val="0070C0"/>
                </a:solidFill>
              </a:rPr>
              <a:t>Сегменти ринку засобів захисту рослин, %</a:t>
            </a: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4263053016"/>
              </p:ext>
            </p:extLst>
          </p:nvPr>
        </p:nvGraphicFramePr>
        <p:xfrm>
          <a:off x="611560" y="908720"/>
          <a:ext cx="6048672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826249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юда\Desktop\Гуд диплом\Новая папка (2)\e1991f2396b1521176abb65caaa458e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332457"/>
            <a:ext cx="2459917" cy="2250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Люда\Desktop\Гуд диплом\Новая папка (2)\3697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5367" y="5437696"/>
            <a:ext cx="3173898" cy="1028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Люда\Desktop\Гуд диплом\Новая папка (2)\36973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2316" y="2788539"/>
            <a:ext cx="2202447" cy="1524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Люда\Desktop\Гуд диплом\Новая папка (2)\завантаження (2)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4486" y="404664"/>
            <a:ext cx="3734597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Люда\Desktop\Гуд диплом\Новая папка (2)\завантаження (3)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22378"/>
            <a:ext cx="1884272" cy="1695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Люда\Desktop\Гуд диплом\Новая папка (2)\завантаження (4)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457" y="3861048"/>
            <a:ext cx="2090820" cy="2090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6700419"/>
      </p:ext>
    </p:extLst>
  </p:cSld>
  <p:clrMapOvr>
    <a:masterClrMapping/>
  </p:clrMapOvr>
</p:sld>
</file>

<file path=ppt/theme/theme1.xml><?xml version="1.0" encoding="utf-8"?>
<a:theme xmlns:a="http://schemas.openxmlformats.org/drawingml/2006/main" name="Pshenica">
  <a:themeElements>
    <a:clrScheme name="4 2">
      <a:dk1>
        <a:srgbClr val="666633"/>
      </a:dk1>
      <a:lt1>
        <a:srgbClr val="FFFFFF"/>
      </a:lt1>
      <a:dk2>
        <a:srgbClr val="A18D58"/>
      </a:dk2>
      <a:lt2>
        <a:srgbClr val="FFFFCC"/>
      </a:lt2>
      <a:accent1>
        <a:srgbClr val="99CC00"/>
      </a:accent1>
      <a:accent2>
        <a:srgbClr val="99FF99"/>
      </a:accent2>
      <a:accent3>
        <a:srgbClr val="CDC5B4"/>
      </a:accent3>
      <a:accent4>
        <a:srgbClr val="DADADA"/>
      </a:accent4>
      <a:accent5>
        <a:srgbClr val="CAE2AA"/>
      </a:accent5>
      <a:accent6>
        <a:srgbClr val="8AE78A"/>
      </a:accent6>
      <a:hlink>
        <a:srgbClr val="666633"/>
      </a:hlink>
      <a:folHlink>
        <a:srgbClr val="FFCC99"/>
      </a:folHlink>
    </a:clrScheme>
    <a:fontScheme name="4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 1">
        <a:dk1>
          <a:srgbClr val="666633"/>
        </a:dk1>
        <a:lt1>
          <a:srgbClr val="FFFFFF"/>
        </a:lt1>
        <a:dk2>
          <a:srgbClr val="A18D58"/>
        </a:dk2>
        <a:lt2>
          <a:srgbClr val="FFFFCC"/>
        </a:lt2>
        <a:accent1>
          <a:srgbClr val="CCFF66"/>
        </a:accent1>
        <a:accent2>
          <a:srgbClr val="FFCC99"/>
        </a:accent2>
        <a:accent3>
          <a:srgbClr val="CDC5B4"/>
        </a:accent3>
        <a:accent4>
          <a:srgbClr val="DADADA"/>
        </a:accent4>
        <a:accent5>
          <a:srgbClr val="E2FFB8"/>
        </a:accent5>
        <a:accent6>
          <a:srgbClr val="E7B98A"/>
        </a:accent6>
        <a:hlink>
          <a:srgbClr val="666633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 2">
        <a:dk1>
          <a:srgbClr val="666633"/>
        </a:dk1>
        <a:lt1>
          <a:srgbClr val="FFFFFF"/>
        </a:lt1>
        <a:dk2>
          <a:srgbClr val="A18D58"/>
        </a:dk2>
        <a:lt2>
          <a:srgbClr val="FFFFCC"/>
        </a:lt2>
        <a:accent1>
          <a:srgbClr val="99CC00"/>
        </a:accent1>
        <a:accent2>
          <a:srgbClr val="99FF99"/>
        </a:accent2>
        <a:accent3>
          <a:srgbClr val="CDC5B4"/>
        </a:accent3>
        <a:accent4>
          <a:srgbClr val="DADADA"/>
        </a:accent4>
        <a:accent5>
          <a:srgbClr val="CAE2AA"/>
        </a:accent5>
        <a:accent6>
          <a:srgbClr val="8AE78A"/>
        </a:accent6>
        <a:hlink>
          <a:srgbClr val="666633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 3">
        <a:dk1>
          <a:srgbClr val="666633"/>
        </a:dk1>
        <a:lt1>
          <a:srgbClr val="FFFFFF"/>
        </a:lt1>
        <a:dk2>
          <a:srgbClr val="A18D58"/>
        </a:dk2>
        <a:lt2>
          <a:srgbClr val="FFFFCC"/>
        </a:lt2>
        <a:accent1>
          <a:srgbClr val="99CC00"/>
        </a:accent1>
        <a:accent2>
          <a:srgbClr val="33CC33"/>
        </a:accent2>
        <a:accent3>
          <a:srgbClr val="CDC5B4"/>
        </a:accent3>
        <a:accent4>
          <a:srgbClr val="DADADA"/>
        </a:accent4>
        <a:accent5>
          <a:srgbClr val="CAE2AA"/>
        </a:accent5>
        <a:accent6>
          <a:srgbClr val="2DB92D"/>
        </a:accent6>
        <a:hlink>
          <a:srgbClr val="006600"/>
        </a:hlink>
        <a:folHlink>
          <a:srgbClr val="99663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Pshenica</Template>
  <TotalTime>193</TotalTime>
  <Words>1247</Words>
  <Application>Microsoft Office PowerPoint</Application>
  <PresentationFormat>Экран (4:3)</PresentationFormat>
  <Paragraphs>358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Pshenica</vt:lpstr>
      <vt:lpstr>Название презентации</vt:lpstr>
      <vt:lpstr>Презентация PowerPoint</vt:lpstr>
      <vt:lpstr>Визначення поняття «економічна стабільність»</vt:lpstr>
      <vt:lpstr>Презентация PowerPoint</vt:lpstr>
      <vt:lpstr>Ікк = а1 *Кф + а2*Кс + а3* Км + а4* Кеб </vt:lpstr>
      <vt:lpstr>Презентация PowerPoint</vt:lpstr>
      <vt:lpstr>Презентация PowerPoint</vt:lpstr>
      <vt:lpstr>Сегменти ринку засобів захисту рослин, %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Дякую за увагу!!!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Люда</dc:creator>
  <cp:lastModifiedBy>Люда</cp:lastModifiedBy>
  <cp:revision>14</cp:revision>
  <dcterms:created xsi:type="dcterms:W3CDTF">2015-11-16T19:30:47Z</dcterms:created>
  <dcterms:modified xsi:type="dcterms:W3CDTF">2015-11-18T20:18:39Z</dcterms:modified>
</cp:coreProperties>
</file>