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6" r:id="rId2"/>
  </p:sldMasterIdLst>
  <p:notesMasterIdLst>
    <p:notesMasterId r:id="rId15"/>
  </p:notesMasterIdLst>
  <p:handoutMasterIdLst>
    <p:handoutMasterId r:id="rId16"/>
  </p:handoutMasterIdLst>
  <p:sldIdLst>
    <p:sldId id="256" r:id="rId3"/>
    <p:sldId id="271" r:id="rId4"/>
    <p:sldId id="272" r:id="rId5"/>
    <p:sldId id="269" r:id="rId6"/>
    <p:sldId id="261" r:id="rId7"/>
    <p:sldId id="268" r:id="rId8"/>
    <p:sldId id="258" r:id="rId9"/>
    <p:sldId id="270" r:id="rId10"/>
    <p:sldId id="262" r:id="rId11"/>
    <p:sldId id="267" r:id="rId12"/>
    <p:sldId id="265" r:id="rId13"/>
    <p:sldId id="273" r:id="rId14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5229" autoAdjust="0"/>
  </p:normalViewPr>
  <p:slideViewPr>
    <p:cSldViewPr>
      <p:cViewPr>
        <p:scale>
          <a:sx n="80" d="100"/>
          <a:sy n="80" d="100"/>
        </p:scale>
        <p:origin x="264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E92CFE-7BB7-4C17-9051-23602BAD9092}" type="doc">
      <dgm:prSet loTypeId="urn:microsoft.com/office/officeart/2008/layout/VerticalCurvedList" loCatId="list" qsTypeId="urn:microsoft.com/office/officeart/2005/8/quickstyle/3d1" qsCatId="3D" csTypeId="urn:microsoft.com/office/officeart/2005/8/colors/colorful2" csCatId="colorful" phldr="1"/>
      <dgm:spPr/>
    </dgm:pt>
    <dgm:pt modelId="{BA457384-346D-4923-B091-87E423072EBE}">
      <dgm:prSet phldrT="[Текст]"/>
      <dgm:spPr/>
      <dgm:t>
        <a:bodyPr/>
        <a:lstStyle/>
        <a:p>
          <a:pPr algn="ctr"/>
          <a:r>
            <a:rPr lang="uk-UA" b="1" cap="none" spc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rPr>
            <a:t>Мова програмування </a:t>
          </a:r>
          <a:r>
            <a:rPr lang="en-US" b="1" cap="none" spc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rPr>
            <a:t>PHP</a:t>
          </a:r>
          <a:endParaRPr lang="ru-RU" b="1" cap="none" spc="0" dirty="0">
            <a:ln w="9525">
              <a:solidFill>
                <a:schemeClr val="bg1"/>
              </a:solidFill>
              <a:prstDash val="solid"/>
            </a:ln>
            <a:solidFill>
              <a:schemeClr val="tx1"/>
            </a:solidFill>
            <a:effectLst>
              <a:outerShdw blurRad="12700" dist="38100" dir="2700000" algn="tl" rotWithShape="0">
                <a:schemeClr val="bg1">
                  <a:lumMod val="50000"/>
                </a:schemeClr>
              </a:outerShdw>
            </a:effectLst>
            <a:latin typeface="Bookman Old Style" panose="02050604050505020204" pitchFamily="18" charset="0"/>
          </a:endParaRPr>
        </a:p>
      </dgm:t>
    </dgm:pt>
    <dgm:pt modelId="{E7F91105-7451-4F18-8DFB-540DF0CB706B}" type="parTrans" cxnId="{4E130572-3C3A-4C5B-8AF5-1C2BA65362D1}">
      <dgm:prSet/>
      <dgm:spPr/>
      <dgm:t>
        <a:bodyPr/>
        <a:lstStyle/>
        <a:p>
          <a:endParaRPr lang="ru-RU" b="1">
            <a:latin typeface="Bookman Old Style" panose="02050604050505020204" pitchFamily="18" charset="0"/>
          </a:endParaRPr>
        </a:p>
      </dgm:t>
    </dgm:pt>
    <dgm:pt modelId="{4ED4E8AD-FD3C-433A-B6BA-694634155B8A}" type="sibTrans" cxnId="{4E130572-3C3A-4C5B-8AF5-1C2BA65362D1}">
      <dgm:prSet/>
      <dgm:spPr/>
      <dgm:t>
        <a:bodyPr/>
        <a:lstStyle/>
        <a:p>
          <a:endParaRPr lang="ru-RU" b="1">
            <a:latin typeface="Bookman Old Style" panose="02050604050505020204" pitchFamily="18" charset="0"/>
          </a:endParaRPr>
        </a:p>
      </dgm:t>
    </dgm:pt>
    <dgm:pt modelId="{A8352C40-E5BC-4DF8-83C4-51342D0A9569}">
      <dgm:prSet phldrT="[Текст]"/>
      <dgm:spPr/>
      <dgm:t>
        <a:bodyPr/>
        <a:lstStyle/>
        <a:p>
          <a:pPr algn="ctr"/>
          <a:r>
            <a:rPr lang="uk-UA" b="1" cap="none" spc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rPr>
            <a:t>СУБД </a:t>
          </a:r>
          <a:r>
            <a:rPr lang="en-US" b="1" cap="none" spc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rPr>
            <a:t>MySQL</a:t>
          </a:r>
          <a:endParaRPr lang="ru-RU" b="1" cap="none" spc="0" dirty="0">
            <a:ln w="9525">
              <a:solidFill>
                <a:schemeClr val="bg1"/>
              </a:solidFill>
              <a:prstDash val="solid"/>
            </a:ln>
            <a:solidFill>
              <a:schemeClr val="tx1"/>
            </a:solidFill>
            <a:effectLst>
              <a:outerShdw blurRad="12700" dist="38100" dir="2700000" algn="tl" rotWithShape="0">
                <a:schemeClr val="bg1">
                  <a:lumMod val="50000"/>
                </a:schemeClr>
              </a:outerShdw>
            </a:effectLst>
            <a:latin typeface="Bookman Old Style" panose="02050604050505020204" pitchFamily="18" charset="0"/>
          </a:endParaRPr>
        </a:p>
      </dgm:t>
    </dgm:pt>
    <dgm:pt modelId="{C9ED2607-9396-49A2-8CC4-0F7F12B6AC9D}" type="parTrans" cxnId="{5B79C60D-9E1F-439B-9850-5DA6A71BAAA1}">
      <dgm:prSet/>
      <dgm:spPr/>
      <dgm:t>
        <a:bodyPr/>
        <a:lstStyle/>
        <a:p>
          <a:endParaRPr lang="ru-RU" b="1">
            <a:latin typeface="Bookman Old Style" panose="02050604050505020204" pitchFamily="18" charset="0"/>
          </a:endParaRPr>
        </a:p>
      </dgm:t>
    </dgm:pt>
    <dgm:pt modelId="{6A215D6E-0C9C-4CBF-9C71-50AEC641FCC8}" type="sibTrans" cxnId="{5B79C60D-9E1F-439B-9850-5DA6A71BAAA1}">
      <dgm:prSet/>
      <dgm:spPr/>
      <dgm:t>
        <a:bodyPr/>
        <a:lstStyle/>
        <a:p>
          <a:endParaRPr lang="ru-RU" b="1">
            <a:latin typeface="Bookman Old Style" panose="02050604050505020204" pitchFamily="18" charset="0"/>
          </a:endParaRPr>
        </a:p>
      </dgm:t>
    </dgm:pt>
    <dgm:pt modelId="{48C52E3A-58C5-4F10-9DE6-C783CAB52E60}">
      <dgm:prSet phldrT="[Текст]"/>
      <dgm:spPr/>
      <dgm:t>
        <a:bodyPr/>
        <a:lstStyle/>
        <a:p>
          <a:pPr algn="ctr"/>
          <a:r>
            <a:rPr lang="uk-UA" b="1" cap="none" spc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rPr>
            <a:t>Програмний каркас </a:t>
          </a:r>
          <a:r>
            <a:rPr lang="en-US" b="1" cap="none" spc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rPr>
            <a:t>YII Framework</a:t>
          </a:r>
          <a:endParaRPr lang="ru-RU" b="1" cap="none" spc="0" dirty="0">
            <a:ln w="9525">
              <a:solidFill>
                <a:schemeClr val="bg1"/>
              </a:solidFill>
              <a:prstDash val="solid"/>
            </a:ln>
            <a:solidFill>
              <a:schemeClr val="tx1"/>
            </a:solidFill>
            <a:effectLst>
              <a:outerShdw blurRad="12700" dist="38100" dir="2700000" algn="tl" rotWithShape="0">
                <a:schemeClr val="bg1">
                  <a:lumMod val="50000"/>
                </a:schemeClr>
              </a:outerShdw>
            </a:effectLst>
            <a:latin typeface="Bookman Old Style" panose="02050604050505020204" pitchFamily="18" charset="0"/>
          </a:endParaRPr>
        </a:p>
      </dgm:t>
    </dgm:pt>
    <dgm:pt modelId="{72216EB7-FA4D-4C76-9EC9-3ADCD3B11453}" type="parTrans" cxnId="{3754B7D8-2FA2-46D3-815E-B2C129FDCD54}">
      <dgm:prSet/>
      <dgm:spPr/>
      <dgm:t>
        <a:bodyPr/>
        <a:lstStyle/>
        <a:p>
          <a:endParaRPr lang="ru-RU" b="1">
            <a:latin typeface="Bookman Old Style" panose="02050604050505020204" pitchFamily="18" charset="0"/>
          </a:endParaRPr>
        </a:p>
      </dgm:t>
    </dgm:pt>
    <dgm:pt modelId="{C5DD5349-4B3F-4DD9-A30C-AEF5BC2D1914}" type="sibTrans" cxnId="{3754B7D8-2FA2-46D3-815E-B2C129FDCD54}">
      <dgm:prSet/>
      <dgm:spPr/>
      <dgm:t>
        <a:bodyPr/>
        <a:lstStyle/>
        <a:p>
          <a:endParaRPr lang="ru-RU" b="1">
            <a:latin typeface="Bookman Old Style" panose="02050604050505020204" pitchFamily="18" charset="0"/>
          </a:endParaRPr>
        </a:p>
      </dgm:t>
    </dgm:pt>
    <dgm:pt modelId="{470EB9F3-A327-4429-B235-027ECF91328F}" type="pres">
      <dgm:prSet presAssocID="{14E92CFE-7BB7-4C17-9051-23602BAD9092}" presName="Name0" presStyleCnt="0">
        <dgm:presLayoutVars>
          <dgm:chMax val="7"/>
          <dgm:chPref val="7"/>
          <dgm:dir/>
        </dgm:presLayoutVars>
      </dgm:prSet>
      <dgm:spPr/>
    </dgm:pt>
    <dgm:pt modelId="{5CD197F5-04C5-4F4C-9DFD-B9F92DB02968}" type="pres">
      <dgm:prSet presAssocID="{14E92CFE-7BB7-4C17-9051-23602BAD9092}" presName="Name1" presStyleCnt="0"/>
      <dgm:spPr/>
    </dgm:pt>
    <dgm:pt modelId="{5CB25A3D-A77D-4645-AD17-7B7F970FB7EE}" type="pres">
      <dgm:prSet presAssocID="{14E92CFE-7BB7-4C17-9051-23602BAD9092}" presName="cycle" presStyleCnt="0"/>
      <dgm:spPr/>
    </dgm:pt>
    <dgm:pt modelId="{B3E8CE08-2DA3-4446-A14C-E7509F4EFE19}" type="pres">
      <dgm:prSet presAssocID="{14E92CFE-7BB7-4C17-9051-23602BAD9092}" presName="srcNode" presStyleLbl="node1" presStyleIdx="0" presStyleCnt="3"/>
      <dgm:spPr/>
    </dgm:pt>
    <dgm:pt modelId="{090536B8-FC99-46E3-A646-0BE0A15FA7F5}" type="pres">
      <dgm:prSet presAssocID="{14E92CFE-7BB7-4C17-9051-23602BAD9092}" presName="conn" presStyleLbl="parChTrans1D2" presStyleIdx="0" presStyleCnt="1"/>
      <dgm:spPr/>
    </dgm:pt>
    <dgm:pt modelId="{241CC8C6-2E7B-4321-AFDD-76EA4445703E}" type="pres">
      <dgm:prSet presAssocID="{14E92CFE-7BB7-4C17-9051-23602BAD9092}" presName="extraNode" presStyleLbl="node1" presStyleIdx="0" presStyleCnt="3"/>
      <dgm:spPr/>
    </dgm:pt>
    <dgm:pt modelId="{04C77A99-6439-4261-8703-6BA5E57EF163}" type="pres">
      <dgm:prSet presAssocID="{14E92CFE-7BB7-4C17-9051-23602BAD9092}" presName="dstNode" presStyleLbl="node1" presStyleIdx="0" presStyleCnt="3"/>
      <dgm:spPr/>
    </dgm:pt>
    <dgm:pt modelId="{81B5C58E-AAA1-47B9-9562-669535757259}" type="pres">
      <dgm:prSet presAssocID="{BA457384-346D-4923-B091-87E423072EBE}" presName="text_1" presStyleLbl="node1" presStyleIdx="0" presStyleCnt="3">
        <dgm:presLayoutVars>
          <dgm:bulletEnabled val="1"/>
        </dgm:presLayoutVars>
      </dgm:prSet>
      <dgm:spPr/>
    </dgm:pt>
    <dgm:pt modelId="{CA3CEFF5-B388-435E-85A7-ED69D239E775}" type="pres">
      <dgm:prSet presAssocID="{BA457384-346D-4923-B091-87E423072EBE}" presName="accent_1" presStyleCnt="0"/>
      <dgm:spPr/>
    </dgm:pt>
    <dgm:pt modelId="{5E968B3F-0AD7-4FD8-B96C-2C13E6B33AF5}" type="pres">
      <dgm:prSet presAssocID="{BA457384-346D-4923-B091-87E423072EBE}" presName="accentRepeatNode" presStyleLbl="solidFgAcc1" presStyleIdx="0" presStyleCnt="3"/>
      <dgm:spPr/>
    </dgm:pt>
    <dgm:pt modelId="{D6F13E0D-AF52-43F6-9254-F28D30FA7A69}" type="pres">
      <dgm:prSet presAssocID="{A8352C40-E5BC-4DF8-83C4-51342D0A9569}" presName="text_2" presStyleLbl="node1" presStyleIdx="1" presStyleCnt="3">
        <dgm:presLayoutVars>
          <dgm:bulletEnabled val="1"/>
        </dgm:presLayoutVars>
      </dgm:prSet>
      <dgm:spPr/>
    </dgm:pt>
    <dgm:pt modelId="{5845D3B1-7403-4B7E-9C81-15B4D22D4B16}" type="pres">
      <dgm:prSet presAssocID="{A8352C40-E5BC-4DF8-83C4-51342D0A9569}" presName="accent_2" presStyleCnt="0"/>
      <dgm:spPr/>
    </dgm:pt>
    <dgm:pt modelId="{0544B1FE-A84F-4D65-8542-A211FD1CDAE4}" type="pres">
      <dgm:prSet presAssocID="{A8352C40-E5BC-4DF8-83C4-51342D0A9569}" presName="accentRepeatNode" presStyleLbl="solidFgAcc1" presStyleIdx="1" presStyleCnt="3"/>
      <dgm:spPr/>
    </dgm:pt>
    <dgm:pt modelId="{814D4719-4417-4D20-897E-7268519AF8C8}" type="pres">
      <dgm:prSet presAssocID="{48C52E3A-58C5-4F10-9DE6-C783CAB52E60}" presName="text_3" presStyleLbl="node1" presStyleIdx="2" presStyleCnt="3">
        <dgm:presLayoutVars>
          <dgm:bulletEnabled val="1"/>
        </dgm:presLayoutVars>
      </dgm:prSet>
      <dgm:spPr/>
    </dgm:pt>
    <dgm:pt modelId="{FF4AA63A-F6B0-4581-9719-3B9B0EF90EEF}" type="pres">
      <dgm:prSet presAssocID="{48C52E3A-58C5-4F10-9DE6-C783CAB52E60}" presName="accent_3" presStyleCnt="0"/>
      <dgm:spPr/>
    </dgm:pt>
    <dgm:pt modelId="{39E22B3B-9A21-4304-9DF3-0AFDF6B6C520}" type="pres">
      <dgm:prSet presAssocID="{48C52E3A-58C5-4F10-9DE6-C783CAB52E60}" presName="accentRepeatNode" presStyleLbl="solidFgAcc1" presStyleIdx="2" presStyleCnt="3"/>
      <dgm:spPr/>
    </dgm:pt>
  </dgm:ptLst>
  <dgm:cxnLst>
    <dgm:cxn modelId="{0A91255B-158B-4489-9DCC-DBAA0888C33D}" type="presOf" srcId="{48C52E3A-58C5-4F10-9DE6-C783CAB52E60}" destId="{814D4719-4417-4D20-897E-7268519AF8C8}" srcOrd="0" destOrd="0" presId="urn:microsoft.com/office/officeart/2008/layout/VerticalCurvedList"/>
    <dgm:cxn modelId="{3754B7D8-2FA2-46D3-815E-B2C129FDCD54}" srcId="{14E92CFE-7BB7-4C17-9051-23602BAD9092}" destId="{48C52E3A-58C5-4F10-9DE6-C783CAB52E60}" srcOrd="2" destOrd="0" parTransId="{72216EB7-FA4D-4C76-9EC9-3ADCD3B11453}" sibTransId="{C5DD5349-4B3F-4DD9-A30C-AEF5BC2D1914}"/>
    <dgm:cxn modelId="{17B64D92-74F9-492D-B97E-8DDF08038643}" type="presOf" srcId="{BA457384-346D-4923-B091-87E423072EBE}" destId="{81B5C58E-AAA1-47B9-9562-669535757259}" srcOrd="0" destOrd="0" presId="urn:microsoft.com/office/officeart/2008/layout/VerticalCurvedList"/>
    <dgm:cxn modelId="{5B79C60D-9E1F-439B-9850-5DA6A71BAAA1}" srcId="{14E92CFE-7BB7-4C17-9051-23602BAD9092}" destId="{A8352C40-E5BC-4DF8-83C4-51342D0A9569}" srcOrd="1" destOrd="0" parTransId="{C9ED2607-9396-49A2-8CC4-0F7F12B6AC9D}" sibTransId="{6A215D6E-0C9C-4CBF-9C71-50AEC641FCC8}"/>
    <dgm:cxn modelId="{4E130572-3C3A-4C5B-8AF5-1C2BA65362D1}" srcId="{14E92CFE-7BB7-4C17-9051-23602BAD9092}" destId="{BA457384-346D-4923-B091-87E423072EBE}" srcOrd="0" destOrd="0" parTransId="{E7F91105-7451-4F18-8DFB-540DF0CB706B}" sibTransId="{4ED4E8AD-FD3C-433A-B6BA-694634155B8A}"/>
    <dgm:cxn modelId="{40D9DD70-5752-474A-8765-1E14DC6C8179}" type="presOf" srcId="{14E92CFE-7BB7-4C17-9051-23602BAD9092}" destId="{470EB9F3-A327-4429-B235-027ECF91328F}" srcOrd="0" destOrd="0" presId="urn:microsoft.com/office/officeart/2008/layout/VerticalCurvedList"/>
    <dgm:cxn modelId="{EFE9004C-1297-46E8-8C5B-6C4149F9C882}" type="presOf" srcId="{4ED4E8AD-FD3C-433A-B6BA-694634155B8A}" destId="{090536B8-FC99-46E3-A646-0BE0A15FA7F5}" srcOrd="0" destOrd="0" presId="urn:microsoft.com/office/officeart/2008/layout/VerticalCurvedList"/>
    <dgm:cxn modelId="{ECA50A78-58F0-4D92-8DB0-17894E0830B7}" type="presOf" srcId="{A8352C40-E5BC-4DF8-83C4-51342D0A9569}" destId="{D6F13E0D-AF52-43F6-9254-F28D30FA7A69}" srcOrd="0" destOrd="0" presId="urn:microsoft.com/office/officeart/2008/layout/VerticalCurvedList"/>
    <dgm:cxn modelId="{965A51CE-8B58-4007-A696-30DA9B9ED5B8}" type="presParOf" srcId="{470EB9F3-A327-4429-B235-027ECF91328F}" destId="{5CD197F5-04C5-4F4C-9DFD-B9F92DB02968}" srcOrd="0" destOrd="0" presId="urn:microsoft.com/office/officeart/2008/layout/VerticalCurvedList"/>
    <dgm:cxn modelId="{81F75BE1-52DF-49CF-8DC3-72C08C8EC9B3}" type="presParOf" srcId="{5CD197F5-04C5-4F4C-9DFD-B9F92DB02968}" destId="{5CB25A3D-A77D-4645-AD17-7B7F970FB7EE}" srcOrd="0" destOrd="0" presId="urn:microsoft.com/office/officeart/2008/layout/VerticalCurvedList"/>
    <dgm:cxn modelId="{9B947F1D-4D88-47EC-9646-119D7FFA742B}" type="presParOf" srcId="{5CB25A3D-A77D-4645-AD17-7B7F970FB7EE}" destId="{B3E8CE08-2DA3-4446-A14C-E7509F4EFE19}" srcOrd="0" destOrd="0" presId="urn:microsoft.com/office/officeart/2008/layout/VerticalCurvedList"/>
    <dgm:cxn modelId="{DEA92F57-7596-426F-86AC-8E523798A5FC}" type="presParOf" srcId="{5CB25A3D-A77D-4645-AD17-7B7F970FB7EE}" destId="{090536B8-FC99-46E3-A646-0BE0A15FA7F5}" srcOrd="1" destOrd="0" presId="urn:microsoft.com/office/officeart/2008/layout/VerticalCurvedList"/>
    <dgm:cxn modelId="{1F631174-B80A-4520-868B-7291970EF1FD}" type="presParOf" srcId="{5CB25A3D-A77D-4645-AD17-7B7F970FB7EE}" destId="{241CC8C6-2E7B-4321-AFDD-76EA4445703E}" srcOrd="2" destOrd="0" presId="urn:microsoft.com/office/officeart/2008/layout/VerticalCurvedList"/>
    <dgm:cxn modelId="{6452D143-A196-44C6-AD17-A4B594D4D5FE}" type="presParOf" srcId="{5CB25A3D-A77D-4645-AD17-7B7F970FB7EE}" destId="{04C77A99-6439-4261-8703-6BA5E57EF163}" srcOrd="3" destOrd="0" presId="urn:microsoft.com/office/officeart/2008/layout/VerticalCurvedList"/>
    <dgm:cxn modelId="{83B7E2CA-416D-4245-9B13-3EEAED86699E}" type="presParOf" srcId="{5CD197F5-04C5-4F4C-9DFD-B9F92DB02968}" destId="{81B5C58E-AAA1-47B9-9562-669535757259}" srcOrd="1" destOrd="0" presId="urn:microsoft.com/office/officeart/2008/layout/VerticalCurvedList"/>
    <dgm:cxn modelId="{4BF25073-FD34-4826-989D-9B1981ACBEC1}" type="presParOf" srcId="{5CD197F5-04C5-4F4C-9DFD-B9F92DB02968}" destId="{CA3CEFF5-B388-435E-85A7-ED69D239E775}" srcOrd="2" destOrd="0" presId="urn:microsoft.com/office/officeart/2008/layout/VerticalCurvedList"/>
    <dgm:cxn modelId="{C73922CD-3D3C-45CB-A5C4-2A5A99FBDD08}" type="presParOf" srcId="{CA3CEFF5-B388-435E-85A7-ED69D239E775}" destId="{5E968B3F-0AD7-4FD8-B96C-2C13E6B33AF5}" srcOrd="0" destOrd="0" presId="urn:microsoft.com/office/officeart/2008/layout/VerticalCurvedList"/>
    <dgm:cxn modelId="{D3D570F2-A729-4205-858E-49527B203F9C}" type="presParOf" srcId="{5CD197F5-04C5-4F4C-9DFD-B9F92DB02968}" destId="{D6F13E0D-AF52-43F6-9254-F28D30FA7A69}" srcOrd="3" destOrd="0" presId="urn:microsoft.com/office/officeart/2008/layout/VerticalCurvedList"/>
    <dgm:cxn modelId="{971244D4-AE3C-40A1-8267-D1075F7EB84C}" type="presParOf" srcId="{5CD197F5-04C5-4F4C-9DFD-B9F92DB02968}" destId="{5845D3B1-7403-4B7E-9C81-15B4D22D4B16}" srcOrd="4" destOrd="0" presId="urn:microsoft.com/office/officeart/2008/layout/VerticalCurvedList"/>
    <dgm:cxn modelId="{E28A5CE0-0524-4F03-A8EE-D960D8C204AC}" type="presParOf" srcId="{5845D3B1-7403-4B7E-9C81-15B4D22D4B16}" destId="{0544B1FE-A84F-4D65-8542-A211FD1CDAE4}" srcOrd="0" destOrd="0" presId="urn:microsoft.com/office/officeart/2008/layout/VerticalCurvedList"/>
    <dgm:cxn modelId="{32227569-5021-4B20-A380-9BF8EA1F2C64}" type="presParOf" srcId="{5CD197F5-04C5-4F4C-9DFD-B9F92DB02968}" destId="{814D4719-4417-4D20-897E-7268519AF8C8}" srcOrd="5" destOrd="0" presId="urn:microsoft.com/office/officeart/2008/layout/VerticalCurvedList"/>
    <dgm:cxn modelId="{3A3312A6-D2B9-4BE2-81FA-F7D521347D98}" type="presParOf" srcId="{5CD197F5-04C5-4F4C-9DFD-B9F92DB02968}" destId="{FF4AA63A-F6B0-4581-9719-3B9B0EF90EEF}" srcOrd="6" destOrd="0" presId="urn:microsoft.com/office/officeart/2008/layout/VerticalCurvedList"/>
    <dgm:cxn modelId="{79809E32-D44C-442E-A712-20DD3B5F338D}" type="presParOf" srcId="{FF4AA63A-F6B0-4581-9719-3B9B0EF90EEF}" destId="{39E22B3B-9A21-4304-9DF3-0AFDF6B6C52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0536B8-FC99-46E3-A646-0BE0A15FA7F5}">
      <dsp:nvSpPr>
        <dsp:cNvPr id="0" name=""/>
        <dsp:cNvSpPr/>
      </dsp:nvSpPr>
      <dsp:spPr>
        <a:xfrm>
          <a:off x="-6115614" y="-935954"/>
          <a:ext cx="7282108" cy="7282108"/>
        </a:xfrm>
        <a:prstGeom prst="blockArc">
          <a:avLst>
            <a:gd name="adj1" fmla="val 18900000"/>
            <a:gd name="adj2" fmla="val 2700000"/>
            <a:gd name="adj3" fmla="val 297"/>
          </a:avLst>
        </a:pr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B5C58E-AAA1-47B9-9562-669535757259}">
      <dsp:nvSpPr>
        <dsp:cNvPr id="0" name=""/>
        <dsp:cNvSpPr/>
      </dsp:nvSpPr>
      <dsp:spPr>
        <a:xfrm>
          <a:off x="750935" y="541020"/>
          <a:ext cx="7937403" cy="108204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8869" tIns="83820" rIns="83820" bIns="8382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300" b="1" kern="1200" cap="none" spc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rPr>
            <a:t>Мова програмування </a:t>
          </a:r>
          <a:r>
            <a:rPr lang="en-US" sz="3300" b="1" kern="1200" cap="none" spc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rPr>
            <a:t>PHP</a:t>
          </a:r>
          <a:endParaRPr lang="ru-RU" sz="3300" b="1" kern="1200" cap="none" spc="0" dirty="0">
            <a:ln w="9525">
              <a:solidFill>
                <a:schemeClr val="bg1"/>
              </a:solidFill>
              <a:prstDash val="solid"/>
            </a:ln>
            <a:solidFill>
              <a:schemeClr val="tx1"/>
            </a:solidFill>
            <a:effectLst>
              <a:outerShdw blurRad="12700" dist="38100" dir="2700000" algn="tl" rotWithShape="0">
                <a:schemeClr val="bg1">
                  <a:lumMod val="50000"/>
                </a:schemeClr>
              </a:outerShdw>
            </a:effectLst>
            <a:latin typeface="Bookman Old Style" panose="02050604050505020204" pitchFamily="18" charset="0"/>
          </a:endParaRPr>
        </a:p>
      </dsp:txBody>
      <dsp:txXfrm>
        <a:off x="750935" y="541020"/>
        <a:ext cx="7937403" cy="1082040"/>
      </dsp:txXfrm>
    </dsp:sp>
    <dsp:sp modelId="{5E968B3F-0AD7-4FD8-B96C-2C13E6B33AF5}">
      <dsp:nvSpPr>
        <dsp:cNvPr id="0" name=""/>
        <dsp:cNvSpPr/>
      </dsp:nvSpPr>
      <dsp:spPr>
        <a:xfrm>
          <a:off x="74660" y="405765"/>
          <a:ext cx="1352550" cy="13525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6F13E0D-AF52-43F6-9254-F28D30FA7A69}">
      <dsp:nvSpPr>
        <dsp:cNvPr id="0" name=""/>
        <dsp:cNvSpPr/>
      </dsp:nvSpPr>
      <dsp:spPr>
        <a:xfrm>
          <a:off x="1144257" y="2164080"/>
          <a:ext cx="7544081" cy="1082040"/>
        </a:xfrm>
        <a:prstGeom prst="rect">
          <a:avLst/>
        </a:prstGeom>
        <a:gradFill rotWithShape="0">
          <a:gsLst>
            <a:gs pos="0">
              <a:schemeClr val="accent2">
                <a:hueOff val="647084"/>
                <a:satOff val="-31828"/>
                <a:lumOff val="833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647084"/>
                <a:satOff val="-31828"/>
                <a:lumOff val="833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647084"/>
                <a:satOff val="-31828"/>
                <a:lumOff val="833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8869" tIns="83820" rIns="83820" bIns="8382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300" b="1" kern="1200" cap="none" spc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rPr>
            <a:t>СУБД </a:t>
          </a:r>
          <a:r>
            <a:rPr lang="en-US" sz="3300" b="1" kern="1200" cap="none" spc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rPr>
            <a:t>MySQL</a:t>
          </a:r>
          <a:endParaRPr lang="ru-RU" sz="3300" b="1" kern="1200" cap="none" spc="0" dirty="0">
            <a:ln w="9525">
              <a:solidFill>
                <a:schemeClr val="bg1"/>
              </a:solidFill>
              <a:prstDash val="solid"/>
            </a:ln>
            <a:solidFill>
              <a:schemeClr val="tx1"/>
            </a:solidFill>
            <a:effectLst>
              <a:outerShdw blurRad="12700" dist="38100" dir="2700000" algn="tl" rotWithShape="0">
                <a:schemeClr val="bg1">
                  <a:lumMod val="50000"/>
                </a:schemeClr>
              </a:outerShdw>
            </a:effectLst>
            <a:latin typeface="Bookman Old Style" panose="02050604050505020204" pitchFamily="18" charset="0"/>
          </a:endParaRPr>
        </a:p>
      </dsp:txBody>
      <dsp:txXfrm>
        <a:off x="1144257" y="2164080"/>
        <a:ext cx="7544081" cy="1082040"/>
      </dsp:txXfrm>
    </dsp:sp>
    <dsp:sp modelId="{0544B1FE-A84F-4D65-8542-A211FD1CDAE4}">
      <dsp:nvSpPr>
        <dsp:cNvPr id="0" name=""/>
        <dsp:cNvSpPr/>
      </dsp:nvSpPr>
      <dsp:spPr>
        <a:xfrm>
          <a:off x="467982" y="2028825"/>
          <a:ext cx="1352550" cy="13525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647084"/>
              <a:satOff val="-31828"/>
              <a:lumOff val="833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14D4719-4417-4D20-897E-7268519AF8C8}">
      <dsp:nvSpPr>
        <dsp:cNvPr id="0" name=""/>
        <dsp:cNvSpPr/>
      </dsp:nvSpPr>
      <dsp:spPr>
        <a:xfrm>
          <a:off x="750935" y="3787140"/>
          <a:ext cx="7937403" cy="1082040"/>
        </a:xfrm>
        <a:prstGeom prst="rect">
          <a:avLst/>
        </a:prstGeom>
        <a:gradFill rotWithShape="0">
          <a:gsLst>
            <a:gs pos="0">
              <a:schemeClr val="accent2">
                <a:hueOff val="1294168"/>
                <a:satOff val="-63656"/>
                <a:lumOff val="1666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1294168"/>
                <a:satOff val="-63656"/>
                <a:lumOff val="1666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1294168"/>
                <a:satOff val="-63656"/>
                <a:lumOff val="1666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8869" tIns="83820" rIns="83820" bIns="8382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300" b="1" kern="1200" cap="none" spc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rPr>
            <a:t>Програмний каркас </a:t>
          </a:r>
          <a:r>
            <a:rPr lang="en-US" sz="3300" b="1" kern="1200" cap="none" spc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rPr>
            <a:t>YII Framework</a:t>
          </a:r>
          <a:endParaRPr lang="ru-RU" sz="3300" b="1" kern="1200" cap="none" spc="0" dirty="0">
            <a:ln w="9525">
              <a:solidFill>
                <a:schemeClr val="bg1"/>
              </a:solidFill>
              <a:prstDash val="solid"/>
            </a:ln>
            <a:solidFill>
              <a:schemeClr val="tx1"/>
            </a:solidFill>
            <a:effectLst>
              <a:outerShdw blurRad="12700" dist="38100" dir="2700000" algn="tl" rotWithShape="0">
                <a:schemeClr val="bg1">
                  <a:lumMod val="50000"/>
                </a:schemeClr>
              </a:outerShdw>
            </a:effectLst>
            <a:latin typeface="Bookman Old Style" panose="02050604050505020204" pitchFamily="18" charset="0"/>
          </a:endParaRPr>
        </a:p>
      </dsp:txBody>
      <dsp:txXfrm>
        <a:off x="750935" y="3787140"/>
        <a:ext cx="7937403" cy="1082040"/>
      </dsp:txXfrm>
    </dsp:sp>
    <dsp:sp modelId="{39E22B3B-9A21-4304-9DF3-0AFDF6B6C520}">
      <dsp:nvSpPr>
        <dsp:cNvPr id="0" name=""/>
        <dsp:cNvSpPr/>
      </dsp:nvSpPr>
      <dsp:spPr>
        <a:xfrm>
          <a:off x="74660" y="3651885"/>
          <a:ext cx="1352550" cy="13525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1294168"/>
              <a:satOff val="-63656"/>
              <a:lumOff val="1666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36283-FCFF-4CBA-A048-9FE62DF8EBC4}" type="datetimeFigureOut">
              <a:rPr lang="uk-UA" smtClean="0"/>
              <a:t>25.11.2015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4BBC4-EFFE-4C09-A48F-7B4D36F4924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48692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691A84-102C-495A-8ADB-1E1717818767}" type="datetimeFigureOut">
              <a:rPr lang="uk-UA" smtClean="0"/>
              <a:t>25.11.2015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B4AC5F-E0F3-4BEC-8F21-E106132B881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7214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4AC5F-E0F3-4BEC-8F21-E106132B8810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4505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4AC5F-E0F3-4BEC-8F21-E106132B8810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8490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lt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886200" y="3124200"/>
            <a:ext cx="5257800" cy="838200"/>
          </a:xfrm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 sz="40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3962400" y="3810000"/>
            <a:ext cx="5181600" cy="4572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610350"/>
            <a:ext cx="2133600" cy="171450"/>
          </a:xfrm>
        </p:spPr>
        <p:txBody>
          <a:bodyPr/>
          <a:lstStyle>
            <a:lvl1pPr>
              <a:defRPr/>
            </a:lvl1pPr>
          </a:lstStyle>
          <a:p>
            <a:fld id="{62BF9204-8AC0-4AD2-B218-FFAC3A561934}" type="datetimeFigureOut">
              <a:rPr lang="uk-UA" smtClean="0"/>
              <a:t>25.11.2015</a:t>
            </a:fld>
            <a:endParaRPr lang="uk-UA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610350"/>
            <a:ext cx="2133600" cy="171450"/>
          </a:xfrm>
        </p:spPr>
        <p:txBody>
          <a:bodyPr/>
          <a:lstStyle>
            <a:lvl1pPr>
              <a:defRPr/>
            </a:lvl1pPr>
          </a:lstStyle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gray">
          <a:xfrm>
            <a:off x="7391400" y="6096000"/>
            <a:ext cx="13843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ru-RU" sz="2800" b="1" i="1">
                <a:solidFill>
                  <a:schemeClr val="tx2"/>
                </a:solidFill>
              </a:rPr>
              <a:t>LOGO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gray">
          <a:xfrm>
            <a:off x="5486400" y="304800"/>
            <a:ext cx="3276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ru-RU" sz="1600" b="1">
                <a:solidFill>
                  <a:schemeClr val="bg2"/>
                </a:solidFill>
              </a:rPr>
              <a:t>“ Add your company slogan ”</a:t>
            </a:r>
          </a:p>
        </p:txBody>
      </p:sp>
      <p:pic>
        <p:nvPicPr>
          <p:cNvPr id="3097" name="Picture 25" descr="cub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3638550" cy="582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016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BF9204-8AC0-4AD2-B218-FFAC3A561934}" type="datetimeFigureOut">
              <a:rPr lang="uk-UA" smtClean="0"/>
              <a:t>25.11.2015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5260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6019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6019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BF9204-8AC0-4AD2-B218-FFAC3A561934}" type="datetimeFigureOut">
              <a:rPr lang="uk-UA" smtClean="0"/>
              <a:t>25.11.2015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5937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BF9204-8AC0-4AD2-B218-FFAC3A561934}" type="datetimeFigureOut">
              <a:rPr lang="uk-UA" smtClean="0"/>
              <a:t>25.11.2015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5944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BF9204-8AC0-4AD2-B218-FFAC3A561934}" type="datetimeFigureOut">
              <a:rPr lang="uk-UA" smtClean="0"/>
              <a:t>25.11.2015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2874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181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181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BF9204-8AC0-4AD2-B218-FFAC3A561934}" type="datetimeFigureOut">
              <a:rPr lang="uk-UA" smtClean="0"/>
              <a:t>25.11.2015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3741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BF9204-8AC0-4AD2-B218-FFAC3A561934}" type="datetimeFigureOut">
              <a:rPr lang="uk-UA" smtClean="0"/>
              <a:t>25.11.2015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89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BF9204-8AC0-4AD2-B218-FFAC3A561934}" type="datetimeFigureOut">
              <a:rPr lang="uk-UA" smtClean="0"/>
              <a:t>25.11.2015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1392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BF9204-8AC0-4AD2-B218-FFAC3A561934}" type="datetimeFigureOut">
              <a:rPr lang="uk-UA" smtClean="0"/>
              <a:t>25.11.2015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3592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BF9204-8AC0-4AD2-B218-FFAC3A561934}" type="datetimeFigureOut">
              <a:rPr lang="uk-UA" smtClean="0"/>
              <a:t>25.11.2015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5723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BF9204-8AC0-4AD2-B218-FFAC3A561934}" type="datetimeFigureOut">
              <a:rPr lang="uk-UA" smtClean="0"/>
              <a:t>25.11.2015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90141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Rectangle 27"/>
          <p:cNvSpPr>
            <a:spLocks noChangeArrowheads="1"/>
          </p:cNvSpPr>
          <p:nvPr/>
        </p:nvSpPr>
        <p:spPr bwMode="gray">
          <a:xfrm>
            <a:off x="0" y="381000"/>
            <a:ext cx="9144000" cy="6096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052" name="Picture 28" descr="p1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52400"/>
            <a:ext cx="13716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81000"/>
            <a:ext cx="6629400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532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62BF9204-8AC0-4AD2-B218-FFAC3A561934}" type="datetimeFigureOut">
              <a:rPr lang="uk-UA" smtClean="0"/>
              <a:t>25.11.2015</a:t>
            </a:fld>
            <a:endParaRPr lang="uk-U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uk-U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532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31304240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timing>
    <p:tnLst>
      <p:par>
        <p:cTn id="1" dur="indefinite" restart="never" nodeType="tmRoot"/>
      </p:par>
    </p:tnLst>
  </p:timing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anose="05000000000000000000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81400" y="5943600"/>
            <a:ext cx="5410200" cy="762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студент </a:t>
            </a:r>
            <a:r>
              <a:rPr lang="uk-UA" dirty="0" smtClean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групи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 КіН-14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Заячковська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 Леся</a:t>
            </a:r>
            <a:endParaRPr lang="en-US" b="1" dirty="0" smtClean="0">
              <a:solidFill>
                <a:schemeClr val="bg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algn="r"/>
            <a:r>
              <a:rPr lang="ru-RU" dirty="0" err="1" smtClean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Кер</a:t>
            </a:r>
            <a:r>
              <a:rPr lang="uk-UA" dirty="0" smtClean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і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вник: 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д.т.н., </a:t>
            </a:r>
            <a:r>
              <a:rPr lang="ru-RU" b="1" dirty="0" err="1" smtClean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проф</a:t>
            </a:r>
            <a:r>
              <a:rPr lang="uk-UA" b="1" dirty="0" err="1" smtClean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есор</a:t>
            </a:r>
            <a:r>
              <a:rPr lang="uk-UA" b="1" dirty="0" smtClean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uk-UA" b="1" dirty="0" err="1" smtClean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Роїк</a:t>
            </a:r>
            <a:r>
              <a:rPr lang="uk-UA" b="1" dirty="0" smtClean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 О.М.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64375" t="33000" r="20000" b="61000"/>
          <a:stretch/>
        </p:blipFill>
        <p:spPr>
          <a:xfrm>
            <a:off x="5676900" y="162426"/>
            <a:ext cx="3467100" cy="832104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3581400" y="994530"/>
            <a:ext cx="5520490" cy="3581400"/>
          </a:xfrm>
        </p:spPr>
        <p:txBody>
          <a:bodyPr>
            <a:noAutofit/>
          </a:bodyPr>
          <a:lstStyle/>
          <a:p>
            <a:pPr algn="ctr"/>
            <a:r>
              <a:rPr lang="ru-RU" sz="3000" cap="none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Магістерська</a:t>
            </a:r>
            <a:r>
              <a:rPr lang="uk-UA" sz="300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uk-UA" sz="300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кваліфікаційна</a:t>
            </a:r>
            <a:r>
              <a:rPr lang="en-US" sz="300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/>
            </a:r>
            <a:br>
              <a:rPr lang="en-US" sz="300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</a:br>
            <a:r>
              <a:rPr lang="ru-RU" sz="300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uk-UA" sz="300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робота </a:t>
            </a:r>
            <a:r>
              <a:rPr lang="ru-RU" sz="300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на тему: </a:t>
            </a:r>
            <a:r>
              <a:rPr lang="ru-RU" sz="3000" cap="none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/>
            </a:r>
            <a:br>
              <a:rPr lang="ru-RU" sz="3000" cap="none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</a:br>
            <a:r>
              <a:rPr lang="ru-RU" sz="3000" dirty="0">
                <a:solidFill>
                  <a:srgbClr val="FFFF00"/>
                </a:solidFill>
                <a:latin typeface="Georgia" panose="02040502050405020303" pitchFamily="18" charset="0"/>
              </a:rPr>
              <a:t>«</a:t>
            </a:r>
            <a:r>
              <a:rPr lang="ru-RU" sz="3000" dirty="0" err="1">
                <a:solidFill>
                  <a:srgbClr val="FFFF00"/>
                </a:solidFill>
                <a:latin typeface="Georgia" panose="02040502050405020303" pitchFamily="18" charset="0"/>
              </a:rPr>
              <a:t>Консолідований</a:t>
            </a:r>
            <a:r>
              <a:rPr lang="ru-RU" sz="3000" dirty="0">
                <a:solidFill>
                  <a:srgbClr val="FFFF00"/>
                </a:solidFill>
                <a:latin typeface="Georgia" panose="02040502050405020303" pitchFamily="18" charset="0"/>
              </a:rPr>
              <a:t> </a:t>
            </a:r>
            <a:r>
              <a:rPr lang="ru-RU" sz="3000" dirty="0" err="1">
                <a:solidFill>
                  <a:srgbClr val="FFFF00"/>
                </a:solidFill>
                <a:latin typeface="Georgia" panose="02040502050405020303" pitchFamily="18" charset="0"/>
              </a:rPr>
              <a:t>інформаційний</a:t>
            </a:r>
            <a:r>
              <a:rPr lang="ru-RU" sz="3000" dirty="0">
                <a:solidFill>
                  <a:srgbClr val="FFFF00"/>
                </a:solidFill>
                <a:latin typeface="Georgia" panose="02040502050405020303" pitchFamily="18" charset="0"/>
              </a:rPr>
              <a:t> ресурс </a:t>
            </a:r>
            <a:r>
              <a:rPr lang="ru-RU" sz="3000" dirty="0" err="1">
                <a:solidFill>
                  <a:srgbClr val="FFFF00"/>
                </a:solidFill>
                <a:latin typeface="Georgia" panose="02040502050405020303" pitchFamily="18" charset="0"/>
              </a:rPr>
              <a:t>аналізу</a:t>
            </a:r>
            <a:r>
              <a:rPr lang="ru-RU" sz="3000" dirty="0">
                <a:solidFill>
                  <a:srgbClr val="FFFF00"/>
                </a:solidFill>
                <a:latin typeface="Georgia" panose="02040502050405020303" pitchFamily="18" charset="0"/>
              </a:rPr>
              <a:t> </a:t>
            </a:r>
            <a:r>
              <a:rPr lang="ru-RU" sz="3000" dirty="0" err="1">
                <a:solidFill>
                  <a:srgbClr val="FFFF00"/>
                </a:solidFill>
                <a:latin typeface="Georgia" panose="02040502050405020303" pitchFamily="18" charset="0"/>
              </a:rPr>
              <a:t>успішності</a:t>
            </a:r>
            <a:r>
              <a:rPr lang="ru-RU" sz="3000" dirty="0">
                <a:solidFill>
                  <a:srgbClr val="FFFF00"/>
                </a:solidFill>
                <a:latin typeface="Georgia" panose="02040502050405020303" pitchFamily="18" charset="0"/>
              </a:rPr>
              <a:t> в </a:t>
            </a:r>
            <a:r>
              <a:rPr lang="ru-RU" sz="3000" dirty="0" err="1">
                <a:solidFill>
                  <a:srgbClr val="FFFF00"/>
                </a:solidFill>
                <a:latin typeface="Georgia" panose="02040502050405020303" pitchFamily="18" charset="0"/>
              </a:rPr>
              <a:t>загальноосвітніх</a:t>
            </a:r>
            <a:r>
              <a:rPr lang="ru-RU" sz="3000" dirty="0">
                <a:solidFill>
                  <a:srgbClr val="FFFF00"/>
                </a:solidFill>
                <a:latin typeface="Georgia" panose="02040502050405020303" pitchFamily="18" charset="0"/>
              </a:rPr>
              <a:t> закладах </a:t>
            </a:r>
            <a:r>
              <a:rPr lang="ru-RU" sz="3000" dirty="0" err="1">
                <a:solidFill>
                  <a:srgbClr val="FFFF00"/>
                </a:solidFill>
                <a:latin typeface="Georgia" panose="02040502050405020303" pitchFamily="18" charset="0"/>
              </a:rPr>
              <a:t>Вінницького</a:t>
            </a:r>
            <a:r>
              <a:rPr lang="ru-RU" sz="3000" dirty="0">
                <a:solidFill>
                  <a:srgbClr val="FFFF00"/>
                </a:solidFill>
                <a:latin typeface="Georgia" panose="02040502050405020303" pitchFamily="18" charset="0"/>
              </a:rPr>
              <a:t> </a:t>
            </a:r>
            <a:r>
              <a:rPr lang="ru-RU" sz="3000" dirty="0" err="1">
                <a:solidFill>
                  <a:srgbClr val="FFFF00"/>
                </a:solidFill>
                <a:latin typeface="Georgia" panose="02040502050405020303" pitchFamily="18" charset="0"/>
              </a:rPr>
              <a:t>регіону</a:t>
            </a:r>
            <a:r>
              <a:rPr lang="uk-UA" sz="3000" dirty="0" smtClean="0">
                <a:solidFill>
                  <a:srgbClr val="FFFF00"/>
                </a:solidFill>
                <a:latin typeface="Georgia" panose="02040502050405020303" pitchFamily="18" charset="0"/>
              </a:rPr>
              <a:t>»</a:t>
            </a:r>
            <a:endParaRPr lang="ru-RU" sz="3000" dirty="0">
              <a:solidFill>
                <a:srgbClr val="FFFF00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66800" y="228600"/>
            <a:ext cx="6172200" cy="6858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Аналіз даних КІР</a:t>
            </a:r>
            <a:endParaRPr lang="uk-UA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2"/>
          <a:stretch>
            <a:fillRect/>
          </a:stretch>
        </p:blipFill>
        <p:spPr>
          <a:xfrm>
            <a:off x="-20053" y="990599"/>
            <a:ext cx="6192253" cy="5887453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 rotWithShape="1">
          <a:blip r:embed="rId3"/>
          <a:srcRect l="17425" t="50000" r="11791"/>
          <a:stretch/>
        </p:blipFill>
        <p:spPr>
          <a:xfrm>
            <a:off x="5867400" y="990599"/>
            <a:ext cx="3276600" cy="2350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68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7900" y="304800"/>
            <a:ext cx="4343400" cy="627888"/>
          </a:xfrm>
        </p:spPr>
        <p:txBody>
          <a:bodyPr>
            <a:noAutofit/>
          </a:bodyPr>
          <a:lstStyle/>
          <a:p>
            <a:pPr algn="ctr"/>
            <a:r>
              <a:rPr lang="uk-UA" sz="40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Висновки</a:t>
            </a:r>
            <a:endParaRPr lang="uk-UA" sz="400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47800"/>
            <a:ext cx="8534400" cy="5181600"/>
          </a:xfrm>
        </p:spPr>
        <p:txBody>
          <a:bodyPr>
            <a:normAutofit fontScale="62500" lnSpcReduction="20000"/>
          </a:bodyPr>
          <a:lstStyle/>
          <a:p>
            <a:pPr marL="0" indent="463550">
              <a:buNone/>
            </a:pPr>
            <a:r>
              <a:rPr lang="uk-UA" dirty="0">
                <a:latin typeface="Bookman Old Style" panose="02050604050505020204" pitchFamily="18" charset="0"/>
              </a:rPr>
              <a:t>В даній роботі було розроблено консолідований інформаційний ресурс аналізу успішності в загальноосвітніх закладах Вінницького регіону. </a:t>
            </a:r>
          </a:p>
          <a:p>
            <a:pPr marL="0" indent="463550">
              <a:buNone/>
            </a:pPr>
            <a:endParaRPr lang="uk-UA" dirty="0" smtClean="0">
              <a:solidFill>
                <a:srgbClr val="FFFF00"/>
              </a:solidFill>
              <a:latin typeface="Bookman Old Style" panose="02050604050505020204" pitchFamily="18" charset="0"/>
            </a:endParaRPr>
          </a:p>
          <a:p>
            <a:pPr marL="0" indent="463550">
              <a:buNone/>
            </a:pPr>
            <a:r>
              <a:rPr lang="uk-UA" dirty="0" smtClean="0">
                <a:solidFill>
                  <a:srgbClr val="FFFF00"/>
                </a:solidFill>
                <a:latin typeface="Bookman Old Style" panose="02050604050505020204" pitchFamily="18" charset="0"/>
              </a:rPr>
              <a:t>Було </a:t>
            </a:r>
            <a:r>
              <a:rPr lang="uk-UA" dirty="0">
                <a:solidFill>
                  <a:srgbClr val="FFFF00"/>
                </a:solidFill>
                <a:latin typeface="Bookman Old Style" panose="02050604050505020204" pitchFamily="18" charset="0"/>
              </a:rPr>
              <a:t>проведено аналіз предметної області та визначено актуальність розробки задачі створення КІР.</a:t>
            </a:r>
          </a:p>
          <a:p>
            <a:pPr marL="0" indent="463550">
              <a:buNone/>
            </a:pPr>
            <a:endParaRPr lang="uk-UA" dirty="0" smtClean="0">
              <a:latin typeface="Bookman Old Style" panose="02050604050505020204" pitchFamily="18" charset="0"/>
            </a:endParaRPr>
          </a:p>
          <a:p>
            <a:pPr marL="0" indent="463550">
              <a:buNone/>
            </a:pPr>
            <a:r>
              <a:rPr lang="uk-UA" dirty="0" smtClean="0">
                <a:latin typeface="Bookman Old Style" panose="02050604050505020204" pitchFamily="18" charset="0"/>
              </a:rPr>
              <a:t>Спроектовано </a:t>
            </a:r>
            <a:r>
              <a:rPr lang="uk-UA" dirty="0">
                <a:latin typeface="Bookman Old Style" panose="02050604050505020204" pitchFamily="18" charset="0"/>
              </a:rPr>
              <a:t>базу даних за допомогою двох методів: метод сутність-зв'язок та метод нормалізації відношень. В результаті було отримано дев’ять відношень. Також було спроектовано інтерфейс та звіти.</a:t>
            </a:r>
          </a:p>
          <a:p>
            <a:pPr marL="0" indent="463550">
              <a:buNone/>
            </a:pPr>
            <a:endParaRPr lang="uk-UA" dirty="0" smtClean="0">
              <a:solidFill>
                <a:srgbClr val="FFFF00"/>
              </a:solidFill>
              <a:latin typeface="Bookman Old Style" panose="02050604050505020204" pitchFamily="18" charset="0"/>
            </a:endParaRPr>
          </a:p>
          <a:p>
            <a:pPr marL="0" indent="463550">
              <a:buNone/>
            </a:pPr>
            <a:r>
              <a:rPr lang="uk-UA" dirty="0" smtClean="0">
                <a:solidFill>
                  <a:srgbClr val="FFFF00"/>
                </a:solidFill>
                <a:latin typeface="Bookman Old Style" panose="02050604050505020204" pitchFamily="18" charset="0"/>
              </a:rPr>
              <a:t>Було </a:t>
            </a:r>
            <a:r>
              <a:rPr lang="uk-UA" dirty="0">
                <a:solidFill>
                  <a:srgbClr val="FFFF00"/>
                </a:solidFill>
                <a:latin typeface="Bookman Old Style" panose="02050604050505020204" pitchFamily="18" charset="0"/>
              </a:rPr>
              <a:t>реалізовано спроектовану базу даних у програмному середовищі </a:t>
            </a:r>
            <a:r>
              <a:rPr lang="en-US" dirty="0">
                <a:solidFill>
                  <a:srgbClr val="FFFF00"/>
                </a:solidFill>
                <a:latin typeface="Bookman Old Style" panose="02050604050505020204" pitchFamily="18" charset="0"/>
              </a:rPr>
              <a:t>MySQL </a:t>
            </a:r>
            <a:r>
              <a:rPr lang="uk-UA" dirty="0">
                <a:solidFill>
                  <a:srgbClr val="FFFF00"/>
                </a:solidFill>
                <a:latin typeface="Bookman Old Style" panose="02050604050505020204" pitchFamily="18" charset="0"/>
              </a:rPr>
              <a:t>та мовою </a:t>
            </a:r>
            <a:r>
              <a:rPr lang="en-US" dirty="0">
                <a:solidFill>
                  <a:srgbClr val="FFFF00"/>
                </a:solidFill>
                <a:latin typeface="Bookman Old Style" panose="02050604050505020204" pitchFamily="18" charset="0"/>
              </a:rPr>
              <a:t>PHP. </a:t>
            </a:r>
          </a:p>
          <a:p>
            <a:pPr marL="0" indent="463550">
              <a:buNone/>
            </a:pPr>
            <a:endParaRPr lang="uk-UA" dirty="0" smtClean="0">
              <a:latin typeface="Bookman Old Style" panose="02050604050505020204" pitchFamily="18" charset="0"/>
            </a:endParaRPr>
          </a:p>
          <a:p>
            <a:pPr marL="0" indent="463550">
              <a:buNone/>
            </a:pPr>
            <a:r>
              <a:rPr lang="uk-UA" dirty="0" smtClean="0">
                <a:latin typeface="Bookman Old Style" panose="02050604050505020204" pitchFamily="18" charset="0"/>
              </a:rPr>
              <a:t>Розраховано </a:t>
            </a:r>
            <a:r>
              <a:rPr lang="uk-UA" dirty="0">
                <a:latin typeface="Bookman Old Style" panose="02050604050505020204" pitchFamily="18" charset="0"/>
              </a:rPr>
              <a:t>економічну цінність розробки та доведено її доцільність. </a:t>
            </a:r>
          </a:p>
        </p:txBody>
      </p:sp>
    </p:spTree>
    <p:extLst>
      <p:ext uri="{BB962C8B-B14F-4D97-AF65-F5344CB8AC3E}">
        <p14:creationId xmlns:p14="http://schemas.microsoft.com/office/powerpoint/2010/main" val="318032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2133600" y="2362200"/>
            <a:ext cx="7467600" cy="1371600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54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Дякую </a:t>
            </a:r>
            <a:endParaRPr lang="en-US" sz="540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endParaRPr>
          </a:p>
          <a:p>
            <a:pPr algn="ctr"/>
            <a:r>
              <a:rPr lang="uk-UA" sz="54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за увагу</a:t>
            </a:r>
            <a:r>
              <a:rPr lang="en-US" sz="54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!</a:t>
            </a:r>
            <a:endParaRPr lang="uk-UA" sz="540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64375" t="35000" r="20000" b="59000"/>
          <a:stretch/>
        </p:blipFill>
        <p:spPr>
          <a:xfrm>
            <a:off x="5638800" y="228600"/>
            <a:ext cx="3492500" cy="838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72500" t="80647" r="23750" b="18020"/>
          <a:stretch/>
        </p:blipFill>
        <p:spPr>
          <a:xfrm>
            <a:off x="7467600" y="6172200"/>
            <a:ext cx="13716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31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4800"/>
            <a:ext cx="7543800" cy="70408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4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Мета, об’єкт, предмет</a:t>
            </a:r>
            <a:r>
              <a:rPr lang="ru-RU" sz="44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:</a:t>
            </a:r>
            <a:endParaRPr lang="uk-UA" sz="440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5141" y="1295400"/>
            <a:ext cx="6519930" cy="3657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uk-UA" sz="26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Метою </a:t>
            </a:r>
            <a:r>
              <a:rPr lang="uk-UA" sz="26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роботи </a:t>
            </a:r>
            <a:r>
              <a:rPr lang="uk-UA" sz="26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є дослідження </a:t>
            </a:r>
            <a:r>
              <a:rPr lang="uk-UA" sz="2600" dirty="0">
                <a:solidFill>
                  <a:schemeClr val="bg1"/>
                </a:solidFill>
                <a:latin typeface="Bookman Old Style" panose="02050604050505020204" pitchFamily="18" charset="0"/>
              </a:rPr>
              <a:t>та розробка консолідованого інформаційного ресурсу аналізу успішності в загальноосвітніх закладах Вінницького регіону, як інструменту для підвищення ефективності та якості освіти в регіоні</a:t>
            </a:r>
            <a:r>
              <a:rPr lang="ru-RU" sz="26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. </a:t>
            </a:r>
          </a:p>
          <a:p>
            <a:pPr marL="0" indent="0" algn="just">
              <a:buNone/>
            </a:pPr>
            <a:endParaRPr lang="uk-UA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uk-UA" dirty="0">
              <a:solidFill>
                <a:schemeClr val="bg1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168249" y="1981200"/>
            <a:ext cx="6367530" cy="3505200"/>
          </a:xfrm>
          <a:prstGeom prst="round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/>
              <a:buNone/>
            </a:pPr>
            <a:endParaRPr lang="uk-UA" sz="2600" dirty="0" smtClean="0">
              <a:latin typeface="Bookman Old Style" panose="02050604050505020204" pitchFamily="18" charset="0"/>
            </a:endParaRPr>
          </a:p>
          <a:p>
            <a:pPr algn="just" defTabSz="866775">
              <a:buFont typeface="Wingdings" panose="05000000000000000000" pitchFamily="2" charset="2"/>
              <a:buChar char="Ø"/>
            </a:pPr>
            <a:r>
              <a:rPr lang="uk-UA" sz="26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Об’єкт дослідження роботи </a:t>
            </a:r>
            <a:r>
              <a:rPr lang="uk-UA" sz="26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– консолідований інформаційний ресурс аналізу успішності в загальноосвітніх закладах Вінницького регіону.</a:t>
            </a:r>
          </a:p>
          <a:p>
            <a:pPr marL="0" indent="0" algn="just">
              <a:buFont typeface="Wingdings"/>
              <a:buNone/>
            </a:pPr>
            <a:endParaRPr lang="uk-UA" sz="2600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991357" y="3124200"/>
            <a:ext cx="6367530" cy="33572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/>
              <a:buNone/>
            </a:pPr>
            <a:endParaRPr lang="uk-UA" dirty="0" smtClean="0">
              <a:latin typeface="Bookman Old Style" panose="020506040505050202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6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Предмет дослідження </a:t>
            </a:r>
            <a:r>
              <a:rPr lang="uk-UA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– </a:t>
            </a:r>
            <a:r>
              <a:rPr lang="ru-RU" dirty="0" err="1" smtClean="0">
                <a:solidFill>
                  <a:schemeClr val="bg1"/>
                </a:solidFill>
                <a:latin typeface="Bookman Old Style" panose="02050604050505020204" pitchFamily="18" charset="0"/>
              </a:rPr>
              <a:t>сукупність</a:t>
            </a:r>
            <a:r>
              <a:rPr lang="ru-RU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Bookman Old Style" panose="02050604050505020204" pitchFamily="18" charset="0"/>
              </a:rPr>
              <a:t>теоретичних</a:t>
            </a:r>
            <a:r>
              <a:rPr lang="ru-RU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 та </a:t>
            </a:r>
            <a:r>
              <a:rPr lang="ru-RU" dirty="0" err="1" smtClean="0">
                <a:solidFill>
                  <a:schemeClr val="bg1"/>
                </a:solidFill>
                <a:latin typeface="Bookman Old Style" panose="02050604050505020204" pitchFamily="18" charset="0"/>
              </a:rPr>
              <a:t>практичних</a:t>
            </a:r>
            <a:r>
              <a:rPr lang="ru-RU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 засад </a:t>
            </a:r>
            <a:r>
              <a:rPr lang="uk-UA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створення</a:t>
            </a:r>
            <a:r>
              <a:rPr lang="ru-RU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Bookman Old Style" panose="02050604050505020204" pitchFamily="18" charset="0"/>
              </a:rPr>
              <a:t>консолідованого</a:t>
            </a:r>
            <a:r>
              <a:rPr lang="ru-RU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 ресурсу </a:t>
            </a:r>
            <a:r>
              <a:rPr lang="uk-UA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аналізу успішності в загальноосвітніх закладах Вінницького регіону.</a:t>
            </a:r>
          </a:p>
          <a:p>
            <a:pPr marL="0" indent="0" algn="just">
              <a:buFont typeface="Wingdings"/>
              <a:buNone/>
            </a:pPr>
            <a:endParaRPr lang="uk-UA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736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30389"/>
            <a:ext cx="8153400" cy="792162"/>
          </a:xfrm>
        </p:spPr>
        <p:txBody>
          <a:bodyPr>
            <a:noAutofit/>
          </a:bodyPr>
          <a:lstStyle/>
          <a:p>
            <a:pPr algn="ctr"/>
            <a:r>
              <a:rPr lang="uk-UA" sz="40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Аналіз </a:t>
            </a:r>
            <a:r>
              <a:rPr lang="en-US" sz="40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en-US" sz="40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</a:br>
            <a:r>
              <a:rPr lang="uk-UA" sz="40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предметної </a:t>
            </a:r>
            <a:r>
              <a:rPr lang="uk-UA" sz="40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області</a:t>
            </a:r>
            <a:endParaRPr lang="en-US" sz="400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9" name="AutoShape 46"/>
          <p:cNvSpPr>
            <a:spLocks noChangeArrowheads="1"/>
          </p:cNvSpPr>
          <p:nvPr/>
        </p:nvSpPr>
        <p:spPr bwMode="ltGray">
          <a:xfrm rot="5400000">
            <a:off x="-2422526" y="14747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2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0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ltGray">
          <a:xfrm rot="5400000" flipH="1">
            <a:off x="-2016918" y="1910556"/>
            <a:ext cx="4032250" cy="3929063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4"/>
                  <a:pt x="10856" y="10769"/>
                  <a:pt x="10856" y="10800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799"/>
                </a:cubicBezTo>
                <a:close/>
              </a:path>
            </a:pathLst>
          </a:custGeom>
          <a:gradFill rotWithShape="1">
            <a:gsLst>
              <a:gs pos="0">
                <a:schemeClr val="hlink">
                  <a:alpha val="36000"/>
                </a:schemeClr>
              </a:gs>
              <a:gs pos="100000">
                <a:schemeClr val="hlink">
                  <a:gamma/>
                  <a:tint val="3372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49"/>
          <p:cNvSpPr>
            <a:spLocks noChangeArrowheads="1"/>
          </p:cNvSpPr>
          <p:nvPr/>
        </p:nvSpPr>
        <p:spPr bwMode="gray">
          <a:xfrm>
            <a:off x="1989456" y="4793322"/>
            <a:ext cx="5859144" cy="864000"/>
          </a:xfrm>
          <a:prstGeom prst="roundRect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2060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uk-UA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Проаналізовано особливості </a:t>
            </a:r>
            <a:r>
              <a:rPr lang="uk-UA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розробки</a:t>
            </a:r>
            <a:endParaRPr lang="en-US" b="1" dirty="0" smtClean="0">
              <a:solidFill>
                <a:schemeClr val="bg1"/>
              </a:solidFill>
              <a:latin typeface="Bookman Old Style" panose="02050604050505020204" pitchFamily="18" charset="0"/>
            </a:endParaRPr>
          </a:p>
          <a:p>
            <a:r>
              <a:rPr lang="uk-UA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 </a:t>
            </a:r>
            <a:r>
              <a:rPr lang="uk-UA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консолідованого інформаційного ресурсу</a:t>
            </a:r>
            <a:endParaRPr lang="en-US" b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3" name="AutoShape 50"/>
          <p:cNvSpPr>
            <a:spLocks noChangeArrowheads="1"/>
          </p:cNvSpPr>
          <p:nvPr/>
        </p:nvSpPr>
        <p:spPr bwMode="gray">
          <a:xfrm>
            <a:off x="2335542" y="3804581"/>
            <a:ext cx="4674858" cy="864000"/>
          </a:xfrm>
          <a:prstGeom prst="roundRect">
            <a:avLst>
              <a:gd name="adj" fmla="val 50000"/>
            </a:avLst>
          </a:prstGeom>
          <a:solidFill>
            <a:srgbClr val="FFCCFF"/>
          </a:solidFill>
          <a:ln>
            <a:solidFill>
              <a:srgbClr val="002060"/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uk-UA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Обґрунтовано вибір </a:t>
            </a:r>
            <a:endParaRPr lang="en-US" b="1" dirty="0" smtClean="0">
              <a:solidFill>
                <a:schemeClr val="bg1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uk-UA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сховища </a:t>
            </a:r>
            <a:r>
              <a:rPr lang="uk-UA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даних</a:t>
            </a:r>
          </a:p>
        </p:txBody>
      </p:sp>
      <p:sp>
        <p:nvSpPr>
          <p:cNvPr id="14" name="AutoShape 51"/>
          <p:cNvSpPr>
            <a:spLocks noChangeArrowheads="1"/>
          </p:cNvSpPr>
          <p:nvPr/>
        </p:nvSpPr>
        <p:spPr bwMode="gray">
          <a:xfrm>
            <a:off x="2314310" y="2819345"/>
            <a:ext cx="3934090" cy="864000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uk-UA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Визначено </a:t>
            </a:r>
            <a:endParaRPr lang="en-US" b="1" dirty="0" smtClean="0">
              <a:solidFill>
                <a:schemeClr val="bg1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uk-UA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об'єкти </a:t>
            </a:r>
            <a:r>
              <a:rPr lang="uk-UA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консолідації</a:t>
            </a:r>
          </a:p>
        </p:txBody>
      </p:sp>
      <p:sp>
        <p:nvSpPr>
          <p:cNvPr id="15" name="AutoShape 52"/>
          <p:cNvSpPr>
            <a:spLocks noChangeArrowheads="1"/>
          </p:cNvSpPr>
          <p:nvPr/>
        </p:nvSpPr>
        <p:spPr bwMode="gray">
          <a:xfrm>
            <a:off x="1879599" y="1822358"/>
            <a:ext cx="3759201" cy="864000"/>
          </a:xfrm>
          <a:prstGeom prst="roundRect">
            <a:avLst>
              <a:gd name="adj" fmla="val 50000"/>
            </a:avLst>
          </a:prstGeom>
          <a:ln>
            <a:solidFill>
              <a:srgbClr val="00206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uk-UA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Розглянуто поняття </a:t>
            </a:r>
            <a:endParaRPr lang="en-US" b="1" dirty="0" smtClean="0">
              <a:solidFill>
                <a:schemeClr val="bg1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uk-UA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консолідованої </a:t>
            </a:r>
            <a:r>
              <a:rPr lang="uk-UA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інформації</a:t>
            </a:r>
          </a:p>
        </p:txBody>
      </p:sp>
      <p:sp>
        <p:nvSpPr>
          <p:cNvPr id="17" name="Oval 54"/>
          <p:cNvSpPr>
            <a:spLocks noChangeArrowheads="1"/>
          </p:cNvSpPr>
          <p:nvPr/>
        </p:nvSpPr>
        <p:spPr bwMode="gray">
          <a:xfrm>
            <a:off x="1447800" y="1909763"/>
            <a:ext cx="381000" cy="381000"/>
          </a:xfrm>
          <a:prstGeom prst="ellipse">
            <a:avLst/>
          </a:prstGeom>
          <a:gradFill rotWithShape="1">
            <a:gsLst>
              <a:gs pos="0">
                <a:srgbClr val="FFFFFF">
                  <a:gamma/>
                  <a:shade val="4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Oval 55"/>
          <p:cNvSpPr>
            <a:spLocks noChangeArrowheads="1"/>
          </p:cNvSpPr>
          <p:nvPr/>
        </p:nvSpPr>
        <p:spPr bwMode="gray">
          <a:xfrm>
            <a:off x="1469504" y="1931231"/>
            <a:ext cx="337356" cy="337356"/>
          </a:xfrm>
          <a:prstGeom prst="ellipse">
            <a:avLst/>
          </a:prstGeom>
          <a:gradFill rotWithShape="1">
            <a:gsLst>
              <a:gs pos="0">
                <a:srgbClr val="FFFFFF">
                  <a:gamma/>
                  <a:shade val="63529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63529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Oval 56"/>
          <p:cNvSpPr>
            <a:spLocks noChangeArrowheads="1"/>
          </p:cNvSpPr>
          <p:nvPr/>
        </p:nvSpPr>
        <p:spPr bwMode="gray">
          <a:xfrm>
            <a:off x="1489321" y="1951284"/>
            <a:ext cx="297723" cy="298194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" name="Oval 57"/>
          <p:cNvSpPr>
            <a:spLocks noChangeArrowheads="1"/>
          </p:cNvSpPr>
          <p:nvPr/>
        </p:nvSpPr>
        <p:spPr bwMode="gray">
          <a:xfrm>
            <a:off x="1489321" y="1951284"/>
            <a:ext cx="297723" cy="298194"/>
          </a:xfrm>
          <a:prstGeom prst="ellipse">
            <a:avLst/>
          </a:prstGeom>
          <a:gradFill rotWithShape="1">
            <a:gsLst>
              <a:gs pos="0">
                <a:srgbClr val="FFCC00">
                  <a:gamma/>
                  <a:shade val="0"/>
                  <a:invGamma/>
                </a:srgbClr>
              </a:gs>
              <a:gs pos="100000">
                <a:srgbClr val="FFCC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" name="Oval 58"/>
          <p:cNvSpPr>
            <a:spLocks noChangeArrowheads="1"/>
          </p:cNvSpPr>
          <p:nvPr/>
        </p:nvSpPr>
        <p:spPr bwMode="gray">
          <a:xfrm>
            <a:off x="1508902" y="1970865"/>
            <a:ext cx="258561" cy="259033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2" name="Oval 59"/>
          <p:cNvSpPr>
            <a:spLocks noChangeArrowheads="1"/>
          </p:cNvSpPr>
          <p:nvPr/>
        </p:nvSpPr>
        <p:spPr bwMode="gray">
          <a:xfrm>
            <a:off x="1508902" y="1970865"/>
            <a:ext cx="258561" cy="259033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48627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4" name="Oval 61"/>
          <p:cNvSpPr>
            <a:spLocks noChangeArrowheads="1"/>
          </p:cNvSpPr>
          <p:nvPr/>
        </p:nvSpPr>
        <p:spPr bwMode="gray">
          <a:xfrm>
            <a:off x="1981200" y="2697163"/>
            <a:ext cx="381000" cy="381000"/>
          </a:xfrm>
          <a:prstGeom prst="ellipse">
            <a:avLst/>
          </a:prstGeom>
          <a:gradFill rotWithShape="1">
            <a:gsLst>
              <a:gs pos="0">
                <a:srgbClr val="FFFFFF">
                  <a:gamma/>
                  <a:shade val="4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Oval 62"/>
          <p:cNvSpPr>
            <a:spLocks noChangeArrowheads="1"/>
          </p:cNvSpPr>
          <p:nvPr/>
        </p:nvSpPr>
        <p:spPr bwMode="gray">
          <a:xfrm>
            <a:off x="2002904" y="2718631"/>
            <a:ext cx="337356" cy="337356"/>
          </a:xfrm>
          <a:prstGeom prst="ellipse">
            <a:avLst/>
          </a:prstGeom>
          <a:gradFill rotWithShape="1">
            <a:gsLst>
              <a:gs pos="0">
                <a:srgbClr val="FFFFFF">
                  <a:gamma/>
                  <a:shade val="63529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63529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Oval 63"/>
          <p:cNvSpPr>
            <a:spLocks noChangeArrowheads="1"/>
          </p:cNvSpPr>
          <p:nvPr/>
        </p:nvSpPr>
        <p:spPr bwMode="gray">
          <a:xfrm>
            <a:off x="2022721" y="2738684"/>
            <a:ext cx="297723" cy="298194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7" name="Oval 64"/>
          <p:cNvSpPr>
            <a:spLocks noChangeArrowheads="1"/>
          </p:cNvSpPr>
          <p:nvPr/>
        </p:nvSpPr>
        <p:spPr bwMode="gray">
          <a:xfrm>
            <a:off x="2022721" y="2738684"/>
            <a:ext cx="297723" cy="298194"/>
          </a:xfrm>
          <a:prstGeom prst="ellipse">
            <a:avLst/>
          </a:prstGeom>
          <a:gradFill rotWithShape="1">
            <a:gsLst>
              <a:gs pos="0">
                <a:srgbClr val="48BE67">
                  <a:gamma/>
                  <a:shade val="0"/>
                  <a:invGamma/>
                </a:srgbClr>
              </a:gs>
              <a:gs pos="100000">
                <a:srgbClr val="48BE67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8" name="Oval 65"/>
          <p:cNvSpPr>
            <a:spLocks noChangeArrowheads="1"/>
          </p:cNvSpPr>
          <p:nvPr/>
        </p:nvSpPr>
        <p:spPr bwMode="gray">
          <a:xfrm>
            <a:off x="2042302" y="2758265"/>
            <a:ext cx="258561" cy="259033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9" name="Oval 66"/>
          <p:cNvSpPr>
            <a:spLocks noChangeArrowheads="1"/>
          </p:cNvSpPr>
          <p:nvPr/>
        </p:nvSpPr>
        <p:spPr bwMode="gray">
          <a:xfrm>
            <a:off x="2042302" y="2758265"/>
            <a:ext cx="258561" cy="259033"/>
          </a:xfrm>
          <a:prstGeom prst="ellipse">
            <a:avLst/>
          </a:prstGeom>
          <a:gradFill rotWithShape="1">
            <a:gsLst>
              <a:gs pos="0">
                <a:srgbClr val="48BE67"/>
              </a:gs>
              <a:gs pos="100000">
                <a:srgbClr val="48BE67">
                  <a:gamma/>
                  <a:shade val="48627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1" name="Oval 68"/>
          <p:cNvSpPr>
            <a:spLocks noChangeArrowheads="1"/>
          </p:cNvSpPr>
          <p:nvPr/>
        </p:nvSpPr>
        <p:spPr bwMode="gray">
          <a:xfrm>
            <a:off x="2133600" y="3535363"/>
            <a:ext cx="381000" cy="381000"/>
          </a:xfrm>
          <a:prstGeom prst="ellipse">
            <a:avLst/>
          </a:prstGeom>
          <a:gradFill rotWithShape="1">
            <a:gsLst>
              <a:gs pos="0">
                <a:srgbClr val="FFFFFF">
                  <a:gamma/>
                  <a:shade val="4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Oval 69"/>
          <p:cNvSpPr>
            <a:spLocks noChangeArrowheads="1"/>
          </p:cNvSpPr>
          <p:nvPr/>
        </p:nvSpPr>
        <p:spPr bwMode="gray">
          <a:xfrm>
            <a:off x="2155304" y="3556831"/>
            <a:ext cx="337356" cy="337356"/>
          </a:xfrm>
          <a:prstGeom prst="ellipse">
            <a:avLst/>
          </a:prstGeom>
          <a:gradFill rotWithShape="1">
            <a:gsLst>
              <a:gs pos="0">
                <a:srgbClr val="FFFFFF">
                  <a:gamma/>
                  <a:shade val="63529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63529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Oval 70"/>
          <p:cNvSpPr>
            <a:spLocks noChangeArrowheads="1"/>
          </p:cNvSpPr>
          <p:nvPr/>
        </p:nvSpPr>
        <p:spPr bwMode="gray">
          <a:xfrm>
            <a:off x="2175121" y="3576884"/>
            <a:ext cx="297723" cy="298194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" name="Oval 71"/>
          <p:cNvSpPr>
            <a:spLocks noChangeArrowheads="1"/>
          </p:cNvSpPr>
          <p:nvPr/>
        </p:nvSpPr>
        <p:spPr bwMode="gray">
          <a:xfrm>
            <a:off x="2175121" y="3576884"/>
            <a:ext cx="297723" cy="298194"/>
          </a:xfrm>
          <a:prstGeom prst="ellipse">
            <a:avLst/>
          </a:prstGeom>
          <a:gradFill rotWithShape="1">
            <a:gsLst>
              <a:gs pos="0">
                <a:srgbClr val="21B3E1"/>
              </a:gs>
              <a:gs pos="100000">
                <a:srgbClr val="21B3E1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5" name="Oval 72"/>
          <p:cNvSpPr>
            <a:spLocks noChangeArrowheads="1"/>
          </p:cNvSpPr>
          <p:nvPr/>
        </p:nvSpPr>
        <p:spPr bwMode="gray">
          <a:xfrm>
            <a:off x="2194702" y="3596465"/>
            <a:ext cx="258561" cy="259033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6" name="Oval 73"/>
          <p:cNvSpPr>
            <a:spLocks noChangeArrowheads="1"/>
          </p:cNvSpPr>
          <p:nvPr/>
        </p:nvSpPr>
        <p:spPr bwMode="gray">
          <a:xfrm>
            <a:off x="2194702" y="3596465"/>
            <a:ext cx="258561" cy="259033"/>
          </a:xfrm>
          <a:prstGeom prst="ellipse">
            <a:avLst/>
          </a:prstGeom>
          <a:gradFill rotWithShape="1">
            <a:gsLst>
              <a:gs pos="0">
                <a:srgbClr val="21B3E1"/>
              </a:gs>
              <a:gs pos="100000">
                <a:srgbClr val="21B3E1">
                  <a:gamma/>
                  <a:shade val="48627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8" name="Oval 75"/>
          <p:cNvSpPr>
            <a:spLocks noChangeArrowheads="1"/>
          </p:cNvSpPr>
          <p:nvPr/>
        </p:nvSpPr>
        <p:spPr bwMode="gray">
          <a:xfrm>
            <a:off x="1981200" y="4373563"/>
            <a:ext cx="381000" cy="381000"/>
          </a:xfrm>
          <a:prstGeom prst="ellipse">
            <a:avLst/>
          </a:prstGeom>
          <a:gradFill rotWithShape="1">
            <a:gsLst>
              <a:gs pos="0">
                <a:srgbClr val="FFFFFF">
                  <a:gamma/>
                  <a:shade val="4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9" name="Oval 76"/>
          <p:cNvSpPr>
            <a:spLocks noChangeArrowheads="1"/>
          </p:cNvSpPr>
          <p:nvPr/>
        </p:nvSpPr>
        <p:spPr bwMode="gray">
          <a:xfrm>
            <a:off x="2002904" y="4395031"/>
            <a:ext cx="337356" cy="337356"/>
          </a:xfrm>
          <a:prstGeom prst="ellipse">
            <a:avLst/>
          </a:prstGeom>
          <a:gradFill rotWithShape="1">
            <a:gsLst>
              <a:gs pos="0">
                <a:srgbClr val="FFFFFF">
                  <a:gamma/>
                  <a:shade val="63529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63529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" name="Oval 77"/>
          <p:cNvSpPr>
            <a:spLocks noChangeArrowheads="1"/>
          </p:cNvSpPr>
          <p:nvPr/>
        </p:nvSpPr>
        <p:spPr bwMode="gray">
          <a:xfrm>
            <a:off x="2022721" y="4415084"/>
            <a:ext cx="297723" cy="298194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" name="Oval 78"/>
          <p:cNvSpPr>
            <a:spLocks noChangeArrowheads="1"/>
          </p:cNvSpPr>
          <p:nvPr/>
        </p:nvSpPr>
        <p:spPr bwMode="gray">
          <a:xfrm>
            <a:off x="2022721" y="4415084"/>
            <a:ext cx="297723" cy="298194"/>
          </a:xfrm>
          <a:prstGeom prst="ellipse">
            <a:avLst/>
          </a:prstGeom>
          <a:gradFill rotWithShape="1">
            <a:gsLst>
              <a:gs pos="0">
                <a:srgbClr val="8D67E1">
                  <a:gamma/>
                  <a:shade val="0"/>
                  <a:invGamma/>
                </a:srgbClr>
              </a:gs>
              <a:gs pos="100000">
                <a:srgbClr val="8D67E1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2" name="Oval 79"/>
          <p:cNvSpPr>
            <a:spLocks noChangeArrowheads="1"/>
          </p:cNvSpPr>
          <p:nvPr/>
        </p:nvSpPr>
        <p:spPr bwMode="gray">
          <a:xfrm>
            <a:off x="2042302" y="4434665"/>
            <a:ext cx="258561" cy="259033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43" name="Oval 80"/>
          <p:cNvSpPr>
            <a:spLocks noChangeArrowheads="1"/>
          </p:cNvSpPr>
          <p:nvPr/>
        </p:nvSpPr>
        <p:spPr bwMode="gray">
          <a:xfrm>
            <a:off x="2042302" y="4434665"/>
            <a:ext cx="258561" cy="259033"/>
          </a:xfrm>
          <a:prstGeom prst="ellipse">
            <a:avLst/>
          </a:prstGeom>
          <a:gradFill rotWithShape="1">
            <a:gsLst>
              <a:gs pos="0">
                <a:srgbClr val="8D67E1"/>
              </a:gs>
              <a:gs pos="100000">
                <a:srgbClr val="8D67E1">
                  <a:gamma/>
                  <a:shade val="48627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45" name="Oval 82"/>
          <p:cNvSpPr>
            <a:spLocks noChangeArrowheads="1"/>
          </p:cNvSpPr>
          <p:nvPr/>
        </p:nvSpPr>
        <p:spPr bwMode="gray">
          <a:xfrm>
            <a:off x="1524000" y="5148263"/>
            <a:ext cx="355600" cy="381000"/>
          </a:xfrm>
          <a:prstGeom prst="ellipse">
            <a:avLst/>
          </a:prstGeom>
          <a:gradFill rotWithShape="1">
            <a:gsLst>
              <a:gs pos="0">
                <a:srgbClr val="FFFFFF">
                  <a:gamma/>
                  <a:shade val="4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" name="Oval 83"/>
          <p:cNvSpPr>
            <a:spLocks noChangeArrowheads="1"/>
          </p:cNvSpPr>
          <p:nvPr/>
        </p:nvSpPr>
        <p:spPr bwMode="gray">
          <a:xfrm>
            <a:off x="1544257" y="5169731"/>
            <a:ext cx="314866" cy="337356"/>
          </a:xfrm>
          <a:prstGeom prst="ellipse">
            <a:avLst/>
          </a:prstGeom>
          <a:gradFill rotWithShape="1">
            <a:gsLst>
              <a:gs pos="0">
                <a:srgbClr val="FFFFFF">
                  <a:gamma/>
                  <a:shade val="63529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63529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" name="Oval 84"/>
          <p:cNvSpPr>
            <a:spLocks noChangeArrowheads="1"/>
          </p:cNvSpPr>
          <p:nvPr/>
        </p:nvSpPr>
        <p:spPr bwMode="gray">
          <a:xfrm>
            <a:off x="1562753" y="5189784"/>
            <a:ext cx="277874" cy="298194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" name="Oval 85"/>
          <p:cNvSpPr>
            <a:spLocks noChangeArrowheads="1"/>
          </p:cNvSpPr>
          <p:nvPr/>
        </p:nvSpPr>
        <p:spPr bwMode="gray">
          <a:xfrm>
            <a:off x="1562753" y="5189784"/>
            <a:ext cx="277874" cy="298194"/>
          </a:xfrm>
          <a:prstGeom prst="ellipse">
            <a:avLst/>
          </a:prstGeom>
          <a:gradFill rotWithShape="1">
            <a:gsLst>
              <a:gs pos="0">
                <a:srgbClr val="E35E23">
                  <a:gamma/>
                  <a:shade val="0"/>
                  <a:invGamma/>
                </a:srgbClr>
              </a:gs>
              <a:gs pos="100000">
                <a:srgbClr val="E35E23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9" name="Oval 86"/>
          <p:cNvSpPr>
            <a:spLocks noChangeArrowheads="1"/>
          </p:cNvSpPr>
          <p:nvPr/>
        </p:nvSpPr>
        <p:spPr bwMode="gray">
          <a:xfrm>
            <a:off x="1581028" y="5209365"/>
            <a:ext cx="241324" cy="259033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50" name="Oval 87"/>
          <p:cNvSpPr>
            <a:spLocks noChangeArrowheads="1"/>
          </p:cNvSpPr>
          <p:nvPr/>
        </p:nvSpPr>
        <p:spPr bwMode="gray">
          <a:xfrm>
            <a:off x="1581028" y="5209365"/>
            <a:ext cx="241324" cy="259033"/>
          </a:xfrm>
          <a:prstGeom prst="ellipse">
            <a:avLst/>
          </a:prstGeom>
          <a:gradFill rotWithShape="1">
            <a:gsLst>
              <a:gs pos="0">
                <a:srgbClr val="E35E23"/>
              </a:gs>
              <a:gs pos="100000">
                <a:srgbClr val="E35E23">
                  <a:gamma/>
                  <a:shade val="48627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987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Об’єкти консолідації</a:t>
            </a:r>
            <a:endParaRPr lang="en-US" sz="400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b="1" dirty="0" err="1">
                <a:latin typeface="Bookman Old Style" panose="02050604050505020204" pitchFamily="18" charset="0"/>
              </a:rPr>
              <a:t>Загальний</a:t>
            </a:r>
            <a:r>
              <a:rPr lang="ru-RU" b="1" dirty="0">
                <a:latin typeface="Bookman Old Style" panose="02050604050505020204" pitchFamily="18" charset="0"/>
              </a:rPr>
              <a:t> </a:t>
            </a:r>
            <a:r>
              <a:rPr lang="ru-RU" b="1" dirty="0" err="1">
                <a:latin typeface="Bookman Old Style" panose="02050604050505020204" pitchFamily="18" charset="0"/>
              </a:rPr>
              <a:t>середній</a:t>
            </a:r>
            <a:r>
              <a:rPr lang="ru-RU" b="1" dirty="0">
                <a:latin typeface="Bookman Old Style" panose="02050604050505020204" pitchFamily="18" charset="0"/>
              </a:rPr>
              <a:t> бал</a:t>
            </a:r>
          </a:p>
          <a:p>
            <a:pPr lvl="0"/>
            <a:r>
              <a:rPr lang="ru-RU" b="1" dirty="0" err="1">
                <a:latin typeface="Bookman Old Style" panose="02050604050505020204" pitchFamily="18" charset="0"/>
              </a:rPr>
              <a:t>Середній</a:t>
            </a:r>
            <a:r>
              <a:rPr lang="ru-RU" b="1" dirty="0">
                <a:latin typeface="Bookman Old Style" panose="02050604050505020204" pitchFamily="18" charset="0"/>
              </a:rPr>
              <a:t> бал по </a:t>
            </a:r>
            <a:r>
              <a:rPr lang="ru-RU" b="1" dirty="0" err="1">
                <a:latin typeface="Bookman Old Style" panose="02050604050505020204" pitchFamily="18" charset="0"/>
              </a:rPr>
              <a:t>класах</a:t>
            </a:r>
            <a:endParaRPr lang="ru-RU" b="1" dirty="0">
              <a:latin typeface="Bookman Old Style" panose="02050604050505020204" pitchFamily="18" charset="0"/>
            </a:endParaRPr>
          </a:p>
          <a:p>
            <a:pPr lvl="0"/>
            <a:r>
              <a:rPr lang="ru-RU" b="1" dirty="0" err="1">
                <a:latin typeface="Bookman Old Style" panose="02050604050505020204" pitchFamily="18" charset="0"/>
              </a:rPr>
              <a:t>Середній</a:t>
            </a:r>
            <a:r>
              <a:rPr lang="ru-RU" b="1" dirty="0">
                <a:latin typeface="Bookman Old Style" panose="02050604050505020204" pitchFamily="18" charset="0"/>
              </a:rPr>
              <a:t> бал по школах</a:t>
            </a:r>
          </a:p>
          <a:p>
            <a:pPr lvl="0"/>
            <a:r>
              <a:rPr lang="ru-RU" b="1" dirty="0" err="1">
                <a:latin typeface="Bookman Old Style" panose="02050604050505020204" pitchFamily="18" charset="0"/>
              </a:rPr>
              <a:t>Середній</a:t>
            </a:r>
            <a:r>
              <a:rPr lang="ru-RU" b="1" dirty="0">
                <a:latin typeface="Bookman Old Style" panose="02050604050505020204" pitchFamily="18" charset="0"/>
              </a:rPr>
              <a:t> бал по </a:t>
            </a:r>
            <a:r>
              <a:rPr lang="ru-RU" b="1" dirty="0" err="1">
                <a:latin typeface="Bookman Old Style" panose="02050604050505020204" pitchFamily="18" charset="0"/>
              </a:rPr>
              <a:t>містах</a:t>
            </a:r>
            <a:endParaRPr lang="ru-RU" b="1" dirty="0">
              <a:latin typeface="Bookman Old Style" panose="02050604050505020204" pitchFamily="18" charset="0"/>
            </a:endParaRPr>
          </a:p>
          <a:p>
            <a:pPr lvl="0"/>
            <a:r>
              <a:rPr lang="ru-RU" b="1" dirty="0" err="1">
                <a:latin typeface="Bookman Old Style" panose="02050604050505020204" pitchFamily="18" charset="0"/>
              </a:rPr>
              <a:t>Загальне</a:t>
            </a:r>
            <a:r>
              <a:rPr lang="ru-RU" b="1" dirty="0">
                <a:latin typeface="Bookman Old Style" panose="02050604050505020204" pitchFamily="18" charset="0"/>
              </a:rPr>
              <a:t> </a:t>
            </a:r>
            <a:r>
              <a:rPr lang="ru-RU" b="1" dirty="0" err="1">
                <a:latin typeface="Bookman Old Style" panose="02050604050505020204" pitchFamily="18" charset="0"/>
              </a:rPr>
              <a:t>співвідношення</a:t>
            </a:r>
            <a:r>
              <a:rPr lang="ru-RU" b="1" dirty="0">
                <a:latin typeface="Bookman Old Style" panose="02050604050505020204" pitchFamily="18" charset="0"/>
              </a:rPr>
              <a:t> </a:t>
            </a:r>
            <a:r>
              <a:rPr lang="ru-RU" b="1" dirty="0" err="1">
                <a:latin typeface="Bookman Old Style" panose="02050604050505020204" pitchFamily="18" charset="0"/>
              </a:rPr>
              <a:t>балів</a:t>
            </a:r>
            <a:endParaRPr lang="ru-RU" b="1" dirty="0">
              <a:latin typeface="Bookman Old Style" panose="02050604050505020204" pitchFamily="18" charset="0"/>
            </a:endParaRPr>
          </a:p>
          <a:p>
            <a:pPr lvl="0"/>
            <a:r>
              <a:rPr lang="ru-RU" b="1" dirty="0" err="1">
                <a:latin typeface="Bookman Old Style" panose="02050604050505020204" pitchFamily="18" charset="0"/>
              </a:rPr>
              <a:t>Співвідношення</a:t>
            </a:r>
            <a:r>
              <a:rPr lang="ru-RU" b="1" dirty="0">
                <a:latin typeface="Bookman Old Style" panose="02050604050505020204" pitchFamily="18" charset="0"/>
              </a:rPr>
              <a:t> </a:t>
            </a:r>
            <a:r>
              <a:rPr lang="ru-RU" b="1" dirty="0" err="1">
                <a:latin typeface="Bookman Old Style" panose="02050604050505020204" pitchFamily="18" charset="0"/>
              </a:rPr>
              <a:t>балів</a:t>
            </a:r>
            <a:r>
              <a:rPr lang="ru-RU" b="1" dirty="0">
                <a:latin typeface="Bookman Old Style" panose="02050604050505020204" pitchFamily="18" charset="0"/>
              </a:rPr>
              <a:t> по школах</a:t>
            </a:r>
          </a:p>
          <a:p>
            <a:pPr lvl="0"/>
            <a:r>
              <a:rPr lang="ru-RU" b="1" dirty="0" err="1">
                <a:latin typeface="Bookman Old Style" panose="02050604050505020204" pitchFamily="18" charset="0"/>
              </a:rPr>
              <a:t>Співвідношення</a:t>
            </a:r>
            <a:r>
              <a:rPr lang="ru-RU" b="1" dirty="0">
                <a:latin typeface="Bookman Old Style" panose="02050604050505020204" pitchFamily="18" charset="0"/>
              </a:rPr>
              <a:t> </a:t>
            </a:r>
            <a:r>
              <a:rPr lang="ru-RU" b="1" dirty="0" err="1">
                <a:latin typeface="Bookman Old Style" panose="02050604050505020204" pitchFamily="18" charset="0"/>
              </a:rPr>
              <a:t>балів</a:t>
            </a:r>
            <a:r>
              <a:rPr lang="ru-RU" b="1" dirty="0">
                <a:latin typeface="Bookman Old Style" panose="02050604050505020204" pitchFamily="18" charset="0"/>
              </a:rPr>
              <a:t> по </a:t>
            </a:r>
            <a:r>
              <a:rPr lang="ru-RU" b="1" dirty="0" err="1">
                <a:latin typeface="Bookman Old Style" panose="02050604050505020204" pitchFamily="18" charset="0"/>
              </a:rPr>
              <a:t>містах</a:t>
            </a:r>
            <a:endParaRPr lang="ru-RU" b="1" dirty="0">
              <a:latin typeface="Bookman Old Style" panose="02050604050505020204" pitchFamily="18" charset="0"/>
            </a:endParaRPr>
          </a:p>
          <a:p>
            <a:pPr lvl="0"/>
            <a:r>
              <a:rPr lang="ru-RU" b="1" dirty="0">
                <a:latin typeface="Bookman Old Style" panose="02050604050505020204" pitchFamily="18" charset="0"/>
              </a:rPr>
              <a:t>Рейтинг </a:t>
            </a:r>
            <a:r>
              <a:rPr lang="ru-RU" b="1" dirty="0" err="1">
                <a:latin typeface="Bookman Old Style" panose="02050604050505020204" pitchFamily="18" charset="0"/>
              </a:rPr>
              <a:t>предметів</a:t>
            </a:r>
            <a:r>
              <a:rPr lang="ru-RU" b="1" dirty="0">
                <a:latin typeface="Bookman Old Style" panose="02050604050505020204" pitchFamily="18" charset="0"/>
              </a:rPr>
              <a:t> за </a:t>
            </a:r>
            <a:r>
              <a:rPr lang="ru-RU" b="1" dirty="0" err="1">
                <a:latin typeface="Bookman Old Style" panose="02050604050505020204" pitchFamily="18" charset="0"/>
              </a:rPr>
              <a:t>середнім</a:t>
            </a:r>
            <a:r>
              <a:rPr lang="ru-RU" b="1" dirty="0">
                <a:latin typeface="Bookman Old Style" panose="02050604050505020204" pitchFamily="18" charset="0"/>
              </a:rPr>
              <a:t> балом</a:t>
            </a:r>
          </a:p>
          <a:p>
            <a:pPr lvl="0"/>
            <a:r>
              <a:rPr lang="ru-RU" b="1" dirty="0">
                <a:latin typeface="Bookman Old Style" panose="02050604050505020204" pitchFamily="18" charset="0"/>
              </a:rPr>
              <a:t>Рейтинг </a:t>
            </a:r>
            <a:r>
              <a:rPr lang="ru-RU" b="1" dirty="0" err="1">
                <a:latin typeface="Bookman Old Style" panose="02050604050505020204" pitchFamily="18" charset="0"/>
              </a:rPr>
              <a:t>викладачів</a:t>
            </a:r>
            <a:r>
              <a:rPr lang="ru-RU" b="1" dirty="0">
                <a:latin typeface="Bookman Old Style" panose="02050604050505020204" pitchFamily="18" charset="0"/>
              </a:rPr>
              <a:t> за </a:t>
            </a:r>
            <a:r>
              <a:rPr lang="ru-RU" b="1" dirty="0" err="1">
                <a:latin typeface="Bookman Old Style" panose="02050604050505020204" pitchFamily="18" charset="0"/>
              </a:rPr>
              <a:t>середнім</a:t>
            </a:r>
            <a:r>
              <a:rPr lang="ru-RU" b="1" dirty="0">
                <a:latin typeface="Bookman Old Style" panose="02050604050505020204" pitchFamily="18" charset="0"/>
              </a:rPr>
              <a:t> балом</a:t>
            </a:r>
          </a:p>
          <a:p>
            <a:pPr lvl="0"/>
            <a:r>
              <a:rPr lang="ru-RU" b="1" dirty="0">
                <a:latin typeface="Bookman Old Style" panose="02050604050505020204" pitchFamily="18" charset="0"/>
              </a:rPr>
              <a:t>Рейтинг </a:t>
            </a:r>
            <a:r>
              <a:rPr lang="ru-RU" b="1" dirty="0" err="1">
                <a:latin typeface="Bookman Old Style" panose="02050604050505020204" pitchFamily="18" charset="0"/>
              </a:rPr>
              <a:t>учнів</a:t>
            </a:r>
            <a:r>
              <a:rPr lang="ru-RU" b="1" dirty="0">
                <a:latin typeface="Bookman Old Style" panose="02050604050505020204" pitchFamily="18" charset="0"/>
              </a:rPr>
              <a:t> за </a:t>
            </a:r>
            <a:r>
              <a:rPr lang="ru-RU" b="1" dirty="0" err="1">
                <a:latin typeface="Bookman Old Style" panose="02050604050505020204" pitchFamily="18" charset="0"/>
              </a:rPr>
              <a:t>середнім</a:t>
            </a:r>
            <a:r>
              <a:rPr lang="ru-RU" b="1" dirty="0">
                <a:latin typeface="Bookman Old Style" panose="02050604050505020204" pitchFamily="18" charset="0"/>
              </a:rPr>
              <a:t> балом</a:t>
            </a:r>
            <a:endParaRPr lang="en-US" b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056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968" y="187978"/>
            <a:ext cx="6400800" cy="838200"/>
          </a:xfrm>
        </p:spPr>
        <p:txBody>
          <a:bodyPr>
            <a:normAutofit/>
          </a:bodyPr>
          <a:lstStyle/>
          <a:p>
            <a:r>
              <a:rPr lang="ru-RU" sz="4400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Розробка</a:t>
            </a:r>
            <a:r>
              <a:rPr lang="ru-RU" sz="44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en-US" sz="44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ER-</a:t>
            </a:r>
            <a:r>
              <a:rPr lang="ru-RU" sz="4400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модел</a:t>
            </a:r>
            <a:r>
              <a:rPr lang="uk-UA" sz="44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і</a:t>
            </a:r>
            <a:endParaRPr lang="uk-UA" sz="440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 flipV="1">
            <a:off x="1676400" y="3038484"/>
            <a:ext cx="10837785" cy="55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4800" y="1026178"/>
            <a:ext cx="7698707" cy="560574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9365585"/>
              </p:ext>
            </p:extLst>
          </p:nvPr>
        </p:nvGraphicFramePr>
        <p:xfrm>
          <a:off x="892843" y="1190625"/>
          <a:ext cx="6115050" cy="527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r:id="rId3" imgW="7651204" imgH="6602035" progId="Visio.Drawing.11">
                  <p:embed/>
                </p:oleObj>
              </mc:Choice>
              <mc:Fallback>
                <p:oleObj r:id="rId3" imgW="7651204" imgH="660203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2843" y="1190625"/>
                        <a:ext cx="6115050" cy="5276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6903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772400" cy="762000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Нормалізація</a:t>
            </a:r>
            <a:endParaRPr lang="en-US" sz="400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2438400"/>
            <a:ext cx="7467600" cy="418795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1198563" indent="-858838">
              <a:buNone/>
            </a:pPr>
            <a:endParaRPr lang="uk-UA" b="1" dirty="0" smtClean="0">
              <a:solidFill>
                <a:schemeClr val="bg1"/>
              </a:solidFill>
              <a:latin typeface="Bookman Old Style" panose="02050604050505020204" pitchFamily="18" charset="0"/>
            </a:endParaRPr>
          </a:p>
          <a:p>
            <a:pPr marL="1198563" indent="-858838">
              <a:buNone/>
            </a:pPr>
            <a:r>
              <a:rPr lang="uk-UA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ВИКЛАДАЧ</a:t>
            </a:r>
            <a:r>
              <a:rPr lang="uk-UA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 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(&lt;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Код_викл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&gt;, 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ПІБ_викл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, 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Код_школи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);</a:t>
            </a:r>
          </a:p>
          <a:p>
            <a:pPr marL="1198563" indent="-858838">
              <a:buNone/>
            </a:pPr>
            <a:r>
              <a:rPr lang="uk-UA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КЛАС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 ( &lt;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Код_класу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&gt;, 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Назва_класу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, 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Рік_навчання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, 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Код_школи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);</a:t>
            </a:r>
          </a:p>
          <a:p>
            <a:pPr marL="1198563" indent="-858838">
              <a:buNone/>
            </a:pPr>
            <a:r>
              <a:rPr lang="uk-UA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УЧЕНЬ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 (&lt;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Код_учня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&gt;, 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ПІБ_учня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, 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Код_класу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);</a:t>
            </a:r>
          </a:p>
          <a:p>
            <a:pPr marL="1198563" indent="-858838">
              <a:buNone/>
            </a:pPr>
            <a:r>
              <a:rPr lang="uk-UA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ДИСЦИПЛІНА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 ( &lt;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Код_дисципліни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&gt;, 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Назва_дисципліни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);</a:t>
            </a:r>
          </a:p>
          <a:p>
            <a:pPr marL="1198563" indent="-858838">
              <a:buNone/>
            </a:pPr>
            <a:r>
              <a:rPr lang="uk-UA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ЖУРНАЛ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 ( &lt;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Код_журналу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&gt;, 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Код_дисципліни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, 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Код_класу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, 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Код_викл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);</a:t>
            </a:r>
          </a:p>
          <a:p>
            <a:pPr marL="1198563" indent="-858838">
              <a:buNone/>
            </a:pPr>
            <a:r>
              <a:rPr lang="uk-UA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УРОК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 ( &lt;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Код_уроку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&gt;, 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Код_журналу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, Дата, Тема);</a:t>
            </a:r>
          </a:p>
          <a:p>
            <a:pPr marL="1198563" indent="-858838">
              <a:buNone/>
            </a:pPr>
            <a:r>
              <a:rPr lang="uk-UA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ШКОЛА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 ( &lt;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Код_школи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&gt;, 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Назва_школи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, 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Код_міста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);</a:t>
            </a:r>
          </a:p>
          <a:p>
            <a:pPr marL="1198563" indent="-858838">
              <a:buNone/>
            </a:pPr>
            <a:r>
              <a:rPr lang="uk-UA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МІСТО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 ( &lt;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Код_міста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&gt;, Місто);</a:t>
            </a:r>
          </a:p>
          <a:p>
            <a:pPr marL="1198563" indent="-858838">
              <a:buNone/>
            </a:pPr>
            <a:r>
              <a:rPr lang="uk-UA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ОЦІНКА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 ( &lt;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Код_учня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, </a:t>
            </a:r>
            <a:r>
              <a:rPr lang="uk-UA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Код_уроку</a:t>
            </a:r>
            <a:r>
              <a:rPr lang="uk-UA" dirty="0">
                <a:solidFill>
                  <a:schemeClr val="bg1"/>
                </a:solidFill>
                <a:latin typeface="Bookman Old Style" panose="02050604050505020204" pitchFamily="18" charset="0"/>
              </a:rPr>
              <a:t>&gt;, Оцінка).</a:t>
            </a:r>
            <a:endParaRPr lang="uk-UA" dirty="0" smtClean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350" y="1175891"/>
            <a:ext cx="8991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latin typeface="Bookman Old Style" panose="02050604050505020204" pitchFamily="18" charset="0"/>
              </a:rPr>
              <a:t>Проведено нормалізацію до третьої нормальної форми</a:t>
            </a:r>
          </a:p>
        </p:txBody>
      </p:sp>
    </p:spTree>
    <p:extLst>
      <p:ext uri="{BB962C8B-B14F-4D97-AF65-F5344CB8AC3E}">
        <p14:creationId xmlns:p14="http://schemas.microsoft.com/office/powerpoint/2010/main" val="6235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990600" y="381000"/>
            <a:ext cx="5932488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4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Вибір технологій</a:t>
            </a:r>
            <a:endParaRPr lang="uk-UA" sz="440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4820716"/>
              </p:ext>
            </p:extLst>
          </p:nvPr>
        </p:nvGraphicFramePr>
        <p:xfrm>
          <a:off x="152400" y="1082842"/>
          <a:ext cx="87630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09600" y="1676400"/>
            <a:ext cx="53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ookman Old Style" panose="02050604050505020204" pitchFamily="18" charset="0"/>
              </a:rPr>
              <a:t>1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3352800"/>
            <a:ext cx="53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ookman Old Style" panose="02050604050505020204" pitchFamily="18" charset="0"/>
              </a:rPr>
              <a:t>2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029200"/>
            <a:ext cx="53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ookman Old Style" panose="02050604050505020204" pitchFamily="18" charset="0"/>
              </a:rPr>
              <a:t>3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34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18365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Структура БД </a:t>
            </a:r>
            <a:r>
              <a:rPr lang="en-US" sz="40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MySQL</a:t>
            </a:r>
            <a:endParaRPr lang="en-US" sz="400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046" y="1295400"/>
            <a:ext cx="9165045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035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85800" y="304800"/>
            <a:ext cx="10439400" cy="762000"/>
          </a:xfrm>
        </p:spPr>
        <p:txBody>
          <a:bodyPr>
            <a:noAutofit/>
          </a:bodyPr>
          <a:lstStyle/>
          <a:p>
            <a:pPr algn="ctr"/>
            <a:r>
              <a:rPr lang="uk-UA" sz="40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Зовнішній </a:t>
            </a:r>
            <a:r>
              <a:rPr lang="uk-UA" sz="40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вигляд </a:t>
            </a:r>
            <a:r>
              <a:rPr lang="en-US" sz="40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WEB-</a:t>
            </a:r>
            <a:r>
              <a:rPr lang="uk-UA" sz="40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додатку</a:t>
            </a:r>
            <a:endParaRPr lang="uk-UA" sz="400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5" name="Рисунок 4" descr="C:\Users\d\Downloads\diplom\public\123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4" r="13084" b="12381"/>
          <a:stretch/>
        </p:blipFill>
        <p:spPr bwMode="auto">
          <a:xfrm>
            <a:off x="0" y="1066800"/>
            <a:ext cx="7162800" cy="5791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3"/>
          <a:stretch>
            <a:fillRect/>
          </a:stretch>
        </p:blipFill>
        <p:spPr>
          <a:xfrm>
            <a:off x="4513847" y="2122502"/>
            <a:ext cx="4572000" cy="47354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3986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17tgp_cube_dark">
  <a:themeElements>
    <a:clrScheme name="217tgp_cube_dark 3">
      <a:dk1>
        <a:srgbClr val="969696"/>
      </a:dk1>
      <a:lt1>
        <a:srgbClr val="FFFFFF"/>
      </a:lt1>
      <a:dk2>
        <a:srgbClr val="0A2068"/>
      </a:dk2>
      <a:lt2>
        <a:srgbClr val="85D9F7"/>
      </a:lt2>
      <a:accent1>
        <a:srgbClr val="5AB14B"/>
      </a:accent1>
      <a:accent2>
        <a:srgbClr val="2F7ADF"/>
      </a:accent2>
      <a:accent3>
        <a:srgbClr val="AAABB9"/>
      </a:accent3>
      <a:accent4>
        <a:srgbClr val="DADADA"/>
      </a:accent4>
      <a:accent5>
        <a:srgbClr val="B5D5B1"/>
      </a:accent5>
      <a:accent6>
        <a:srgbClr val="2A6ECA"/>
      </a:accent6>
      <a:hlink>
        <a:srgbClr val="8A52C8"/>
      </a:hlink>
      <a:folHlink>
        <a:srgbClr val="C48352"/>
      </a:folHlink>
    </a:clrScheme>
    <a:fontScheme name="217tgp_cube_da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217tgp_cube_dark 1">
        <a:dk1>
          <a:srgbClr val="969696"/>
        </a:dk1>
        <a:lt1>
          <a:srgbClr val="FFFFFF"/>
        </a:lt1>
        <a:dk2>
          <a:srgbClr val="005E5C"/>
        </a:dk2>
        <a:lt2>
          <a:srgbClr val="DAEEA2"/>
        </a:lt2>
        <a:accent1>
          <a:srgbClr val="238FD9"/>
        </a:accent1>
        <a:accent2>
          <a:srgbClr val="43A98E"/>
        </a:accent2>
        <a:accent3>
          <a:srgbClr val="AAB6B5"/>
        </a:accent3>
        <a:accent4>
          <a:srgbClr val="DADADA"/>
        </a:accent4>
        <a:accent5>
          <a:srgbClr val="ACC6E9"/>
        </a:accent5>
        <a:accent6>
          <a:srgbClr val="3C9980"/>
        </a:accent6>
        <a:hlink>
          <a:srgbClr val="D8A642"/>
        </a:hlink>
        <a:folHlink>
          <a:srgbClr val="B370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7tgp_cube_dark 2">
        <a:dk1>
          <a:srgbClr val="969696"/>
        </a:dk1>
        <a:lt1>
          <a:srgbClr val="FFFFFF"/>
        </a:lt1>
        <a:dk2>
          <a:srgbClr val="3F1F53"/>
        </a:dk2>
        <a:lt2>
          <a:srgbClr val="F3CC9D"/>
        </a:lt2>
        <a:accent1>
          <a:srgbClr val="557FE7"/>
        </a:accent1>
        <a:accent2>
          <a:srgbClr val="EB6363"/>
        </a:accent2>
        <a:accent3>
          <a:srgbClr val="AFABB3"/>
        </a:accent3>
        <a:accent4>
          <a:srgbClr val="DADADA"/>
        </a:accent4>
        <a:accent5>
          <a:srgbClr val="B4C0F1"/>
        </a:accent5>
        <a:accent6>
          <a:srgbClr val="D55959"/>
        </a:accent6>
        <a:hlink>
          <a:srgbClr val="9351C9"/>
        </a:hlink>
        <a:folHlink>
          <a:srgbClr val="3EB2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7tgp_cube_dark 3">
        <a:dk1>
          <a:srgbClr val="969696"/>
        </a:dk1>
        <a:lt1>
          <a:srgbClr val="FFFFFF"/>
        </a:lt1>
        <a:dk2>
          <a:srgbClr val="0A2068"/>
        </a:dk2>
        <a:lt2>
          <a:srgbClr val="85D9F7"/>
        </a:lt2>
        <a:accent1>
          <a:srgbClr val="5AB14B"/>
        </a:accent1>
        <a:accent2>
          <a:srgbClr val="2F7ADF"/>
        </a:accent2>
        <a:accent3>
          <a:srgbClr val="AAABB9"/>
        </a:accent3>
        <a:accent4>
          <a:srgbClr val="DADADA"/>
        </a:accent4>
        <a:accent5>
          <a:srgbClr val="B5D5B1"/>
        </a:accent5>
        <a:accent6>
          <a:srgbClr val="2A6ECA"/>
        </a:accent6>
        <a:hlink>
          <a:srgbClr val="8A52C8"/>
        </a:hlink>
        <a:folHlink>
          <a:srgbClr val="C4835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F3EE18A-FDAB-48BD-9C9F-E4573A18784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cdb2004199d</Template>
  <TotalTime>5629</TotalTime>
  <Words>351</Words>
  <Application>Microsoft Office PowerPoint</Application>
  <PresentationFormat>Экран (4:3)</PresentationFormat>
  <Paragraphs>66</Paragraphs>
  <Slides>12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Bookman Old Style</vt:lpstr>
      <vt:lpstr>Calibri</vt:lpstr>
      <vt:lpstr>Georgia</vt:lpstr>
      <vt:lpstr>Wingdings</vt:lpstr>
      <vt:lpstr>217tgp_cube_dark</vt:lpstr>
      <vt:lpstr>Visio.Drawing.11</vt:lpstr>
      <vt:lpstr>Магістерська кваліфікаційна  робота на тему:  «Консолідований інформаційний ресурс аналізу успішності в загальноосвітніх закладах Вінницького регіону»</vt:lpstr>
      <vt:lpstr>Мета, об’єкт, предмет:</vt:lpstr>
      <vt:lpstr>Аналіз  предметної області</vt:lpstr>
      <vt:lpstr>Об’єкти консолідації</vt:lpstr>
      <vt:lpstr>Розробка ER-моделі</vt:lpstr>
      <vt:lpstr>Нормалізація</vt:lpstr>
      <vt:lpstr>Вибір технологій</vt:lpstr>
      <vt:lpstr>Структура БД MySQL</vt:lpstr>
      <vt:lpstr>Зовнішній вигляд WEB-додатку</vt:lpstr>
      <vt:lpstr>Презентация PowerPoint</vt:lpstr>
      <vt:lpstr>Висновки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бакалаврської дипломної роботи на тему:  «Розробка захищеного WEB-додатку ведення та обліку заходів профорієнтації»</dc:title>
  <dc:creator>Юлия Баландина</dc:creator>
  <cp:keywords/>
  <cp:lastModifiedBy>Марина</cp:lastModifiedBy>
  <cp:revision>55</cp:revision>
  <cp:lastPrinted>2015-11-25T23:44:25Z</cp:lastPrinted>
  <dcterms:created xsi:type="dcterms:W3CDTF">2014-06-19T13:43:04Z</dcterms:created>
  <dcterms:modified xsi:type="dcterms:W3CDTF">2015-11-25T23:45:58Z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TC020335079991</vt:lpwstr>
  </property>
</Properties>
</file>