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2"/>
  </p:sldMasterIdLst>
  <p:notesMasterIdLst>
    <p:notesMasterId r:id="rId15"/>
  </p:notesMasterIdLst>
  <p:handoutMasterIdLst>
    <p:handoutMasterId r:id="rId16"/>
  </p:handoutMasterIdLst>
  <p:sldIdLst>
    <p:sldId id="256" r:id="rId3"/>
    <p:sldId id="271" r:id="rId4"/>
    <p:sldId id="272" r:id="rId5"/>
    <p:sldId id="261" r:id="rId6"/>
    <p:sldId id="268" r:id="rId7"/>
    <p:sldId id="269" r:id="rId8"/>
    <p:sldId id="258" r:id="rId9"/>
    <p:sldId id="273" r:id="rId10"/>
    <p:sldId id="262" r:id="rId11"/>
    <p:sldId id="267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34" autoAdjust="0"/>
  </p:normalViewPr>
  <p:slideViewPr>
    <p:cSldViewPr>
      <p:cViewPr>
        <p:scale>
          <a:sx n="70" d="100"/>
          <a:sy n="70" d="100"/>
        </p:scale>
        <p:origin x="-1500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36283-FCFF-4CBA-A048-9FE62DF8EBC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4BBC4-EFFE-4C09-A48F-7B4D36F4924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48692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91A84-102C-495A-8ADB-1E1717818767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4AC5F-E0F3-4BEC-8F21-E106132B881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7214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4AC5F-E0F3-4BEC-8F21-E106132B881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4505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4AC5F-E0F3-4BEC-8F21-E106132B881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8490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1313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851648" cy="3581400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М</a:t>
            </a:r>
            <a:r>
              <a:rPr lang="ru-RU" sz="2800" b="0" dirty="0" err="1" smtClean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агістерська</a:t>
            </a:r>
            <a:r>
              <a:rPr lang="uk-UA" sz="2800" b="0" dirty="0" smtClean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кваліфікаційна</a:t>
            </a:r>
            <a:r>
              <a:rPr lang="ru-RU" sz="2800" b="0" dirty="0" smtClean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uk-UA" sz="2800" b="0" dirty="0" smtClean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робота </a:t>
            </a:r>
            <a:r>
              <a:rPr lang="ru-RU" sz="2800" b="0" dirty="0" smtClean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на тему: </a:t>
            </a:r>
            <a:br>
              <a:rPr lang="ru-RU" sz="2800" b="0" dirty="0" smtClean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dirty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«</a:t>
            </a:r>
            <a:r>
              <a:rPr lang="ru-RU" sz="2800" dirty="0" err="1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Консолідований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sz="2800" dirty="0" err="1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інформаційний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ресурс ресторанного </a:t>
            </a:r>
            <a:r>
              <a:rPr lang="ru-RU" sz="2800" dirty="0" err="1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бізнесу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в межах </a:t>
            </a:r>
            <a:r>
              <a:rPr lang="ru-RU" sz="2800" dirty="0" err="1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міста</a:t>
            </a:r>
            <a:r>
              <a:rPr lang="uk-UA" sz="2800" b="0" dirty="0" smtClean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»</a:t>
            </a:r>
            <a:endParaRPr lang="ru-RU" sz="2800" b="0" dirty="0">
              <a:ln w="0"/>
              <a:solidFill>
                <a:schemeClr val="tx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5181600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latin typeface="+mn-lt"/>
              </a:rPr>
              <a:t>студент </a:t>
            </a:r>
            <a:r>
              <a:rPr lang="uk-UA" dirty="0" smtClean="0">
                <a:latin typeface="+mn-lt"/>
              </a:rPr>
              <a:t>групи</a:t>
            </a:r>
            <a:r>
              <a:rPr lang="ru-RU" dirty="0" smtClean="0">
                <a:latin typeface="+mn-lt"/>
              </a:rPr>
              <a:t> КіН-14</a:t>
            </a:r>
            <a:r>
              <a:rPr lang="en-US" dirty="0" smtClean="0">
                <a:latin typeface="+mn-lt"/>
              </a:rPr>
              <a:t> </a:t>
            </a:r>
            <a:r>
              <a:rPr lang="uk-UA" dirty="0" err="1"/>
              <a:t>Ліханова</a:t>
            </a:r>
            <a:r>
              <a:rPr lang="uk-UA" dirty="0"/>
              <a:t> Валерія</a:t>
            </a:r>
            <a:endParaRPr lang="en-US" dirty="0" smtClean="0">
              <a:latin typeface="+mn-lt"/>
            </a:endParaRPr>
          </a:p>
          <a:p>
            <a:pPr algn="r"/>
            <a:r>
              <a:rPr lang="ru-RU" dirty="0" err="1" smtClean="0">
                <a:latin typeface="+mn-lt"/>
              </a:rPr>
              <a:t>Кер</a:t>
            </a:r>
            <a:r>
              <a:rPr lang="uk-UA" dirty="0" smtClean="0">
                <a:latin typeface="+mn-lt"/>
              </a:rPr>
              <a:t>і</a:t>
            </a:r>
            <a:r>
              <a:rPr lang="ru-RU" dirty="0" smtClean="0">
                <a:latin typeface="+mn-lt"/>
              </a:rPr>
              <a:t>вник: </a:t>
            </a:r>
            <a:r>
              <a:rPr lang="uk-UA" dirty="0" smtClean="0"/>
              <a:t>д</a:t>
            </a:r>
            <a:r>
              <a:rPr lang="ru-RU" dirty="0" smtClean="0">
                <a:latin typeface="+mn-lt"/>
              </a:rPr>
              <a:t>.т.н</a:t>
            </a:r>
            <a:r>
              <a:rPr lang="ru-RU" dirty="0" smtClean="0">
                <a:latin typeface="+mn-lt"/>
              </a:rPr>
              <a:t>., </a:t>
            </a:r>
            <a:r>
              <a:rPr lang="ru-RU" dirty="0" smtClean="0">
                <a:latin typeface="+mn-lt"/>
              </a:rPr>
              <a:t>проф., Яремчук Ю.Є.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43000" y="304800"/>
            <a:ext cx="6172200" cy="6858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z="4400" dirty="0" smtClean="0">
                <a:solidFill>
                  <a:schemeClr val="tx1"/>
                </a:solidFill>
              </a:rPr>
              <a:t>Аналіз даних КІР</a:t>
            </a:r>
            <a:endParaRPr lang="uk-UA" sz="44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" y="1419225"/>
            <a:ext cx="5391150" cy="5210175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 rotWithShape="1">
          <a:blip r:embed="rId3"/>
          <a:srcRect t="48010"/>
          <a:stretch/>
        </p:blipFill>
        <p:spPr>
          <a:xfrm>
            <a:off x="3124200" y="1121533"/>
            <a:ext cx="5895975" cy="32980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068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4800600" cy="627888"/>
          </a:xfrm>
        </p:spPr>
        <p:txBody>
          <a:bodyPr>
            <a:normAutofit fontScale="90000"/>
          </a:bodyPr>
          <a:lstStyle/>
          <a:p>
            <a:r>
              <a:rPr lang="uk-UA" sz="4900" dirty="0" smtClean="0">
                <a:solidFill>
                  <a:schemeClr val="tx1"/>
                </a:solidFill>
              </a:rPr>
              <a:t>Висновки</a:t>
            </a:r>
            <a:endParaRPr lang="uk-UA" sz="4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47800"/>
            <a:ext cx="8077200" cy="4953000"/>
          </a:xfrm>
        </p:spPr>
        <p:txBody>
          <a:bodyPr>
            <a:normAutofit fontScale="70000" lnSpcReduction="20000"/>
          </a:bodyPr>
          <a:lstStyle/>
          <a:p>
            <a:pPr marL="0" indent="627063">
              <a:buNone/>
            </a:pPr>
            <a:r>
              <a:rPr lang="uk-UA" dirty="0"/>
              <a:t>В даній роботі було розроблено консолідований інформаційний ресурс ресторанного бізнесу в межах міста. </a:t>
            </a:r>
            <a:endParaRPr lang="en-US" dirty="0"/>
          </a:p>
          <a:p>
            <a:pPr marL="0" indent="627063">
              <a:buNone/>
            </a:pPr>
            <a:r>
              <a:rPr lang="uk-UA" dirty="0"/>
              <a:t>Було розглянуто поняття консолідації інформації, особливості сучасних СУБД, актуальність їх використання для консолідації інформації, їх переваги та недоліки. Крім того були визначені переваги баз даних перед іншими схемами впорядкування даних.</a:t>
            </a:r>
            <a:endParaRPr lang="en-US" dirty="0"/>
          </a:p>
          <a:p>
            <a:pPr marL="0" indent="627063">
              <a:buNone/>
            </a:pPr>
            <a:r>
              <a:rPr lang="uk-UA" dirty="0"/>
              <a:t>Проведений аналіз предметної області бази даних, визначені головні сутності, атрибути та зв’язки між ними. Було здійснено моделювання даних предметної області. Розроблена </a:t>
            </a:r>
            <a:r>
              <a:rPr lang="en-US" dirty="0"/>
              <a:t>ER</a:t>
            </a:r>
            <a:r>
              <a:rPr lang="uk-UA" dirty="0"/>
              <a:t>-модель даних. Проведено декомпозицію та нормалізацію відношень до 3НФ. </a:t>
            </a:r>
            <a:endParaRPr lang="en-US" dirty="0"/>
          </a:p>
          <a:p>
            <a:pPr marL="0" indent="627063">
              <a:buNone/>
            </a:pPr>
            <a:r>
              <a:rPr lang="uk-UA" dirty="0"/>
              <a:t>Було реалізовано спроектовану базу даних у програмному середовищі </a:t>
            </a:r>
            <a:r>
              <a:rPr lang="en-US" dirty="0"/>
              <a:t>MySQL </a:t>
            </a:r>
            <a:r>
              <a:rPr lang="uk-UA" dirty="0"/>
              <a:t>та мовою </a:t>
            </a:r>
            <a:r>
              <a:rPr lang="en-US" dirty="0"/>
              <a:t>C</a:t>
            </a:r>
            <a:r>
              <a:rPr lang="ru-RU" dirty="0"/>
              <a:t>#</a:t>
            </a:r>
            <a:r>
              <a:rPr lang="uk-UA" dirty="0"/>
              <a:t>. </a:t>
            </a:r>
            <a:endParaRPr lang="en-US" dirty="0"/>
          </a:p>
          <a:p>
            <a:pPr marL="0" indent="627063">
              <a:buNone/>
            </a:pPr>
            <a:r>
              <a:rPr lang="uk-UA" dirty="0"/>
              <a:t>У четвертому розділі розраховано економічну цінність розробки та доведено її доцільність.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8032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0" y="2667000"/>
            <a:ext cx="5181600" cy="1371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5400" dirty="0" smtClean="0"/>
              <a:t>Дякую за увагу</a:t>
            </a:r>
            <a:endParaRPr lang="uk-UA" sz="5400" dirty="0"/>
          </a:p>
        </p:txBody>
      </p:sp>
    </p:spTree>
    <p:extLst>
      <p:ext uri="{BB962C8B-B14F-4D97-AF65-F5344CB8AC3E}">
        <p14:creationId xmlns:p14="http://schemas.microsoft.com/office/powerpoint/2010/main" val="8623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848600" cy="704088"/>
          </a:xfrm>
        </p:spPr>
        <p:txBody>
          <a:bodyPr>
            <a:normAutofit fontScale="90000"/>
          </a:bodyPr>
          <a:lstStyle/>
          <a:p>
            <a:r>
              <a:rPr lang="uk-UA" sz="4400" dirty="0" smtClean="0">
                <a:solidFill>
                  <a:schemeClr val="tx1"/>
                </a:solidFill>
              </a:rPr>
              <a:t>Мета, об’єкт, предмет</a:t>
            </a:r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uk-UA" sz="4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600200"/>
            <a:ext cx="8077200" cy="4389120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uk-UA" dirty="0"/>
              <a:t>Метою </a:t>
            </a:r>
            <a:r>
              <a:rPr lang="uk-UA" dirty="0" smtClean="0"/>
              <a:t>роботи є дослідження </a:t>
            </a:r>
            <a:r>
              <a:rPr lang="uk-UA" dirty="0"/>
              <a:t>та </a:t>
            </a:r>
            <a:r>
              <a:rPr lang="uk-UA" dirty="0"/>
              <a:t>розробка консолідованого інформаційного ресурсу ресторанного бізнесу в межах міста, як інструменту для підвищення ефективності, якості обслуговування та фінансових показників рестораторів</a:t>
            </a:r>
            <a:r>
              <a:rPr lang="ru-RU" dirty="0" smtClean="0"/>
              <a:t>. </a:t>
            </a:r>
            <a:endParaRPr lang="ru-RU" dirty="0" smtClean="0"/>
          </a:p>
          <a:p>
            <a:pPr marL="0" indent="0" algn="just">
              <a:buNone/>
            </a:pPr>
            <a:endParaRPr lang="uk-UA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dirty="0"/>
              <a:t>Об’єкт </a:t>
            </a:r>
            <a:r>
              <a:rPr lang="uk-UA" dirty="0" smtClean="0"/>
              <a:t>дослідження роботи </a:t>
            </a:r>
            <a:r>
              <a:rPr lang="uk-UA" dirty="0"/>
              <a:t>– консолідований </a:t>
            </a:r>
            <a:r>
              <a:rPr lang="uk-UA" dirty="0"/>
              <a:t>інформаційний ресурс ресторанного бізнесу в межах міста</a:t>
            </a:r>
            <a:r>
              <a:rPr lang="uk-UA" dirty="0" smtClean="0"/>
              <a:t>.</a:t>
            </a:r>
            <a:endParaRPr lang="uk-UA" dirty="0" smtClean="0"/>
          </a:p>
          <a:p>
            <a:pPr marL="0" indent="0" algn="just">
              <a:buNone/>
            </a:pPr>
            <a:endParaRPr lang="uk-UA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dirty="0" smtClean="0"/>
              <a:t>Предмет дослідження – </a:t>
            </a:r>
            <a:r>
              <a:rPr lang="ru-RU" dirty="0" err="1"/>
              <a:t>сукупність</a:t>
            </a:r>
            <a:r>
              <a:rPr lang="ru-RU" dirty="0"/>
              <a:t> </a:t>
            </a:r>
            <a:r>
              <a:rPr lang="ru-RU" dirty="0" err="1"/>
              <a:t>теоретичних</a:t>
            </a:r>
            <a:r>
              <a:rPr lang="ru-RU" dirty="0"/>
              <a:t> та </a:t>
            </a:r>
            <a:r>
              <a:rPr lang="ru-RU" dirty="0" err="1"/>
              <a:t>практичних</a:t>
            </a:r>
            <a:r>
              <a:rPr lang="ru-RU" dirty="0"/>
              <a:t> засад </a:t>
            </a:r>
            <a:r>
              <a:rPr lang="uk-UA" dirty="0"/>
              <a:t>створення</a:t>
            </a:r>
            <a:r>
              <a:rPr lang="ru-RU" dirty="0"/>
              <a:t> </a:t>
            </a:r>
            <a:r>
              <a:rPr lang="ru-RU" dirty="0" err="1"/>
              <a:t>консолідованого</a:t>
            </a:r>
            <a:r>
              <a:rPr lang="ru-RU" dirty="0"/>
              <a:t> ресурсу </a:t>
            </a:r>
            <a:r>
              <a:rPr lang="uk-UA" dirty="0"/>
              <a:t>ресторанного бізнесу в межах міста</a:t>
            </a:r>
            <a:r>
              <a:rPr lang="uk-UA" dirty="0" smtClean="0"/>
              <a:t>.</a:t>
            </a:r>
            <a:endParaRPr lang="uk-UA" dirty="0" smtClean="0"/>
          </a:p>
          <a:p>
            <a:pPr marL="0" indent="0" algn="just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6473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r>
              <a:rPr lang="ru-RU" dirty="0" err="1" smtClean="0"/>
              <a:t>Виб</a:t>
            </a:r>
            <a:r>
              <a:rPr lang="uk-UA" dirty="0" smtClean="0"/>
              <a:t>і</a:t>
            </a:r>
            <a:r>
              <a:rPr lang="ru-RU" dirty="0" smtClean="0"/>
              <a:t>р </a:t>
            </a:r>
            <a:r>
              <a:rPr lang="ru-RU" dirty="0" err="1" smtClean="0"/>
              <a:t>сховища</a:t>
            </a:r>
            <a:r>
              <a:rPr lang="ru-RU" dirty="0" smtClean="0"/>
              <a:t> </a:t>
            </a:r>
            <a:r>
              <a:rPr lang="ru-RU" dirty="0" err="1" smtClean="0"/>
              <a:t>даних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 якості сховища даних було обрано СУБД</a:t>
            </a:r>
          </a:p>
          <a:p>
            <a:r>
              <a:rPr lang="uk-UA" dirty="0" smtClean="0"/>
              <a:t>Архітектура СУБД</a:t>
            </a:r>
            <a:endParaRPr lang="en-US" dirty="0"/>
          </a:p>
        </p:txBody>
      </p:sp>
      <p:pic>
        <p:nvPicPr>
          <p:cNvPr id="2050" name="Picture 2" descr="http://ua.textreferat.com/images/referats/8251/image0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124200"/>
            <a:ext cx="3352800" cy="311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837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620000" cy="838200"/>
          </a:xfrm>
        </p:spPr>
        <p:txBody>
          <a:bodyPr>
            <a:normAutofit/>
          </a:bodyPr>
          <a:lstStyle/>
          <a:p>
            <a:r>
              <a:rPr lang="ru-RU" sz="4400" dirty="0" err="1" smtClean="0">
                <a:solidFill>
                  <a:schemeClr val="tx1"/>
                </a:solidFill>
              </a:rPr>
              <a:t>Розробка</a:t>
            </a:r>
            <a:r>
              <a:rPr lang="ru-RU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smtClean="0">
                <a:solidFill>
                  <a:schemeClr val="tx1"/>
                </a:solidFill>
              </a:rPr>
              <a:t>ER-</a:t>
            </a:r>
            <a:r>
              <a:rPr lang="ru-RU" sz="4400" dirty="0" err="1" smtClean="0">
                <a:solidFill>
                  <a:schemeClr val="tx1"/>
                </a:solidFill>
              </a:rPr>
              <a:t>модел</a:t>
            </a:r>
            <a:r>
              <a:rPr lang="uk-UA" sz="4400" dirty="0" smtClean="0">
                <a:solidFill>
                  <a:schemeClr val="tx1"/>
                </a:solidFill>
              </a:rPr>
              <a:t>і</a:t>
            </a:r>
            <a:endParaRPr lang="uk-UA" sz="4400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1676400" y="3038484"/>
            <a:ext cx="10837785" cy="55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5124237"/>
              </p:ext>
            </p:extLst>
          </p:nvPr>
        </p:nvGraphicFramePr>
        <p:xfrm>
          <a:off x="228600" y="1160141"/>
          <a:ext cx="8534400" cy="55528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r:id="rId3" imgW="10715633" imgH="6981930" progId="Visio.Drawing.15">
                  <p:embed/>
                </p:oleObj>
              </mc:Choice>
              <mc:Fallback>
                <p:oleObj r:id="rId3" imgW="10715633" imgH="6981930" progId="Visio.Drawing.15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160141"/>
                        <a:ext cx="8534400" cy="55528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903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r>
              <a:rPr lang="uk-UA" dirty="0" smtClean="0"/>
              <a:t>Нормалізація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uk-UA" b="1" dirty="0" smtClean="0"/>
              <a:t>Проведено нормалізацію до третьої нормальної форми</a:t>
            </a:r>
          </a:p>
          <a:p>
            <a:pPr marL="1198563" indent="-858838">
              <a:buNone/>
            </a:pPr>
            <a:r>
              <a:rPr lang="uk-UA" b="1" dirty="0"/>
              <a:t>ТИП_СТРАВИ</a:t>
            </a:r>
            <a:r>
              <a:rPr lang="uk-UA" dirty="0"/>
              <a:t> (&lt;</a:t>
            </a:r>
            <a:r>
              <a:rPr lang="uk-UA" dirty="0" err="1"/>
              <a:t>Код_Типу_Страви</a:t>
            </a:r>
            <a:r>
              <a:rPr lang="uk-UA" dirty="0"/>
              <a:t>&gt;, </a:t>
            </a:r>
            <a:r>
              <a:rPr lang="uk-UA" dirty="0" err="1"/>
              <a:t>Тип_Страви</a:t>
            </a:r>
            <a:r>
              <a:rPr lang="uk-UA" dirty="0"/>
              <a:t>);</a:t>
            </a:r>
          </a:p>
          <a:p>
            <a:pPr marL="1198563" indent="-858838">
              <a:buNone/>
            </a:pPr>
            <a:r>
              <a:rPr lang="uk-UA" b="1" dirty="0"/>
              <a:t>СТРАВА</a:t>
            </a:r>
            <a:r>
              <a:rPr lang="uk-UA" dirty="0"/>
              <a:t> (&lt;</a:t>
            </a:r>
            <a:r>
              <a:rPr lang="uk-UA" dirty="0" err="1"/>
              <a:t>Код_Страви</a:t>
            </a:r>
            <a:r>
              <a:rPr lang="uk-UA" dirty="0"/>
              <a:t>&gt;, </a:t>
            </a:r>
            <a:r>
              <a:rPr lang="uk-UA" dirty="0" err="1"/>
              <a:t>Назва_Страви</a:t>
            </a:r>
            <a:r>
              <a:rPr lang="uk-UA" dirty="0"/>
              <a:t>, </a:t>
            </a:r>
            <a:r>
              <a:rPr lang="uk-UA" dirty="0" err="1"/>
              <a:t>Код_Типу_Страви</a:t>
            </a:r>
            <a:r>
              <a:rPr lang="uk-UA" dirty="0"/>
              <a:t>);</a:t>
            </a:r>
          </a:p>
          <a:p>
            <a:pPr marL="1198563" indent="-858838">
              <a:buNone/>
            </a:pPr>
            <a:r>
              <a:rPr lang="uk-UA" b="1" dirty="0"/>
              <a:t>МІКРОРАЙОН</a:t>
            </a:r>
            <a:r>
              <a:rPr lang="uk-UA" dirty="0"/>
              <a:t> (&lt;</a:t>
            </a:r>
            <a:r>
              <a:rPr lang="uk-UA" dirty="0" err="1"/>
              <a:t>Код_Мікрорайону</a:t>
            </a:r>
            <a:r>
              <a:rPr lang="uk-UA" dirty="0"/>
              <a:t>&gt;, Мікрорайон);</a:t>
            </a:r>
          </a:p>
          <a:p>
            <a:pPr marL="1198563" indent="-858838">
              <a:buNone/>
            </a:pPr>
            <a:r>
              <a:rPr lang="uk-UA" b="1" dirty="0"/>
              <a:t>РЕСТОРАН</a:t>
            </a:r>
            <a:r>
              <a:rPr lang="uk-UA" dirty="0"/>
              <a:t> (&lt;</a:t>
            </a:r>
            <a:r>
              <a:rPr lang="uk-UA" dirty="0" err="1"/>
              <a:t>Код_Ресторану</a:t>
            </a:r>
            <a:r>
              <a:rPr lang="uk-UA" dirty="0"/>
              <a:t>&gt;, </a:t>
            </a:r>
            <a:r>
              <a:rPr lang="uk-UA" dirty="0" err="1"/>
              <a:t>Назва_Ресторану</a:t>
            </a:r>
            <a:r>
              <a:rPr lang="uk-UA" dirty="0"/>
              <a:t>, Адреса, Телефон, </a:t>
            </a:r>
            <a:r>
              <a:rPr lang="uk-UA" dirty="0" err="1"/>
              <a:t>Код_Мікрорайону</a:t>
            </a:r>
            <a:r>
              <a:rPr lang="uk-UA" dirty="0"/>
              <a:t>);</a:t>
            </a:r>
          </a:p>
          <a:p>
            <a:pPr marL="1198563" indent="-858838">
              <a:buNone/>
            </a:pPr>
            <a:r>
              <a:rPr lang="uk-UA" b="1" dirty="0"/>
              <a:t>ТИП_ЗАЛУ</a:t>
            </a:r>
            <a:r>
              <a:rPr lang="uk-UA" dirty="0"/>
              <a:t> (&lt;</a:t>
            </a:r>
            <a:r>
              <a:rPr lang="uk-UA" dirty="0" err="1"/>
              <a:t>Код_Типу_Залу</a:t>
            </a:r>
            <a:r>
              <a:rPr lang="uk-UA" dirty="0"/>
              <a:t>&gt;, </a:t>
            </a:r>
            <a:r>
              <a:rPr lang="uk-UA" dirty="0" err="1"/>
              <a:t>Тип_Залу</a:t>
            </a:r>
            <a:r>
              <a:rPr lang="uk-UA" dirty="0"/>
              <a:t>);</a:t>
            </a:r>
          </a:p>
          <a:p>
            <a:pPr marL="1198563" indent="-858838">
              <a:buNone/>
            </a:pPr>
            <a:r>
              <a:rPr lang="uk-UA" b="1" dirty="0"/>
              <a:t>ЗАЛ</a:t>
            </a:r>
            <a:r>
              <a:rPr lang="uk-UA" dirty="0"/>
              <a:t> (&lt;</a:t>
            </a:r>
            <a:r>
              <a:rPr lang="uk-UA" dirty="0" err="1"/>
              <a:t>Код_Залу</a:t>
            </a:r>
            <a:r>
              <a:rPr lang="uk-UA" dirty="0"/>
              <a:t>&gt;, </a:t>
            </a:r>
            <a:r>
              <a:rPr lang="uk-UA" dirty="0" err="1"/>
              <a:t>Назва_Залу</a:t>
            </a:r>
            <a:r>
              <a:rPr lang="uk-UA" dirty="0"/>
              <a:t>, Місткість, </a:t>
            </a:r>
            <a:r>
              <a:rPr lang="uk-UA" dirty="0" err="1"/>
              <a:t>Код_Ресторану</a:t>
            </a:r>
            <a:r>
              <a:rPr lang="uk-UA" dirty="0"/>
              <a:t>, </a:t>
            </a:r>
            <a:r>
              <a:rPr lang="uk-UA" dirty="0" err="1"/>
              <a:t>Код_Типу_Залу</a:t>
            </a:r>
            <a:r>
              <a:rPr lang="uk-UA" dirty="0"/>
              <a:t>);</a:t>
            </a:r>
          </a:p>
          <a:p>
            <a:pPr marL="1198563" indent="-858838">
              <a:buNone/>
            </a:pPr>
            <a:r>
              <a:rPr lang="uk-UA" b="1" dirty="0"/>
              <a:t>ОФІЦІАНТ</a:t>
            </a:r>
            <a:r>
              <a:rPr lang="uk-UA" dirty="0"/>
              <a:t> (&lt;</a:t>
            </a:r>
            <a:r>
              <a:rPr lang="uk-UA" dirty="0" err="1"/>
              <a:t>Код_Офіціанта</a:t>
            </a:r>
            <a:r>
              <a:rPr lang="uk-UA" dirty="0"/>
              <a:t>&gt;, ПІБ, </a:t>
            </a:r>
            <a:r>
              <a:rPr lang="uk-UA" dirty="0" err="1"/>
              <a:t>Код_Залу</a:t>
            </a:r>
            <a:r>
              <a:rPr lang="uk-UA" dirty="0"/>
              <a:t>);</a:t>
            </a:r>
          </a:p>
          <a:p>
            <a:pPr marL="1198563" indent="-858838">
              <a:buNone/>
            </a:pPr>
            <a:r>
              <a:rPr lang="uk-UA" b="1" dirty="0"/>
              <a:t>СТОЛИК</a:t>
            </a:r>
            <a:r>
              <a:rPr lang="uk-UA" dirty="0"/>
              <a:t> (&lt;</a:t>
            </a:r>
            <a:r>
              <a:rPr lang="uk-UA" dirty="0" err="1"/>
              <a:t>Код_Столика</a:t>
            </a:r>
            <a:r>
              <a:rPr lang="uk-UA" dirty="0"/>
              <a:t>&gt;, Номер, </a:t>
            </a:r>
            <a:r>
              <a:rPr lang="uk-UA" dirty="0" err="1"/>
              <a:t>Кількість_Місць</a:t>
            </a:r>
            <a:r>
              <a:rPr lang="uk-UA" dirty="0"/>
              <a:t>, </a:t>
            </a:r>
            <a:r>
              <a:rPr lang="uk-UA" dirty="0" err="1"/>
              <a:t>Код_Залу</a:t>
            </a:r>
            <a:r>
              <a:rPr lang="uk-UA" dirty="0"/>
              <a:t>);</a:t>
            </a:r>
          </a:p>
          <a:p>
            <a:pPr marL="1198563" indent="-858838">
              <a:buNone/>
            </a:pPr>
            <a:r>
              <a:rPr lang="uk-UA" b="1" dirty="0"/>
              <a:t>МЕНЮ</a:t>
            </a:r>
            <a:r>
              <a:rPr lang="uk-UA" dirty="0"/>
              <a:t> (&lt;</a:t>
            </a:r>
            <a:r>
              <a:rPr lang="uk-UA" dirty="0" err="1"/>
              <a:t>Код_Меню</a:t>
            </a:r>
            <a:r>
              <a:rPr lang="uk-UA" dirty="0"/>
              <a:t>&gt;, </a:t>
            </a:r>
            <a:r>
              <a:rPr lang="uk-UA" dirty="0" err="1"/>
              <a:t>Код_Ресторану</a:t>
            </a:r>
            <a:r>
              <a:rPr lang="uk-UA" dirty="0"/>
              <a:t>, </a:t>
            </a:r>
            <a:r>
              <a:rPr lang="uk-UA" dirty="0" err="1"/>
              <a:t>Код_Страви</a:t>
            </a:r>
            <a:r>
              <a:rPr lang="uk-UA" dirty="0"/>
              <a:t>, Ціна, Вага);</a:t>
            </a:r>
          </a:p>
          <a:p>
            <a:pPr marL="1198563" indent="-858838">
              <a:buNone/>
            </a:pPr>
            <a:r>
              <a:rPr lang="uk-UA" b="1" dirty="0"/>
              <a:t>ІНГРЕДІЄНТ</a:t>
            </a:r>
            <a:r>
              <a:rPr lang="uk-UA" dirty="0"/>
              <a:t> (&lt;</a:t>
            </a:r>
            <a:r>
              <a:rPr lang="uk-UA" dirty="0" err="1"/>
              <a:t>Код_Інгредієнта</a:t>
            </a:r>
            <a:r>
              <a:rPr lang="uk-UA" dirty="0"/>
              <a:t>&gt;, Інгредієнт);</a:t>
            </a:r>
          </a:p>
          <a:p>
            <a:pPr marL="1198563" indent="-858838">
              <a:buNone/>
            </a:pPr>
            <a:r>
              <a:rPr lang="uk-UA" b="1" dirty="0"/>
              <a:t>МЕНЮ_ІНГРЕДІЄНТ</a:t>
            </a:r>
            <a:r>
              <a:rPr lang="uk-UA" dirty="0"/>
              <a:t> (&lt;</a:t>
            </a:r>
            <a:r>
              <a:rPr lang="uk-UA" dirty="0" err="1"/>
              <a:t>Код_Меню</a:t>
            </a:r>
            <a:r>
              <a:rPr lang="uk-UA" dirty="0"/>
              <a:t>, </a:t>
            </a:r>
            <a:r>
              <a:rPr lang="uk-UA" dirty="0" err="1"/>
              <a:t>Код_Інгредієнта</a:t>
            </a:r>
            <a:r>
              <a:rPr lang="uk-UA" dirty="0"/>
              <a:t>&gt;, </a:t>
            </a:r>
            <a:r>
              <a:rPr lang="uk-UA" dirty="0" err="1"/>
              <a:t>Кількість_Інгредієнта</a:t>
            </a:r>
            <a:r>
              <a:rPr lang="uk-UA" dirty="0"/>
              <a:t>);</a:t>
            </a:r>
          </a:p>
          <a:p>
            <a:pPr marL="1198563" indent="-858838">
              <a:buNone/>
            </a:pPr>
            <a:r>
              <a:rPr lang="uk-UA" b="1" dirty="0"/>
              <a:t>ЗАМОВЛЕНИИЯ</a:t>
            </a:r>
            <a:r>
              <a:rPr lang="uk-UA" dirty="0"/>
              <a:t> (&lt;</a:t>
            </a:r>
            <a:r>
              <a:rPr lang="uk-UA" dirty="0" err="1"/>
              <a:t>Код_Замовлення</a:t>
            </a:r>
            <a:r>
              <a:rPr lang="uk-UA" dirty="0"/>
              <a:t>&gt;, </a:t>
            </a:r>
            <a:r>
              <a:rPr lang="uk-UA" dirty="0" err="1"/>
              <a:t>Дата_Час</a:t>
            </a:r>
            <a:r>
              <a:rPr lang="uk-UA" dirty="0"/>
              <a:t>, </a:t>
            </a:r>
            <a:r>
              <a:rPr lang="uk-UA" dirty="0" err="1"/>
              <a:t>Код_Столика</a:t>
            </a:r>
            <a:r>
              <a:rPr lang="uk-UA" dirty="0"/>
              <a:t>);</a:t>
            </a:r>
          </a:p>
          <a:p>
            <a:pPr marL="1198563" indent="-858838">
              <a:buNone/>
            </a:pPr>
            <a:r>
              <a:rPr lang="uk-UA" b="1" dirty="0"/>
              <a:t>МЕНЮ_ЗАМОВЛЕННЯ</a:t>
            </a:r>
            <a:r>
              <a:rPr lang="uk-UA" dirty="0"/>
              <a:t> (&lt;</a:t>
            </a:r>
            <a:r>
              <a:rPr lang="uk-UA" dirty="0" err="1"/>
              <a:t>Код_Меню</a:t>
            </a:r>
            <a:r>
              <a:rPr lang="uk-UA" dirty="0"/>
              <a:t>, </a:t>
            </a:r>
            <a:r>
              <a:rPr lang="uk-UA" dirty="0" err="1"/>
              <a:t>Код_Замовлення</a:t>
            </a:r>
            <a:r>
              <a:rPr lang="uk-UA" dirty="0"/>
              <a:t>&gt;, Кількість).</a:t>
            </a:r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6235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r>
              <a:rPr lang="uk-UA" dirty="0" smtClean="0"/>
              <a:t>Об’єкти консолідації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uk-UA" dirty="0"/>
              <a:t>Популярні Ресторани</a:t>
            </a:r>
            <a:endParaRPr lang="en-US" dirty="0"/>
          </a:p>
          <a:p>
            <a:pPr lvl="0"/>
            <a:r>
              <a:rPr lang="uk-UA" dirty="0"/>
              <a:t>Популярні Страви</a:t>
            </a:r>
            <a:endParaRPr lang="en-US" dirty="0"/>
          </a:p>
          <a:p>
            <a:pPr lvl="0"/>
            <a:r>
              <a:rPr lang="uk-UA" dirty="0"/>
              <a:t>Популярність Мікрорайонів</a:t>
            </a:r>
            <a:endParaRPr lang="en-US" dirty="0"/>
          </a:p>
          <a:p>
            <a:pPr lvl="0"/>
            <a:r>
              <a:rPr lang="uk-UA" dirty="0"/>
              <a:t>Відвідуванні дні(який день самий відвідуваний)</a:t>
            </a:r>
            <a:endParaRPr lang="en-US" dirty="0"/>
          </a:p>
          <a:p>
            <a:pPr lvl="0"/>
            <a:r>
              <a:rPr lang="uk-UA" dirty="0"/>
              <a:t>Відвідуванні години</a:t>
            </a:r>
            <a:endParaRPr lang="en-US" dirty="0"/>
          </a:p>
          <a:p>
            <a:pPr lvl="0"/>
            <a:r>
              <a:rPr lang="uk-UA" dirty="0"/>
              <a:t>Ціна страви</a:t>
            </a:r>
            <a:endParaRPr lang="en-US" dirty="0"/>
          </a:p>
          <a:p>
            <a:pPr lvl="0"/>
            <a:r>
              <a:rPr lang="uk-UA" dirty="0"/>
              <a:t> Популярні зали</a:t>
            </a:r>
            <a:endParaRPr lang="en-US" dirty="0"/>
          </a:p>
          <a:p>
            <a:pPr lvl="0"/>
            <a:r>
              <a:rPr lang="uk-UA" dirty="0"/>
              <a:t>Середня ціна замовлення по дням неділі</a:t>
            </a:r>
            <a:endParaRPr lang="en-US" dirty="0"/>
          </a:p>
          <a:p>
            <a:pPr lvl="0"/>
            <a:r>
              <a:rPr lang="uk-UA" dirty="0"/>
              <a:t>Затребуванні інгредієнти</a:t>
            </a:r>
            <a:endParaRPr lang="en-US" dirty="0"/>
          </a:p>
          <a:p>
            <a:pPr lvl="0"/>
            <a:r>
              <a:rPr lang="uk-UA" dirty="0"/>
              <a:t> Замовлення страв по дням тижня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05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38200"/>
          </a:xfrm>
        </p:spPr>
        <p:txBody>
          <a:bodyPr>
            <a:normAutofit/>
          </a:bodyPr>
          <a:lstStyle/>
          <a:p>
            <a:r>
              <a:rPr lang="uk-UA" sz="4400" b="0" dirty="0" smtClean="0">
                <a:solidFill>
                  <a:schemeClr val="tx1"/>
                </a:solidFill>
                <a:effectLst/>
              </a:rPr>
              <a:t>Вибір технологій</a:t>
            </a:r>
            <a:endParaRPr lang="uk-UA" sz="44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uk-UA" dirty="0" smtClean="0"/>
              <a:t>Мова програмування </a:t>
            </a:r>
            <a:r>
              <a:rPr lang="en-US" dirty="0" smtClean="0"/>
              <a:t>PHP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uk-UA" dirty="0" smtClean="0"/>
              <a:t>СУБД </a:t>
            </a:r>
            <a:r>
              <a:rPr lang="en-US" dirty="0" smtClean="0"/>
              <a:t>MySQL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uk-UA" dirty="0" smtClean="0"/>
              <a:t>Програмний каркас </a:t>
            </a:r>
            <a:r>
              <a:rPr lang="en-US" dirty="0" smtClean="0"/>
              <a:t>YII Framework</a:t>
            </a:r>
          </a:p>
          <a:p>
            <a:pPr marL="457200" indent="-457200">
              <a:buFontTx/>
              <a:buChar char="-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934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Обґрунтування вибору програмного каркасу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Yii</a:t>
            </a:r>
            <a:r>
              <a:rPr lang="en-US" dirty="0" smtClean="0"/>
              <a:t> Framework</a:t>
            </a:r>
            <a:endParaRPr lang="uk-UA" dirty="0" smtClean="0"/>
          </a:p>
          <a:p>
            <a:pPr marL="1141413" indent="-514350">
              <a:buFont typeface="Arial" panose="020B0604020202020204" pitchFamily="34" charset="0"/>
              <a:buChar char="•"/>
            </a:pPr>
            <a:r>
              <a:rPr lang="uk-UA" dirty="0" smtClean="0"/>
              <a:t>Швидкий</a:t>
            </a:r>
          </a:p>
          <a:p>
            <a:pPr marL="1141413" indent="-514350">
              <a:buFont typeface="Arial" panose="020B0604020202020204" pitchFamily="34" charset="0"/>
              <a:buChar char="•"/>
            </a:pPr>
            <a:r>
              <a:rPr lang="uk-UA" dirty="0" smtClean="0"/>
              <a:t>Безпечний</a:t>
            </a:r>
            <a:endParaRPr lang="en-US" dirty="0" smtClean="0"/>
          </a:p>
          <a:p>
            <a:pPr marL="1141413" indent="-514350">
              <a:buFont typeface="Arial" panose="020B0604020202020204" pitchFamily="34" charset="0"/>
              <a:buChar char="•"/>
            </a:pPr>
            <a:r>
              <a:rPr lang="uk-UA" dirty="0" smtClean="0"/>
              <a:t>Архітектура </a:t>
            </a:r>
            <a:r>
              <a:rPr lang="en-US" dirty="0" smtClean="0"/>
              <a:t>MVC</a:t>
            </a:r>
          </a:p>
          <a:p>
            <a:pPr marL="1141413" indent="-514350">
              <a:buFont typeface="Arial" panose="020B0604020202020204" pitchFamily="34" charset="0"/>
              <a:buChar char="•"/>
            </a:pPr>
            <a:r>
              <a:rPr lang="ru-RU" dirty="0" err="1" smtClean="0"/>
              <a:t>Можлив</a:t>
            </a:r>
            <a:r>
              <a:rPr lang="uk-UA" dirty="0" smtClean="0"/>
              <a:t>і</a:t>
            </a:r>
            <a:r>
              <a:rPr lang="ru-RU" dirty="0" err="1" smtClean="0"/>
              <a:t>сть</a:t>
            </a:r>
            <a:r>
              <a:rPr lang="ru-RU" dirty="0" smtClean="0"/>
              <a:t> </a:t>
            </a:r>
            <a:r>
              <a:rPr lang="ru-RU" dirty="0" err="1" smtClean="0"/>
              <a:t>розширення</a:t>
            </a:r>
            <a:endParaRPr lang="ru-RU" dirty="0" smtClean="0"/>
          </a:p>
          <a:p>
            <a:pPr marL="1141413" indent="-514350">
              <a:buFont typeface="Arial" panose="020B0604020202020204" pitchFamily="34" charset="0"/>
              <a:buChar char="•"/>
            </a:pPr>
            <a:r>
              <a:rPr lang="ru-RU" dirty="0" smtClean="0"/>
              <a:t>Велика </a:t>
            </a:r>
            <a:r>
              <a:rPr lang="ru-RU" dirty="0" err="1" smtClean="0"/>
              <a:t>спільнота</a:t>
            </a:r>
            <a:endParaRPr lang="uk-UA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686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05800" cy="762000"/>
          </a:xfrm>
        </p:spPr>
        <p:txBody>
          <a:bodyPr>
            <a:noAutofit/>
          </a:bodyPr>
          <a:lstStyle/>
          <a:p>
            <a:r>
              <a:rPr lang="uk-UA" sz="4000" dirty="0" smtClean="0">
                <a:solidFill>
                  <a:schemeClr val="tx1"/>
                </a:solidFill>
              </a:rPr>
              <a:t>Зовнішній вигляд </a:t>
            </a:r>
            <a:r>
              <a:rPr lang="en-US" sz="4000" dirty="0" smtClean="0">
                <a:solidFill>
                  <a:schemeClr val="tx1"/>
                </a:solidFill>
              </a:rPr>
              <a:t>WEB-</a:t>
            </a:r>
            <a:r>
              <a:rPr lang="uk-UA" sz="4000" dirty="0" smtClean="0">
                <a:solidFill>
                  <a:schemeClr val="tx1"/>
                </a:solidFill>
              </a:rPr>
              <a:t>додатку</a:t>
            </a:r>
            <a:endParaRPr lang="uk-UA" sz="4000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" y="1981200"/>
            <a:ext cx="5855335" cy="4432300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3"/>
          <a:stretch>
            <a:fillRect/>
          </a:stretch>
        </p:blipFill>
        <p:spPr>
          <a:xfrm>
            <a:off x="5486400" y="1295400"/>
            <a:ext cx="3504565" cy="3340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986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F3EE18A-FDAB-48BD-9C9F-E4573A18784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5503</TotalTime>
  <Words>409</Words>
  <Application>Microsoft Office PowerPoint</Application>
  <PresentationFormat>Экран (4:3)</PresentationFormat>
  <Paragraphs>63</Paragraphs>
  <Slides>12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Трек</vt:lpstr>
      <vt:lpstr>Visio.Drawing.15</vt:lpstr>
      <vt:lpstr>Магістерська кваліфікаційна робота на тему:  «Консолідований інформаційний ресурс ресторанного бізнесу в межах міста»</vt:lpstr>
      <vt:lpstr>Мета, об’єкт, предмет:</vt:lpstr>
      <vt:lpstr>Вибір сховища даних</vt:lpstr>
      <vt:lpstr>Розробка ER-моделі</vt:lpstr>
      <vt:lpstr>Нормалізація</vt:lpstr>
      <vt:lpstr>Об’єкти консолідації</vt:lpstr>
      <vt:lpstr>Вибір технологій</vt:lpstr>
      <vt:lpstr>Обґрунтування вибору програмного каркасу</vt:lpstr>
      <vt:lpstr>Зовнішній вигляд WEB-додатку</vt:lpstr>
      <vt:lpstr>Презентация PowerPoint</vt:lpstr>
      <vt:lpstr>Висновки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бакалаврської дипломної роботи на тему:  «Розробка захищеного WEB-додатку ведення та обліку заходів профорієнтації»</dc:title>
  <dc:creator>Юлия Баландина</dc:creator>
  <cp:lastModifiedBy>Dima Pr</cp:lastModifiedBy>
  <cp:revision>49</cp:revision>
  <dcterms:created xsi:type="dcterms:W3CDTF">2014-06-19T13:43:04Z</dcterms:created>
  <dcterms:modified xsi:type="dcterms:W3CDTF">2015-11-26T18:08:25Z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TC020335079991</vt:lpwstr>
  </property>
</Properties>
</file>