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16"/>
  </p:notesMasterIdLst>
  <p:sldIdLst>
    <p:sldId id="256" r:id="rId2"/>
    <p:sldId id="292" r:id="rId3"/>
    <p:sldId id="291" r:id="rId4"/>
    <p:sldId id="257" r:id="rId5"/>
    <p:sldId id="280" r:id="rId6"/>
    <p:sldId id="281" r:id="rId7"/>
    <p:sldId id="284" r:id="rId8"/>
    <p:sldId id="285" r:id="rId9"/>
    <p:sldId id="286" r:id="rId10"/>
    <p:sldId id="289" r:id="rId11"/>
    <p:sldId id="290" r:id="rId12"/>
    <p:sldId id="293" r:id="rId13"/>
    <p:sldId id="294" r:id="rId14"/>
    <p:sldId id="29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556" autoAdjust="0"/>
    <p:restoredTop sz="94624" autoAdjust="0"/>
  </p:normalViewPr>
  <p:slideViewPr>
    <p:cSldViewPr>
      <p:cViewPr>
        <p:scale>
          <a:sx n="100" d="100"/>
          <a:sy n="100" d="100"/>
        </p:scale>
        <p:origin x="-80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19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4987FA-6453-45CA-AB67-D23A5FE05C2C}" type="datetimeFigureOut">
              <a:rPr lang="uk-UA" smtClean="0"/>
              <a:pPr/>
              <a:t>17.11.2015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741C8E-3A15-46EB-A8DF-773D9ECEAF01}" type="slidenum">
              <a:rPr lang="uk-UA" smtClean="0"/>
              <a:pPr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91CF0892-DD8D-400B-BAD1-D5CFD05FCDD6}" type="datetime1">
              <a:rPr lang="ru-RU" smtClean="0"/>
              <a:pPr/>
              <a:t>17.11.2015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FE21E-C40C-4A86-87B7-75D445337D41}" type="datetime1">
              <a:rPr lang="ru-RU" smtClean="0"/>
              <a:pPr/>
              <a:t>17.11.2015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ADFBA-87C1-4F5E-A238-37D775C3AECF}" type="datetime1">
              <a:rPr lang="ru-RU" smtClean="0"/>
              <a:pPr/>
              <a:t>17.11.2015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288E2BE-3055-4222-A755-32E03EB5EE3E}" type="datetime1">
              <a:rPr lang="ru-RU" smtClean="0"/>
              <a:pPr/>
              <a:t>17.11.2015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DF745A34-3146-49A0-97C7-337269D829CA}" type="datetime1">
              <a:rPr lang="ru-RU" smtClean="0"/>
              <a:pPr/>
              <a:t>17.11.2015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B4FA1-5498-4428-8725-DED7C157D984}" type="datetime1">
              <a:rPr lang="ru-RU" smtClean="0"/>
              <a:pPr/>
              <a:t>17.11.2015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9EBAE-0819-4E44-B667-748020CC0E29}" type="datetime1">
              <a:rPr lang="ru-RU" smtClean="0"/>
              <a:pPr/>
              <a:t>17.11.2015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885406F-A66A-46B0-BB20-9D833B22D555}" type="datetime1">
              <a:rPr lang="ru-RU" smtClean="0"/>
              <a:pPr/>
              <a:t>17.11.2015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CAF1A-621A-474F-84E8-B535344325D5}" type="datetime1">
              <a:rPr lang="ru-RU" smtClean="0"/>
              <a:pPr/>
              <a:t>17.11.2015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766A7BE-33E8-4AE6-A1A2-0AAA0996A5ED}" type="datetime1">
              <a:rPr lang="ru-RU" smtClean="0"/>
              <a:pPr/>
              <a:t>17.11.2015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B5DB221-125E-49CB-B6CD-DD25FAD467A8}" type="datetime1">
              <a:rPr lang="ru-RU" smtClean="0"/>
              <a:pPr/>
              <a:t>17.11.2015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1E25E05-4262-4F6C-B513-9EC4E46D7AFE}" type="datetime1">
              <a:rPr lang="ru-RU" smtClean="0"/>
              <a:pPr/>
              <a:t>17.11.2015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oleObject" Target="../embeddings/oleObject12.bin"/><Relationship Id="rId4" Type="http://schemas.openxmlformats.org/officeDocument/2006/relationships/oleObject" Target="../embeddings/oleObject11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8.emf"/><Relationship Id="rId4" Type="http://schemas.openxmlformats.org/officeDocument/2006/relationships/oleObject" Target="../embeddings/oleObject5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6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8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71604" y="1643050"/>
            <a:ext cx="7358114" cy="2071702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uk-UA" dirty="0" smtClean="0"/>
              <a:t>Оцінювання впливу відновлюваних джерел електроенергії на якість електропостачання</a:t>
            </a:r>
            <a:endParaRPr lang="uk-UA" dirty="0"/>
          </a:p>
        </p:txBody>
      </p:sp>
      <p:sp>
        <p:nvSpPr>
          <p:cNvPr id="3" name="TextBox 2"/>
          <p:cNvSpPr txBox="1"/>
          <p:nvPr/>
        </p:nvSpPr>
        <p:spPr>
          <a:xfrm>
            <a:off x="2571736" y="4929198"/>
            <a:ext cx="435771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Виконав:</a:t>
            </a:r>
          </a:p>
          <a:p>
            <a:r>
              <a:rPr lang="uk-UA" dirty="0" smtClean="0"/>
              <a:t>студент групи ЕС-14м</a:t>
            </a:r>
          </a:p>
          <a:p>
            <a:r>
              <a:rPr lang="uk-UA" dirty="0" smtClean="0"/>
              <a:t>Рибак В.П.</a:t>
            </a:r>
          </a:p>
          <a:p>
            <a:r>
              <a:rPr lang="uk-UA" dirty="0" smtClean="0"/>
              <a:t>Керівник:</a:t>
            </a:r>
          </a:p>
          <a:p>
            <a:r>
              <a:rPr lang="uk-UA" dirty="0" smtClean="0"/>
              <a:t>доцент кафедри ЕСС ВНТУ </a:t>
            </a:r>
          </a:p>
          <a:p>
            <a:r>
              <a:rPr lang="uk-UA" dirty="0" smtClean="0"/>
              <a:t>Комар В.О.</a:t>
            </a:r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14290"/>
            <a:ext cx="7467600" cy="6259662"/>
          </a:xfrm>
        </p:spPr>
        <p:txBody>
          <a:bodyPr>
            <a:normAutofit/>
          </a:bodyPr>
          <a:lstStyle/>
          <a:p>
            <a:pPr algn="ctr"/>
            <a:r>
              <a:rPr lang="uk-UA" sz="1400" b="1" dirty="0" smtClean="0"/>
              <a:t>Оцінювання структурної надійності розподільної електричної мережі</a:t>
            </a:r>
            <a:endParaRPr lang="uk-UA" sz="1400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655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65537" name="Object 1"/>
          <p:cNvGraphicFramePr>
            <a:graphicFrameLocks noChangeAspect="1"/>
          </p:cNvGraphicFramePr>
          <p:nvPr/>
        </p:nvGraphicFramePr>
        <p:xfrm>
          <a:off x="3286116" y="642918"/>
          <a:ext cx="2005207" cy="1785950"/>
        </p:xfrm>
        <a:graphic>
          <a:graphicData uri="http://schemas.openxmlformats.org/presentationml/2006/ole">
            <p:oleObj spid="_x0000_s65537" name="Visio" r:id="rId3" imgW="3956466" imgH="3513847" progId="Visio.Drawing.11">
              <p:embed/>
            </p:oleObj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2428860" y="2500306"/>
            <a:ext cx="364333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Рисунок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.1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 – Фрагмент графу станів </a:t>
            </a:r>
            <a:r>
              <a:rPr lang="uk-UA" sz="1400" dirty="0" err="1" smtClean="0">
                <a:latin typeface="Times New Roman" pitchFamily="18" charset="0"/>
                <a:cs typeface="Times New Roman" pitchFamily="18" charset="0"/>
              </a:rPr>
              <a:t>ЕМ</a:t>
            </a:r>
            <a:endParaRPr lang="uk-UA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554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6554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17" name="Object 3"/>
          <p:cNvGraphicFramePr>
            <a:graphicFrameLocks noChangeAspect="1"/>
          </p:cNvGraphicFramePr>
          <p:nvPr/>
        </p:nvGraphicFramePr>
        <p:xfrm>
          <a:off x="500034" y="3571876"/>
          <a:ext cx="3474860" cy="2143140"/>
        </p:xfrm>
        <a:graphic>
          <a:graphicData uri="http://schemas.openxmlformats.org/presentationml/2006/ole">
            <p:oleObj spid="_x0000_s65543" name="Picture" r:id="rId4" imgW="4775200" imgH="2895600" progId="Word.Picture.8">
              <p:embed/>
            </p:oleObj>
          </a:graphicData>
        </a:graphic>
      </p:graphicFrame>
      <p:sp>
        <p:nvSpPr>
          <p:cNvPr id="18" name="Прямоугольник 17"/>
          <p:cNvSpPr/>
          <p:nvPr/>
        </p:nvSpPr>
        <p:spPr>
          <a:xfrm>
            <a:off x="357158" y="5643578"/>
            <a:ext cx="364333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Рисунок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.2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 – Зміна коефіцієнта забезпечення балансу в залежності від стану, в якому знаходиться </a:t>
            </a:r>
            <a:r>
              <a:rPr lang="uk-UA" sz="1400" dirty="0" err="1" smtClean="0">
                <a:latin typeface="Times New Roman" pitchFamily="18" charset="0"/>
                <a:cs typeface="Times New Roman" pitchFamily="18" charset="0"/>
              </a:rPr>
              <a:t>ЕМ</a:t>
            </a:r>
            <a:endParaRPr lang="uk-UA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42844" y="3071810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Оцінювання балансової надійності розподільної електричної мережі з ВДЕ</a:t>
            </a:r>
            <a:endParaRPr lang="uk-UA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500562" y="3000372"/>
            <a:ext cx="34290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Оцінювання режимної надійності розподільної електричної мережі з ВДЕ</a:t>
            </a:r>
            <a:endParaRPr lang="uk-UA" sz="1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1" name="Object 5"/>
          <p:cNvGraphicFramePr>
            <a:graphicFrameLocks noChangeAspect="1"/>
          </p:cNvGraphicFramePr>
          <p:nvPr/>
        </p:nvGraphicFramePr>
        <p:xfrm>
          <a:off x="4357686" y="3643314"/>
          <a:ext cx="3643338" cy="2114871"/>
        </p:xfrm>
        <a:graphic>
          <a:graphicData uri="http://schemas.openxmlformats.org/presentationml/2006/ole">
            <p:oleObj spid="_x0000_s65544" name="Picture" r:id="rId5" imgW="4775200" imgH="2895600" progId="Word.Picture.8">
              <p:embed/>
            </p:oleObj>
          </a:graphicData>
        </a:graphic>
      </p:graphicFrame>
      <p:sp>
        <p:nvSpPr>
          <p:cNvPr id="22" name="Прямоугольник 21"/>
          <p:cNvSpPr/>
          <p:nvPr/>
        </p:nvSpPr>
        <p:spPr>
          <a:xfrm>
            <a:off x="4500562" y="5715016"/>
            <a:ext cx="342902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Рисунок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3 – Зміна коефіцієнта якості напруги в залежності від стану, в якому знаходиться </a:t>
            </a:r>
            <a:r>
              <a:rPr lang="uk-UA" sz="1400" dirty="0" err="1" smtClean="0">
                <a:latin typeface="Times New Roman" pitchFamily="18" charset="0"/>
                <a:cs typeface="Times New Roman" pitchFamily="18" charset="0"/>
              </a:rPr>
              <a:t>ЕМ</a:t>
            </a:r>
            <a:endParaRPr lang="uk-UA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14290"/>
            <a:ext cx="7467600" cy="6259662"/>
          </a:xfrm>
        </p:spPr>
        <p:txBody>
          <a:bodyPr/>
          <a:lstStyle/>
          <a:p>
            <a:pPr algn="ctr"/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Оцінювання якості функціонування розподільної електричної мережі з ВДЕ за </a:t>
            </a:r>
            <a:r>
              <a:rPr lang="uk-UA" sz="1400" b="1" dirty="0" err="1" smtClean="0">
                <a:latin typeface="Times New Roman" pitchFamily="18" charset="0"/>
                <a:cs typeface="Times New Roman" pitchFamily="18" charset="0"/>
              </a:rPr>
              <a:t>критеріальною</a:t>
            </a:r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 моделлю</a:t>
            </a:r>
          </a:p>
          <a:p>
            <a:pPr>
              <a:buNone/>
            </a:pPr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11</a:t>
            </a:fld>
            <a:endParaRPr lang="ru-RU"/>
          </a:p>
        </p:txBody>
      </p:sp>
      <p:sp>
        <p:nvSpPr>
          <p:cNvPr id="665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66561" name="Object 1"/>
          <p:cNvGraphicFramePr>
            <a:graphicFrameLocks noChangeAspect="1"/>
          </p:cNvGraphicFramePr>
          <p:nvPr/>
        </p:nvGraphicFramePr>
        <p:xfrm>
          <a:off x="2520928" y="962008"/>
          <a:ext cx="3819525" cy="752475"/>
        </p:xfrm>
        <a:graphic>
          <a:graphicData uri="http://schemas.openxmlformats.org/presentationml/2006/ole">
            <p:oleObj spid="_x0000_s66561" name="Формула" r:id="rId3" imgW="4457700" imgH="749300" progId="Equation.3">
              <p:embed/>
            </p:oleObj>
          </a:graphicData>
        </a:graphic>
      </p:graphicFrame>
      <p:sp>
        <p:nvSpPr>
          <p:cNvPr id="66563" name="Rectangle 3"/>
          <p:cNvSpPr>
            <a:spLocks noChangeArrowheads="1"/>
          </p:cNvSpPr>
          <p:nvPr/>
        </p:nvSpPr>
        <p:spPr bwMode="auto">
          <a:xfrm>
            <a:off x="6286512" y="1000108"/>
            <a:ext cx="164307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1.1)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6564" name="Picture 4" descr="коеф_якост1"/>
          <p:cNvPicPr>
            <a:picLocks noChangeAspect="1" noChangeArrowheads="1"/>
          </p:cNvPicPr>
          <p:nvPr/>
        </p:nvPicPr>
        <p:blipFill>
          <a:blip r:embed="rId4" cstate="print"/>
          <a:srcRect l="6168"/>
          <a:stretch>
            <a:fillRect/>
          </a:stretch>
        </p:blipFill>
        <p:spPr bwMode="auto">
          <a:xfrm>
            <a:off x="676275" y="2071678"/>
            <a:ext cx="2681278" cy="20955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6565" name="Rectangle 5"/>
          <p:cNvSpPr>
            <a:spLocks noChangeArrowheads="1"/>
          </p:cNvSpPr>
          <p:nvPr/>
        </p:nvSpPr>
        <p:spPr bwMode="auto">
          <a:xfrm>
            <a:off x="357158" y="4357694"/>
            <a:ext cx="278608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Рисунок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.2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Результати розрахунку інтегрального показника якості електропостачання розподільної електричної мережі без СЕС (елемент 1) та з СЕС (елемент 2)</a:t>
            </a:r>
            <a:endParaRPr kumimoji="0" lang="uk-UA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6566" name="Рисунок 4" descr="Microsoft Word - рис"/>
          <p:cNvPicPr>
            <a:picLocks noChangeAspect="1" noChangeArrowheads="1"/>
          </p:cNvPicPr>
          <p:nvPr/>
        </p:nvPicPr>
        <p:blipFill>
          <a:blip r:embed="rId5"/>
          <a:srcRect l="9102" t="14142" r="6451" b="15726"/>
          <a:stretch>
            <a:fillRect/>
          </a:stretch>
        </p:blipFill>
        <p:spPr bwMode="auto">
          <a:xfrm>
            <a:off x="4000496" y="2071678"/>
            <a:ext cx="4094155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3643306" y="4643446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uk-UA" sz="1200" dirty="0" smtClean="0">
                <a:latin typeface="Times New Roman" pitchFamily="18" charset="0"/>
                <a:cs typeface="Times New Roman" pitchFamily="18" charset="0"/>
              </a:rPr>
              <a:t>Рисунок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uk-UA" sz="12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.3</a:t>
            </a:r>
            <a:r>
              <a:rPr lang="uk-UA" sz="1200" dirty="0" smtClean="0">
                <a:latin typeface="Times New Roman" pitchFamily="18" charset="0"/>
                <a:cs typeface="Times New Roman" pitchFamily="18" charset="0"/>
              </a:rPr>
              <a:t> – Зміна показника якості електропостачання від зміни надійності головної ділянки фідера 3 ТП «Велика </a:t>
            </a:r>
            <a:r>
              <a:rPr lang="uk-UA" sz="1200" dirty="0" err="1" smtClean="0">
                <a:latin typeface="Times New Roman" pitchFamily="18" charset="0"/>
                <a:cs typeface="Times New Roman" pitchFamily="18" charset="0"/>
              </a:rPr>
              <a:t>Глуша</a:t>
            </a:r>
            <a:r>
              <a:rPr lang="uk-UA" sz="1200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uk-UA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357166"/>
            <a:ext cx="7467600" cy="6116786"/>
          </a:xfrm>
        </p:spPr>
        <p:txBody>
          <a:bodyPr>
            <a:normAutofit/>
          </a:bodyPr>
          <a:lstStyle/>
          <a:p>
            <a:pPr algn="just"/>
            <a:r>
              <a:rPr lang="uk-UA" sz="1600" b="1" dirty="0" smtClean="0">
                <a:latin typeface="Times New Roman" pitchFamily="18" charset="0"/>
                <a:cs typeface="Times New Roman" pitchFamily="18" charset="0"/>
              </a:rPr>
              <a:t>         Наукова </a:t>
            </a:r>
            <a:r>
              <a:rPr lang="uk-UA" sz="1600" b="1" dirty="0" smtClean="0">
                <a:latin typeface="Times New Roman" pitchFamily="18" charset="0"/>
                <a:cs typeface="Times New Roman" pitchFamily="18" charset="0"/>
              </a:rPr>
              <a:t>новизна одержаних результатів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 полягає у тому, що показано можливість і ефективність використання ВДЕ в розподільних електричних мережах для підвищення надійності та якості електропостачання. Зокрема: </a:t>
            </a:r>
          </a:p>
          <a:p>
            <a:pPr algn="just"/>
            <a:r>
              <a:rPr lang="uk-UA" sz="160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вдосконалено метод оцінювання якості функціонування розподільних електричних мереж з розосередженим генеруванням, шляхом визначення інтегрального показника якості з використанням значень показників якості кожного з робочих станів, в яких може перебувати електрична мережа в наслідок відмови її елементів, що дозволяє комплексно оцінювати структурну, режимну та балансову надійність роботи електричних мереж з урахуванням особливостей відновлюваних джерел електроенергії.</a:t>
            </a:r>
          </a:p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357166"/>
            <a:ext cx="7467600" cy="6116786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uk-UA" b="1" cap="all" dirty="0" smtClean="0"/>
              <a:t>Висновки</a:t>
            </a:r>
          </a:p>
          <a:p>
            <a:pPr algn="just"/>
            <a:endParaRPr lang="uk-UA" sz="25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uk-UA" sz="2500" dirty="0" smtClean="0">
                <a:latin typeface="Times New Roman" pitchFamily="18" charset="0"/>
                <a:cs typeface="Times New Roman" pitchFamily="18" charset="0"/>
              </a:rPr>
              <a:t>         	</a:t>
            </a:r>
            <a:r>
              <a:rPr lang="uk-UA" sz="1600" dirty="0" smtClean="0"/>
              <a:t>В роботі отримано нове вирішення актуальної науково-прикладної задачі підвищення ефективності функціонування розподільних електричних мережах з розосередженими джерелами електроенергії, яке полягає у виборі оптимальних схем приєднання РДЕ за критерієм надійності, що дозволить забезпечити надійне і якісне електропостачання споживачів приєднаних до розподільної електричної мережі.</a:t>
            </a:r>
          </a:p>
          <a:p>
            <a:pPr algn="just">
              <a:buNone/>
            </a:pPr>
            <a:r>
              <a:rPr lang="uk-UA" sz="1600" dirty="0" smtClean="0"/>
              <a:t>		Отримані такі нові результати:</a:t>
            </a:r>
          </a:p>
          <a:p>
            <a:pPr algn="just"/>
            <a:r>
              <a:rPr lang="uk-UA" sz="1600" dirty="0" smtClean="0"/>
              <a:t>1. Стимулювання розбудови відновлюваних джерел енергії призводить до зростання їх частки в системному балансі електричної енергії. Тому необхідно розробляти методи та засоби, які дозволили б враховувати особливості ВДЕ під час розв’язання проектних та експлуатаційних задач. При цьому необхідно враховувати вплив ВДЕ на режимні характеристики РЕМ і створювати умови, щоб підприємства електричних мереж були також зацікавлені в розбудові ВДЕ. </a:t>
            </a:r>
          </a:p>
          <a:p>
            <a:pPr algn="just"/>
            <a:r>
              <a:rPr lang="uk-UA" sz="1600" dirty="0" smtClean="0"/>
              <a:t>2. Розподілені джерела енергії, зокрема і відновлювані джерела енергії як основна їх складова, впливають на режимну та балансову надійність. Для оцінювання впливу необхідно розробити показники, які б дозволяли врахувати особливості джерел енергії. Це можуть бути коефіцієнта забезпечення балансу, коефіцієнта якості напруги, а також коефіцієнт стабільності.</a:t>
            </a:r>
          </a:p>
          <a:p>
            <a:pPr algn="just"/>
            <a:r>
              <a:rPr lang="uk-UA" sz="1600" dirty="0" smtClean="0"/>
              <a:t>3. Розвинуто метод визначення інтегрального показника якості електропостачання, який дозволяє оцінити вплив ВДЕ на режимну і балансову надійність всієї розподільної електричної мережі. Інтегральний показник якості електропостачання визначається на основі інформації про відхилення напруги та забезпечення графіка </a:t>
            </a:r>
            <a:r>
              <a:rPr lang="uk-UA" sz="1600" dirty="0" err="1" smtClean="0"/>
              <a:t>електроспоживання</a:t>
            </a:r>
            <a:r>
              <a:rPr lang="uk-UA" sz="1600" dirty="0" smtClean="0"/>
              <a:t>. Він характеризує в цілому вплив ВДЕ на характеристики і техніко-економічні показники РЕМ.</a:t>
            </a:r>
          </a:p>
          <a:p>
            <a:pPr algn="just"/>
            <a:endParaRPr lang="uk-UA" sz="25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uk-UA" sz="25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57224" y="3214686"/>
            <a:ext cx="7467600" cy="214314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uk-UA" sz="1800" b="1" cap="all" dirty="0" smtClean="0">
                <a:latin typeface="Times New Roman" pitchFamily="18" charset="0"/>
                <a:cs typeface="Times New Roman" pitchFamily="18" charset="0"/>
              </a:rPr>
              <a:t>Дякую за увагу.</a:t>
            </a:r>
            <a:endParaRPr lang="uk-UA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14290"/>
            <a:ext cx="7615262" cy="625966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Якість функціонування, якість постачання</a:t>
            </a:r>
            <a:endParaRPr lang="uk-UA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7066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7066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70661" name="Object 5"/>
          <p:cNvGraphicFramePr>
            <a:graphicFrameLocks noChangeAspect="1"/>
          </p:cNvGraphicFramePr>
          <p:nvPr/>
        </p:nvGraphicFramePr>
        <p:xfrm>
          <a:off x="642910" y="714356"/>
          <a:ext cx="7140378" cy="4714908"/>
        </p:xfrm>
        <a:graphic>
          <a:graphicData uri="http://schemas.openxmlformats.org/presentationml/2006/ole">
            <p:oleObj spid="_x0000_s68610" name="Visio" r:id="rId3" imgW="20143798" imgH="10470184" progId="Visio.Drawing.11">
              <p:embed/>
            </p:oleObj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1142976" y="5715016"/>
            <a:ext cx="664373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Рисунок 2 – Схематичне зображення сучасних розподільних електричних мереж з розосередженим генеруванням</a:t>
            </a:r>
            <a:endParaRPr lang="uk-UA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85728"/>
            <a:ext cx="7467600" cy="6188224"/>
          </a:xfrm>
        </p:spPr>
        <p:txBody>
          <a:bodyPr/>
          <a:lstStyle/>
          <a:p>
            <a:pPr algn="ctr">
              <a:buNone/>
            </a:pPr>
            <a:r>
              <a:rPr lang="uk-UA" sz="1600" b="1" dirty="0" smtClean="0">
                <a:latin typeface="Times New Roman" pitchFamily="18" charset="0"/>
                <a:cs typeface="Times New Roman" pitchFamily="18" charset="0"/>
              </a:rPr>
              <a:t>Загальна оцінка впливу розосереджених джерел електроенергії на режим роботи розподільних електричних мереж</a:t>
            </a:r>
            <a:endParaRPr lang="uk-UA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endParaRPr lang="uk-UA" dirty="0"/>
          </a:p>
        </p:txBody>
      </p:sp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285720" y="3357562"/>
            <a:ext cx="442915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180975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Рисунок 3.1 – </a:t>
            </a:r>
            <a:r>
              <a:rPr lang="uk-UA" sz="1200" dirty="0" smtClean="0">
                <a:latin typeface="Times New Roman" pitchFamily="18" charset="0"/>
                <a:cs typeface="Times New Roman" pitchFamily="18" charset="0"/>
              </a:rPr>
              <a:t>Графік роботи ВДЕ в розподільній електричній мережі</a:t>
            </a:r>
            <a:endParaRPr kumimoji="0" lang="uk-UA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3"/>
          <a:srcRect l="2533"/>
          <a:stretch>
            <a:fillRect/>
          </a:stretch>
        </p:blipFill>
        <p:spPr bwMode="auto">
          <a:xfrm>
            <a:off x="428596" y="785794"/>
            <a:ext cx="3786214" cy="2617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4857752" y="2857496"/>
            <a:ext cx="37862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200" dirty="0" smtClean="0">
                <a:latin typeface="Times New Roman" pitchFamily="18" charset="0"/>
                <a:cs typeface="Times New Roman" pitchFamily="18" charset="0"/>
              </a:rPr>
              <a:t>Рисунок 3.2 – Зміна рівня гармонік напруги  в мережі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200" dirty="0" smtClean="0">
                <a:latin typeface="Times New Roman" pitchFamily="18" charset="0"/>
                <a:cs typeface="Times New Roman" pitchFamily="18" charset="0"/>
              </a:rPr>
              <a:t>1 – до впровадження сонячної електростанції; </a:t>
            </a:r>
          </a:p>
          <a:p>
            <a:r>
              <a:rPr lang="uk-UA" sz="1200" dirty="0" smtClean="0">
                <a:latin typeface="Times New Roman" pitchFamily="18" charset="0"/>
                <a:cs typeface="Times New Roman" pitchFamily="18" charset="0"/>
              </a:rPr>
              <a:t>2 – після впровадження сонячної електростанції</a:t>
            </a:r>
            <a:endParaRPr lang="uk-UA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28860" y="6000768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sz="1200" dirty="0" smtClean="0">
                <a:latin typeface="Times New Roman" pitchFamily="18" charset="0"/>
                <a:cs typeface="Times New Roman" pitchFamily="18" charset="0"/>
              </a:rPr>
              <a:t>Рисунок 3.3 – Зміни рівнів напруги у вузлі навантаження</a:t>
            </a:r>
            <a:endParaRPr lang="uk-UA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849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4993" name="Object 1"/>
          <p:cNvGraphicFramePr>
            <a:graphicFrameLocks noChangeAspect="1"/>
          </p:cNvGraphicFramePr>
          <p:nvPr/>
        </p:nvGraphicFramePr>
        <p:xfrm>
          <a:off x="1571604" y="3786190"/>
          <a:ext cx="4791075" cy="2305050"/>
        </p:xfrm>
        <a:graphic>
          <a:graphicData uri="http://schemas.openxmlformats.org/presentationml/2006/ole">
            <p:oleObj spid="_x0000_s84993" name="Picture" r:id="rId4" imgW="3797300" imgH="2273300" progId="Word.Picture.8">
              <p:embed/>
            </p:oleObj>
          </a:graphicData>
        </a:graphic>
      </p:graphicFrame>
      <p:sp>
        <p:nvSpPr>
          <p:cNvPr id="8499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4995" name="Object 3"/>
          <p:cNvGraphicFramePr>
            <a:graphicFrameLocks noChangeAspect="1"/>
          </p:cNvGraphicFramePr>
          <p:nvPr/>
        </p:nvGraphicFramePr>
        <p:xfrm>
          <a:off x="5000628" y="928670"/>
          <a:ext cx="2786083" cy="1857389"/>
        </p:xfrm>
        <a:graphic>
          <a:graphicData uri="http://schemas.openxmlformats.org/presentationml/2006/ole">
            <p:oleObj spid="_x0000_s84995" name="Picture" r:id="rId5" imgW="1993900" imgH="1727200" progId="Word.Picture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71472" y="357166"/>
            <a:ext cx="7643866" cy="5945322"/>
          </a:xfrm>
        </p:spPr>
        <p:txBody>
          <a:bodyPr>
            <a:normAutofit/>
          </a:bodyPr>
          <a:lstStyle/>
          <a:p>
            <a:pPr algn="just"/>
            <a:r>
              <a:rPr lang="uk-UA" sz="1600" b="1" dirty="0" smtClean="0"/>
              <a:t>        Мета </a:t>
            </a:r>
            <a:r>
              <a:rPr lang="uk-UA" sz="1600" b="1" dirty="0" smtClean="0"/>
              <a:t>роботи.</a:t>
            </a:r>
            <a:r>
              <a:rPr lang="uk-UA" sz="1600" dirty="0" smtClean="0"/>
              <a:t> Метою магістерської  роботи є оцінювання впливу відновлюваних джерел електроенергії на якість електропостачання споживачів в розподільчих електричних мережах. </a:t>
            </a:r>
          </a:p>
          <a:p>
            <a:pPr algn="just"/>
            <a:r>
              <a:rPr lang="uk-UA" sz="1600" dirty="0" smtClean="0"/>
              <a:t>        Для </a:t>
            </a:r>
            <a:r>
              <a:rPr lang="uk-UA" sz="1600" dirty="0" smtClean="0"/>
              <a:t>досягнення поставленої мети в роботі розв’язано такі</a:t>
            </a:r>
            <a:r>
              <a:rPr lang="uk-UA" sz="1600" b="1" dirty="0" smtClean="0"/>
              <a:t> основні </a:t>
            </a:r>
            <a:br>
              <a:rPr lang="uk-UA" sz="1600" b="1" dirty="0" smtClean="0"/>
            </a:br>
            <a:r>
              <a:rPr lang="uk-UA" sz="1600" b="1" dirty="0" smtClean="0"/>
              <a:t>завдання</a:t>
            </a:r>
            <a:r>
              <a:rPr lang="uk-UA" sz="1600" dirty="0" smtClean="0"/>
              <a:t>:</a:t>
            </a:r>
          </a:p>
          <a:p>
            <a:pPr algn="just">
              <a:buNone/>
            </a:pPr>
            <a:r>
              <a:rPr lang="uk-UA" sz="1600" dirty="0" smtClean="0"/>
              <a:t>             –  </a:t>
            </a:r>
            <a:r>
              <a:rPr lang="uk-UA" sz="1600" dirty="0" smtClean="0"/>
              <a:t>дослідження взаємовпливу режимів ВДЕ та споживачів електроенергії з урахуванням графіків їх функціонування;  вдосконалення методу оцінювання стабільності джерел розосередженого генерування в задачах оцінювання балансової надійності; </a:t>
            </a:r>
          </a:p>
          <a:p>
            <a:pPr algn="just">
              <a:buNone/>
            </a:pPr>
            <a:r>
              <a:rPr lang="uk-UA" sz="1600" dirty="0" smtClean="0"/>
              <a:t>	        – </a:t>
            </a:r>
            <a:r>
              <a:rPr lang="uk-UA" sz="1600" dirty="0" smtClean="0"/>
              <a:t>вдосконалення методу комплексного оцінювання якості функціонування розподільних електричних мереж з ВДЕ шляхом врахування показників режимної та балансової надійності; </a:t>
            </a:r>
          </a:p>
          <a:p>
            <a:pPr algn="just">
              <a:buNone/>
            </a:pPr>
            <a:r>
              <a:rPr lang="uk-UA" sz="1600" dirty="0" smtClean="0"/>
              <a:t>            – </a:t>
            </a:r>
            <a:r>
              <a:rPr lang="uk-UA" sz="1600" dirty="0" smtClean="0"/>
              <a:t>дослідження задач, пов’язаних з підвищенням енергетичної ефективності розподільних електричних мереж в комплексі з різнотипними ВДЕ та формування аналітичних умов оптимального розвитку локальних електричних систем.</a:t>
            </a:r>
          </a:p>
          <a:p>
            <a:pPr algn="just">
              <a:buNone/>
            </a:pPr>
            <a:r>
              <a:rPr lang="uk-UA" sz="1600" i="1" dirty="0" smtClean="0"/>
              <a:t>            Об’єктом </a:t>
            </a:r>
            <a:r>
              <a:rPr lang="uk-UA" sz="1600" i="1" dirty="0" smtClean="0"/>
              <a:t>дослідження</a:t>
            </a:r>
            <a:r>
              <a:rPr lang="uk-UA" sz="1600" b="1" dirty="0" smtClean="0"/>
              <a:t> </a:t>
            </a:r>
            <a:r>
              <a:rPr lang="uk-UA" sz="1600" dirty="0" smtClean="0"/>
              <a:t>магістерської роботи є нормальні режими розподільних електричних мереж з відновлюваними джерелами електроенергії, а </a:t>
            </a:r>
            <a:r>
              <a:rPr lang="uk-UA" sz="1600" i="1" dirty="0" smtClean="0"/>
              <a:t>предметом дослідження</a:t>
            </a:r>
            <a:r>
              <a:rPr lang="uk-UA" sz="1600" dirty="0" smtClean="0"/>
              <a:t> є методи та засоби аналізу якості електропостачання споживачів в  розподільчих електричних мережах з відновлюваними джерелами електроенергії. </a:t>
            </a:r>
          </a:p>
          <a:p>
            <a:pPr algn="just">
              <a:lnSpc>
                <a:spcPct val="120000"/>
              </a:lnSpc>
            </a:pPr>
            <a:endParaRPr lang="uk-UA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428604"/>
            <a:ext cx="7467600" cy="6045348"/>
          </a:xfrm>
        </p:spPr>
        <p:txBody>
          <a:bodyPr/>
          <a:lstStyle/>
          <a:p>
            <a:pPr algn="ctr">
              <a:buNone/>
            </a:pPr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Математичне моделювання якості функціонування розподільних електричних мереж як засіб комплексного оцінювання їх надійності в умовах розбудови розосередженого генерування</a:t>
            </a:r>
          </a:p>
          <a:p>
            <a:pPr algn="ctr">
              <a:buNone/>
            </a:pPr>
            <a:endParaRPr lang="uk-UA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                За </a:t>
            </a:r>
            <a:r>
              <a:rPr lang="uk-UA" sz="1400" dirty="0" err="1" smtClean="0">
                <a:latin typeface="Times New Roman" pitchFamily="18" charset="0"/>
                <a:cs typeface="Times New Roman" pitchFamily="18" charset="0"/>
              </a:rPr>
              <a:t>критеріальною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 моделлю якості функціонування можна оцінити реальний стан системи по відношенню до «ідеально» системи. На рисунку 5.1 побудовані залежності . Звичайно таких залежностей можна побудувати m (кількість станів), але достатньо побудувати одну відносно імовірності стану, в якому перебуває системи в даний час.</a:t>
            </a:r>
          </a:p>
          <a:p>
            <a:pPr>
              <a:buNone/>
            </a:pPr>
            <a:r>
              <a:rPr lang="uk-UA" sz="1400" dirty="0" smtClean="0"/>
              <a:t>	</a:t>
            </a:r>
            <a:r>
              <a:rPr lang="uk-UA" sz="1400" dirty="0" err="1" smtClean="0"/>
              <a:t>Критеріальна</a:t>
            </a:r>
            <a:r>
              <a:rPr lang="uk-UA" sz="1400" dirty="0" smtClean="0"/>
              <a:t> модель :</a:t>
            </a:r>
          </a:p>
          <a:p>
            <a:pPr>
              <a:buNone/>
            </a:pPr>
            <a:r>
              <a:rPr lang="uk-UA" sz="1400" dirty="0" smtClean="0"/>
              <a:t>	 </a:t>
            </a:r>
          </a:p>
          <a:p>
            <a:pPr>
              <a:buNone/>
            </a:pPr>
            <a:endParaRPr lang="uk-UA" sz="1400" dirty="0" smtClean="0"/>
          </a:p>
          <a:p>
            <a:pPr>
              <a:buNone/>
            </a:pPr>
            <a:r>
              <a:rPr lang="uk-UA" sz="1400" dirty="0" smtClean="0"/>
              <a:t>	</a:t>
            </a:r>
            <a:endParaRPr lang="uk-UA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35841" name="Object 1"/>
          <p:cNvGraphicFramePr>
            <a:graphicFrameLocks noChangeAspect="1"/>
          </p:cNvGraphicFramePr>
          <p:nvPr/>
        </p:nvGraphicFramePr>
        <p:xfrm>
          <a:off x="3571868" y="2714620"/>
          <a:ext cx="1343025" cy="571500"/>
        </p:xfrm>
        <a:graphic>
          <a:graphicData uri="http://schemas.openxmlformats.org/presentationml/2006/ole">
            <p:oleObj spid="_x0000_s35841" name="Формула" r:id="rId3" imgW="1346200" imgH="571500" progId="Equation.3">
              <p:embed/>
            </p:oleObj>
          </a:graphicData>
        </a:graphic>
      </p:graphicFrame>
      <p:sp>
        <p:nvSpPr>
          <p:cNvPr id="35843" name="Rectangle 3"/>
          <p:cNvSpPr>
            <a:spLocks noChangeArrowheads="1"/>
          </p:cNvSpPr>
          <p:nvPr/>
        </p:nvSpPr>
        <p:spPr bwMode="auto">
          <a:xfrm>
            <a:off x="0" y="571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   </a:t>
            </a:r>
            <a:endParaRPr kumimoji="0" 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5845" name="Rectangle 5"/>
          <p:cNvSpPr>
            <a:spLocks noChangeArrowheads="1"/>
          </p:cNvSpPr>
          <p:nvPr/>
        </p:nvSpPr>
        <p:spPr bwMode="auto">
          <a:xfrm>
            <a:off x="357158" y="34290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де 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5844" name="Object 4"/>
          <p:cNvGraphicFramePr>
            <a:graphicFrameLocks noChangeAspect="1"/>
          </p:cNvGraphicFramePr>
          <p:nvPr/>
        </p:nvGraphicFramePr>
        <p:xfrm>
          <a:off x="1142976" y="3571876"/>
          <a:ext cx="523875" cy="238125"/>
        </p:xfrm>
        <a:graphic>
          <a:graphicData uri="http://schemas.openxmlformats.org/presentationml/2006/ole">
            <p:oleObj spid="_x0000_s35844" name="Формула" r:id="rId4" imgW="520474" imgH="241195" progId="Equation.3">
              <p:embed/>
            </p:oleObj>
          </a:graphicData>
        </a:graphic>
      </p:graphicFrame>
      <p:sp>
        <p:nvSpPr>
          <p:cNvPr id="35846" name="Rectangle 6"/>
          <p:cNvSpPr>
            <a:spLocks noChangeArrowheads="1"/>
          </p:cNvSpPr>
          <p:nvPr/>
        </p:nvSpPr>
        <p:spPr bwMode="auto">
          <a:xfrm>
            <a:off x="1214478" y="3500438"/>
            <a:ext cx="692942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Arial" pitchFamily="34" charset="0"/>
                <a:sym typeface="Symbol" pitchFamily="18" charset="2"/>
              </a:rPr>
              <a:t>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значення імовірності знаходження системи в стані 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відповідно початку експлуатації і після останнього тестування.</a:t>
            </a:r>
          </a:p>
        </p:txBody>
      </p:sp>
      <p:pic>
        <p:nvPicPr>
          <p:cNvPr id="35847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86051" y="3929066"/>
            <a:ext cx="2428892" cy="1885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8" name="Rectangle 8"/>
          <p:cNvSpPr>
            <a:spLocks noChangeArrowheads="1"/>
          </p:cNvSpPr>
          <p:nvPr/>
        </p:nvSpPr>
        <p:spPr bwMode="auto">
          <a:xfrm>
            <a:off x="571472" y="6000768"/>
            <a:ext cx="707233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Рисунок 5.1 – Функція якості системи в двох станах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7358082" y="2786058"/>
            <a:ext cx="5453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(5.1</a:t>
            </a:r>
            <a:r>
              <a:rPr lang="uk-UA" dirty="0" smtClean="0"/>
              <a:t>)</a:t>
            </a: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85728"/>
            <a:ext cx="7467600" cy="642942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     Математичне моделювання якості функціонування розподільних електричних мереж як засіб комплексного оцінювання їх надійності в умовах розбудови розосередженого генерування</a:t>
            </a:r>
          </a:p>
          <a:p>
            <a:pPr algn="ctr"/>
            <a:endParaRPr lang="uk-UA" sz="1400" dirty="0" smtClean="0"/>
          </a:p>
          <a:p>
            <a:pPr algn="just"/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        Для оцінювання впливу РДЕ на надійність розподільних електричних мереж необхідно визначити показники ефективності, які будуть характеризувати режимну і балансову надійність (див. рис. 6.1), для кожного з станів, можливих для розподільної мережі, і використовуючи (6.1) визначити комплексний показник якості функціонування. За величиною показника якості функціонування, який може приймати значення від 1 до 0, можна оцінити вплив РДЕ і ВДЕ зокрема.</a:t>
            </a:r>
          </a:p>
          <a:p>
            <a:endParaRPr lang="uk-UA" sz="1400" dirty="0"/>
          </a:p>
        </p:txBody>
      </p:sp>
      <p:pic>
        <p:nvPicPr>
          <p:cNvPr id="37890" name="Picture 2" descr="граф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6050" y="3786190"/>
            <a:ext cx="3209944" cy="1761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1" name="Rectangle 3"/>
          <p:cNvSpPr>
            <a:spLocks noChangeArrowheads="1"/>
          </p:cNvSpPr>
          <p:nvPr/>
        </p:nvSpPr>
        <p:spPr bwMode="auto">
          <a:xfrm>
            <a:off x="1500166" y="5715016"/>
            <a:ext cx="550072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810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Рисунок 6.1 – Графічна інтерпретація оцінювання комплексного показника якості функціонування розподільної електричної мережі з розосередженим генеруванням</a:t>
            </a:r>
            <a:endParaRPr kumimoji="0" lang="uk-UA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89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37892" name="Object 4"/>
          <p:cNvGraphicFramePr>
            <a:graphicFrameLocks noChangeAspect="1"/>
          </p:cNvGraphicFramePr>
          <p:nvPr/>
        </p:nvGraphicFramePr>
        <p:xfrm>
          <a:off x="3714744" y="2928934"/>
          <a:ext cx="1143000" cy="495300"/>
        </p:xfrm>
        <a:graphic>
          <a:graphicData uri="http://schemas.openxmlformats.org/presentationml/2006/ole">
            <p:oleObj spid="_x0000_s37892" name="Формула" r:id="rId4" imgW="1143000" imgH="495300" progId="Equation.3">
              <p:embed/>
            </p:oleObj>
          </a:graphicData>
        </a:graphic>
      </p:graphicFrame>
      <p:sp>
        <p:nvSpPr>
          <p:cNvPr id="37894" name="Rectangle 6"/>
          <p:cNvSpPr>
            <a:spLocks noChangeArrowheads="1"/>
          </p:cNvSpPr>
          <p:nvPr/>
        </p:nvSpPr>
        <p:spPr bwMode="auto">
          <a:xfrm>
            <a:off x="0" y="495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r>
              <a:rPr kumimoji="0" lang="uk-UA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7895" name="Rectangle 7"/>
          <p:cNvSpPr>
            <a:spLocks noChangeArrowheads="1"/>
          </p:cNvSpPr>
          <p:nvPr/>
        </p:nvSpPr>
        <p:spPr bwMode="auto">
          <a:xfrm>
            <a:off x="6858016" y="3000372"/>
            <a:ext cx="135725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(6.1)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42844" y="285728"/>
            <a:ext cx="8572560" cy="6188224"/>
          </a:xfrm>
        </p:spPr>
        <p:txBody>
          <a:bodyPr/>
          <a:lstStyle/>
          <a:p>
            <a:pPr algn="ctr">
              <a:buNone/>
            </a:pPr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	Алгоритм оцінювання впливу ВДЕ на режим розподільної електричної мережі за показником якості функціонування</a:t>
            </a:r>
          </a:p>
          <a:p>
            <a:endParaRPr lang="uk-UA" dirty="0"/>
          </a:p>
        </p:txBody>
      </p:sp>
      <p:pic>
        <p:nvPicPr>
          <p:cNvPr id="40962" name="Рисунок 57" descr="Харк_ст4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071546"/>
            <a:ext cx="3429024" cy="2259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-714412" y="3429000"/>
            <a:ext cx="55721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Рисунок </a:t>
            </a:r>
            <a:r>
              <a:rPr lang="en-US" sz="1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7.1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Фрагмент схеми розподільної електричної мережі</a:t>
            </a:r>
            <a:endParaRPr kumimoji="0" lang="uk-UA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64" name="Picture 4" descr="коеф_якост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7818" y="928670"/>
            <a:ext cx="2819400" cy="255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5" name="Rectangle 5"/>
          <p:cNvSpPr>
            <a:spLocks noChangeArrowheads="1"/>
          </p:cNvSpPr>
          <p:nvPr/>
        </p:nvSpPr>
        <p:spPr bwMode="auto">
          <a:xfrm>
            <a:off x="4714876" y="3429000"/>
            <a:ext cx="392909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Рисунок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7.2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Графік зміни показника якості функціонування від електричної енергії виробленої на СЕС</a:t>
            </a:r>
            <a:endParaRPr kumimoji="0" lang="uk-UA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66" name="Picture 6" descr="КАч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3714752"/>
            <a:ext cx="2664637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7" name="Rectangle 7"/>
          <p:cNvSpPr>
            <a:spLocks noChangeArrowheads="1"/>
          </p:cNvSpPr>
          <p:nvPr/>
        </p:nvSpPr>
        <p:spPr bwMode="auto">
          <a:xfrm>
            <a:off x="-285784" y="5786454"/>
            <a:ext cx="421484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Рисунок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7.3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Графік зміни показника якості функціонування від </a:t>
            </a:r>
            <a:b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електричної енергії виробленої на МГЕС</a:t>
            </a:r>
            <a:endParaRPr kumimoji="0" lang="uk-UA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68" name="Picture 8" descr="КАч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9124" y="4000504"/>
            <a:ext cx="3143272" cy="1877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9" name="Rectangle 9"/>
          <p:cNvSpPr>
            <a:spLocks noChangeArrowheads="1"/>
          </p:cNvSpPr>
          <p:nvPr/>
        </p:nvSpPr>
        <p:spPr bwMode="auto">
          <a:xfrm>
            <a:off x="4071934" y="5903893"/>
            <a:ext cx="400052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Рисунок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7.4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Графік зміни показника якості функціонування від електричної енергії виробленої сумісно на СЕС та МГЕС</a:t>
            </a:r>
            <a:endParaRPr kumimoji="0" lang="uk-UA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428604"/>
            <a:ext cx="7467600" cy="6045348"/>
          </a:xfrm>
        </p:spPr>
        <p:txBody>
          <a:bodyPr>
            <a:normAutofit/>
          </a:bodyPr>
          <a:lstStyle/>
          <a:p>
            <a:pPr algn="ctr"/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Формування інформаційного забезпечення задачі оцінювання показників балансової</a:t>
            </a:r>
            <a:endParaRPr lang="uk-UA" sz="1400" dirty="0" smtClean="0"/>
          </a:p>
          <a:p>
            <a:pPr algn="ctr">
              <a:buNone/>
            </a:pPr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та режимної надійності</a:t>
            </a:r>
            <a:endParaRPr lang="uk-UA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604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60417" name="Object 1"/>
          <p:cNvGraphicFramePr>
            <a:graphicFrameLocks noChangeAspect="1"/>
          </p:cNvGraphicFramePr>
          <p:nvPr/>
        </p:nvGraphicFramePr>
        <p:xfrm>
          <a:off x="1214414" y="1142984"/>
          <a:ext cx="1703975" cy="4838713"/>
        </p:xfrm>
        <a:graphic>
          <a:graphicData uri="http://schemas.openxmlformats.org/presentationml/2006/ole">
            <p:oleObj spid="_x0000_s60417" name="Picture" r:id="rId3" imgW="2832100" imgH="7416800" progId="Word.Picture.8">
              <p:embed/>
            </p:oleObj>
          </a:graphicData>
        </a:graphic>
      </p:graphicFrame>
      <p:sp>
        <p:nvSpPr>
          <p:cNvPr id="6042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60419" name="Object 3"/>
          <p:cNvGraphicFramePr>
            <a:graphicFrameLocks noChangeAspect="1"/>
          </p:cNvGraphicFramePr>
          <p:nvPr/>
        </p:nvGraphicFramePr>
        <p:xfrm>
          <a:off x="3857620" y="1357298"/>
          <a:ext cx="3721224" cy="3643338"/>
        </p:xfrm>
        <a:graphic>
          <a:graphicData uri="http://schemas.openxmlformats.org/presentationml/2006/ole">
            <p:oleObj spid="_x0000_s60419" name="Picture" r:id="rId4" imgW="4772025" imgH="4676775" progId="Word.Picture.8">
              <p:embed/>
            </p:oleObj>
          </a:graphicData>
        </a:graphic>
      </p:graphicFrame>
      <p:sp>
        <p:nvSpPr>
          <p:cNvPr id="60421" name="Rectangle 5"/>
          <p:cNvSpPr>
            <a:spLocks noChangeArrowheads="1"/>
          </p:cNvSpPr>
          <p:nvPr/>
        </p:nvSpPr>
        <p:spPr bwMode="auto">
          <a:xfrm>
            <a:off x="3286116" y="5072074"/>
            <a:ext cx="464347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Рисунок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.2 – Формування розрахункової моделі </a:t>
            </a:r>
            <a:r>
              <a:rPr kumimoji="0" lang="uk-UA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ЕМ</a:t>
            </a:r>
            <a:endParaRPr kumimoji="0" lang="uk-UA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14348" y="6027003"/>
            <a:ext cx="35719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200" dirty="0" smtClean="0">
                <a:latin typeface="Times New Roman" pitchFamily="18" charset="0"/>
                <a:cs typeface="Times New Roman" pitchFamily="18" charset="0"/>
              </a:rPr>
              <a:t>Рисунок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8.1</a:t>
            </a:r>
            <a:r>
              <a:rPr lang="uk-UA" sz="1200" dirty="0" smtClean="0">
                <a:latin typeface="Times New Roman" pitchFamily="18" charset="0"/>
                <a:cs typeface="Times New Roman" pitchFamily="18" charset="0"/>
              </a:rPr>
              <a:t> – Етапи формування інформаційного забезпечення задачі оцінювання показників балансової і режимної надійності </a:t>
            </a:r>
            <a:r>
              <a:rPr lang="uk-UA" sz="1200" dirty="0" err="1" smtClean="0">
                <a:latin typeface="Times New Roman" pitchFamily="18" charset="0"/>
                <a:cs typeface="Times New Roman" pitchFamily="18" charset="0"/>
              </a:rPr>
              <a:t>ЕМ</a:t>
            </a:r>
            <a:endParaRPr lang="uk-UA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42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60425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500042"/>
            <a:ext cx="7467600" cy="5973910"/>
          </a:xfrm>
        </p:spPr>
        <p:txBody>
          <a:bodyPr/>
          <a:lstStyle/>
          <a:p>
            <a:pPr algn="ctr"/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Структурування вихідних даних з генерації РДЕ та </a:t>
            </a:r>
            <a:r>
              <a:rPr lang="uk-UA" sz="1400" b="1" dirty="0" err="1" smtClean="0">
                <a:latin typeface="Times New Roman" pitchFamily="18" charset="0"/>
                <a:cs typeface="Times New Roman" pitchFamily="18" charset="0"/>
              </a:rPr>
              <a:t>електроспоживанню</a:t>
            </a:r>
            <a:endParaRPr lang="uk-UA" sz="1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6246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62465" name="Object 1"/>
          <p:cNvGraphicFramePr>
            <a:graphicFrameLocks noChangeAspect="1"/>
          </p:cNvGraphicFramePr>
          <p:nvPr/>
        </p:nvGraphicFramePr>
        <p:xfrm>
          <a:off x="428596" y="928670"/>
          <a:ext cx="2857488" cy="5000660"/>
        </p:xfrm>
        <a:graphic>
          <a:graphicData uri="http://schemas.openxmlformats.org/presentationml/2006/ole">
            <p:oleObj spid="_x0000_s62465" name="Visio" r:id="rId3" imgW="4294983" imgH="9333149" progId="Visio.Drawing.11">
              <p:embed/>
            </p:oleObj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500034" y="6072206"/>
            <a:ext cx="292895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Рисунок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9.1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 – Алгоритм структурування статистичних даних за рік</a:t>
            </a:r>
            <a:endParaRPr lang="uk-UA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2468" name="Picture 4" descr="Пакування графіків"/>
          <p:cNvPicPr>
            <a:picLocks noChangeAspect="1" noChangeArrowheads="1"/>
          </p:cNvPicPr>
          <p:nvPr/>
        </p:nvPicPr>
        <p:blipFill>
          <a:blip r:embed="rId4"/>
          <a:srcRect t="2075" r="34242" b="72038"/>
          <a:stretch>
            <a:fillRect/>
          </a:stretch>
        </p:blipFill>
        <p:spPr bwMode="auto">
          <a:xfrm>
            <a:off x="3571868" y="1357298"/>
            <a:ext cx="4240068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3500430" y="4286256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Рисунок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9.2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 – Вигляд отриманих масивів з результатами структурування даних</a:t>
            </a:r>
            <a:endParaRPr lang="uk-UA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823</TotalTime>
  <Words>688</Words>
  <PresentationFormat>Экран (4:3)</PresentationFormat>
  <Paragraphs>96</Paragraphs>
  <Slides>14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3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Эркер</vt:lpstr>
      <vt:lpstr>Visio</vt:lpstr>
      <vt:lpstr>Picture</vt:lpstr>
      <vt:lpstr>Формула</vt:lpstr>
      <vt:lpstr>Оцінювання впливу відновлюваних джерел електроенергії на якість електропостачання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Оцінювання впливу відновлюваних джерел електроенергії на якість електропостачання</dc:title>
  <dc:creator>Віктор</dc:creator>
  <cp:lastModifiedBy>Віктор</cp:lastModifiedBy>
  <cp:revision>103</cp:revision>
  <dcterms:created xsi:type="dcterms:W3CDTF">2015-09-13T15:02:26Z</dcterms:created>
  <dcterms:modified xsi:type="dcterms:W3CDTF">2015-11-17T22:23:14Z</dcterms:modified>
</cp:coreProperties>
</file>