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66" r:id="rId5"/>
    <p:sldId id="265" r:id="rId6"/>
    <p:sldId id="258" r:id="rId7"/>
    <p:sldId id="260" r:id="rId8"/>
    <p:sldId id="263" r:id="rId9"/>
    <p:sldId id="261" r:id="rId10"/>
    <p:sldId id="262" r:id="rId11"/>
    <p:sldId id="264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e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Relationship Id="rId4" Type="http://schemas.openxmlformats.org/officeDocument/2006/relationships/image" Target="../media/image4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46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839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5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0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6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21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3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35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41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F63E-7EFA-4CDF-AA6A-34247AE8EE2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EE34D-D93E-42C9-B198-3C4A4BF0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4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42.emf"/><Relationship Id="rId4" Type="http://schemas.openxmlformats.org/officeDocument/2006/relationships/image" Target="../media/image39.emf"/><Relationship Id="rId9" Type="http://schemas.openxmlformats.org/officeDocument/2006/relationships/oleObject" Target="../embeddings/oleObject2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image" Target="../media/image12.pn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1.w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1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6.wmf"/><Relationship Id="rId18" Type="http://schemas.openxmlformats.org/officeDocument/2006/relationships/oleObject" Target="../embeddings/oleObject20.bin"/><Relationship Id="rId3" Type="http://schemas.openxmlformats.org/officeDocument/2006/relationships/image" Target="../media/image30.png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8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5.wmf"/><Relationship Id="rId5" Type="http://schemas.openxmlformats.org/officeDocument/2006/relationships/image" Target="../media/image32.png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9.wmf"/><Relationship Id="rId4" Type="http://schemas.openxmlformats.org/officeDocument/2006/relationships/image" Target="../media/image31.png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1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6.pn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35.wmf"/><Relationship Id="rId4" Type="http://schemas.openxmlformats.org/officeDocument/2006/relationships/image" Target="../media/image37.png"/><Relationship Id="rId9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5316" y="334852"/>
            <a:ext cx="10127773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електроенергетики та електромеханіки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електричних станцій та систем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освітньо-кваліфікаційним рівнем «магістр»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</a:t>
            </a:r>
          </a:p>
          <a:p>
            <a:pPr algn="ctr"/>
            <a:r>
              <a:rPr lang="uk-UA" sz="16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«ЯКІСТЬ ЕЛЕКТРОЕНЕРГІЇ В електричних МЕРЕЖАХ З ВІДНОВЛЮВАНИМИ ДЖЕРЕЛАМИ ЕНЕРГІЇ»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студент 1 курсу ОПППМ,</a:t>
            </a: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групи 1ЕС-14м спеціальності </a:t>
            </a: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8.05070101 – «Електричні станції»</a:t>
            </a: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Цибулько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О.А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Керівник: </a:t>
            </a:r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д.т.н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проф. каф. ЕСС</a:t>
            </a:r>
          </a:p>
          <a:p>
            <a:pPr algn="r"/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Лежнюк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П.Д.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</a:p>
          <a:p>
            <a:pPr algn="ctr"/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72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84331" y="166942"/>
            <a:ext cx="3357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 з вмонтованим СП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Documents and Settings\STALKER\Рабочий стол\Леонтьев\методи\Новости Электротехники №1(31) Симметрирующее устройство для трансформаторов Средство стабилизации напряжения и снижения потерь в сетях 0,4 кВ.files\Serd_pi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105" y="650875"/>
            <a:ext cx="15716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6564" y="2928938"/>
            <a:ext cx="29289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Схеми включення основних 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обмоток трансформатора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794043" y="1651000"/>
            <a:ext cx="600075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1 - </a:t>
            </a:r>
            <a:r>
              <a:rPr lang="uk-UA" sz="11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Тристрижневий</a:t>
            </a:r>
            <a:r>
              <a:rPr lang="uk-UA" sz="1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магнітопровід трифазного трансформатора. </a:t>
            </a:r>
            <a:endParaRPr lang="ru-RU" sz="11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2 - Обмотки високої напруги. </a:t>
            </a:r>
            <a:endParaRPr lang="ru-RU" sz="1100" dirty="0"/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3 - Обмотки низької напруги. </a:t>
            </a:r>
            <a:endParaRPr lang="ru-RU" sz="1100" dirty="0"/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4 - Обмотка з компенсаційних витків. </a:t>
            </a:r>
            <a:endParaRPr lang="ru-RU" sz="1100" dirty="0"/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5 - Дистанційні клини. </a:t>
            </a:r>
            <a:endParaRPr lang="ru-RU" sz="1100" dirty="0"/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6 -Кінець компенсаційної обмотки, що підключається до нейтралі </a:t>
            </a:r>
            <a:r>
              <a:rPr lang="ru-RU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обмоток</a:t>
            </a: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низької напруги. </a:t>
            </a:r>
          </a:p>
          <a:p>
            <a:pPr eaLnBrk="0" hangingPunct="0">
              <a:tabLst>
                <a:tab pos="457200" algn="l"/>
              </a:tabLst>
            </a:pPr>
            <a:r>
              <a:rPr lang="uk-UA" sz="1100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7 - Кінець компенсаційної обмотки, який виводиться назовні.</a:t>
            </a:r>
            <a:r>
              <a:rPr lang="ru-RU" sz="1100" dirty="0"/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794043" y="614363"/>
            <a:ext cx="83352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Обмотка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симетрувального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пристрою включена в переріз нульового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провода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трансформатора Y/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Yн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розрахунку на те, що при несиметричному навантаженні і появі струму в нульовому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проводі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створювані в магнітопроводі потоки нульової послідовності в робочих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обмотках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трансформатора Y/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Yн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повністю компенсуються протилежно направленими потоками нульової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</a:t>
            </a:r>
            <a:r>
              <a:rPr lang="uk-UA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симетруючого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пристрою. Тим самим запобігає перекосу фазної напруги.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00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7781948" y="-252227"/>
            <a:ext cx="12192000" cy="2124371"/>
            <a:chOff x="0" y="0"/>
            <a:chExt cx="12192000" cy="2124371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12192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graphicFrame>
          <p:nvGraphicFramePr>
            <p:cNvPr id="4" name="Объект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1945395"/>
                </p:ext>
              </p:extLst>
            </p:nvPr>
          </p:nvGraphicFramePr>
          <p:xfrm>
            <a:off x="1062020" y="879054"/>
            <a:ext cx="2419065" cy="1245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6" name="Visio" r:id="rId3" imgW="4793324" imgH="2459888" progId="Visio.Drawing.11">
                    <p:embed/>
                  </p:oleObj>
                </mc:Choice>
                <mc:Fallback>
                  <p:oleObj name="Visio" r:id="rId3" imgW="4793324" imgH="2459888" progId="Visio.Drawing.11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2020" y="879054"/>
                          <a:ext cx="2419065" cy="124531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66560" y="25464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7504" y="300122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873315" y="3057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7350076" y="3568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871292"/>
              </p:ext>
            </p:extLst>
          </p:nvPr>
        </p:nvGraphicFramePr>
        <p:xfrm>
          <a:off x="732908" y="4704410"/>
          <a:ext cx="2256172" cy="13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Visio" r:id="rId5" imgW="6596615" imgH="3882803" progId="Visio.Drawing.11">
                  <p:embed/>
                </p:oleObj>
              </mc:Choice>
              <mc:Fallback>
                <p:oleObj name="Visio" r:id="rId5" imgW="6596615" imgH="3882803" progId="Visio.Drawing.11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908" y="4704410"/>
                        <a:ext cx="2256172" cy="13303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15872" y="1970834"/>
            <a:ext cx="3275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ССЕМ з реактором у тракті нульової послідовності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96954" y="233256"/>
            <a:ext cx="5247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ССЕМ З РЕАКТОРОМ У ТРАКТІ НУЛЬОВОЇ ПОСЛІДОВНОСТІ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45742" y="6168613"/>
            <a:ext cx="3077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Осцилограма, що ілюструє процес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симетрування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навантаженні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9"/>
          <p:cNvSpPr>
            <a:spLocks noChangeArrowheads="1"/>
          </p:cNvSpPr>
          <p:nvPr/>
        </p:nvSpPr>
        <p:spPr bwMode="auto">
          <a:xfrm>
            <a:off x="6962560" y="8742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122272"/>
              </p:ext>
            </p:extLst>
          </p:nvPr>
        </p:nvGraphicFramePr>
        <p:xfrm>
          <a:off x="4127847" y="2680084"/>
          <a:ext cx="2656314" cy="151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Visio" r:id="rId7" imgW="4960755" imgH="2819573" progId="Visio.Drawing.11">
                  <p:embed/>
                </p:oleObj>
              </mc:Choice>
              <mc:Fallback>
                <p:oleObj name="Visio" r:id="rId7" imgW="4960755" imgH="2819573" progId="Visio.Drawing.11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847" y="2680084"/>
                        <a:ext cx="2656314" cy="1510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772901" y="4200949"/>
            <a:ext cx="3405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ССЕМ з реактором у тракті нульової послідовності в мережі з компенсованою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нейтраллю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9170" y="36123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545730" y="2620981"/>
            <a:ext cx="3806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– живильна підстанція; 2 – прийомні підстанції; 3 – роз’єднувачі заземлення нейтралі; 4 – ДГК; 5 –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тристержневий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реактор; 6 – шунтувальний вимикач; 7 – лінійні вимикачі.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86916" y="3612353"/>
            <a:ext cx="39543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здійснення електропостачання за ССЕМ необхідно включити шунтувальний вимикач 6 і роз’єднувачі 3. При замиканні на землю (у режимі роботи ССЕМ однієї з ліній) від кола захисту відключається шунтувальний вимикач 6. Після цього мережа переходить в нормальний режим роботи з компенсацією ємнісних струмів.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95991" y="5019685"/>
            <a:ext cx="5338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моменту t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напруги на навантаженні U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 симетричні. У момент t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мережі виникає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неповнофазний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режим зникнення напруги в одній з фаз. У момент t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заземлюється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нейтраль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трансформатора прийомної підстанції. Це включення приводить до появи напруги нульової послідовності – 3U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момент t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включається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симетрувальний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реактор. Струм у нейтралі реактора I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цей момент часу збільшується до величини I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зумовленої навантаженням.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362" y="34351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548506"/>
              </p:ext>
            </p:extLst>
          </p:nvPr>
        </p:nvGraphicFramePr>
        <p:xfrm>
          <a:off x="577315" y="329725"/>
          <a:ext cx="1662833" cy="2281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Visio" r:id="rId9" imgW="3647540" imgH="4998187" progId="Visio.Drawing.11">
                  <p:embed/>
                </p:oleObj>
              </mc:Choice>
              <mc:Fallback>
                <p:oleObj name="Visio" r:id="rId9" imgW="3647540" imgH="4998187" progId="Visio.Drawing.11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315" y="329725"/>
                        <a:ext cx="1662833" cy="22810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45742" y="2667088"/>
            <a:ext cx="32422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Векторна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діаграма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ССЕМ з реактором у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тракті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нульової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73105" y="1049941"/>
            <a:ext cx="57379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діаграми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видно,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шинах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трифазну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фазах B і C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перевищують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номінальні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симетричному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46 % і 43 %,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необхідністю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відключення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мережах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глухозаземленою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нейтраллю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несиметрії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5,12 %,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більшості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позначається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нормальній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РЕМ.</a:t>
            </a:r>
          </a:p>
        </p:txBody>
      </p:sp>
    </p:spTree>
    <p:extLst>
      <p:ext uri="{BB962C8B-B14F-4D97-AF65-F5344CB8AC3E}">
        <p14:creationId xmlns:p14="http://schemas.microsoft.com/office/powerpoint/2010/main" val="422676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93972" y="3039413"/>
            <a:ext cx="252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62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42552" y="19688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89596"/>
              </p:ext>
            </p:extLst>
          </p:nvPr>
        </p:nvGraphicFramePr>
        <p:xfrm>
          <a:off x="456405" y="5005982"/>
          <a:ext cx="48387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" name="Equation" r:id="rId3" imgW="4178300" imgH="482600" progId="Equation.DSMT4">
                  <p:embed/>
                </p:oleObj>
              </mc:Choice>
              <mc:Fallback>
                <p:oleObj name="Equation" r:id="rId3" imgW="4178300" imgH="482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05" y="5005982"/>
                        <a:ext cx="4838700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78159" y="4661009"/>
            <a:ext cx="4518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формула узагальненого показника якості електроенергії:</a:t>
            </a:r>
            <a:endParaRPr lang="ru-RU" sz="1400" dirty="0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89901" y="42832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291369"/>
              </p:ext>
            </p:extLst>
          </p:nvPr>
        </p:nvGraphicFramePr>
        <p:xfrm>
          <a:off x="456405" y="4334335"/>
          <a:ext cx="20002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Equation" r:id="rId5" imgW="1688367" imgH="241195" progId="Equation.DSMT4">
                  <p:embed/>
                </p:oleObj>
              </mc:Choice>
              <mc:Fallback>
                <p:oleObj name="Equation" r:id="rId5" imgW="1688367" imgH="241195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05" y="4334335"/>
                        <a:ext cx="20002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78159" y="529363"/>
            <a:ext cx="48894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Усталене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флікера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синусоїдності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ої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гармонійної складової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378159" y="1626797"/>
            <a:ext cx="513268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несиметрії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несиметрії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нульовій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провалу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Імпульсна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напруга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імп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перенапруги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uk-UA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2105637" y="116200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3" name="Объект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084915"/>
              </p:ext>
            </p:extLst>
          </p:nvPr>
        </p:nvGraphicFramePr>
        <p:xfrm>
          <a:off x="6647831" y="444564"/>
          <a:ext cx="4012752" cy="2521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" name="Visio" r:id="rId7" imgW="4818475" imgH="3026752" progId="Visio.Drawing.11">
                  <p:embed/>
                </p:oleObj>
              </mc:Choice>
              <mc:Fallback>
                <p:oleObj name="Visio" r:id="rId7" imgW="4818475" imgH="3026752" progId="Visio.Drawing.11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7831" y="444564"/>
                        <a:ext cx="4012752" cy="25218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2867716" y="33587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5" name="Объект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779689"/>
              </p:ext>
            </p:extLst>
          </p:nvPr>
        </p:nvGraphicFramePr>
        <p:xfrm>
          <a:off x="8645910" y="3288790"/>
          <a:ext cx="15906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" name="Equation" r:id="rId9" imgW="1346200" imgH="241300" progId="Equation.DSMT4">
                  <p:embed/>
                </p:oleObj>
              </mc:Choice>
              <mc:Fallback>
                <p:oleObj name="Equation" r:id="rId9" imgW="1346200" imgH="241300" progId="Equation.DSMT4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45910" y="3288790"/>
                        <a:ext cx="1590675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378159" y="3271119"/>
            <a:ext cx="8276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Гранично допустиме значення коефіцієнта n-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ої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гармонійної складової напруги обчислюють за формулою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87680" y="175850"/>
            <a:ext cx="7864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ПАРАМЕТРИ, ЯКІ ХАРАКТЕРИЗУЮТЬ ЯКІСЬ ЕЛЕКТРОЕНЕРГІЇ В ЕЛЕКТРИЧНИХ МЕРЕЖАХ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67716" y="3709274"/>
            <a:ext cx="6769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Узагальнений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 якості електроенергії в електричних мережах і системах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78159" y="4035048"/>
            <a:ext cx="4861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Найпростіший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 формування узагальнених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81429" y="4307496"/>
            <a:ext cx="6064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a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коефіцієнт ваги окремих показників,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окремі відносні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62327" y="5697056"/>
            <a:ext cx="62172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е: ∆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2U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абсолютна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похибка вимірювання коефіцієнта асиметрії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uk-UA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—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гармонійний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складник;</a:t>
            </a:r>
          </a:p>
          <a:p>
            <a:r>
              <a:rPr lang="uk-UA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uk-UA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відносна похибка вимірювання коефіцієнта </a:t>
            </a:r>
            <a:r>
              <a:rPr lang="uk-UA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 гармонійного складника.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03659" y="2964696"/>
            <a:ext cx="5799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Гранично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допустимі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розмахи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повторення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хвилину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коливань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-70064"/>
            <a:ext cx="12192000" cy="2817338"/>
            <a:chOff x="0" y="0"/>
            <a:chExt cx="12192000" cy="2817338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2192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graphicFrame>
          <p:nvGraphicFramePr>
            <p:cNvPr id="11" name="Объект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7721208"/>
                </p:ext>
              </p:extLst>
            </p:nvPr>
          </p:nvGraphicFramePr>
          <p:xfrm>
            <a:off x="794612" y="807395"/>
            <a:ext cx="2223032" cy="20099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3" name="Visio" r:id="rId3" imgW="3677361" imgH="3328528" progId="Visio.Drawing.11">
                    <p:embed/>
                  </p:oleObj>
                </mc:Choice>
                <mc:Fallback>
                  <p:oleObj name="Visio" r:id="rId3" imgW="3677361" imgH="3328528" progId="Visio.Drawing.11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4612" y="807395"/>
                          <a:ext cx="2223032" cy="200994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0" y="0"/>
            <a:ext cx="12192000" cy="2650193"/>
            <a:chOff x="0" y="0"/>
            <a:chExt cx="12192000" cy="2650193"/>
          </a:xfrm>
        </p:grpSpPr>
        <p:graphicFrame>
          <p:nvGraphicFramePr>
            <p:cNvPr id="14" name="Объект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9535075"/>
                </p:ext>
              </p:extLst>
            </p:nvPr>
          </p:nvGraphicFramePr>
          <p:xfrm>
            <a:off x="2963913" y="776161"/>
            <a:ext cx="2582159" cy="18740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4" name="Visio" r:id="rId5" imgW="6623921" imgH="6476494" progId="Visio.Drawing.11">
                    <p:embed/>
                  </p:oleObj>
                </mc:Choice>
                <mc:Fallback>
                  <p:oleObj name="Visio" r:id="rId5" imgW="6623921" imgH="6476494" progId="Visio.Drawing.11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3913" y="776161"/>
                          <a:ext cx="2582159" cy="187403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12192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</p:grp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511958" y="2804782"/>
            <a:ext cx="23009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Принципова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підключення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інверторів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шин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низької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ТМ – 1000</a:t>
            </a: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4824082" y="2895652"/>
            <a:ext cx="83742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72760"/>
              </p:ext>
            </p:extLst>
          </p:nvPr>
        </p:nvGraphicFramePr>
        <p:xfrm>
          <a:off x="7446578" y="625558"/>
          <a:ext cx="3129246" cy="3549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" name="Visio" r:id="rId7" imgW="2603794" imgH="2945103" progId="Visio.Drawing.11">
                  <p:embed/>
                </p:oleObj>
              </mc:Choice>
              <mc:Fallback>
                <p:oleObj name="Visio" r:id="rId7" imgW="2603794" imgH="2945103" progId="Visio.Drawing.11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6578" y="625558"/>
                        <a:ext cx="3129246" cy="35496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44970" y="158891"/>
            <a:ext cx="8160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ІНТЕГРАЦІЇ ВІДНОВЛЮВАНИХ ДЖЕРЕЛ ЕЛЕКТРОЕНЕРГІЇ В ЕЛЕКТРИЧНІ МЕРЕЖІ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232" y="4332290"/>
            <a:ext cx="490478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Висока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перемикання інверторів може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 гармоніки в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системах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зменшувати ефективність системи у зв'язку з порушенням стійкості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збоями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 інверторів. Також через коливання величини виробленої електроенергії сонячними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електростанціями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постачається в енергосистему, що залежить від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часу доби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пори року, інтенсивності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сонячної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енергії через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хмарність, порушується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стійкість роботи, а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надійність енергосистеми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7644" y="2790409"/>
            <a:ext cx="2592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миттевих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значеннь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фазах на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затискачах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інвертора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232" y="3269179"/>
            <a:ext cx="5081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Проаналізувавши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фазах,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прийти до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гармонік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практично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Напруга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має чітко виражену синусоїдну форму, натомість в </a:t>
            </a:r>
            <a:endParaRPr lang="uk-UA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формі струму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присутні гармонічні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66723" y="4341110"/>
            <a:ext cx="537450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досліджуваної електричної мережі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86 вузлів напругою 6 – 220кВ, 92 вітки, 36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навантаженнь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16 генераторів (ТЕС, ТЕЦ 1 та ТЕЦ 2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Вітрова станція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(ВЕС)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 з десяти генераторів по 3,6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МВт.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4767" y="4084994"/>
            <a:ext cx="19255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хема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досліджуваної мережі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66723" y="5005141"/>
            <a:ext cx="553511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 покращила рівні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вузлах системи, зокрема в місці приєднання до системи. Але виробництво потужності на ВЕС пов’язано з кліматичними умовами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</a:t>
            </a:r>
          </a:p>
          <a:p>
            <a:pPr algn="just"/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враховувати, що швидкість вітру не є сталою, а змінюється. Як наслідок буде змінюватись величина виробленої потужності, що може бути причиною порушень в роботі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607" y="6094678"/>
            <a:ext cx="11187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забезпечення безпечної роботи системи необхідно передбачити резерв потужності в системі (наприклад, на звичайних електростанціях) для покриття дефіциту потужності у разі </a:t>
            </a:r>
          </a:p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раптового відімкнення потужної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 або СЕС (нездатності генерувати потужність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зв'язку з кліматичними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умовами).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429792" y="44977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77080" y="523197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815172"/>
              </p:ext>
            </p:extLst>
          </p:nvPr>
        </p:nvGraphicFramePr>
        <p:xfrm>
          <a:off x="912549" y="761845"/>
          <a:ext cx="3318717" cy="1503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Visio" r:id="rId3" imgW="4268757" imgH="1934388" progId="Visio.Drawing.11">
                  <p:embed/>
                </p:oleObj>
              </mc:Choice>
              <mc:Fallback>
                <p:oleObj name="Visio" r:id="rId3" imgW="4268757" imgH="193438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549" y="761845"/>
                        <a:ext cx="3318717" cy="15031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7275" y="2399986"/>
            <a:ext cx="33939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Заступна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 асинхронного генератора з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конденсаторним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збудженням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83460" y="247134"/>
            <a:ext cx="5327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використання асинхронних генераторів на малих ГЕС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6627" y="1079157"/>
            <a:ext cx="65974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Істотним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недоліком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асинхронних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генераторів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синхронними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те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машина, як і в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двигуна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споживатиме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реактивну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врахувати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той факт,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синхронного генератора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збудження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перевищує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1%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номінальної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потужності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генератора, то для АГ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сягає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70 - 100%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6628" y="2059460"/>
            <a:ext cx="6597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Розглядаючи компенсацію споживання реактивної потужності асинхронними генераторами, слід окремо розглядати дві задачі: забезпечення умов самозбудження для АГ, що працюють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компенсацію реактивного споживання АГ, що працює паралельно з енергосистемою з метою підвищення ефективності його експлуатації за рахунок зменшення споживання реактивної потужності з мережі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930875" y="4143530"/>
            <a:ext cx="12192000" cy="504825"/>
            <a:chOff x="930875" y="3342437"/>
            <a:chExt cx="12192000" cy="504825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930875" y="3390062"/>
              <a:ext cx="12192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graphicFrame>
          <p:nvGraphicFramePr>
            <p:cNvPr id="16" name="Объект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6850245"/>
                </p:ext>
              </p:extLst>
            </p:nvPr>
          </p:nvGraphicFramePr>
          <p:xfrm>
            <a:off x="1101270" y="3342437"/>
            <a:ext cx="1266825" cy="504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4" name="Equation" r:id="rId5" imgW="1079032" imgH="444307" progId="Equation.DSMT4">
                    <p:embed/>
                  </p:oleObj>
                </mc:Choice>
                <mc:Fallback>
                  <p:oleObj name="Equation" r:id="rId5" imgW="1079032" imgH="444307" progId="Equation.DSMT4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1270" y="3342437"/>
                          <a:ext cx="1266825" cy="5048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082590"/>
              </p:ext>
            </p:extLst>
          </p:nvPr>
        </p:nvGraphicFramePr>
        <p:xfrm>
          <a:off x="3295135" y="4157817"/>
          <a:ext cx="16573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5" name="Equation" r:id="rId7" imgW="1409700" imgH="457200" progId="Equation.DSMT4">
                  <p:embed/>
                </p:oleObj>
              </mc:Choice>
              <mc:Fallback>
                <p:oleObj name="Equation" r:id="rId7" imgW="1409700" imgH="4572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135" y="4157817"/>
                        <a:ext cx="165735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35743" y="3408408"/>
            <a:ext cx="43364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потужності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конденсаторної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установки, яка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збудження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автономно,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більшу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ємностей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формулами: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4298" y="3395225"/>
            <a:ext cx="47985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БСК, для АГ як</a:t>
            </a:r>
            <a:r>
              <a:rPr lang="uk-UA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працює паралельно з системою,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підбиратися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компенсувати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реактивної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потужності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>
            <a:off x="7056480" y="388347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224235"/>
              </p:ext>
            </p:extLst>
          </p:nvPr>
        </p:nvGraphicFramePr>
        <p:xfrm>
          <a:off x="7511730" y="4118133"/>
          <a:ext cx="19812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Equation" r:id="rId9" imgW="1689100" imgH="228600" progId="Equation.DSMT4">
                  <p:embed/>
                </p:oleObj>
              </mc:Choice>
              <mc:Fallback>
                <p:oleObj name="Equation" r:id="rId9" imgW="1689100" imgH="2286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1730" y="4118133"/>
                        <a:ext cx="198120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318765" y="4530856"/>
            <a:ext cx="4509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-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витрачається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основного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магнітного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поля;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розсіяння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первинного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кола;</a:t>
            </a:r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розсіяння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70605" y="5397813"/>
                <a:ext cx="10383259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Додатковим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способом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зниження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споживання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реактивної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потужності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є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є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зміна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з’єднання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його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статорної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обмотки з «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трикутника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 в «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зірку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».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призводить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зменшення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фазної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напруги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U1 </a:t>
                </a:r>
                <a:r>
                  <a:rPr lang="uk-UA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en-US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раз, 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основного потоку </a:t>
                </a:r>
                <a:r>
                  <a:rPr lang="en-US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√3</m:t>
                    </m:r>
                  </m:oMath>
                </a14:m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струму І1 </a:t>
                </a:r>
                <a:r>
                  <a:rPr lang="ru-RU" sz="11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2÷2,5 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рази. За </a:t>
                </a:r>
                <a:r>
                  <a:rPr lang="ru-RU" sz="1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рахунок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цього</a:t>
                </a:r>
                <a:r>
                  <a:rPr lang="ru-RU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зменшується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реактивне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споживання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і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зростає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коефіцієнт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потужності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генератора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605" y="5397813"/>
                <a:ext cx="10383259" cy="612796"/>
              </a:xfrm>
              <a:prstGeom prst="rect">
                <a:avLst/>
              </a:prstGeom>
              <a:blipFill rotWithShape="0">
                <a:blip r:embed="rId11"/>
                <a:stretch>
                  <a:fillRect b="-5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614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663" y="1513939"/>
            <a:ext cx="862012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pic4200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9207" y="1080163"/>
            <a:ext cx="12827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3946829" y="327695"/>
            <a:ext cx="3605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</a:t>
            </a:r>
            <a:r>
              <a:rPr lang="uk-UA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несиметрії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ЕМ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956302" y="1089769"/>
            <a:ext cx="16081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Лампи розжарювання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pobeq00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5970" y="1615944"/>
            <a:ext cx="1214437" cy="333375"/>
          </a:xfrm>
          <a:prstGeom prst="rect">
            <a:avLst/>
          </a:prstGeom>
          <a:noFill/>
        </p:spPr>
      </p:pic>
      <p:pic>
        <p:nvPicPr>
          <p:cNvPr id="7" name="Picture 8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fobeg00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5970" y="2044569"/>
            <a:ext cx="12858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tobeq00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5970" y="2473194"/>
            <a:ext cx="1262062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tetaobeq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970" y="2901819"/>
            <a:ext cx="122872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16"/>
          <p:cNvSpPr>
            <a:spLocks noChangeArrowheads="1"/>
          </p:cNvSpPr>
          <p:nvPr/>
        </p:nvSpPr>
        <p:spPr bwMode="auto">
          <a:xfrm>
            <a:off x="1890407" y="1615944"/>
            <a:ext cx="17224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/>
              <a:t>- споживана потужність</a:t>
            </a:r>
            <a:endParaRPr lang="ru-RU" sz="1100" dirty="0"/>
          </a:p>
        </p:txBody>
      </p:sp>
      <p:sp>
        <p:nvSpPr>
          <p:cNvPr id="11" name="Прямоугольник 18"/>
          <p:cNvSpPr>
            <a:spLocks noChangeArrowheads="1"/>
          </p:cNvSpPr>
          <p:nvPr/>
        </p:nvSpPr>
        <p:spPr bwMode="auto">
          <a:xfrm>
            <a:off x="1890407" y="2044569"/>
            <a:ext cx="1257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/>
              <a:t>- світловий потік</a:t>
            </a:r>
            <a:endParaRPr lang="ru-RU" sz="1100" dirty="0"/>
          </a:p>
        </p:txBody>
      </p:sp>
      <p:sp>
        <p:nvSpPr>
          <p:cNvPr id="12" name="Прямоугольник 19"/>
          <p:cNvSpPr>
            <a:spLocks noChangeArrowheads="1"/>
          </p:cNvSpPr>
          <p:nvPr/>
        </p:nvSpPr>
        <p:spPr bwMode="auto">
          <a:xfrm>
            <a:off x="1890407" y="2497007"/>
            <a:ext cx="13668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/>
              <a:t>- світлова віддача</a:t>
            </a:r>
            <a:endParaRPr lang="ru-RU" sz="1100"/>
          </a:p>
        </p:txBody>
      </p:sp>
      <p:sp>
        <p:nvSpPr>
          <p:cNvPr id="13" name="Прямоугольник 20"/>
          <p:cNvSpPr>
            <a:spLocks noChangeArrowheads="1"/>
          </p:cNvSpPr>
          <p:nvPr/>
        </p:nvSpPr>
        <p:spPr bwMode="auto">
          <a:xfrm>
            <a:off x="1901520" y="2901819"/>
            <a:ext cx="27035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/>
              <a:t>- середній номінальний термін служи</a:t>
            </a:r>
            <a:endParaRPr lang="ru-RU" sz="1100"/>
          </a:p>
        </p:txBody>
      </p:sp>
      <p:sp>
        <p:nvSpPr>
          <p:cNvPr id="15" name="Прямоугольник 23"/>
          <p:cNvSpPr>
            <a:spLocks noChangeArrowheads="1"/>
          </p:cNvSpPr>
          <p:nvPr/>
        </p:nvSpPr>
        <p:spPr bwMode="auto">
          <a:xfrm>
            <a:off x="550133" y="4318739"/>
            <a:ext cx="1114411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Синхронні генератори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проходженні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нульової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послідовностей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несиметрії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обмотки статора і особливо ротора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синхронних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генераторів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значною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нагріваються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загрозливих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1" name="Прямоугольник 14"/>
          <p:cNvSpPr>
            <a:spLocks noChangeArrowheads="1"/>
          </p:cNvSpPr>
          <p:nvPr/>
        </p:nvSpPr>
        <p:spPr bwMode="auto">
          <a:xfrm>
            <a:off x="6126388" y="2408900"/>
            <a:ext cx="41433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 характеристик ламп розжарювання від напруги: 1 – споживана потужність, 2 – світловий потік, 3 – світлова віддача, 4 – термін служби.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22"/>
          <p:cNvSpPr>
            <a:spLocks noChangeArrowheads="1"/>
          </p:cNvSpPr>
          <p:nvPr/>
        </p:nvSpPr>
        <p:spPr bwMode="auto">
          <a:xfrm>
            <a:off x="550134" y="3560119"/>
            <a:ext cx="1098472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Люмінесцентні </a:t>
            </a:r>
            <a:r>
              <a:rPr lang="uk-U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лампи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менш чутливі до відхилень напруги. При підвищенні напруги споживана потужність і світловий потік збільшуються, а при зниженні – зменшуються, але не в такому ступені як у ламп розжарювання. При зниженій напрузі умови запалення люмінесцентних ламп погіршуються. При відхиленнях напруги на 10% термін служби люмінесцентних ламп в середньому знижується на 20 – 25%.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558522" y="4907440"/>
            <a:ext cx="1011227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just" eaLnBrk="0" hangingPunct="0"/>
            <a:r>
              <a:rPr lang="uk-UA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Трансформатори в мережах 0,4 кВ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Наслідком </a:t>
            </a:r>
            <a:r>
              <a:rPr lang="uk-UA" sz="1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нерівномірності навантаження фаз в мережах з трансформаторами Y/</a:t>
            </a:r>
            <a:r>
              <a:rPr lang="uk-UA" sz="11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Yн</a:t>
            </a:r>
            <a:r>
              <a:rPr lang="uk-UA" sz="1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є різке спотворення системи фазної напруги (на практиці це називають зсувом нульової точки). Як результат – збільшення втрат і в лініях 0,4 кВ. Крім того, струми нульової послідовності при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несиметрії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навантаження в магнітній системі трансформатора Y/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Yн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створюють потоки нульової послідовності, які, замикаючись через його бак, дно, кришку, розігрівають їх, погіршуючи охолоджування активної частини. Це підвищує температуру ізоляції </a:t>
            </a:r>
            <a:r>
              <a:rPr lang="ru-RU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обмоток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понад норму, і трансформатор, при сумарному навантаженні нижче номінальною, виявляється переобтяженим.</a:t>
            </a:r>
          </a:p>
        </p:txBody>
      </p:sp>
    </p:spTree>
    <p:extLst>
      <p:ext uri="{BB962C8B-B14F-4D97-AF65-F5344CB8AC3E}">
        <p14:creationId xmlns:p14="http://schemas.microsoft.com/office/powerpoint/2010/main" val="14103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46416" y="255588"/>
            <a:ext cx="2491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Асинхронні електродвигуни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pic4100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287" y="956073"/>
            <a:ext cx="1966562" cy="183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4380" y="2947575"/>
            <a:ext cx="31432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Механічна характеристика двигуна при номінальній (М1) і зниженій (М2) напрузі</a:t>
            </a:r>
            <a:r>
              <a:rPr lang="uk-UA" sz="1100" dirty="0"/>
              <a:t>.</a:t>
            </a:r>
            <a:endParaRPr lang="ru-RU" sz="1100" dirty="0"/>
          </a:p>
        </p:txBody>
      </p:sp>
      <p:pic>
        <p:nvPicPr>
          <p:cNvPr id="7" name="Picture 3" descr="C:\Documents and Settings\STALKER\Рабочий стол\Леонтьев\причини і наслідки\Влияние качества электроэнергии на работу электроприемников - КАЧЕСТВО ЭЛЕКТРИЧЕСКОЙ ЭНЕРГИИ - Суднова В_В_ - Интернет-магазин «Бытовые стабилизаторы напряжения».files\neq0000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6247" y="1493597"/>
            <a:ext cx="1500188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837872" y="1564772"/>
            <a:ext cx="26431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Залежність частоти обертання ротора двигуна від напруги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716971" y="2192537"/>
            <a:ext cx="7985671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малих завантаженнях двигуна частота обертання ротора буде більше номінальної частоти обертання. У таких випадках пониження напруги не приводить до зменшення продуктивності технологічного устаткування, оскільки зниження частоти обертання двигунів нижче номінальною не відбувається.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745685" y="2957930"/>
            <a:ext cx="80156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значному зниженні напруги на виводах двигунів, що працюють з повним навантаженням, момент опору механізму може перевищити момент, що обертає, що приводить до “перекидання” двигуна, тобто до його зупинки.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363753" y="3907353"/>
            <a:ext cx="72151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</a:t>
            </a:r>
            <a:r>
              <a:rPr lang="uk-UA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неповнофазних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режимів на роботу електродвигунів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44380" y="4369841"/>
            <a:ext cx="11184097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мережі з ізольованою </a:t>
            </a:r>
            <a:r>
              <a:rPr lang="uk-UA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нейтраллю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відключення одного з проводів ЛЕП приводить до того, що мережа з трифазного режиму переходить в однофазний. Струми в двох фазах, що залишилися, стають рівними за величиною і протилежними за напрямком. Вони містять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 прямої і зворотної послідовностей. У цьому випадку підсумковий обертальний момент електродвигунів складається з моментів прямої М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зворотної М</a:t>
            </a:r>
            <a:r>
              <a:rPr lang="uk-UA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послідовностей.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03586"/>
              </p:ext>
            </p:extLst>
          </p:nvPr>
        </p:nvGraphicFramePr>
        <p:xfrm>
          <a:off x="4995003" y="5124716"/>
          <a:ext cx="1241425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5" imgW="1002960" imgH="241200" progId="Equation.DSMT4">
                  <p:embed/>
                </p:oleObj>
              </mc:Choice>
              <mc:Fallback>
                <p:oleObj name="Equation" r:id="rId5" imgW="10029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5003" y="5124716"/>
                        <a:ext cx="1241425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44380" y="5586927"/>
            <a:ext cx="4572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загальмованих двигунах, коли ковзання дорівнює одиниці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819666"/>
              </p:ext>
            </p:extLst>
          </p:nvPr>
        </p:nvGraphicFramePr>
        <p:xfrm>
          <a:off x="4777423" y="5590380"/>
          <a:ext cx="989012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Equation" r:id="rId7" imgW="799920" imgH="228600" progId="Equation.DSMT4">
                  <p:embed/>
                </p:oleObj>
              </mc:Choice>
              <mc:Fallback>
                <p:oleObj name="Equation" r:id="rId7" imgW="7999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7423" y="5590380"/>
                        <a:ext cx="989012" cy="282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837872" y="5600698"/>
            <a:ext cx="39290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зв'язку з цим запуск електродвигунів стає неможливим.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1560353" y="4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3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2809875" y="173957"/>
            <a:ext cx="79295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і найбільш поширені з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асоби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симетрування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ЕМ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2414" y="2341563"/>
            <a:ext cx="24288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809625" y="3571875"/>
            <a:ext cx="4572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і векторна діаграма струмів і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живленні двофазного навантаження від трансформатора Скотта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623346" y="2422954"/>
            <a:ext cx="2405063" cy="1036638"/>
          </a:xfrm>
          <a:prstGeom prst="rect">
            <a:avLst/>
          </a:prstGeom>
          <a:noFill/>
        </p:spPr>
      </p:pic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7062979" y="3586591"/>
            <a:ext cx="4572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Штейнметца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векторна діаграма для цієї схеми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178718" y="834146"/>
            <a:ext cx="8501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ctr" eaLnBrk="0" hangingPunct="0"/>
            <a:r>
              <a:rPr lang="uk-UA" sz="14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Симетрувальні</a:t>
            </a:r>
            <a:r>
              <a:rPr lang="uk-UA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пристрої трансформаторного типу являються індивідуальними і нерегульованими, а їх </a:t>
            </a:r>
            <a:r>
              <a:rPr lang="uk-UA" sz="14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симетрувальні</a:t>
            </a:r>
            <a:r>
              <a:rPr lang="uk-UA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властивості залежать від характеру </a:t>
            </a:r>
            <a:r>
              <a:rPr lang="uk-UA" sz="14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навантаженнь</a:t>
            </a:r>
            <a:r>
              <a:rPr lang="uk-UA" sz="1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0"/>
          <p:cNvSpPr>
            <a:spLocks noChangeArrowheads="1"/>
          </p:cNvSpPr>
          <p:nvPr/>
        </p:nvSpPr>
        <p:spPr bwMode="auto">
          <a:xfrm>
            <a:off x="3552825" y="569913"/>
            <a:ext cx="38547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 b="1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Симетрувальні</a:t>
            </a:r>
            <a:r>
              <a:rPr lang="uk-UA" sz="14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пристрої трансформаторного</a:t>
            </a:r>
            <a:endParaRPr lang="ru-RU" sz="1400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1"/>
          <p:cNvSpPr>
            <a:spLocks noChangeArrowheads="1"/>
          </p:cNvSpPr>
          <p:nvPr/>
        </p:nvSpPr>
        <p:spPr bwMode="auto">
          <a:xfrm>
            <a:off x="6425514" y="1411287"/>
            <a:ext cx="46460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Индуктивно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-ємнісні СП підключаються до мережі паралельно з несиметричним навантаженням, це комбінація індуктивних і ємнісних елементів.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Симетрувальний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пристрій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Штейнметца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забезпечує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симетрування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активно-індуктивного навантаження.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2"/>
          <p:cNvSpPr>
            <a:spLocks noChangeArrowheads="1"/>
          </p:cNvSpPr>
          <p:nvPr/>
        </p:nvSpPr>
        <p:spPr bwMode="auto">
          <a:xfrm>
            <a:off x="809625" y="1426368"/>
            <a:ext cx="4476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декількох трансформаторів або спеціального трансформатора ввімкненого певним чином між мережею та несиметричним навантаженням, отримують необхідну напругу на навантаженні і деяке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вирівнюваня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лінійних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струмів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3"/>
          <p:cNvSpPr>
            <a:spLocks noChangeArrowheads="1"/>
          </p:cNvSpPr>
          <p:nvPr/>
        </p:nvSpPr>
        <p:spPr bwMode="auto">
          <a:xfrm>
            <a:off x="3551410" y="4005647"/>
            <a:ext cx="6000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 на основі трансформаторів з обертовим магнітним полем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9539" y="4421449"/>
            <a:ext cx="257175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5"/>
          <p:cNvSpPr>
            <a:spLocks noChangeArrowheads="1"/>
          </p:cNvSpPr>
          <p:nvPr/>
        </p:nvSpPr>
        <p:spPr bwMode="auto">
          <a:xfrm>
            <a:off x="730851" y="5569874"/>
            <a:ext cx="4572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Схеми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симетрувальних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пристроїв типу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обертовим магнітним полем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6"/>
          <p:cNvSpPr>
            <a:spLocks noChangeArrowheads="1"/>
          </p:cNvSpPr>
          <p:nvPr/>
        </p:nvSpPr>
        <p:spPr bwMode="auto">
          <a:xfrm>
            <a:off x="5381626" y="4444460"/>
            <a:ext cx="640170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Пристрій являє собою несиметричне навантаження, фаза струму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 якої може змінюватись в діапазоні 0 - 2π при повороті ротора. Комбінація з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СП дозволяє регулювати модуль і фазу струму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 шляхом повороту на певні кути їх роторів.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969023"/>
              </p:ext>
            </p:extLst>
          </p:nvPr>
        </p:nvGraphicFramePr>
        <p:xfrm>
          <a:off x="6551785" y="5249742"/>
          <a:ext cx="38576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3" name="Equation" r:id="rId6" imgW="3136680" imgH="253800" progId="Equation.DSMT4">
                  <p:embed/>
                </p:oleObj>
              </mc:Choice>
              <mc:Fallback>
                <p:oleObj name="Equation" r:id="rId6" imgW="3136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785" y="5249742"/>
                        <a:ext cx="385762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999792"/>
              </p:ext>
            </p:extLst>
          </p:nvPr>
        </p:nvGraphicFramePr>
        <p:xfrm>
          <a:off x="6551785" y="5666140"/>
          <a:ext cx="38576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4" name="Equation" r:id="rId8" imgW="3136680" imgH="253800" progId="Equation.DSMT4">
                  <p:embed/>
                </p:oleObj>
              </mc:Choice>
              <mc:Fallback>
                <p:oleObj name="Equation" r:id="rId8" imgW="3136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785" y="5666140"/>
                        <a:ext cx="385762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996575"/>
              </p:ext>
            </p:extLst>
          </p:nvPr>
        </p:nvGraphicFramePr>
        <p:xfrm>
          <a:off x="2010163" y="6115050"/>
          <a:ext cx="214312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5" name="Equation" r:id="rId10" imgW="190500" imgH="228600" progId="Equation.DSMT4">
                  <p:embed/>
                </p:oleObj>
              </mc:Choice>
              <mc:Fallback>
                <p:oleObj name="Equation" r:id="rId10" imgW="190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0163" y="6115050"/>
                        <a:ext cx="214312" cy="24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804977"/>
              </p:ext>
            </p:extLst>
          </p:nvPr>
        </p:nvGraphicFramePr>
        <p:xfrm>
          <a:off x="2224475" y="6130925"/>
          <a:ext cx="214313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6" name="Equation" r:id="rId12" imgW="203112" imgH="228501" progId="Equation.DSMT4">
                  <p:embed/>
                </p:oleObj>
              </mc:Choice>
              <mc:Fallback>
                <p:oleObj name="Equation" r:id="rId12" imgW="20311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475" y="6130925"/>
                        <a:ext cx="214313" cy="227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059824"/>
              </p:ext>
            </p:extLst>
          </p:nvPr>
        </p:nvGraphicFramePr>
        <p:xfrm>
          <a:off x="4224725" y="6111875"/>
          <a:ext cx="214313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7" name="Equation" r:id="rId14" imgW="203112" imgH="228501" progId="Equation.DSMT4">
                  <p:embed/>
                </p:oleObj>
              </mc:Choice>
              <mc:Fallback>
                <p:oleObj name="Equation" r:id="rId14" imgW="20311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725" y="6111875"/>
                        <a:ext cx="214313" cy="24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1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27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211200"/>
              </p:ext>
            </p:extLst>
          </p:nvPr>
        </p:nvGraphicFramePr>
        <p:xfrm>
          <a:off x="4432688" y="6111875"/>
          <a:ext cx="227012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8" name="Equation" r:id="rId16" imgW="215640" imgH="228600" progId="Equation.DSMT4">
                  <p:embed/>
                </p:oleObj>
              </mc:Choice>
              <mc:Fallback>
                <p:oleObj name="Equation" r:id="rId16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2688" y="6111875"/>
                        <a:ext cx="227012" cy="24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9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927526"/>
              </p:ext>
            </p:extLst>
          </p:nvPr>
        </p:nvGraphicFramePr>
        <p:xfrm>
          <a:off x="7225100" y="6072188"/>
          <a:ext cx="312738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" name="Equation" r:id="rId18" imgW="253800" imgH="228600" progId="Equation.DSMT4">
                  <p:embed/>
                </p:oleObj>
              </mc:Choice>
              <mc:Fallback>
                <p:oleObj name="Equation" r:id="rId18" imgW="253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5100" y="6072188"/>
                        <a:ext cx="312738" cy="27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56"/>
          <p:cNvSpPr>
            <a:spLocks noChangeArrowheads="1"/>
          </p:cNvSpPr>
          <p:nvPr/>
        </p:nvSpPr>
        <p:spPr bwMode="auto">
          <a:xfrm>
            <a:off x="2367350" y="6096000"/>
            <a:ext cx="16305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/>
              <a:t>–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кути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поворота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роторів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57"/>
          <p:cNvSpPr>
            <a:spLocks noChangeArrowheads="1"/>
          </p:cNvSpPr>
          <p:nvPr/>
        </p:nvSpPr>
        <p:spPr bwMode="auto">
          <a:xfrm>
            <a:off x="4586675" y="6096000"/>
            <a:ext cx="23230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потужності реактивних елементів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58"/>
          <p:cNvSpPr>
            <a:spLocks noChangeArrowheads="1"/>
          </p:cNvSpPr>
          <p:nvPr/>
        </p:nvSpPr>
        <p:spPr bwMode="auto">
          <a:xfrm>
            <a:off x="7582288" y="6072188"/>
            <a:ext cx="33575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 smtClean="0"/>
              <a:t>-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лінійного струму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 несиметричного навантаження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9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99508" y="201762"/>
            <a:ext cx="30291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 системи додаткових ЕРС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97127" y="596058"/>
            <a:ext cx="1075012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цього способу полягає в тому, що між джерелом і приймачем в розрив лінійних проводів підключаються додаткові джерела ЕРС, які утворюють систему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послідовності. В результаті додавання ЕРС основного і додаткового джерел їх симетричні складові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 взаємно компенсуються, напруга на приймачі стає симетричною. На практиці в якості джерела додаткової ЕРС можуть бути застосовані синхронний генератор, трансформатори послідовного регулювання, трансформатор з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пофазним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регулюванням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коефіціента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трансформації.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444" y="1622424"/>
            <a:ext cx="26431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38835" y="3429000"/>
            <a:ext cx="32861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 з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пофазним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регулюванням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29063" y="2185646"/>
            <a:ext cx="74467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just" eaLnBrk="0" hangingPunct="0"/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 рівних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коефіціентах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трансформації система вторинних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напруг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симетрична. Якщо зменшити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коефіціент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трансформації в фазі, то напруга </a:t>
            </a:r>
            <a:r>
              <a:rPr lang="en-US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Ua</a:t>
            </a:r>
            <a:r>
              <a:rPr lang="en-US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зросте до значення </a:t>
            </a:r>
            <a:r>
              <a:rPr lang="en-US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Ua</a:t>
            </a:r>
            <a:r>
              <a:rPr lang="en-US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’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що приведе до спотворення системи лінійних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напруг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тобто до появи складової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послідовності. За допомогою даного СП можна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симетрувати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режими роботи в мережах з несиметричними </a:t>
            </a:r>
            <a:r>
              <a:rPr lang="uk-UA" sz="1100" dirty="0" err="1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електроприймачами</a:t>
            </a:r>
            <a:r>
              <a:rPr lang="uk-UA" sz="11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835" y="4008339"/>
            <a:ext cx="3478942" cy="237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10"/>
          <p:cNvSpPr>
            <a:spLocks noChangeArrowheads="1"/>
          </p:cNvSpPr>
          <p:nvPr/>
        </p:nvSpPr>
        <p:spPr bwMode="auto">
          <a:xfrm>
            <a:off x="3704345" y="3700562"/>
            <a:ext cx="4224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Тиристорний регулятор напруги на базі АТ - ВДТ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1"/>
          <p:cNvSpPr>
            <a:spLocks noChangeArrowheads="1"/>
          </p:cNvSpPr>
          <p:nvPr/>
        </p:nvSpPr>
        <p:spPr bwMode="auto">
          <a:xfrm>
            <a:off x="1051055" y="6453188"/>
            <a:ext cx="265329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Автоматичний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симетрувальний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пристрій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2"/>
          <p:cNvSpPr>
            <a:spLocks noChangeArrowheads="1"/>
          </p:cNvSpPr>
          <p:nvPr/>
        </p:nvSpPr>
        <p:spPr bwMode="auto">
          <a:xfrm>
            <a:off x="4712043" y="4074243"/>
            <a:ext cx="6663768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Тиристорний регулятор виконаний на базі трьох однофазних автотрансформаторів, в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нейтраль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яких включений трифазний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вольтодобавочный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трансформатор, живлення якого здійснюється від замкнутої в трикутник третинної обмотки АТ через </a:t>
            </a:r>
            <a:r>
              <a:rPr lang="uk-UA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тиристорні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регулятори фаз А, В і С (ТРА, ТРВ, ТРС). За рахунок незалежної зміни кутів управління КА, КВ, КС, досягається регулювання вихідної напруги у відповідній фазі автотрансформатора під навантаженням в межах ±10% від номінальної напруги.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58662"/>
              </p:ext>
            </p:extLst>
          </p:nvPr>
        </p:nvGraphicFramePr>
        <p:xfrm>
          <a:off x="6201246" y="5310921"/>
          <a:ext cx="2071688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name="Equation" r:id="rId5" imgW="1701720" imgH="241200" progId="Equation.DSMT4">
                  <p:embed/>
                </p:oleObj>
              </mc:Choice>
              <mc:Fallback>
                <p:oleObj name="Equation" r:id="rId5" imgW="1701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1246" y="5310921"/>
                        <a:ext cx="2071688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08321"/>
              </p:ext>
            </p:extLst>
          </p:nvPr>
        </p:nvGraphicFramePr>
        <p:xfrm>
          <a:off x="6201246" y="5670813"/>
          <a:ext cx="1214438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Equation" r:id="rId7" imgW="1066680" imgH="228600" progId="Equation.DSMT4">
                  <p:embed/>
                </p:oleObj>
              </mc:Choice>
              <mc:Fallback>
                <p:oleObj name="Equation" r:id="rId7" imgW="1066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1246" y="5670813"/>
                        <a:ext cx="1214438" cy="255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73892"/>
              </p:ext>
            </p:extLst>
          </p:nvPr>
        </p:nvGraphicFramePr>
        <p:xfrm>
          <a:off x="6201246" y="6025296"/>
          <a:ext cx="1214438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2" name="Equation" r:id="rId9" imgW="1079280" imgH="228600" progId="Equation.DSMT4">
                  <p:embed/>
                </p:oleObj>
              </mc:Choice>
              <mc:Fallback>
                <p:oleObj name="Equation" r:id="rId9" imgW="1079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1246" y="6025296"/>
                        <a:ext cx="1214438" cy="25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9"/>
          <p:cNvSpPr>
            <a:spLocks noChangeArrowheads="1"/>
          </p:cNvSpPr>
          <p:nvPr/>
        </p:nvSpPr>
        <p:spPr bwMode="auto">
          <a:xfrm>
            <a:off x="8201496" y="5310921"/>
            <a:ext cx="109837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/>
              <a:t>-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небаланс ЕРС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20"/>
          <p:cNvSpPr>
            <a:spLocks noChangeArrowheads="1"/>
          </p:cNvSpPr>
          <p:nvPr/>
        </p:nvSpPr>
        <p:spPr bwMode="auto">
          <a:xfrm>
            <a:off x="7344246" y="5670813"/>
            <a:ext cx="20473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/>
              <a:t>- 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струм нульової послідовності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1"/>
          <p:cNvSpPr>
            <a:spLocks noChangeArrowheads="1"/>
          </p:cNvSpPr>
          <p:nvPr/>
        </p:nvSpPr>
        <p:spPr bwMode="auto">
          <a:xfrm>
            <a:off x="7344246" y="6025296"/>
            <a:ext cx="217078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струм </a:t>
            </a:r>
            <a:r>
              <a:rPr lang="uk-U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зворотньої</a:t>
            </a:r>
            <a:r>
              <a:rPr lang="uk-U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послідовності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1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1988</Words>
  <Application>Microsoft Office PowerPoint</Application>
  <PresentationFormat>Широкоэкранный</PresentationFormat>
  <Paragraphs>135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Тема Office</vt:lpstr>
      <vt:lpstr>Equation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48</cp:revision>
  <dcterms:created xsi:type="dcterms:W3CDTF">2015-06-12T11:08:57Z</dcterms:created>
  <dcterms:modified xsi:type="dcterms:W3CDTF">2015-06-16T14:43:01Z</dcterms:modified>
</cp:coreProperties>
</file>