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62" r:id="rId2"/>
    <p:sldId id="267" r:id="rId3"/>
    <p:sldId id="258" r:id="rId4"/>
    <p:sldId id="260" r:id="rId5"/>
    <p:sldId id="261" r:id="rId6"/>
    <p:sldId id="256" r:id="rId7"/>
    <p:sldId id="259" r:id="rId8"/>
    <p:sldId id="257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4" autoAdjust="0"/>
    <p:restoredTop sz="94590" autoAdjust="0"/>
  </p:normalViewPr>
  <p:slideViewPr>
    <p:cSldViewPr>
      <p:cViewPr>
        <p:scale>
          <a:sx n="66" d="100"/>
          <a:sy n="66" d="100"/>
        </p:scale>
        <p:origin x="-165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81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DA2BF2B-08A4-43D7-9503-D1054632770D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0F41395-155E-4241-8F40-A0C552CFD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59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1- Дугогасильний пристр</a:t>
            </a: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й </a:t>
            </a:r>
            <a:endParaRPr lang="uk-UA" sz="16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2-Металічний корпус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3-Ввід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4-Трансформатор струму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5-Рама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6-Шкаф упрвління з присодом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7-Опірна стійка</a:t>
            </a: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80BFED-FF37-4DE1-B99C-1D3C034FA4B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1DFB1-B57A-40D1-BC5F-A064003FA121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97D21-B803-458A-BE7D-B91CDACBE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0CFFF-2B3D-4005-A65E-8C4974172C35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4F8DA-738F-4924-9252-510F65C05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3DC82-A325-4BA1-AF2B-6296C59F8F09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DE3E5-A5C8-4D13-B868-2F3350F34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9830A-B86D-4993-8736-DC9F8C4DDE5F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187C1-7146-42D7-83EF-23B145FC6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6BA68-4A1A-451C-82C6-0C9BD9C61A2C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FE2BB-91BF-46E4-9CA9-9C100D42F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4CF0E-EF91-4E0F-B985-F05DCFE40660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AEA03-2C14-40CF-B65F-7C425651F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C8F20-A7C1-46DF-87F0-244C2EEE9BFE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7B0D0-0E8E-4EAA-8E6F-022B4291A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78EB8-9D24-406F-8273-7AC68C61AB6D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B7880-8549-4336-A452-28E881102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7243C-A086-4E29-AD9E-0C589473F718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BD5C3-4AF2-46A3-801C-757AF71EC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5B006-2396-488A-A104-EE674054B5C5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F63AA-4914-42C2-888F-A783D28B7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B051D-C539-4173-A02A-D4EBB1A31928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29F05-A592-427E-8DB5-6E81C292B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82A04-3E38-4C1F-8E30-3DE49D836590}" type="datetimeFigureOut">
              <a:rPr lang="ru-RU"/>
              <a:pPr>
                <a:defRPr/>
              </a:pPr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33A6FE-DBF2-4F38-9544-92387616C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uk-UA" dirty="0">
                <a:solidFill>
                  <a:srgbClr val="000000"/>
                </a:solidFill>
                <a:latin typeface="Times New Roman" pitchFamily="18" charset="0"/>
              </a:rPr>
              <a:t>Вінницький національний технічний університет</a:t>
            </a:r>
            <a:br>
              <a:rPr lang="uk-UA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uk-UA" dirty="0">
                <a:solidFill>
                  <a:srgbClr val="000000"/>
                </a:solidFill>
                <a:latin typeface="Times New Roman" pitchFamily="18" charset="0"/>
              </a:rPr>
              <a:t>Факультет електроенергетики та електромеханіки</a:t>
            </a:r>
            <a:br>
              <a:rPr lang="uk-UA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uk-UA" dirty="0">
                <a:solidFill>
                  <a:srgbClr val="000000"/>
                </a:solidFill>
                <a:latin typeface="Times New Roman" pitchFamily="18" charset="0"/>
              </a:rPr>
              <a:t>Кафедра електричних систем та станцій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85192" y="2256631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uk-UA" sz="2000" b="1" dirty="0" smtClean="0">
                <a:solidFill>
                  <a:srgbClr val="000000"/>
                </a:solidFill>
                <a:latin typeface="Times New Roman" pitchFamily="18" charset="0"/>
              </a:rPr>
              <a:t>Аналіз та перспективи розвитку </a:t>
            </a:r>
            <a:r>
              <a:rPr lang="uk-UA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елегазового</a:t>
            </a:r>
            <a:r>
              <a:rPr lang="uk-UA" sz="2000" b="1" dirty="0" smtClean="0">
                <a:solidFill>
                  <a:srgbClr val="000000"/>
                </a:solidFill>
                <a:latin typeface="Times New Roman" pitchFamily="18" charset="0"/>
              </a:rPr>
              <a:t> обладнання в електроенергетиці</a:t>
            </a:r>
            <a:endParaRPr lang="uk-UA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464050" y="4077072"/>
            <a:ext cx="46799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  <a:t>Виконав ст. гр. ЕСМ — 14 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</a:rPr>
              <a:t>мі</a:t>
            </a:r>
            <a: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</a:rPr>
              <a:t>Ляховченко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</a:rPr>
              <a:t> О.В.</a:t>
            </a:r>
            <a: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  <a:t>Керівник: </a:t>
            </a:r>
            <a:r>
              <a:rPr lang="uk-UA" sz="2000" dirty="0" err="1">
                <a:solidFill>
                  <a:srgbClr val="000000"/>
                </a:solidFill>
                <a:latin typeface="Times New Roman" pitchFamily="18" charset="0"/>
              </a:rPr>
              <a:t>к.т.н</a:t>
            </a:r>
            <a: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  <a:t>. доцент кафедри ЕСС</a:t>
            </a:r>
            <a:b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uk-UA" sz="2000" dirty="0" err="1">
                <a:solidFill>
                  <a:srgbClr val="000000"/>
                </a:solidFill>
                <a:latin typeface="Times New Roman" pitchFamily="18" charset="0"/>
              </a:rPr>
              <a:t>Нетребський</a:t>
            </a:r>
            <a:r>
              <a:rPr lang="uk-UA" sz="2000" dirty="0">
                <a:solidFill>
                  <a:srgbClr val="000000"/>
                </a:solidFill>
                <a:latin typeface="Times New Roman" pitchFamily="18" charset="0"/>
              </a:rPr>
              <a:t> В.В.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261938"/>
            <a:ext cx="8963025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5725" y="1341438"/>
          <a:ext cx="6196853" cy="49127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5787"/>
                <a:gridCol w="866162"/>
                <a:gridCol w="836226"/>
                <a:gridCol w="836226"/>
                <a:gridCol w="836226"/>
                <a:gridCol w="836226"/>
              </a:tblGrid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effectLst/>
                        </a:rPr>
                        <a:t>Параметри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ELK0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ELK1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ELK2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ELK3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ELK4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172445"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Номінальна напруга,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72,5-170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145-300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245-362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262-550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765-800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кВ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Номінальний струм, А: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збірних шин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3150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+4000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+4000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6300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6300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інших елементів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3150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3150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+4000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5000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6629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Номінальний струм вимикання, кА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25-40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40-63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40-63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40-63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40-50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Електродинамічна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63-100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100-170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100-170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100-170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100-135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стійкість, кА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6629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Повний час відключення, с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0,045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0,04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0,5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0,5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0,5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172445"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3410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Виконання збірних шин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3-фазне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 indent="-50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1-фазне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1-фазне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1-фазне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1-фазне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  <a:tr h="172445"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  <a:tc>
                  <a:txBody>
                    <a:bodyPr/>
                    <a:lstStyle/>
                    <a:p>
                      <a:endParaRPr lang="uk-UA" sz="9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8826" marR="8826" marT="8826" marB="8826" anchor="b"/>
                </a:tc>
              </a:tr>
            </a:tbl>
          </a:graphicData>
        </a:graphic>
      </p:graphicFrame>
      <p:sp>
        <p:nvSpPr>
          <p:cNvPr id="26732" name="Rectangle 1"/>
          <p:cNvSpPr>
            <a:spLocks noChangeArrowheads="1"/>
          </p:cNvSpPr>
          <p:nvPr/>
        </p:nvSpPr>
        <p:spPr bwMode="auto">
          <a:xfrm>
            <a:off x="1331913" y="577949"/>
            <a:ext cx="57425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/>
            <a:r>
              <a:rPr lang="ru-RU" sz="1400" dirty="0" err="1">
                <a:solidFill>
                  <a:srgbClr val="000000"/>
                </a:solidFill>
                <a:cs typeface="Times New Roman" pitchFamily="18" charset="0"/>
              </a:rPr>
              <a:t>Таблиця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4</a:t>
            </a:r>
            <a:r>
              <a:rPr lang="uk-UA" sz="1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-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 </a:t>
            </a:r>
            <a:r>
              <a:rPr lang="ru-RU" sz="1400" dirty="0" err="1">
                <a:solidFill>
                  <a:srgbClr val="000000"/>
                </a:solidFill>
                <a:cs typeface="Times New Roman" pitchFamily="18" charset="0"/>
              </a:rPr>
              <a:t>Технічні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характеристики КРУЕ </a:t>
            </a:r>
            <a:r>
              <a:rPr lang="ru-RU" sz="1400" dirty="0" err="1">
                <a:solidFill>
                  <a:srgbClr val="000000"/>
                </a:solidFill>
                <a:cs typeface="Times New Roman" pitchFamily="18" charset="0"/>
              </a:rPr>
              <a:t>виробництва</a:t>
            </a:r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 АВВ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7" y="476250"/>
            <a:ext cx="6912768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2049463" y="5732463"/>
            <a:ext cx="4367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Рисунок </a:t>
            </a:r>
            <a:r>
              <a:rPr lang="ru-RU" dirty="0" smtClean="0">
                <a:latin typeface="Calibri" pitchFamily="34" charset="0"/>
              </a:rPr>
              <a:t>4</a:t>
            </a:r>
            <a:r>
              <a:rPr lang="uk-UA" dirty="0" smtClean="0">
                <a:latin typeface="Calibri" pitchFamily="34" charset="0"/>
              </a:rPr>
              <a:t> </a:t>
            </a:r>
            <a:r>
              <a:rPr lang="uk-UA" dirty="0">
                <a:latin typeface="Calibri" pitchFamily="34" charset="0"/>
              </a:rPr>
              <a:t>- </a:t>
            </a:r>
            <a:r>
              <a:rPr lang="ru-RU" dirty="0">
                <a:latin typeface="Calibri" pitchFamily="34" charset="0"/>
              </a:rPr>
              <a:t>КРУЕ до 550 </a:t>
            </a:r>
            <a:r>
              <a:rPr lang="ru-RU" dirty="0" err="1">
                <a:latin typeface="Calibri" pitchFamily="34" charset="0"/>
              </a:rPr>
              <a:t>кВ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 err="1">
                <a:latin typeface="Calibri" pitchFamily="34" charset="0"/>
              </a:rPr>
              <a:t>серії</a:t>
            </a:r>
            <a:r>
              <a:rPr lang="ru-RU" dirty="0">
                <a:latin typeface="Calibri" pitchFamily="34" charset="0"/>
              </a:rPr>
              <a:t> ELK3 (АВВ)</a:t>
            </a:r>
            <a:endParaRPr lang="uk-U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160581"/>
            <a:ext cx="5904655" cy="134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66200"/>
            <a:ext cx="6971389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371075"/>
            <a:ext cx="698477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3076"/>
            <a:ext cx="414337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87946"/>
            <a:ext cx="4752528" cy="1440160"/>
          </a:xfrm>
        </p:spPr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Дослідження зміни вартості вимикачів та їх ремонт під час експлуатації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25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2765"/>
            <a:ext cx="8378267" cy="101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077" y="2635278"/>
            <a:ext cx="509587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9738" y="349809"/>
            <a:ext cx="7772400" cy="1470025"/>
          </a:xfrm>
        </p:spPr>
        <p:txBody>
          <a:bodyPr/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Математична модель заміни повітряних та оливних вимикачів в ПЗЕС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6196907"/>
            <a:ext cx="8820472" cy="28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87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03694"/>
            <a:ext cx="705678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Наукова новизна.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Полягає у підтверджені перспектив використання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елегазового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комутаційного обладнання в електроенергетичній системі.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15616" y="1988840"/>
            <a:ext cx="7128792" cy="2448272"/>
          </a:xfrm>
        </p:spPr>
        <p:txBody>
          <a:bodyPr/>
          <a:lstStyle/>
          <a:p>
            <a:pPr indent="457200" algn="just">
              <a:lnSpc>
                <a:spcPct val="150000"/>
              </a:lnSpc>
              <a:spcBef>
                <a:spcPts val="0"/>
              </a:spcBef>
            </a:pPr>
            <a:r>
              <a:rPr lang="uk-UA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Висновки.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Було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проаналізовано </a:t>
            </a: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конструкції </a:t>
            </a:r>
            <a:r>
              <a:rPr lang="uk-UA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елегазового</a:t>
            </a: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комутаційного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обладнання, теоретично досліджено </a:t>
            </a: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використання елегазу як ізоляційного середовища і середовища для гасіння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дуги та встановлено перспективи </a:t>
            </a: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елегазового</a:t>
            </a: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комутаційного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обладнання і проведено </a:t>
            </a: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вибір </a:t>
            </a:r>
            <a:r>
              <a:rPr lang="uk-UA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елегазової</a:t>
            </a: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комутаційної апаратури.</a:t>
            </a:r>
          </a:p>
          <a:p>
            <a:pPr indent="457200">
              <a:lnSpc>
                <a:spcPct val="150000"/>
              </a:lnSpc>
            </a:pPr>
            <a:endParaRPr lang="uk-UA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80928"/>
            <a:ext cx="7772400" cy="1470025"/>
          </a:xfrm>
        </p:spPr>
        <p:txBody>
          <a:bodyPr/>
          <a:lstStyle/>
          <a:p>
            <a:r>
              <a:rPr lang="uk-UA" dirty="0" smtClean="0"/>
              <a:t>Доповідь закінчено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Дякую за увагу</a:t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7203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74168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Мета роботи.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Метою роботи є дослідження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елегазового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обладнання,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його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застосування,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переваги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та недоліків.</a:t>
            </a:r>
          </a:p>
          <a:p>
            <a:pPr indent="450000"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Для досягнення поставленої мети в роботі розв’язано такі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основні задачі: 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1)теоретичне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дослідження використання елегазу як ізоляційного середовища і середовища для гасіння дуги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450000"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аналіз конструкції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елегазового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комутаційного обладнання;</a:t>
            </a:r>
          </a:p>
          <a:p>
            <a:pPr indent="450000"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3)встановлення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перспектив використання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елегазового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комутаційного обладнання ;</a:t>
            </a:r>
          </a:p>
          <a:p>
            <a:pPr indent="450000"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4) вибір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елегазової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комутаційної апаратури.</a:t>
            </a:r>
          </a:p>
          <a:p>
            <a:pPr indent="450000" algn="just"/>
            <a:r>
              <a:rPr lang="uk-UA" sz="2000" b="1" dirty="0" err="1">
                <a:latin typeface="Times New Roman" pitchFamily="18" charset="0"/>
                <a:cs typeface="Times New Roman" pitchFamily="18" charset="0"/>
              </a:rPr>
              <a:t>Обєктом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 дослідження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є електрична система з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елегазовим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обладнанням. </a:t>
            </a:r>
          </a:p>
          <a:p>
            <a:pPr indent="450000" algn="just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Предметом дослідження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є режими роботи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елегазового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комутаційного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обладнаня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Методи дослідження.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Для аналізу та розв’язання поставленої задачі використано методи математичного моделювання.</a:t>
            </a:r>
          </a:p>
        </p:txBody>
      </p:sp>
    </p:spTree>
    <p:extLst>
      <p:ext uri="{BB962C8B-B14F-4D97-AF65-F5344CB8AC3E}">
        <p14:creationId xmlns:p14="http://schemas.microsoft.com/office/powerpoint/2010/main" val="40838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966160"/>
              </p:ext>
            </p:extLst>
          </p:nvPr>
        </p:nvGraphicFramePr>
        <p:xfrm>
          <a:off x="1475656" y="3356992"/>
          <a:ext cx="6096000" cy="2773680"/>
        </p:xfrm>
        <a:graphic>
          <a:graphicData uri="http://schemas.openxmlformats.org/drawingml/2006/table">
            <a:tbl>
              <a:tblPr/>
              <a:tblGrid>
                <a:gridCol w="4037012"/>
                <a:gridCol w="1004888"/>
                <a:gridCol w="1054100"/>
              </a:tblGrid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Найменування показника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Фактичні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Масова частка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шестифтористої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сірки %не менше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539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99,99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Масова частка домішок: кисень, азот, повітря (сумарно) %не більше тетрафторметан %не більше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&lt;0,0002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Масова частка води %не більше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0,0015*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&lt;0,0005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Кислотність в перерахуванні на масову частку фтористого водню, %, не більше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0,00003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&lt;0,00001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Массова частка гідролізуємих  фторидів в перерахуванні на масову частку фтористого водню, %, не більше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0,0001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&lt;0,00002</a:t>
                      </a: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Токсичність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токсичний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токсичний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098" marR="6709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5" name="Rectangle 1"/>
          <p:cNvSpPr>
            <a:spLocks noChangeArrowheads="1"/>
          </p:cNvSpPr>
          <p:nvPr/>
        </p:nvSpPr>
        <p:spPr bwMode="auto">
          <a:xfrm>
            <a:off x="642938" y="-84340"/>
            <a:ext cx="800100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71500"/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Елегаз (SF6 - </a:t>
            </a:r>
            <a:r>
              <a:rPr lang="uk-UA" sz="1400" dirty="0" err="1">
                <a:solidFill>
                  <a:srgbClr val="000000"/>
                </a:solidFill>
                <a:cs typeface="Times New Roman" pitchFamily="18" charset="0"/>
              </a:rPr>
              <a:t>шестифториста</a:t>
            </a:r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 сірка) є інертний газ, густина якого перевищує густину повітря в 5 разів. Електрична міцність елегазу в 2 - 3 рази вище за міцність повітря; при тискові 0,2 </a:t>
            </a:r>
            <a:r>
              <a:rPr lang="uk-UA" sz="1400" dirty="0" err="1">
                <a:solidFill>
                  <a:srgbClr val="000000"/>
                </a:solidFill>
                <a:cs typeface="Times New Roman" pitchFamily="18" charset="0"/>
              </a:rPr>
              <a:t>МПа</a:t>
            </a:r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 електрична міцність елегазу порівнянна з міцністю масла.  У елегазі при атмосферному тиску може бути погашена дуга із струмом, який в 100 разів перевищує струм, що відключається в повітрі за тих же умов. Виняткова здатність елегазу гасити дугу пояснюється тим, що його молекули уловлюють електрони дугового стовпа і утворюють відносно нерухомі  негативні іони. Втрата електронів робить дугу нестійкою, і вона легко гасне. У струмені елегазу, тобто при газовому дутті, поглинання електронів з дугового стовпа походить ще інтенсивніше. Елегаз отримують шляхом взаємодії газоподібного фтору з сіркою. У звичних умовах він є важкий, нетоксичний, негорючий інертний газ без кольору і запаху.</a:t>
            </a:r>
            <a:endParaRPr lang="ru-RU" sz="1100" dirty="0"/>
          </a:p>
          <a:p>
            <a:pPr indent="571500" eaLnBrk="0" hangingPunct="0"/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Елегаз використовують в електротехнічній промисловості як діелектрик, в електронній промисловості як технологічне середовище, в металургійній промисловості як інертне середовище для отримання високочистих сплавів</a:t>
            </a:r>
            <a:r>
              <a:rPr lang="uk-UA" sz="1400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indent="571500" eaLnBrk="0" hangingPunct="0"/>
            <a:endParaRPr lang="ru-RU" sz="1100" dirty="0"/>
          </a:p>
          <a:p>
            <a:pPr indent="571500" eaLnBrk="0" hangingPunct="0"/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Таблиця </a:t>
            </a:r>
            <a:r>
              <a:rPr lang="uk-UA" sz="1400" dirty="0" smtClean="0">
                <a:solidFill>
                  <a:srgbClr val="000000"/>
                </a:solidFill>
                <a:cs typeface="Times New Roman" pitchFamily="18" charset="0"/>
              </a:rPr>
              <a:t>1 </a:t>
            </a:r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- Фізико-хімічні показники по ТУ 6-02-1249-83</a:t>
            </a:r>
            <a:endParaRPr lang="ru-RU" sz="1100" dirty="0"/>
          </a:p>
          <a:p>
            <a:pPr indent="571500" eaLnBrk="0" hangingPunct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1935163"/>
          <a:ext cx="6096000" cy="2989580"/>
        </p:xfrm>
        <a:graphic>
          <a:graphicData uri="http://schemas.openxmlformats.org/drawingml/2006/table">
            <a:tbl>
              <a:tblPr/>
              <a:tblGrid>
                <a:gridCol w="3092450"/>
                <a:gridCol w="3003550"/>
              </a:tblGrid>
              <a:tr h="319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Молекулярна вага, г/моль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146,05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Об’єм сірки, 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21,95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Об’єм фтору, 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78,05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Структура молекули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Октаедр з 1 атомом сірки в центрі та 6 атомами фтору в вершинах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З’єднання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Ковалентне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Діаметр молекули, 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Температура розладу, </a:t>
                      </a:r>
                      <a:r>
                        <a:rPr kumimoji="0" lang="ru-RU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0" marR="6853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4" name="Rectangle 3"/>
          <p:cNvSpPr>
            <a:spLocks noChangeArrowheads="1"/>
          </p:cNvSpPr>
          <p:nvPr/>
        </p:nvSpPr>
        <p:spPr bwMode="auto">
          <a:xfrm>
            <a:off x="2357438" y="1357313"/>
            <a:ext cx="4654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400" dirty="0">
                <a:cs typeface="Times New Roman" pitchFamily="18" charset="0"/>
              </a:rPr>
              <a:t> </a:t>
            </a:r>
            <a:r>
              <a:rPr lang="ru-RU" sz="1400" dirty="0" err="1">
                <a:cs typeface="Times New Roman" pitchFamily="18" charset="0"/>
              </a:rPr>
              <a:t>Таблиця</a:t>
            </a:r>
            <a:r>
              <a:rPr lang="ru-RU" sz="1400" dirty="0">
                <a:cs typeface="Times New Roman" pitchFamily="18" charset="0"/>
              </a:rPr>
              <a:t> </a:t>
            </a:r>
            <a:r>
              <a:rPr lang="uk-UA" sz="1400" dirty="0" smtClean="0">
                <a:cs typeface="Times New Roman" pitchFamily="18" charset="0"/>
              </a:rPr>
              <a:t>2</a:t>
            </a:r>
            <a:r>
              <a:rPr lang="ru-RU" sz="1400" dirty="0" smtClean="0">
                <a:cs typeface="Times New Roman" pitchFamily="18" charset="0"/>
              </a:rPr>
              <a:t> </a:t>
            </a:r>
            <a:r>
              <a:rPr lang="ru-RU" sz="1400" dirty="0">
                <a:cs typeface="Times New Roman" pitchFamily="18" charset="0"/>
              </a:rPr>
              <a:t>- </a:t>
            </a:r>
            <a:r>
              <a:rPr lang="ru-RU" sz="1400" dirty="0" err="1">
                <a:cs typeface="Times New Roman" pitchFamily="18" charset="0"/>
              </a:rPr>
              <a:t>Основні</a:t>
            </a:r>
            <a:r>
              <a:rPr lang="ru-RU" sz="1400" dirty="0">
                <a:cs typeface="Times New Roman" pitchFamily="18" charset="0"/>
              </a:rPr>
              <a:t> </a:t>
            </a:r>
            <a:r>
              <a:rPr lang="ru-RU" sz="1400" dirty="0" err="1">
                <a:cs typeface="Times New Roman" pitchFamily="18" charset="0"/>
              </a:rPr>
              <a:t>хімічні</a:t>
            </a:r>
            <a:r>
              <a:rPr lang="ru-RU" sz="1400" dirty="0">
                <a:cs typeface="Times New Roman" pitchFamily="18" charset="0"/>
              </a:rPr>
              <a:t> характеристики </a:t>
            </a:r>
            <a:r>
              <a:rPr lang="ru-RU" sz="1400" dirty="0" err="1">
                <a:cs typeface="Times New Roman" pitchFamily="18" charset="0"/>
              </a:rPr>
              <a:t>елегазу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00166" y="928670"/>
          <a:ext cx="6583513" cy="5571742"/>
        </p:xfrm>
        <a:graphic>
          <a:graphicData uri="http://schemas.openxmlformats.org/drawingml/2006/table">
            <a:tbl>
              <a:tblPr/>
              <a:tblGrid>
                <a:gridCol w="3256675"/>
                <a:gridCol w="841969"/>
                <a:gridCol w="841969"/>
                <a:gridCol w="821450"/>
                <a:gridCol w="821450"/>
              </a:tblGrid>
              <a:tr h="25330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Технічні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характеристики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Назва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вимикача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3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МКП-110Б-1000-20У1</a:t>
                      </a:r>
                    </a:p>
                  </a:txBody>
                  <a:tcPr marL="8278" marR="8278" marT="827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ЯЕ-110Л-23(13)</a:t>
                      </a:r>
                    </a:p>
                  </a:txBody>
                  <a:tcPr marL="8278" marR="8278" marT="827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LTB 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1/В 145</a:t>
                      </a:r>
                    </a:p>
                  </a:txBody>
                  <a:tcPr marL="8278" marR="8278" marT="827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HPL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170 В1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0" kern="0" dirty="0">
                          <a:latin typeface="Calibri"/>
                          <a:ea typeface="Calibri"/>
                          <a:cs typeface="Times New Roman"/>
                        </a:rPr>
                        <a:t>Номінальна напруга, кВ</a:t>
                      </a:r>
                      <a:endParaRPr lang="ru-RU" sz="1400" b="0" kern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Найбільша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робоча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напруга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кВ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172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Номінальний струм, А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1250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3150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Номінальний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струм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відключення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кА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Струм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електродинамічної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стійкості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кА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Струм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термічної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стійкості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3с, кА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Власний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час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вмикання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не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більше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с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0,055-0,08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0,065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0,004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Власний час вимикання, с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0,05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0,04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0,022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Повний час відключення, не більше, с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0,08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0,03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9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Мінімальна безструмова пауза при АПВ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Маса, кг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8400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10330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1735</a:t>
                      </a:r>
                    </a:p>
                  </a:txBody>
                  <a:tcPr marL="8278" marR="8278" marT="8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5180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2000250" y="571500"/>
            <a:ext cx="52149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ctr">
              <a:tabLst>
                <a:tab pos="3635375" algn="l"/>
              </a:tabLst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Таблиця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- Технічні характеристики вимикачів.                  </a:t>
            </a:r>
            <a:endParaRPr lang="ru-RU" sz="1400" dirty="0"/>
          </a:p>
          <a:p>
            <a:pPr algn="ctr" eaLnBrk="0" hangingPunct="0">
              <a:tabLst>
                <a:tab pos="3635375" algn="l"/>
              </a:tabLst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2169359"/>
              </p:ext>
            </p:extLst>
          </p:nvPr>
        </p:nvGraphicFramePr>
        <p:xfrm>
          <a:off x="2214563" y="115888"/>
          <a:ext cx="3786187" cy="633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Visio" r:id="rId4" imgW="5626917" imgH="9584802" progId="Visio.Drawing.11">
                  <p:embed/>
                </p:oleObj>
              </mc:Choice>
              <mc:Fallback>
                <p:oleObj name="Visio" r:id="rId4" imgW="5626917" imgH="9584802" progId="Visio.Drawing.11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115888"/>
                        <a:ext cx="3786187" cy="6332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843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214313"/>
            <a:ext cx="4714875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642938" y="5857875"/>
            <a:ext cx="82153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1400" dirty="0" smtClean="0">
                <a:solidFill>
                  <a:srgbClr val="000000"/>
                </a:solidFill>
                <a:cs typeface="Times New Roman" pitchFamily="18" charset="0"/>
              </a:rPr>
              <a:t>Рисунок 2-Вимикачі </a:t>
            </a:r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елегазові бакові зовнішньої установки серії ВГБ-35.</a:t>
            </a:r>
            <a:endParaRPr lang="ru-RU" sz="1100" dirty="0"/>
          </a:p>
          <a:p>
            <a:pPr eaLnBrk="0" hangingPunct="0"/>
            <a:r>
              <a:rPr lang="uk-UA" sz="1400" dirty="0">
                <a:solidFill>
                  <a:srgbClr val="000000"/>
                </a:solidFill>
                <a:cs typeface="Times New Roman" pitchFamily="18" charset="0"/>
              </a:rPr>
              <a:t>1-шафа керування, 2- газощільний алюмінієвий зварний бак, 3-вимірювальний трансформатор струму, 4-ввод.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3" name="Object 15"/>
          <p:cNvGraphicFramePr>
            <a:graphicFrameLocks noChangeAspect="1"/>
          </p:cNvGraphicFramePr>
          <p:nvPr/>
        </p:nvGraphicFramePr>
        <p:xfrm>
          <a:off x="1763713" y="260350"/>
          <a:ext cx="5976937" cy="592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Visio" r:id="rId3" imgW="7606934" imgH="7540595" progId="Visio.Drawing.11">
                  <p:embed/>
                </p:oleObj>
              </mc:Choice>
              <mc:Fallback>
                <p:oleObj name="Visio" r:id="rId3" imgW="7606934" imgH="7540595" progId="Visio.Drawing.11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260350"/>
                        <a:ext cx="5976937" cy="592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190625"/>
            <a:ext cx="4608513" cy="417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495300"/>
            <a:ext cx="4611688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5589588"/>
            <a:ext cx="6624638" cy="719137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Рисунок 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Комірка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елегазова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триполюсна</a:t>
            </a:r>
            <a:endParaRPr lang="uk-UA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747</Words>
  <Application>Microsoft Office PowerPoint</Application>
  <PresentationFormat>Экран (4:3)</PresentationFormat>
  <Paragraphs>186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Дослідження зміни вартості вимикачів та їх ремонт під час експлуатації</vt:lpstr>
      <vt:lpstr>Математична модель заміни повітряних та оливних вимикачів в ПЗЕС</vt:lpstr>
      <vt:lpstr>Презентация PowerPoint</vt:lpstr>
      <vt:lpstr>Доповідь закінчено  Дякую за увагу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Саня</cp:lastModifiedBy>
  <cp:revision>40</cp:revision>
  <dcterms:created xsi:type="dcterms:W3CDTF">2010-06-18T19:35:15Z</dcterms:created>
  <dcterms:modified xsi:type="dcterms:W3CDTF">2015-11-18T09:39:22Z</dcterms:modified>
</cp:coreProperties>
</file>