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handoutMasterIdLst>
    <p:handoutMasterId r:id="rId34"/>
  </p:handoutMasterIdLst>
  <p:sldIdLst>
    <p:sldId id="256" r:id="rId2"/>
    <p:sldId id="257" r:id="rId3"/>
    <p:sldId id="258" r:id="rId4"/>
    <p:sldId id="281" r:id="rId5"/>
    <p:sldId id="296" r:id="rId6"/>
    <p:sldId id="261" r:id="rId7"/>
    <p:sldId id="262" r:id="rId8"/>
    <p:sldId id="263" r:id="rId9"/>
    <p:sldId id="264" r:id="rId10"/>
    <p:sldId id="270" r:id="rId11"/>
    <p:sldId id="282" r:id="rId12"/>
    <p:sldId id="283" r:id="rId13"/>
    <p:sldId id="272" r:id="rId14"/>
    <p:sldId id="273" r:id="rId15"/>
    <p:sldId id="274" r:id="rId16"/>
    <p:sldId id="275" r:id="rId17"/>
    <p:sldId id="279" r:id="rId18"/>
    <p:sldId id="276" r:id="rId19"/>
    <p:sldId id="285" r:id="rId20"/>
    <p:sldId id="286" r:id="rId21"/>
    <p:sldId id="287" r:id="rId22"/>
    <p:sldId id="288" r:id="rId23"/>
    <p:sldId id="289" r:id="rId24"/>
    <p:sldId id="291" r:id="rId25"/>
    <p:sldId id="292" r:id="rId26"/>
    <p:sldId id="290" r:id="rId27"/>
    <p:sldId id="294" r:id="rId28"/>
    <p:sldId id="293" r:id="rId29"/>
    <p:sldId id="295" r:id="rId30"/>
    <p:sldId id="278" r:id="rId31"/>
    <p:sldId id="284" r:id="rId3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93176" autoAdjust="0"/>
  </p:normalViewPr>
  <p:slideViewPr>
    <p:cSldViewPr>
      <p:cViewPr>
        <p:scale>
          <a:sx n="60" d="100"/>
          <a:sy n="60" d="100"/>
        </p:scale>
        <p:origin x="-2418" y="-105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F04D089-A103-4381-B747-583C50F6BB9F}" type="datetimeFigureOut">
              <a:rPr lang="ru-RU" smtClean="0"/>
              <a:t>18.11.2015</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529550B-7247-4A93-862B-545D1F1123A1}" type="slidenum">
              <a:rPr lang="ru-RU" smtClean="0"/>
              <a:t>‹#›</a:t>
            </a:fld>
            <a:endParaRPr lang="ru-RU"/>
          </a:p>
        </p:txBody>
      </p:sp>
    </p:spTree>
    <p:extLst>
      <p:ext uri="{BB962C8B-B14F-4D97-AF65-F5344CB8AC3E}">
        <p14:creationId xmlns:p14="http://schemas.microsoft.com/office/powerpoint/2010/main" val="34352815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374B6BE-BF17-4BB4-9DE0-B1BD1E790324}" type="datetimeFigureOut">
              <a:rPr lang="ru-RU" smtClean="0"/>
              <a:t>18.11.2015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004334F-E0ED-48C0-93F8-9526EDD39E75}" type="slidenum">
              <a:rPr lang="ru-RU" smtClean="0"/>
              <a:t>‹#›</a:t>
            </a:fld>
            <a:endParaRPr lang="ru-RU"/>
          </a:p>
        </p:txBody>
      </p:sp>
    </p:spTree>
    <p:extLst>
      <p:ext uri="{BB962C8B-B14F-4D97-AF65-F5344CB8AC3E}">
        <p14:creationId xmlns:p14="http://schemas.microsoft.com/office/powerpoint/2010/main" val="32834527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C004334F-E0ED-48C0-93F8-9526EDD39E75}" type="slidenum">
              <a:rPr lang="ru-RU" smtClean="0"/>
              <a:t>1</a:t>
            </a:fld>
            <a:endParaRPr lang="ru-RU"/>
          </a:p>
        </p:txBody>
      </p:sp>
    </p:spTree>
    <p:extLst>
      <p:ext uri="{BB962C8B-B14F-4D97-AF65-F5344CB8AC3E}">
        <p14:creationId xmlns:p14="http://schemas.microsoft.com/office/powerpoint/2010/main" val="12881908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C004334F-E0ED-48C0-93F8-9526EDD39E75}" type="slidenum">
              <a:rPr lang="ru-RU" smtClean="0"/>
              <a:t>10</a:t>
            </a:fld>
            <a:endParaRPr lang="ru-RU"/>
          </a:p>
        </p:txBody>
      </p:sp>
    </p:spTree>
    <p:extLst>
      <p:ext uri="{BB962C8B-B14F-4D97-AF65-F5344CB8AC3E}">
        <p14:creationId xmlns:p14="http://schemas.microsoft.com/office/powerpoint/2010/main" val="13002195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C004334F-E0ED-48C0-93F8-9526EDD39E75}" type="slidenum">
              <a:rPr lang="ru-RU" smtClean="0"/>
              <a:t>11</a:t>
            </a:fld>
            <a:endParaRPr lang="ru-RU"/>
          </a:p>
        </p:txBody>
      </p:sp>
    </p:spTree>
    <p:extLst>
      <p:ext uri="{BB962C8B-B14F-4D97-AF65-F5344CB8AC3E}">
        <p14:creationId xmlns:p14="http://schemas.microsoft.com/office/powerpoint/2010/main" val="24795505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C004334F-E0ED-48C0-93F8-9526EDD39E75}" type="slidenum">
              <a:rPr lang="ru-RU" smtClean="0"/>
              <a:t>12</a:t>
            </a:fld>
            <a:endParaRPr lang="ru-RU"/>
          </a:p>
        </p:txBody>
      </p:sp>
    </p:spTree>
    <p:extLst>
      <p:ext uri="{BB962C8B-B14F-4D97-AF65-F5344CB8AC3E}">
        <p14:creationId xmlns:p14="http://schemas.microsoft.com/office/powerpoint/2010/main" val="29206550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C004334F-E0ED-48C0-93F8-9526EDD39E75}" type="slidenum">
              <a:rPr lang="ru-RU" smtClean="0"/>
              <a:t>13</a:t>
            </a:fld>
            <a:endParaRPr lang="ru-RU"/>
          </a:p>
        </p:txBody>
      </p:sp>
    </p:spTree>
    <p:extLst>
      <p:ext uri="{BB962C8B-B14F-4D97-AF65-F5344CB8AC3E}">
        <p14:creationId xmlns:p14="http://schemas.microsoft.com/office/powerpoint/2010/main" val="28383450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C004334F-E0ED-48C0-93F8-9526EDD39E75}" type="slidenum">
              <a:rPr lang="ru-RU" smtClean="0"/>
              <a:t>14</a:t>
            </a:fld>
            <a:endParaRPr lang="ru-RU"/>
          </a:p>
        </p:txBody>
      </p:sp>
    </p:spTree>
    <p:extLst>
      <p:ext uri="{BB962C8B-B14F-4D97-AF65-F5344CB8AC3E}">
        <p14:creationId xmlns:p14="http://schemas.microsoft.com/office/powerpoint/2010/main" val="37956913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C004334F-E0ED-48C0-93F8-9526EDD39E75}" type="slidenum">
              <a:rPr lang="ru-RU" smtClean="0"/>
              <a:t>15</a:t>
            </a:fld>
            <a:endParaRPr lang="ru-RU"/>
          </a:p>
        </p:txBody>
      </p:sp>
    </p:spTree>
    <p:extLst>
      <p:ext uri="{BB962C8B-B14F-4D97-AF65-F5344CB8AC3E}">
        <p14:creationId xmlns:p14="http://schemas.microsoft.com/office/powerpoint/2010/main" val="18692708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C004334F-E0ED-48C0-93F8-9526EDD39E75}" type="slidenum">
              <a:rPr lang="ru-RU" smtClean="0"/>
              <a:t>16</a:t>
            </a:fld>
            <a:endParaRPr lang="ru-RU"/>
          </a:p>
        </p:txBody>
      </p:sp>
    </p:spTree>
    <p:extLst>
      <p:ext uri="{BB962C8B-B14F-4D97-AF65-F5344CB8AC3E}">
        <p14:creationId xmlns:p14="http://schemas.microsoft.com/office/powerpoint/2010/main" val="39418519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C004334F-E0ED-48C0-93F8-9526EDD39E75}" type="slidenum">
              <a:rPr lang="ru-RU" smtClean="0"/>
              <a:t>17</a:t>
            </a:fld>
            <a:endParaRPr lang="ru-RU"/>
          </a:p>
        </p:txBody>
      </p:sp>
    </p:spTree>
    <p:extLst>
      <p:ext uri="{BB962C8B-B14F-4D97-AF65-F5344CB8AC3E}">
        <p14:creationId xmlns:p14="http://schemas.microsoft.com/office/powerpoint/2010/main" val="33140070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C004334F-E0ED-48C0-93F8-9526EDD39E75}" type="slidenum">
              <a:rPr lang="ru-RU" smtClean="0"/>
              <a:t>18</a:t>
            </a:fld>
            <a:endParaRPr lang="ru-RU"/>
          </a:p>
        </p:txBody>
      </p:sp>
    </p:spTree>
    <p:extLst>
      <p:ext uri="{BB962C8B-B14F-4D97-AF65-F5344CB8AC3E}">
        <p14:creationId xmlns:p14="http://schemas.microsoft.com/office/powerpoint/2010/main" val="10835938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C004334F-E0ED-48C0-93F8-9526EDD39E75}" type="slidenum">
              <a:rPr lang="ru-RU" smtClean="0"/>
              <a:t>19</a:t>
            </a:fld>
            <a:endParaRPr lang="ru-RU"/>
          </a:p>
        </p:txBody>
      </p:sp>
    </p:spTree>
    <p:extLst>
      <p:ext uri="{BB962C8B-B14F-4D97-AF65-F5344CB8AC3E}">
        <p14:creationId xmlns:p14="http://schemas.microsoft.com/office/powerpoint/2010/main" val="16717331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C004334F-E0ED-48C0-93F8-9526EDD39E75}" type="slidenum">
              <a:rPr lang="ru-RU" smtClean="0"/>
              <a:t>2</a:t>
            </a:fld>
            <a:endParaRPr lang="ru-RU"/>
          </a:p>
        </p:txBody>
      </p:sp>
    </p:spTree>
    <p:extLst>
      <p:ext uri="{BB962C8B-B14F-4D97-AF65-F5344CB8AC3E}">
        <p14:creationId xmlns:p14="http://schemas.microsoft.com/office/powerpoint/2010/main" val="32073228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C004334F-E0ED-48C0-93F8-9526EDD39E75}" type="slidenum">
              <a:rPr lang="ru-RU" smtClean="0"/>
              <a:t>20</a:t>
            </a:fld>
            <a:endParaRPr lang="ru-RU"/>
          </a:p>
        </p:txBody>
      </p:sp>
    </p:spTree>
    <p:extLst>
      <p:ext uri="{BB962C8B-B14F-4D97-AF65-F5344CB8AC3E}">
        <p14:creationId xmlns:p14="http://schemas.microsoft.com/office/powerpoint/2010/main" val="31632378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C004334F-E0ED-48C0-93F8-9526EDD39E75}" type="slidenum">
              <a:rPr lang="ru-RU" smtClean="0"/>
              <a:t>21</a:t>
            </a:fld>
            <a:endParaRPr lang="ru-RU"/>
          </a:p>
        </p:txBody>
      </p:sp>
    </p:spTree>
    <p:extLst>
      <p:ext uri="{BB962C8B-B14F-4D97-AF65-F5344CB8AC3E}">
        <p14:creationId xmlns:p14="http://schemas.microsoft.com/office/powerpoint/2010/main" val="35245512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C004334F-E0ED-48C0-93F8-9526EDD39E75}" type="slidenum">
              <a:rPr lang="ru-RU" smtClean="0"/>
              <a:t>22</a:t>
            </a:fld>
            <a:endParaRPr lang="ru-RU"/>
          </a:p>
        </p:txBody>
      </p:sp>
    </p:spTree>
    <p:extLst>
      <p:ext uri="{BB962C8B-B14F-4D97-AF65-F5344CB8AC3E}">
        <p14:creationId xmlns:p14="http://schemas.microsoft.com/office/powerpoint/2010/main" val="24231773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C004334F-E0ED-48C0-93F8-9526EDD39E75}" type="slidenum">
              <a:rPr lang="ru-RU" smtClean="0"/>
              <a:t>23</a:t>
            </a:fld>
            <a:endParaRPr lang="ru-RU"/>
          </a:p>
        </p:txBody>
      </p:sp>
    </p:spTree>
    <p:extLst>
      <p:ext uri="{BB962C8B-B14F-4D97-AF65-F5344CB8AC3E}">
        <p14:creationId xmlns:p14="http://schemas.microsoft.com/office/powerpoint/2010/main" val="26772854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C004334F-E0ED-48C0-93F8-9526EDD39E75}" type="slidenum">
              <a:rPr lang="ru-RU" smtClean="0"/>
              <a:t>24</a:t>
            </a:fld>
            <a:endParaRPr lang="ru-RU"/>
          </a:p>
        </p:txBody>
      </p:sp>
    </p:spTree>
    <p:extLst>
      <p:ext uri="{BB962C8B-B14F-4D97-AF65-F5344CB8AC3E}">
        <p14:creationId xmlns:p14="http://schemas.microsoft.com/office/powerpoint/2010/main" val="9401646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C004334F-E0ED-48C0-93F8-9526EDD39E75}" type="slidenum">
              <a:rPr lang="ru-RU" smtClean="0"/>
              <a:t>25</a:t>
            </a:fld>
            <a:endParaRPr lang="ru-RU"/>
          </a:p>
        </p:txBody>
      </p:sp>
    </p:spTree>
    <p:extLst>
      <p:ext uri="{BB962C8B-B14F-4D97-AF65-F5344CB8AC3E}">
        <p14:creationId xmlns:p14="http://schemas.microsoft.com/office/powerpoint/2010/main" val="28672346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C004334F-E0ED-48C0-93F8-9526EDD39E75}" type="slidenum">
              <a:rPr lang="ru-RU" smtClean="0"/>
              <a:t>26</a:t>
            </a:fld>
            <a:endParaRPr lang="ru-RU"/>
          </a:p>
        </p:txBody>
      </p:sp>
    </p:spTree>
    <p:extLst>
      <p:ext uri="{BB962C8B-B14F-4D97-AF65-F5344CB8AC3E}">
        <p14:creationId xmlns:p14="http://schemas.microsoft.com/office/powerpoint/2010/main" val="12085600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C004334F-E0ED-48C0-93F8-9526EDD39E75}" type="slidenum">
              <a:rPr lang="ru-RU" smtClean="0"/>
              <a:t>27</a:t>
            </a:fld>
            <a:endParaRPr lang="ru-RU"/>
          </a:p>
        </p:txBody>
      </p:sp>
    </p:spTree>
    <p:extLst>
      <p:ext uri="{BB962C8B-B14F-4D97-AF65-F5344CB8AC3E}">
        <p14:creationId xmlns:p14="http://schemas.microsoft.com/office/powerpoint/2010/main" val="146937584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C004334F-E0ED-48C0-93F8-9526EDD39E75}" type="slidenum">
              <a:rPr lang="ru-RU" smtClean="0"/>
              <a:t>28</a:t>
            </a:fld>
            <a:endParaRPr lang="ru-RU"/>
          </a:p>
        </p:txBody>
      </p:sp>
    </p:spTree>
    <p:extLst>
      <p:ext uri="{BB962C8B-B14F-4D97-AF65-F5344CB8AC3E}">
        <p14:creationId xmlns:p14="http://schemas.microsoft.com/office/powerpoint/2010/main" val="7361444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C004334F-E0ED-48C0-93F8-9526EDD39E75}" type="slidenum">
              <a:rPr lang="ru-RU" smtClean="0"/>
              <a:t>29</a:t>
            </a:fld>
            <a:endParaRPr lang="ru-RU"/>
          </a:p>
        </p:txBody>
      </p:sp>
    </p:spTree>
    <p:extLst>
      <p:ext uri="{BB962C8B-B14F-4D97-AF65-F5344CB8AC3E}">
        <p14:creationId xmlns:p14="http://schemas.microsoft.com/office/powerpoint/2010/main" val="21587831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C004334F-E0ED-48C0-93F8-9526EDD39E75}" type="slidenum">
              <a:rPr lang="ru-RU" smtClean="0"/>
              <a:t>3</a:t>
            </a:fld>
            <a:endParaRPr lang="ru-RU"/>
          </a:p>
        </p:txBody>
      </p:sp>
    </p:spTree>
    <p:extLst>
      <p:ext uri="{BB962C8B-B14F-4D97-AF65-F5344CB8AC3E}">
        <p14:creationId xmlns:p14="http://schemas.microsoft.com/office/powerpoint/2010/main" val="10890676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C004334F-E0ED-48C0-93F8-9526EDD39E75}" type="slidenum">
              <a:rPr lang="ru-RU" smtClean="0"/>
              <a:t>30</a:t>
            </a:fld>
            <a:endParaRPr lang="ru-RU"/>
          </a:p>
        </p:txBody>
      </p:sp>
    </p:spTree>
    <p:extLst>
      <p:ext uri="{BB962C8B-B14F-4D97-AF65-F5344CB8AC3E}">
        <p14:creationId xmlns:p14="http://schemas.microsoft.com/office/powerpoint/2010/main" val="316003664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C004334F-E0ED-48C0-93F8-9526EDD39E75}" type="slidenum">
              <a:rPr lang="ru-RU" smtClean="0"/>
              <a:t>31</a:t>
            </a:fld>
            <a:endParaRPr lang="ru-RU"/>
          </a:p>
        </p:txBody>
      </p:sp>
    </p:spTree>
    <p:extLst>
      <p:ext uri="{BB962C8B-B14F-4D97-AF65-F5344CB8AC3E}">
        <p14:creationId xmlns:p14="http://schemas.microsoft.com/office/powerpoint/2010/main" val="21216565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C004334F-E0ED-48C0-93F8-9526EDD39E75}" type="slidenum">
              <a:rPr lang="ru-RU" smtClean="0"/>
              <a:t>4</a:t>
            </a:fld>
            <a:endParaRPr lang="ru-RU"/>
          </a:p>
        </p:txBody>
      </p:sp>
    </p:spTree>
    <p:extLst>
      <p:ext uri="{BB962C8B-B14F-4D97-AF65-F5344CB8AC3E}">
        <p14:creationId xmlns:p14="http://schemas.microsoft.com/office/powerpoint/2010/main" val="1100208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C004334F-E0ED-48C0-93F8-9526EDD39E75}" type="slidenum">
              <a:rPr lang="ru-RU" smtClean="0"/>
              <a:t>5</a:t>
            </a:fld>
            <a:endParaRPr lang="ru-RU"/>
          </a:p>
        </p:txBody>
      </p:sp>
    </p:spTree>
    <p:extLst>
      <p:ext uri="{BB962C8B-B14F-4D97-AF65-F5344CB8AC3E}">
        <p14:creationId xmlns:p14="http://schemas.microsoft.com/office/powerpoint/2010/main" val="27002995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C004334F-E0ED-48C0-93F8-9526EDD39E75}" type="slidenum">
              <a:rPr lang="ru-RU" smtClean="0"/>
              <a:t>6</a:t>
            </a:fld>
            <a:endParaRPr lang="ru-RU"/>
          </a:p>
        </p:txBody>
      </p:sp>
    </p:spTree>
    <p:extLst>
      <p:ext uri="{BB962C8B-B14F-4D97-AF65-F5344CB8AC3E}">
        <p14:creationId xmlns:p14="http://schemas.microsoft.com/office/powerpoint/2010/main" val="6849977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C004334F-E0ED-48C0-93F8-9526EDD39E75}" type="slidenum">
              <a:rPr lang="ru-RU" smtClean="0"/>
              <a:t>7</a:t>
            </a:fld>
            <a:endParaRPr lang="ru-RU"/>
          </a:p>
        </p:txBody>
      </p:sp>
    </p:spTree>
    <p:extLst>
      <p:ext uri="{BB962C8B-B14F-4D97-AF65-F5344CB8AC3E}">
        <p14:creationId xmlns:p14="http://schemas.microsoft.com/office/powerpoint/2010/main" val="7686057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C004334F-E0ED-48C0-93F8-9526EDD39E75}" type="slidenum">
              <a:rPr lang="ru-RU" smtClean="0"/>
              <a:t>8</a:t>
            </a:fld>
            <a:endParaRPr lang="ru-RU"/>
          </a:p>
        </p:txBody>
      </p:sp>
    </p:spTree>
    <p:extLst>
      <p:ext uri="{BB962C8B-B14F-4D97-AF65-F5344CB8AC3E}">
        <p14:creationId xmlns:p14="http://schemas.microsoft.com/office/powerpoint/2010/main" val="33469205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C004334F-E0ED-48C0-93F8-9526EDD39E75}" type="slidenum">
              <a:rPr lang="ru-RU" smtClean="0"/>
              <a:t>9</a:t>
            </a:fld>
            <a:endParaRPr lang="ru-RU"/>
          </a:p>
        </p:txBody>
      </p:sp>
    </p:spTree>
    <p:extLst>
      <p:ext uri="{BB962C8B-B14F-4D97-AF65-F5344CB8AC3E}">
        <p14:creationId xmlns:p14="http://schemas.microsoft.com/office/powerpoint/2010/main" val="19869177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6"/>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764902B-8E1E-448C-92D3-F62E8F914E1E}" type="datetime1">
              <a:rPr lang="ru-RU" smtClean="0"/>
              <a:t>18.11.2015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505BD77-84EF-4923-8BF3-4B206CD3461A}" type="slidenum">
              <a:rPr lang="ru-RU" smtClean="0"/>
              <a:t>‹#›</a:t>
            </a:fld>
            <a:endParaRPr lang="ru-RU"/>
          </a:p>
        </p:txBody>
      </p:sp>
    </p:spTree>
    <p:extLst>
      <p:ext uri="{BB962C8B-B14F-4D97-AF65-F5344CB8AC3E}">
        <p14:creationId xmlns:p14="http://schemas.microsoft.com/office/powerpoint/2010/main" val="2965636993"/>
      </p:ext>
    </p:extLst>
  </p:cSld>
  <p:clrMapOvr>
    <a:masterClrMapping/>
  </p:clrMapOvr>
  <mc:AlternateContent xmlns:mc="http://schemas.openxmlformats.org/markup-compatibility/2006" xmlns:p14="http://schemas.microsoft.com/office/powerpoint/2010/main">
    <mc:Choice Requires="p14">
      <p:transition spd="slow" p14:dur="2750">
        <p14:window dir="vert"/>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DD764B9-CF92-42D8-AFB1-F789F470943E}" type="datetime1">
              <a:rPr lang="ru-RU" smtClean="0"/>
              <a:t>18.11.2015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505BD77-84EF-4923-8BF3-4B206CD3461A}" type="slidenum">
              <a:rPr lang="ru-RU" smtClean="0"/>
              <a:t>‹#›</a:t>
            </a:fld>
            <a:endParaRPr lang="ru-RU"/>
          </a:p>
        </p:txBody>
      </p:sp>
    </p:spTree>
    <p:extLst>
      <p:ext uri="{BB962C8B-B14F-4D97-AF65-F5344CB8AC3E}">
        <p14:creationId xmlns:p14="http://schemas.microsoft.com/office/powerpoint/2010/main" val="3100240917"/>
      </p:ext>
    </p:extLst>
  </p:cSld>
  <p:clrMapOvr>
    <a:masterClrMapping/>
  </p:clrMapOvr>
  <mc:AlternateContent xmlns:mc="http://schemas.openxmlformats.org/markup-compatibility/2006" xmlns:p14="http://schemas.microsoft.com/office/powerpoint/2010/main">
    <mc:Choice Requires="p14">
      <p:transition spd="slow" p14:dur="2750">
        <p14:window dir="vert"/>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9"/>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25DF4A2-6496-45F3-B913-5279AD4268B6}" type="datetime1">
              <a:rPr lang="ru-RU" smtClean="0"/>
              <a:t>18.11.2015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505BD77-84EF-4923-8BF3-4B206CD3461A}" type="slidenum">
              <a:rPr lang="ru-RU" smtClean="0"/>
              <a:t>‹#›</a:t>
            </a:fld>
            <a:endParaRPr lang="ru-RU"/>
          </a:p>
        </p:txBody>
      </p:sp>
    </p:spTree>
    <p:extLst>
      <p:ext uri="{BB962C8B-B14F-4D97-AF65-F5344CB8AC3E}">
        <p14:creationId xmlns:p14="http://schemas.microsoft.com/office/powerpoint/2010/main" val="1734917435"/>
      </p:ext>
    </p:extLst>
  </p:cSld>
  <p:clrMapOvr>
    <a:masterClrMapping/>
  </p:clrMapOvr>
  <mc:AlternateContent xmlns:mc="http://schemas.openxmlformats.org/markup-compatibility/2006" xmlns:p14="http://schemas.microsoft.com/office/powerpoint/2010/main">
    <mc:Choice Requires="p14">
      <p:transition spd="slow" p14:dur="2750">
        <p14:window dir="ver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C6A1693-6D33-423E-9C5E-285EE5E02145}" type="datetime1">
              <a:rPr lang="ru-RU" smtClean="0"/>
              <a:t>18.11.2015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505BD77-84EF-4923-8BF3-4B206CD3461A}" type="slidenum">
              <a:rPr lang="ru-RU" smtClean="0"/>
              <a:t>‹#›</a:t>
            </a:fld>
            <a:endParaRPr lang="ru-RU"/>
          </a:p>
        </p:txBody>
      </p:sp>
    </p:spTree>
    <p:extLst>
      <p:ext uri="{BB962C8B-B14F-4D97-AF65-F5344CB8AC3E}">
        <p14:creationId xmlns:p14="http://schemas.microsoft.com/office/powerpoint/2010/main" val="2658904326"/>
      </p:ext>
    </p:extLst>
  </p:cSld>
  <p:clrMapOvr>
    <a:masterClrMapping/>
  </p:clrMapOvr>
  <mc:AlternateContent xmlns:mc="http://schemas.openxmlformats.org/markup-compatibility/2006" xmlns:p14="http://schemas.microsoft.com/office/powerpoint/2010/main">
    <mc:Choice Requires="p14">
      <p:transition spd="slow" p14:dur="2750">
        <p14:window dir="ver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6D1A34E-6914-418C-B6F6-776027ECD9B7}" type="datetime1">
              <a:rPr lang="ru-RU" smtClean="0"/>
              <a:t>18.11.2015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505BD77-84EF-4923-8BF3-4B206CD3461A}" type="slidenum">
              <a:rPr lang="ru-RU" smtClean="0"/>
              <a:t>‹#›</a:t>
            </a:fld>
            <a:endParaRPr lang="ru-RU"/>
          </a:p>
        </p:txBody>
      </p:sp>
    </p:spTree>
    <p:extLst>
      <p:ext uri="{BB962C8B-B14F-4D97-AF65-F5344CB8AC3E}">
        <p14:creationId xmlns:p14="http://schemas.microsoft.com/office/powerpoint/2010/main" val="2111201478"/>
      </p:ext>
    </p:extLst>
  </p:cSld>
  <p:clrMapOvr>
    <a:masterClrMapping/>
  </p:clrMapOvr>
  <mc:AlternateContent xmlns:mc="http://schemas.openxmlformats.org/markup-compatibility/2006" xmlns:p14="http://schemas.microsoft.com/office/powerpoint/2010/main">
    <mc:Choice Requires="p14">
      <p:transition spd="slow" p14:dur="2750">
        <p14:window dir="vert"/>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CFBAF6C-8D1F-45C1-A66E-4BE21A9AD543}" type="datetime1">
              <a:rPr lang="ru-RU" smtClean="0"/>
              <a:t>18.11.2015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505BD77-84EF-4923-8BF3-4B206CD3461A}" type="slidenum">
              <a:rPr lang="ru-RU" smtClean="0"/>
              <a:t>‹#›</a:t>
            </a:fld>
            <a:endParaRPr lang="ru-RU"/>
          </a:p>
        </p:txBody>
      </p:sp>
    </p:spTree>
    <p:extLst>
      <p:ext uri="{BB962C8B-B14F-4D97-AF65-F5344CB8AC3E}">
        <p14:creationId xmlns:p14="http://schemas.microsoft.com/office/powerpoint/2010/main" val="248935295"/>
      </p:ext>
    </p:extLst>
  </p:cSld>
  <p:clrMapOvr>
    <a:masterClrMapping/>
  </p:clrMapOvr>
  <mc:AlternateContent xmlns:mc="http://schemas.openxmlformats.org/markup-compatibility/2006" xmlns:p14="http://schemas.microsoft.com/office/powerpoint/2010/main">
    <mc:Choice Requires="p14">
      <p:transition spd="slow" p14:dur="2750">
        <p14:window dir="vert"/>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E6D7647-DCE4-40FF-94F8-1D7F7345447C}" type="datetime1">
              <a:rPr lang="ru-RU" smtClean="0"/>
              <a:t>18.11.2015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505BD77-84EF-4923-8BF3-4B206CD3461A}" type="slidenum">
              <a:rPr lang="ru-RU" smtClean="0"/>
              <a:t>‹#›</a:t>
            </a:fld>
            <a:endParaRPr lang="ru-RU"/>
          </a:p>
        </p:txBody>
      </p:sp>
    </p:spTree>
    <p:extLst>
      <p:ext uri="{BB962C8B-B14F-4D97-AF65-F5344CB8AC3E}">
        <p14:creationId xmlns:p14="http://schemas.microsoft.com/office/powerpoint/2010/main" val="443625037"/>
      </p:ext>
    </p:extLst>
  </p:cSld>
  <p:clrMapOvr>
    <a:masterClrMapping/>
  </p:clrMapOvr>
  <mc:AlternateContent xmlns:mc="http://schemas.openxmlformats.org/markup-compatibility/2006" xmlns:p14="http://schemas.microsoft.com/office/powerpoint/2010/main">
    <mc:Choice Requires="p14">
      <p:transition spd="slow" p14:dur="2750">
        <p14:window dir="vert"/>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A806BC8-B7B3-41B2-85DB-850C876DFE5C}" type="datetime1">
              <a:rPr lang="ru-RU" smtClean="0"/>
              <a:t>18.11.2015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505BD77-84EF-4923-8BF3-4B206CD3461A}" type="slidenum">
              <a:rPr lang="ru-RU" smtClean="0"/>
              <a:t>‹#›</a:t>
            </a:fld>
            <a:endParaRPr lang="ru-RU"/>
          </a:p>
        </p:txBody>
      </p:sp>
    </p:spTree>
    <p:extLst>
      <p:ext uri="{BB962C8B-B14F-4D97-AF65-F5344CB8AC3E}">
        <p14:creationId xmlns:p14="http://schemas.microsoft.com/office/powerpoint/2010/main" val="2191962492"/>
      </p:ext>
    </p:extLst>
  </p:cSld>
  <p:clrMapOvr>
    <a:masterClrMapping/>
  </p:clrMapOvr>
  <mc:AlternateContent xmlns:mc="http://schemas.openxmlformats.org/markup-compatibility/2006" xmlns:p14="http://schemas.microsoft.com/office/powerpoint/2010/main">
    <mc:Choice Requires="p14">
      <p:transition spd="slow" p14:dur="2750">
        <p14:window dir="vert"/>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16F2978-07A6-4B47-89D7-57026C1E06C6}" type="datetime1">
              <a:rPr lang="ru-RU" smtClean="0"/>
              <a:t>18.11.2015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505BD77-84EF-4923-8BF3-4B206CD3461A}" type="slidenum">
              <a:rPr lang="ru-RU" smtClean="0"/>
              <a:t>‹#›</a:t>
            </a:fld>
            <a:endParaRPr lang="ru-RU"/>
          </a:p>
        </p:txBody>
      </p:sp>
    </p:spTree>
    <p:extLst>
      <p:ext uri="{BB962C8B-B14F-4D97-AF65-F5344CB8AC3E}">
        <p14:creationId xmlns:p14="http://schemas.microsoft.com/office/powerpoint/2010/main" val="2673993265"/>
      </p:ext>
    </p:extLst>
  </p:cSld>
  <p:clrMapOvr>
    <a:masterClrMapping/>
  </p:clrMapOvr>
  <mc:AlternateContent xmlns:mc="http://schemas.openxmlformats.org/markup-compatibility/2006" xmlns:p14="http://schemas.microsoft.com/office/powerpoint/2010/main">
    <mc:Choice Requires="p14">
      <p:transition spd="slow" p14:dur="2750">
        <p14:window dir="vert"/>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554CD5C-E484-421C-B13D-AEA015BF2976}" type="datetime1">
              <a:rPr lang="ru-RU" smtClean="0"/>
              <a:t>18.11.2015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505BD77-84EF-4923-8BF3-4B206CD3461A}" type="slidenum">
              <a:rPr lang="ru-RU" smtClean="0"/>
              <a:t>‹#›</a:t>
            </a:fld>
            <a:endParaRPr lang="ru-RU"/>
          </a:p>
        </p:txBody>
      </p:sp>
    </p:spTree>
    <p:extLst>
      <p:ext uri="{BB962C8B-B14F-4D97-AF65-F5344CB8AC3E}">
        <p14:creationId xmlns:p14="http://schemas.microsoft.com/office/powerpoint/2010/main" val="4088878510"/>
      </p:ext>
    </p:extLst>
  </p:cSld>
  <p:clrMapOvr>
    <a:masterClrMapping/>
  </p:clrMapOvr>
  <mc:AlternateContent xmlns:mc="http://schemas.openxmlformats.org/markup-compatibility/2006" xmlns:p14="http://schemas.microsoft.com/office/powerpoint/2010/main">
    <mc:Choice Requires="p14">
      <p:transition spd="slow" p14:dur="2750">
        <p14:window dir="vert"/>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1"/>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CBAD3923-DA48-400D-9325-EF0A62C2860D}" type="datetime1">
              <a:rPr lang="ru-RU" smtClean="0"/>
              <a:t>18.11.2015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505BD77-84EF-4923-8BF3-4B206CD3461A}" type="slidenum">
              <a:rPr lang="ru-RU" smtClean="0"/>
              <a:t>‹#›</a:t>
            </a:fld>
            <a:endParaRPr lang="ru-RU"/>
          </a:p>
        </p:txBody>
      </p:sp>
    </p:spTree>
    <p:extLst>
      <p:ext uri="{BB962C8B-B14F-4D97-AF65-F5344CB8AC3E}">
        <p14:creationId xmlns:p14="http://schemas.microsoft.com/office/powerpoint/2010/main" val="1373749700"/>
      </p:ext>
    </p:extLst>
  </p:cSld>
  <p:clrMapOvr>
    <a:masterClrMapping/>
  </p:clrMapOvr>
  <mc:AlternateContent xmlns:mc="http://schemas.openxmlformats.org/markup-compatibility/2006" xmlns:p14="http://schemas.microsoft.com/office/powerpoint/2010/main">
    <mc:Choice Requires="p14">
      <p:transition spd="slow" p14:dur="2750">
        <p14:window dir="ver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82F9E2-62A9-457B-A5BA-82FD86D91418}" type="datetime1">
              <a:rPr lang="ru-RU" smtClean="0"/>
              <a:t>18.11.2015</a:t>
            </a:fld>
            <a:endParaRPr lang="ru-RU"/>
          </a:p>
        </p:txBody>
      </p:sp>
      <p:sp>
        <p:nvSpPr>
          <p:cNvPr id="5" name="Нижний колонтитул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05BD77-84EF-4923-8BF3-4B206CD3461A}" type="slidenum">
              <a:rPr lang="ru-RU" smtClean="0"/>
              <a:t>‹#›</a:t>
            </a:fld>
            <a:endParaRPr lang="ru-RU"/>
          </a:p>
        </p:txBody>
      </p:sp>
    </p:spTree>
    <p:extLst>
      <p:ext uri="{BB962C8B-B14F-4D97-AF65-F5344CB8AC3E}">
        <p14:creationId xmlns:p14="http://schemas.microsoft.com/office/powerpoint/2010/main" val="35975501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2750">
        <p14:window dir="vert"/>
      </p:transition>
    </mc:Choice>
    <mc:Fallback xmlns="">
      <p:transition spd="slow">
        <p:fade/>
      </p:transition>
    </mc:Fallback>
  </mc:AlternateConten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18.wmf"/><Relationship Id="rId2" Type="http://schemas.openxmlformats.org/officeDocument/2006/relationships/slideLayout" Target="../slideLayouts/slideLayout5.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20.emf"/><Relationship Id="rId4" Type="http://schemas.openxmlformats.org/officeDocument/2006/relationships/image" Target="../media/image19.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5.xml"/><Relationship Id="rId1" Type="http://schemas.openxmlformats.org/officeDocument/2006/relationships/vmlDrawing" Target="../drawings/vmlDrawing2.vml"/><Relationship Id="rId6" Type="http://schemas.openxmlformats.org/officeDocument/2006/relationships/image" Target="../media/image21.wmf"/><Relationship Id="rId5" Type="http://schemas.openxmlformats.org/officeDocument/2006/relationships/oleObject" Target="../embeddings/oleObject2.bin"/><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5.xml"/><Relationship Id="rId1" Type="http://schemas.openxmlformats.org/officeDocument/2006/relationships/vmlDrawing" Target="../drawings/vmlDrawing3.vml"/><Relationship Id="rId5" Type="http://schemas.openxmlformats.org/officeDocument/2006/relationships/image" Target="../media/image23.wmf"/><Relationship Id="rId4" Type="http://schemas.openxmlformats.org/officeDocument/2006/relationships/oleObject" Target="../embeddings/oleObject3.bin"/></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30.png"/><Relationship Id="rId2" Type="http://schemas.openxmlformats.org/officeDocument/2006/relationships/notesSlide" Target="../notesSlides/notesSlide19.xml"/><Relationship Id="rId1" Type="http://schemas.openxmlformats.org/officeDocument/2006/relationships/slideLayout" Target="../slideLayouts/slideLayout5.xml"/><Relationship Id="rId6" Type="http://schemas.openxmlformats.org/officeDocument/2006/relationships/image" Target="../media/image29.emf"/><Relationship Id="rId5" Type="http://schemas.openxmlformats.org/officeDocument/2006/relationships/image" Target="../media/image28.emf"/><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0.xml"/><Relationship Id="rId1" Type="http://schemas.openxmlformats.org/officeDocument/2006/relationships/slideLayout" Target="../slideLayouts/slideLayout5.xml"/><Relationship Id="rId5" Type="http://schemas.openxmlformats.org/officeDocument/2006/relationships/image" Target="../media/image33.jpeg"/><Relationship Id="rId4" Type="http://schemas.openxmlformats.org/officeDocument/2006/relationships/image" Target="../media/image32.emf"/></Relationships>
</file>

<file path=ppt/slides/_rels/slide21.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emf"/><Relationship Id="rId7" Type="http://schemas.openxmlformats.org/officeDocument/2006/relationships/image" Target="../media/image38.png"/><Relationship Id="rId2" Type="http://schemas.openxmlformats.org/officeDocument/2006/relationships/notesSlide" Target="../notesSlides/notesSlide21.xml"/><Relationship Id="rId1" Type="http://schemas.openxmlformats.org/officeDocument/2006/relationships/slideLayout" Target="../slideLayouts/slideLayout5.xml"/><Relationship Id="rId6" Type="http://schemas.openxmlformats.org/officeDocument/2006/relationships/image" Target="../media/image37.emf"/><Relationship Id="rId5" Type="http://schemas.openxmlformats.org/officeDocument/2006/relationships/image" Target="../media/image36.png"/><Relationship Id="rId4" Type="http://schemas.openxmlformats.org/officeDocument/2006/relationships/image" Target="../media/image35.png"/><Relationship Id="rId9" Type="http://schemas.openxmlformats.org/officeDocument/2006/relationships/image" Target="../media/image40.emf"/></Relationships>
</file>

<file path=ppt/slides/_rels/slide22.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notesSlide" Target="../notesSlides/notesSlide23.xml"/><Relationship Id="rId1" Type="http://schemas.openxmlformats.org/officeDocument/2006/relationships/slideLayout" Target="../slideLayouts/slideLayout5.xml"/><Relationship Id="rId5" Type="http://schemas.openxmlformats.org/officeDocument/2006/relationships/image" Target="../media/image44.emf"/><Relationship Id="rId4" Type="http://schemas.openxmlformats.org/officeDocument/2006/relationships/image" Target="../media/image43.emf"/></Relationships>
</file>

<file path=ppt/slides/_rels/slide24.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24.xml"/><Relationship Id="rId1" Type="http://schemas.openxmlformats.org/officeDocument/2006/relationships/slideLayout" Target="../slideLayouts/slideLayout5.xml"/><Relationship Id="rId5" Type="http://schemas.openxmlformats.org/officeDocument/2006/relationships/image" Target="../media/image47.emf"/><Relationship Id="rId4" Type="http://schemas.openxmlformats.org/officeDocument/2006/relationships/image" Target="../media/image46.emf"/></Relationships>
</file>

<file path=ppt/slides/_rels/slide25.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notesSlide" Target="../notesSlides/notesSlide25.xml"/><Relationship Id="rId1" Type="http://schemas.openxmlformats.org/officeDocument/2006/relationships/slideLayout" Target="../slideLayouts/slideLayout5.xml"/><Relationship Id="rId4" Type="http://schemas.openxmlformats.org/officeDocument/2006/relationships/image" Target="../media/image49.png"/></Relationships>
</file>

<file path=ppt/slides/_rels/slide2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6.xml"/><Relationship Id="rId1" Type="http://schemas.openxmlformats.org/officeDocument/2006/relationships/slideLayout" Target="../slideLayouts/slideLayout5.xml"/><Relationship Id="rId5" Type="http://schemas.openxmlformats.org/officeDocument/2006/relationships/image" Target="../media/image52.emf"/><Relationship Id="rId4" Type="http://schemas.openxmlformats.org/officeDocument/2006/relationships/image" Target="../media/image51.emf"/></Relationships>
</file>

<file path=ppt/slides/_rels/slide27.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notesSlide" Target="../notesSlides/notesSlide28.xml"/><Relationship Id="rId1" Type="http://schemas.openxmlformats.org/officeDocument/2006/relationships/slideLayout" Target="../slideLayouts/slideLayout5.xml"/><Relationship Id="rId4" Type="http://schemas.openxmlformats.org/officeDocument/2006/relationships/image" Target="../media/image58.png"/></Relationships>
</file>

<file path=ppt/slides/_rels/slide2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9.xml"/><Relationship Id="rId1" Type="http://schemas.openxmlformats.org/officeDocument/2006/relationships/slideLayout" Target="../slideLayouts/slideLayout5.xml"/><Relationship Id="rId6" Type="http://schemas.openxmlformats.org/officeDocument/2006/relationships/image" Target="../media/image59.png"/><Relationship Id="rId5" Type="http://schemas.openxmlformats.org/officeDocument/2006/relationships/image" Target="../media/image57.png"/><Relationship Id="rId4" Type="http://schemas.openxmlformats.org/officeDocument/2006/relationships/image" Target="../media/image5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inmad.vntu.edu.ua/fm/index.php?act=ST&amp;f=141&amp;t=1619"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6.jpeg"/><Relationship Id="rId5" Type="http://schemas.openxmlformats.org/officeDocument/2006/relationships/image" Target="../media/image5.emf"/><Relationship Id="rId4" Type="http://schemas.openxmlformats.org/officeDocument/2006/relationships/image" Target="../media/image4.jpg"/></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10.jpeg"/><Relationship Id="rId5" Type="http://schemas.openxmlformats.org/officeDocument/2006/relationships/image" Target="../media/image9.emf"/><Relationship Id="rId4" Type="http://schemas.openxmlformats.org/officeDocument/2006/relationships/image" Target="../media/image8.jpg"/></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14.jpeg"/><Relationship Id="rId5" Type="http://schemas.openxmlformats.org/officeDocument/2006/relationships/image" Target="../media/image13.emf"/><Relationship Id="rId4" Type="http://schemas.openxmlformats.org/officeDocument/2006/relationships/image" Target="../media/image1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2132856"/>
            <a:ext cx="7772400" cy="1470025"/>
          </a:xfrm>
        </p:spPr>
        <p:txBody>
          <a:bodyPr>
            <a:noAutofit/>
          </a:bodyPr>
          <a:lstStyle/>
          <a:p>
            <a:r>
              <a:rPr lang="uk-UA" b="1" spc="300" dirty="0" smtClean="0">
                <a:solidFill>
                  <a:schemeClr val="tx2">
                    <a:lumMod val="75000"/>
                  </a:schemeClr>
                </a:solidFill>
                <a:effectLst>
                  <a:outerShdw blurRad="38100" dist="38100" dir="2700000" algn="tl">
                    <a:srgbClr val="000000">
                      <a:alpha val="43137"/>
                    </a:srgbClr>
                  </a:outerShdw>
                </a:effectLst>
                <a:cs typeface="Aharoni" pitchFamily="2" charset="-79"/>
              </a:rPr>
              <a:t>РОЗРАХУНОК ТА АНАЛІЗ ПОКАЗНИКІВ НАДІЙНОСТІ В ЕЛЕКТРОЕНЕРГЕТИЧНІЙ СИСТЕМІ</a:t>
            </a:r>
            <a:endParaRPr lang="ru-RU" b="1" spc="300" dirty="0">
              <a:solidFill>
                <a:schemeClr val="tx2">
                  <a:lumMod val="75000"/>
                </a:schemeClr>
              </a:solidFill>
              <a:effectLst>
                <a:outerShdw blurRad="38100" dist="38100" dir="2700000" algn="tl">
                  <a:srgbClr val="000000">
                    <a:alpha val="43137"/>
                  </a:srgbClr>
                </a:outerShdw>
              </a:effectLst>
              <a:cs typeface="Aharoni" pitchFamily="2" charset="-79"/>
            </a:endParaRPr>
          </a:p>
        </p:txBody>
      </p:sp>
      <p:sp>
        <p:nvSpPr>
          <p:cNvPr id="3" name="Подзаголовок 2"/>
          <p:cNvSpPr>
            <a:spLocks noGrp="1"/>
          </p:cNvSpPr>
          <p:nvPr>
            <p:ph type="subTitle" idx="1"/>
          </p:nvPr>
        </p:nvSpPr>
        <p:spPr>
          <a:xfrm>
            <a:off x="3707904" y="5229200"/>
            <a:ext cx="5184576" cy="1512168"/>
          </a:xfrm>
        </p:spPr>
        <p:txBody>
          <a:bodyPr/>
          <a:lstStyle/>
          <a:p>
            <a:pPr lvl="0" algn="r" fontAlgn="base">
              <a:lnSpc>
                <a:spcPct val="80000"/>
              </a:lnSpc>
              <a:spcAft>
                <a:spcPct val="0"/>
              </a:spcAft>
              <a:buClr>
                <a:srgbClr val="FFCC00"/>
              </a:buClr>
              <a:buSzPct val="70000"/>
              <a:defRPr/>
            </a:pPr>
            <a:r>
              <a:rPr lang="uk-UA" b="1" i="1" kern="0" dirty="0" smtClean="0">
                <a:solidFill>
                  <a:schemeClr val="bg2">
                    <a:lumMod val="25000"/>
                  </a:schemeClr>
                </a:solidFill>
                <a:latin typeface="Garamond"/>
              </a:rPr>
              <a:t>Бевз С.В. </a:t>
            </a:r>
            <a:r>
              <a:rPr lang="uk-UA" b="1" i="1" kern="0" dirty="0" err="1" smtClean="0">
                <a:solidFill>
                  <a:schemeClr val="bg2">
                    <a:lumMod val="25000"/>
                  </a:schemeClr>
                </a:solidFill>
                <a:latin typeface="Garamond"/>
              </a:rPr>
              <a:t>к.т.н</a:t>
            </a:r>
            <a:r>
              <a:rPr lang="uk-UA" b="1" i="1" kern="0" dirty="0" smtClean="0">
                <a:solidFill>
                  <a:schemeClr val="bg2">
                    <a:lumMod val="25000"/>
                  </a:schemeClr>
                </a:solidFill>
                <a:latin typeface="Garamond"/>
              </a:rPr>
              <a:t>., доцент</a:t>
            </a:r>
            <a:endParaRPr lang="uk-UA" b="1" i="1" kern="0" dirty="0">
              <a:solidFill>
                <a:schemeClr val="bg2">
                  <a:lumMod val="25000"/>
                </a:schemeClr>
              </a:solidFill>
              <a:latin typeface="Garamond"/>
            </a:endParaRPr>
          </a:p>
          <a:p>
            <a:pPr lvl="0" algn="r" fontAlgn="base">
              <a:lnSpc>
                <a:spcPct val="80000"/>
              </a:lnSpc>
              <a:spcAft>
                <a:spcPct val="0"/>
              </a:spcAft>
              <a:buClr>
                <a:srgbClr val="FFCC00"/>
              </a:buClr>
              <a:buSzPct val="70000"/>
              <a:defRPr/>
            </a:pPr>
            <a:r>
              <a:rPr lang="uk-UA" b="1" i="1" kern="0" dirty="0" err="1">
                <a:solidFill>
                  <a:schemeClr val="bg2">
                    <a:lumMod val="25000"/>
                  </a:schemeClr>
                </a:solidFill>
                <a:latin typeface="Garamond"/>
              </a:rPr>
              <a:t>Щенявська</a:t>
            </a:r>
            <a:r>
              <a:rPr lang="uk-UA" b="1" i="1" kern="0" dirty="0">
                <a:solidFill>
                  <a:schemeClr val="bg2">
                    <a:lumMod val="25000"/>
                  </a:schemeClr>
                </a:solidFill>
                <a:latin typeface="Garamond"/>
              </a:rPr>
              <a:t> О.Є. студент</a:t>
            </a:r>
          </a:p>
          <a:p>
            <a:endParaRPr lang="ru-RU" b="1" i="1" dirty="0">
              <a:solidFill>
                <a:schemeClr val="bg2">
                  <a:lumMod val="25000"/>
                </a:schemeClr>
              </a:solidFill>
            </a:endParaRPr>
          </a:p>
        </p:txBody>
      </p:sp>
      <p:sp>
        <p:nvSpPr>
          <p:cNvPr id="5" name="Номер слайда 4"/>
          <p:cNvSpPr>
            <a:spLocks noGrp="1"/>
          </p:cNvSpPr>
          <p:nvPr>
            <p:ph type="sldNum" sz="quarter" idx="12"/>
          </p:nvPr>
        </p:nvSpPr>
        <p:spPr/>
        <p:txBody>
          <a:bodyPr/>
          <a:lstStyle/>
          <a:p>
            <a:fld id="{6505BD77-84EF-4923-8BF3-4B206CD3461A}" type="slidenum">
              <a:rPr lang="ru-RU" sz="3600" smtClean="0">
                <a:solidFill>
                  <a:schemeClr val="bg1"/>
                </a:solidFill>
              </a:rPr>
              <a:t>1</a:t>
            </a:fld>
            <a:endParaRPr lang="ru-RU" sz="3600" dirty="0">
              <a:solidFill>
                <a:schemeClr val="bg1"/>
              </a:solidFill>
            </a:endParaRPr>
          </a:p>
        </p:txBody>
      </p:sp>
    </p:spTree>
    <p:extLst>
      <p:ext uri="{BB962C8B-B14F-4D97-AF65-F5344CB8AC3E}">
        <p14:creationId xmlns:p14="http://schemas.microsoft.com/office/powerpoint/2010/main" val="3174203145"/>
      </p:ext>
    </p:extLst>
  </p:cSld>
  <p:clrMapOvr>
    <a:masterClrMapping/>
  </p:clrMapOvr>
  <mc:AlternateContent xmlns:mc="http://schemas.openxmlformats.org/markup-compatibility/2006" xmlns:p14="http://schemas.microsoft.com/office/powerpoint/2010/main">
    <mc:Choice Requires="p14">
      <p:transition spd="slow" p14:dur="2750">
        <p14:window dir="vert"/>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764704"/>
          </a:xfrm>
        </p:spPr>
        <p:txBody>
          <a:bodyPr/>
          <a:lstStyle/>
          <a:p>
            <a:r>
              <a:rPr lang="uk-UA" sz="2400" dirty="0">
                <a:solidFill>
                  <a:prstClr val="black"/>
                </a:solidFill>
                <a:latin typeface="Times New Roman"/>
                <a:ea typeface="Calibri"/>
                <a:cs typeface="+mn-cs"/>
              </a:rPr>
              <a:t>Імовірність безвідмовної роботи вітки між вузлами</a:t>
            </a:r>
            <a:r>
              <a:rPr lang="uk-UA" sz="4000" dirty="0" smtClean="0">
                <a:solidFill>
                  <a:prstClr val="black"/>
                </a:solidFill>
                <a:latin typeface="Times New Roman"/>
                <a:ea typeface="Calibri"/>
              </a:rPr>
              <a:t> </a:t>
            </a:r>
            <a:r>
              <a:rPr lang="uk-UA" sz="2400" dirty="0" smtClean="0">
                <a:solidFill>
                  <a:prstClr val="black"/>
                </a:solidFill>
                <a:latin typeface="Times New Roman"/>
                <a:ea typeface="Calibri"/>
              </a:rPr>
              <a:t>1-4</a:t>
            </a:r>
            <a:endParaRPr lang="ru-RU" sz="2400" dirty="0"/>
          </a:p>
        </p:txBody>
      </p:sp>
      <p:pic>
        <p:nvPicPr>
          <p:cNvPr id="8" name="Объект 7"/>
          <p:cNvPicPr>
            <a:picLocks noGrp="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251520" y="692696"/>
            <a:ext cx="3783472" cy="6048672"/>
          </a:xfrm>
          <a:prstGeom prst="rect">
            <a:avLst/>
          </a:prstGeom>
        </p:spPr>
      </p:pic>
      <p:pic>
        <p:nvPicPr>
          <p:cNvPr id="9" name="Объект 8"/>
          <p:cNvPicPr>
            <a:picLocks noGrp="1"/>
          </p:cNvPicPr>
          <p:nvPr>
            <p:ph sz="quarter" idx="4"/>
          </p:nvPr>
        </p:nvPicPr>
        <p:blipFill>
          <a:blip r:embed="rId4" cstate="print">
            <a:extLst>
              <a:ext uri="{28A0092B-C50C-407E-A947-70E740481C1C}">
                <a14:useLocalDpi xmlns:a14="http://schemas.microsoft.com/office/drawing/2010/main" val="0"/>
              </a:ext>
            </a:extLst>
          </a:blip>
          <a:stretch>
            <a:fillRect/>
          </a:stretch>
        </p:blipFill>
        <p:spPr>
          <a:xfrm>
            <a:off x="4067944" y="692696"/>
            <a:ext cx="5040560" cy="3809486"/>
          </a:xfrm>
          <a:prstGeom prst="rect">
            <a:avLst/>
          </a:prstGeom>
        </p:spPr>
      </p:pic>
      <p:sp>
        <p:nvSpPr>
          <p:cNvPr id="4" name="Номер слайда 3"/>
          <p:cNvSpPr>
            <a:spLocks noGrp="1"/>
          </p:cNvSpPr>
          <p:nvPr>
            <p:ph type="sldNum" sz="quarter" idx="12"/>
          </p:nvPr>
        </p:nvSpPr>
        <p:spPr/>
        <p:txBody>
          <a:bodyPr/>
          <a:lstStyle/>
          <a:p>
            <a:fld id="{6505BD77-84EF-4923-8BF3-4B206CD3461A}" type="slidenum">
              <a:rPr lang="ru-RU" sz="3600" smtClean="0">
                <a:solidFill>
                  <a:schemeClr val="bg1"/>
                </a:solidFill>
              </a:rPr>
              <a:t>10</a:t>
            </a:fld>
            <a:endParaRPr lang="ru-RU" sz="3600" dirty="0">
              <a:solidFill>
                <a:schemeClr val="bg1"/>
              </a:solidFill>
            </a:endParaRPr>
          </a:p>
        </p:txBody>
      </p:sp>
    </p:spTree>
    <p:extLst>
      <p:ext uri="{BB962C8B-B14F-4D97-AF65-F5344CB8AC3E}">
        <p14:creationId xmlns:p14="http://schemas.microsoft.com/office/powerpoint/2010/main" val="1444028189"/>
      </p:ext>
    </p:extLst>
  </p:cSld>
  <p:clrMapOvr>
    <a:masterClrMapping/>
  </p:clrMapOvr>
  <mc:AlternateContent xmlns:mc="http://schemas.openxmlformats.org/markup-compatibility/2006" xmlns:p14="http://schemas.microsoft.com/office/powerpoint/2010/main">
    <mc:Choice Requires="p14">
      <p:transition spd="slow" p14:dur="2750">
        <p14:window dir="vert"/>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sz="2400" dirty="0" smtClean="0"/>
              <a:t>Для порівняння проведемо згортання схеми в іншій послідовності</a:t>
            </a:r>
            <a:endParaRPr lang="ru-RU" sz="2400" dirty="0"/>
          </a:p>
        </p:txBody>
      </p:sp>
      <p:sp>
        <p:nvSpPr>
          <p:cNvPr id="3" name="Текст 2"/>
          <p:cNvSpPr>
            <a:spLocks noGrp="1"/>
          </p:cNvSpPr>
          <p:nvPr>
            <p:ph type="body" idx="1"/>
          </p:nvPr>
        </p:nvSpPr>
        <p:spPr>
          <a:xfrm>
            <a:off x="457200" y="1268761"/>
            <a:ext cx="8291263" cy="360039"/>
          </a:xfrm>
        </p:spPr>
        <p:txBody>
          <a:bodyPr>
            <a:normAutofit fontScale="92500" lnSpcReduction="20000"/>
          </a:bodyPr>
          <a:lstStyle/>
          <a:p>
            <a:pPr algn="just"/>
            <a:r>
              <a:rPr lang="uk-UA" b="0" dirty="0" smtClean="0"/>
              <a:t>На прикладі вітки 1-4:</a:t>
            </a:r>
            <a:endParaRPr lang="ru-RU" b="0" dirty="0"/>
          </a:p>
        </p:txBody>
      </p:sp>
      <p:pic>
        <p:nvPicPr>
          <p:cNvPr id="7" name="Объект 6"/>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1763688" y="1772816"/>
            <a:ext cx="5904656" cy="4964324"/>
          </a:xfrm>
        </p:spPr>
      </p:pic>
      <p:sp>
        <p:nvSpPr>
          <p:cNvPr id="5" name="Номер слайда 4"/>
          <p:cNvSpPr>
            <a:spLocks noGrp="1"/>
          </p:cNvSpPr>
          <p:nvPr>
            <p:ph type="sldNum" sz="quarter" idx="12"/>
          </p:nvPr>
        </p:nvSpPr>
        <p:spPr/>
        <p:txBody>
          <a:bodyPr/>
          <a:lstStyle/>
          <a:p>
            <a:fld id="{6505BD77-84EF-4923-8BF3-4B206CD3461A}" type="slidenum">
              <a:rPr lang="ru-RU" sz="3600" smtClean="0">
                <a:solidFill>
                  <a:schemeClr val="bg1"/>
                </a:solidFill>
              </a:rPr>
              <a:t>11</a:t>
            </a:fld>
            <a:endParaRPr lang="ru-RU" sz="3600" dirty="0">
              <a:solidFill>
                <a:schemeClr val="bg1"/>
              </a:solidFill>
            </a:endParaRPr>
          </a:p>
        </p:txBody>
      </p:sp>
    </p:spTree>
    <p:extLst>
      <p:ext uri="{BB962C8B-B14F-4D97-AF65-F5344CB8AC3E}">
        <p14:creationId xmlns:p14="http://schemas.microsoft.com/office/powerpoint/2010/main" val="2654431004"/>
      </p:ext>
    </p:extLst>
  </p:cSld>
  <p:clrMapOvr>
    <a:masterClrMapping/>
  </p:clrMapOvr>
  <mc:AlternateContent xmlns:mc="http://schemas.openxmlformats.org/markup-compatibility/2006" xmlns:p14="http://schemas.microsoft.com/office/powerpoint/2010/main">
    <mc:Choice Requires="p14">
      <p:transition spd="slow" p14:dur="2750">
        <p14:window dir="vert"/>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Объект 2"/>
              <p:cNvSpPr>
                <a:spLocks noGrp="1"/>
              </p:cNvSpPr>
              <p:nvPr>
                <p:ph idx="1"/>
              </p:nvPr>
            </p:nvSpPr>
            <p:spPr>
              <a:xfrm>
                <a:off x="395536" y="476673"/>
                <a:ext cx="8291264" cy="5649492"/>
              </a:xfrm>
            </p:spPr>
            <p:txBody>
              <a:bodyPr>
                <a:normAutofit fontScale="92500" lnSpcReduction="20000"/>
              </a:bodyPr>
              <a:lstStyle/>
              <a:p>
                <a:pPr indent="450215" algn="just">
                  <a:lnSpc>
                    <a:spcPct val="150000"/>
                  </a:lnSpc>
                  <a:spcAft>
                    <a:spcPts val="0"/>
                  </a:spcAft>
                </a:pPr>
                <a:r>
                  <a:rPr lang="uk-UA" sz="2000" dirty="0" smtClean="0">
                    <a:latin typeface="Times New Roman"/>
                    <a:ea typeface="Calibri"/>
                    <a:cs typeface="Times New Roman"/>
                  </a:rPr>
                  <a:t>1) Імовірність </a:t>
                </a:r>
                <a:r>
                  <a:rPr lang="uk-UA" sz="2000" dirty="0">
                    <a:latin typeface="Times New Roman"/>
                    <a:ea typeface="Calibri"/>
                    <a:cs typeface="Times New Roman"/>
                  </a:rPr>
                  <a:t>між вузлами 1-</a:t>
                </a:r>
                <a:r>
                  <a:rPr lang="ru-RU" sz="2000" dirty="0">
                    <a:effectLst/>
                    <a:latin typeface="Times New Roman"/>
                    <a:ea typeface="Calibri"/>
                    <a:cs typeface="Times New Roman"/>
                  </a:rPr>
                  <a:t>4 </a:t>
                </a:r>
                <a14:m>
                  <m:oMath xmlns:m="http://schemas.openxmlformats.org/officeDocument/2006/math">
                    <m:sSub>
                      <m:sSubPr>
                        <m:ctrlPr>
                          <a:rPr lang="ru-RU" sz="2000" i="1">
                            <a:effectLst/>
                            <a:latin typeface="Cambria Math"/>
                            <a:ea typeface="Calibri"/>
                            <a:cs typeface="Times New Roman"/>
                          </a:rPr>
                        </m:ctrlPr>
                      </m:sSubPr>
                      <m:e>
                        <m:r>
                          <a:rPr lang="uk-UA" sz="2000">
                            <a:effectLst/>
                            <a:latin typeface="Cambria Math"/>
                            <a:ea typeface="Calibri"/>
                            <a:cs typeface="Times New Roman"/>
                          </a:rPr>
                          <m:t>Р</m:t>
                        </m:r>
                      </m:e>
                      <m:sub>
                        <m:r>
                          <a:rPr lang="uk-UA" sz="2000">
                            <a:effectLst/>
                            <a:latin typeface="Cambria Math"/>
                            <a:ea typeface="Calibri"/>
                            <a:cs typeface="Times New Roman"/>
                          </a:rPr>
                          <m:t>1</m:t>
                        </m:r>
                        <m:r>
                          <a:rPr lang="uk-UA" sz="2000" i="1">
                            <a:effectLst/>
                            <a:latin typeface="Cambria Math"/>
                            <a:ea typeface="Calibri"/>
                            <a:cs typeface="Times New Roman"/>
                          </a:rPr>
                          <m:t>−</m:t>
                        </m:r>
                        <m:r>
                          <a:rPr lang="uk-UA" sz="2000">
                            <a:effectLst/>
                            <a:latin typeface="Cambria Math"/>
                            <a:ea typeface="Calibri"/>
                            <a:cs typeface="Times New Roman"/>
                          </a:rPr>
                          <m:t>4</m:t>
                        </m:r>
                      </m:sub>
                    </m:sSub>
                    <m:r>
                      <a:rPr lang="uk-UA" sz="2000">
                        <a:effectLst/>
                        <a:latin typeface="Cambria Math"/>
                        <a:ea typeface="Calibri"/>
                        <a:cs typeface="Times New Roman"/>
                      </a:rPr>
                      <m:t>=0,99</m:t>
                    </m:r>
                  </m:oMath>
                </a14:m>
                <a:r>
                  <a:rPr lang="uk-UA" sz="2000" dirty="0">
                    <a:effectLst/>
                    <a:latin typeface="Times New Roman"/>
                    <a:ea typeface="Calibri"/>
                    <a:cs typeface="Times New Roman"/>
                  </a:rPr>
                  <a:t> знайдена за допомогою програми </a:t>
                </a:r>
                <a:r>
                  <a:rPr lang="uk-UA" sz="2100" dirty="0" smtClean="0">
                    <a:solidFill>
                      <a:prstClr val="black"/>
                    </a:solidFill>
                    <a:latin typeface="Times New Roman"/>
                    <a:ea typeface="Calibri"/>
                    <a:cs typeface="Times New Roman"/>
                  </a:rPr>
                  <a:t>ГАНС в </a:t>
                </a:r>
                <a:r>
                  <a:rPr lang="uk-UA" sz="2000" dirty="0" smtClean="0">
                    <a:effectLst/>
                    <a:latin typeface="Times New Roman"/>
                    <a:ea typeface="Calibri"/>
                    <a:cs typeface="Times New Roman"/>
                  </a:rPr>
                  <a:t>неправильному порядку згортання. </a:t>
                </a:r>
              </a:p>
              <a:p>
                <a:pPr indent="450215" algn="just">
                  <a:lnSpc>
                    <a:spcPct val="150000"/>
                  </a:lnSpc>
                  <a:spcAft>
                    <a:spcPts val="0"/>
                  </a:spcAft>
                </a:pPr>
                <a:r>
                  <a:rPr lang="uk-UA" sz="2000" dirty="0" smtClean="0">
                    <a:latin typeface="Times New Roman"/>
                    <a:ea typeface="Calibri"/>
                  </a:rPr>
                  <a:t>2) Знайдена </a:t>
                </a:r>
                <a:r>
                  <a:rPr lang="uk-UA" sz="2000" dirty="0">
                    <a:latin typeface="Times New Roman"/>
                    <a:ea typeface="Calibri"/>
                  </a:rPr>
                  <a:t>імовірність між вузлами 1-4 </a:t>
                </a:r>
                <a14:m>
                  <m:oMath xmlns:m="http://schemas.openxmlformats.org/officeDocument/2006/math">
                    <m:sSub>
                      <m:sSubPr>
                        <m:ctrlPr>
                          <a:rPr lang="ru-RU" sz="2000" i="1">
                            <a:effectLst/>
                            <a:latin typeface="Cambria Math"/>
                            <a:ea typeface="Calibri"/>
                            <a:cs typeface="Times New Roman"/>
                          </a:rPr>
                        </m:ctrlPr>
                      </m:sSubPr>
                      <m:e>
                        <m:r>
                          <a:rPr lang="uk-UA" sz="2000">
                            <a:effectLst/>
                            <a:latin typeface="Cambria Math"/>
                            <a:ea typeface="Calibri"/>
                            <a:cs typeface="Times New Roman"/>
                          </a:rPr>
                          <m:t>Р</m:t>
                        </m:r>
                      </m:e>
                      <m:sub>
                        <m:r>
                          <a:rPr lang="uk-UA" sz="2000">
                            <a:effectLst/>
                            <a:latin typeface="Cambria Math"/>
                            <a:ea typeface="Calibri"/>
                            <a:cs typeface="Times New Roman"/>
                          </a:rPr>
                          <m:t>1</m:t>
                        </m:r>
                        <m:r>
                          <a:rPr lang="uk-UA" sz="2000" i="1">
                            <a:effectLst/>
                            <a:latin typeface="Cambria Math"/>
                            <a:ea typeface="Calibri"/>
                            <a:cs typeface="Times New Roman"/>
                          </a:rPr>
                          <m:t>−</m:t>
                        </m:r>
                        <m:r>
                          <a:rPr lang="uk-UA" sz="2000">
                            <a:effectLst/>
                            <a:latin typeface="Cambria Math"/>
                            <a:ea typeface="Calibri"/>
                            <a:cs typeface="Times New Roman"/>
                          </a:rPr>
                          <m:t>4</m:t>
                        </m:r>
                      </m:sub>
                    </m:sSub>
                    <m:r>
                      <a:rPr lang="uk-UA" sz="2000">
                        <a:effectLst/>
                        <a:latin typeface="Cambria Math"/>
                        <a:ea typeface="Calibri"/>
                        <a:cs typeface="Times New Roman"/>
                      </a:rPr>
                      <m:t>=0,98</m:t>
                    </m:r>
                  </m:oMath>
                </a14:m>
                <a:r>
                  <a:rPr lang="uk-UA" sz="2000" dirty="0">
                    <a:effectLst/>
                    <a:latin typeface="Times New Roman"/>
                    <a:ea typeface="Calibri"/>
                  </a:rPr>
                  <a:t> - за допомогою програми </a:t>
                </a:r>
                <a:r>
                  <a:rPr lang="uk-UA" sz="2000" dirty="0" smtClean="0">
                    <a:effectLst/>
                    <a:latin typeface="Times New Roman"/>
                    <a:ea typeface="Calibri"/>
                  </a:rPr>
                  <a:t>ГАНС в правильному порядку згортання.</a:t>
                </a:r>
                <a:endParaRPr lang="ru-RU" sz="2000" dirty="0">
                  <a:ea typeface="Calibri"/>
                  <a:cs typeface="Times New Roman"/>
                </a:endParaRPr>
              </a:p>
              <a:p>
                <a:pPr indent="450215" algn="just">
                  <a:lnSpc>
                    <a:spcPct val="150000"/>
                  </a:lnSpc>
                  <a:spcAft>
                    <a:spcPts val="0"/>
                  </a:spcAft>
                </a:pPr>
                <a:r>
                  <a:rPr lang="uk-UA" sz="2000" dirty="0">
                    <a:effectLst/>
                    <a:latin typeface="Times New Roman"/>
                    <a:ea typeface="Calibri"/>
                    <a:cs typeface="Times New Roman"/>
                  </a:rPr>
                  <a:t>Знайдена імовірність між вузлами 1-</a:t>
                </a:r>
                <a:r>
                  <a:rPr lang="ru-RU" sz="2000" dirty="0">
                    <a:effectLst/>
                    <a:latin typeface="Times New Roman"/>
                    <a:ea typeface="Calibri"/>
                    <a:cs typeface="Times New Roman"/>
                  </a:rPr>
                  <a:t>4</a:t>
                </a:r>
                <a:r>
                  <a:rPr lang="uk-UA" sz="2000" dirty="0">
                    <a:effectLst/>
                    <a:latin typeface="Times New Roman"/>
                    <a:ea typeface="Calibri"/>
                    <a:cs typeface="Times New Roman"/>
                  </a:rPr>
                  <a:t> за допомогою методу вкладених матриць </a:t>
                </a:r>
                <a14:m>
                  <m:oMath xmlns:m="http://schemas.openxmlformats.org/officeDocument/2006/math">
                    <m:sSubSup>
                      <m:sSubSupPr>
                        <m:ctrlPr>
                          <a:rPr lang="ru-RU" sz="2000" i="1">
                            <a:effectLst/>
                            <a:latin typeface="Cambria Math"/>
                            <a:ea typeface="Calibri"/>
                            <a:cs typeface="Times New Roman"/>
                          </a:rPr>
                        </m:ctrlPr>
                      </m:sSubSupPr>
                      <m:e>
                        <m:r>
                          <a:rPr lang="uk-UA" sz="2000">
                            <a:effectLst/>
                            <a:latin typeface="Cambria Math"/>
                            <a:ea typeface="Calibri"/>
                            <a:cs typeface="Times New Roman"/>
                          </a:rPr>
                          <m:t>Р</m:t>
                        </m:r>
                      </m:e>
                      <m:sub>
                        <m:r>
                          <a:rPr lang="uk-UA" sz="2000">
                            <a:effectLst/>
                            <a:latin typeface="Cambria Math"/>
                            <a:ea typeface="Calibri"/>
                            <a:cs typeface="Times New Roman"/>
                          </a:rPr>
                          <m:t>41</m:t>
                        </m:r>
                      </m:sub>
                      <m:sup/>
                    </m:sSubSup>
                    <m:r>
                      <a:rPr lang="uk-UA" sz="2000">
                        <a:effectLst/>
                        <a:latin typeface="Cambria Math"/>
                        <a:ea typeface="Calibri"/>
                        <a:cs typeface="Times New Roman"/>
                      </a:rPr>
                      <m:t>=0,984</m:t>
                    </m:r>
                  </m:oMath>
                </a14:m>
                <a:r>
                  <a:rPr lang="uk-UA" sz="2000" dirty="0">
                    <a:effectLst/>
                    <a:latin typeface="Times New Roman"/>
                    <a:ea typeface="Calibri"/>
                    <a:cs typeface="Times New Roman"/>
                  </a:rPr>
                  <a:t>.</a:t>
                </a:r>
                <a:endParaRPr lang="ru-RU" sz="2000" dirty="0">
                  <a:ea typeface="Calibri"/>
                  <a:cs typeface="Times New Roman"/>
                </a:endParaRPr>
              </a:p>
              <a:p>
                <a:pPr indent="450215" algn="just">
                  <a:lnSpc>
                    <a:spcPct val="150000"/>
                  </a:lnSpc>
                  <a:spcAft>
                    <a:spcPts val="0"/>
                  </a:spcAft>
                </a:pPr>
                <a:r>
                  <a:rPr lang="ru-RU" sz="2300" dirty="0" smtClean="0">
                    <a:effectLst/>
                    <a:ea typeface="Calibri"/>
                    <a:cs typeface="Times New Roman"/>
                  </a:rPr>
                  <a:t>1) </a:t>
                </a:r>
                <a14:m>
                  <m:oMath xmlns:m="http://schemas.openxmlformats.org/officeDocument/2006/math">
                    <m:f>
                      <m:fPr>
                        <m:ctrlPr>
                          <a:rPr lang="ru-RU" sz="2300" i="1">
                            <a:effectLst/>
                            <a:latin typeface="Cambria Math"/>
                            <a:ea typeface="Calibri"/>
                            <a:cs typeface="Times New Roman"/>
                          </a:rPr>
                        </m:ctrlPr>
                      </m:fPr>
                      <m:num>
                        <m:sSub>
                          <m:sSubPr>
                            <m:ctrlPr>
                              <a:rPr lang="ru-RU" sz="2300" i="1">
                                <a:effectLst/>
                                <a:latin typeface="Cambria Math"/>
                                <a:ea typeface="Calibri"/>
                                <a:cs typeface="Times New Roman"/>
                              </a:rPr>
                            </m:ctrlPr>
                          </m:sSubPr>
                          <m:e>
                            <m:r>
                              <a:rPr lang="uk-UA" sz="2300">
                                <a:effectLst/>
                                <a:latin typeface="Cambria Math"/>
                                <a:ea typeface="Calibri"/>
                                <a:cs typeface="Times New Roman"/>
                              </a:rPr>
                              <m:t>Р</m:t>
                            </m:r>
                          </m:e>
                          <m:sub>
                            <m:r>
                              <a:rPr lang="uk-UA" sz="2300">
                                <a:effectLst/>
                                <a:latin typeface="Cambria Math"/>
                                <a:ea typeface="Calibri"/>
                                <a:cs typeface="Times New Roman"/>
                              </a:rPr>
                              <m:t>1</m:t>
                            </m:r>
                            <m:r>
                              <a:rPr lang="uk-UA" sz="2300" i="1">
                                <a:effectLst/>
                                <a:latin typeface="Cambria Math"/>
                                <a:ea typeface="Calibri"/>
                                <a:cs typeface="Times New Roman"/>
                              </a:rPr>
                              <m:t>−</m:t>
                            </m:r>
                            <m:r>
                              <a:rPr lang="uk-UA" sz="2300">
                                <a:effectLst/>
                                <a:latin typeface="Cambria Math"/>
                                <a:ea typeface="Calibri"/>
                                <a:cs typeface="Times New Roman"/>
                              </a:rPr>
                              <m:t>4</m:t>
                            </m:r>
                          </m:sub>
                        </m:sSub>
                        <m:r>
                          <a:rPr lang="uk-UA" sz="2300" i="1">
                            <a:effectLst/>
                            <a:latin typeface="Cambria Math"/>
                            <a:ea typeface="Calibri"/>
                            <a:cs typeface="Times New Roman"/>
                          </a:rPr>
                          <m:t>−</m:t>
                        </m:r>
                        <m:sSubSup>
                          <m:sSubSupPr>
                            <m:ctrlPr>
                              <a:rPr lang="ru-RU" sz="2300" i="1">
                                <a:effectLst/>
                                <a:latin typeface="Cambria Math"/>
                                <a:ea typeface="Calibri"/>
                                <a:cs typeface="Times New Roman"/>
                              </a:rPr>
                            </m:ctrlPr>
                          </m:sSubSupPr>
                          <m:e>
                            <m:r>
                              <a:rPr lang="uk-UA" sz="2300">
                                <a:effectLst/>
                                <a:latin typeface="Cambria Math"/>
                                <a:ea typeface="Calibri"/>
                                <a:cs typeface="Times New Roman"/>
                              </a:rPr>
                              <m:t>Р</m:t>
                            </m:r>
                          </m:e>
                          <m:sub>
                            <m:r>
                              <a:rPr lang="uk-UA" sz="2300">
                                <a:effectLst/>
                                <a:latin typeface="Cambria Math"/>
                                <a:ea typeface="Calibri"/>
                                <a:cs typeface="Times New Roman"/>
                              </a:rPr>
                              <m:t>41</m:t>
                            </m:r>
                          </m:sub>
                          <m:sup/>
                        </m:sSubSup>
                      </m:num>
                      <m:den>
                        <m:sSub>
                          <m:sSubPr>
                            <m:ctrlPr>
                              <a:rPr lang="ru-RU" sz="2300" i="1">
                                <a:effectLst/>
                                <a:latin typeface="Cambria Math"/>
                                <a:ea typeface="Calibri"/>
                                <a:cs typeface="Times New Roman"/>
                              </a:rPr>
                            </m:ctrlPr>
                          </m:sSubPr>
                          <m:e>
                            <m:r>
                              <a:rPr lang="uk-UA" sz="2300">
                                <a:effectLst/>
                                <a:latin typeface="Cambria Math"/>
                                <a:ea typeface="Calibri"/>
                                <a:cs typeface="Times New Roman"/>
                              </a:rPr>
                              <m:t>Р</m:t>
                            </m:r>
                          </m:e>
                          <m:sub>
                            <m:r>
                              <a:rPr lang="uk-UA" sz="2300">
                                <a:effectLst/>
                                <a:latin typeface="Cambria Math"/>
                                <a:ea typeface="Calibri"/>
                                <a:cs typeface="Times New Roman"/>
                              </a:rPr>
                              <m:t>1</m:t>
                            </m:r>
                            <m:r>
                              <a:rPr lang="uk-UA" sz="2300" i="1">
                                <a:effectLst/>
                                <a:latin typeface="Cambria Math"/>
                                <a:ea typeface="Calibri"/>
                                <a:cs typeface="Times New Roman"/>
                              </a:rPr>
                              <m:t>−</m:t>
                            </m:r>
                            <m:r>
                              <a:rPr lang="uk-UA" sz="2300">
                                <a:effectLst/>
                                <a:latin typeface="Cambria Math"/>
                                <a:ea typeface="Calibri"/>
                                <a:cs typeface="Times New Roman"/>
                              </a:rPr>
                              <m:t>4</m:t>
                            </m:r>
                          </m:sub>
                        </m:sSub>
                      </m:den>
                    </m:f>
                    <m:r>
                      <a:rPr lang="uk-UA" sz="2300">
                        <a:effectLst/>
                        <a:latin typeface="Cambria Math"/>
                        <a:ea typeface="Calibri"/>
                        <a:cs typeface="Times New Roman"/>
                      </a:rPr>
                      <m:t>∙100%=</m:t>
                    </m:r>
                    <m:f>
                      <m:fPr>
                        <m:ctrlPr>
                          <a:rPr lang="ru-RU" sz="2300" i="1">
                            <a:effectLst/>
                            <a:latin typeface="Cambria Math"/>
                            <a:ea typeface="Calibri"/>
                            <a:cs typeface="Times New Roman"/>
                          </a:rPr>
                        </m:ctrlPr>
                      </m:fPr>
                      <m:num>
                        <m:r>
                          <a:rPr lang="uk-UA" sz="2300">
                            <a:effectLst/>
                            <a:latin typeface="Cambria Math"/>
                            <a:ea typeface="Calibri"/>
                            <a:cs typeface="Times New Roman"/>
                          </a:rPr>
                          <m:t>0,99</m:t>
                        </m:r>
                        <m:r>
                          <a:rPr lang="uk-UA" sz="2300" i="1">
                            <a:effectLst/>
                            <a:latin typeface="Cambria Math"/>
                            <a:ea typeface="Calibri"/>
                            <a:cs typeface="Times New Roman"/>
                          </a:rPr>
                          <m:t>−</m:t>
                        </m:r>
                        <m:r>
                          <a:rPr lang="uk-UA" sz="2300">
                            <a:effectLst/>
                            <a:latin typeface="Cambria Math"/>
                            <a:ea typeface="Calibri"/>
                            <a:cs typeface="Times New Roman"/>
                          </a:rPr>
                          <m:t>0,984</m:t>
                        </m:r>
                      </m:num>
                      <m:den>
                        <m:r>
                          <a:rPr lang="uk-UA" sz="2300">
                            <a:effectLst/>
                            <a:latin typeface="Cambria Math"/>
                            <a:ea typeface="Calibri"/>
                            <a:cs typeface="Times New Roman"/>
                          </a:rPr>
                          <m:t>0,99</m:t>
                        </m:r>
                      </m:den>
                    </m:f>
                    <m:r>
                      <a:rPr lang="uk-UA" sz="2300">
                        <a:effectLst/>
                        <a:latin typeface="Cambria Math"/>
                        <a:ea typeface="Calibri"/>
                        <a:cs typeface="Times New Roman"/>
                      </a:rPr>
                      <m:t>∙100%=0,6%.</m:t>
                    </m:r>
                  </m:oMath>
                </a14:m>
                <a:endParaRPr lang="ru-RU" sz="2300" dirty="0" smtClean="0">
                  <a:ea typeface="Calibri"/>
                  <a:cs typeface="Times New Roman"/>
                </a:endParaRPr>
              </a:p>
              <a:p>
                <a:pPr indent="450215" algn="just">
                  <a:lnSpc>
                    <a:spcPct val="150000"/>
                  </a:lnSpc>
                  <a:spcAft>
                    <a:spcPts val="0"/>
                  </a:spcAft>
                </a:pPr>
                <a14:m>
                  <m:oMath xmlns:m="http://schemas.openxmlformats.org/officeDocument/2006/math">
                    <m:f>
                      <m:fPr>
                        <m:ctrlPr>
                          <a:rPr lang="ru-RU" sz="2300" i="1">
                            <a:latin typeface="Cambria Math"/>
                            <a:ea typeface="Calibri"/>
                            <a:cs typeface="Times New Roman"/>
                          </a:rPr>
                        </m:ctrlPr>
                      </m:fPr>
                      <m:num>
                        <m:sSub>
                          <m:sSubPr>
                            <m:ctrlPr>
                              <a:rPr lang="ru-RU" sz="2300" i="1">
                                <a:effectLst/>
                                <a:latin typeface="Cambria Math"/>
                                <a:ea typeface="Calibri"/>
                                <a:cs typeface="Times New Roman"/>
                              </a:rPr>
                            </m:ctrlPr>
                          </m:sSubPr>
                          <m:e>
                            <m:r>
                              <a:rPr lang="uk-UA" sz="2300">
                                <a:effectLst/>
                                <a:latin typeface="Cambria Math"/>
                                <a:ea typeface="Calibri"/>
                                <a:cs typeface="Times New Roman"/>
                              </a:rPr>
                              <m:t>Р</m:t>
                            </m:r>
                          </m:e>
                          <m:sub>
                            <m:r>
                              <a:rPr lang="uk-UA" sz="2300">
                                <a:effectLst/>
                                <a:latin typeface="Cambria Math"/>
                                <a:ea typeface="Calibri"/>
                                <a:cs typeface="Times New Roman"/>
                              </a:rPr>
                              <m:t>1</m:t>
                            </m:r>
                            <m:r>
                              <a:rPr lang="uk-UA" sz="2300" i="1">
                                <a:effectLst/>
                                <a:latin typeface="Cambria Math"/>
                                <a:ea typeface="Calibri"/>
                                <a:cs typeface="Times New Roman"/>
                              </a:rPr>
                              <m:t>−</m:t>
                            </m:r>
                            <m:r>
                              <a:rPr lang="uk-UA" sz="2300">
                                <a:effectLst/>
                                <a:latin typeface="Cambria Math"/>
                                <a:ea typeface="Calibri"/>
                                <a:cs typeface="Times New Roman"/>
                              </a:rPr>
                              <m:t>4</m:t>
                            </m:r>
                          </m:sub>
                        </m:sSub>
                        <m:r>
                          <a:rPr lang="uk-UA" sz="2300" i="1">
                            <a:effectLst/>
                            <a:latin typeface="Cambria Math"/>
                            <a:ea typeface="Calibri"/>
                            <a:cs typeface="Times New Roman"/>
                          </a:rPr>
                          <m:t>−</m:t>
                        </m:r>
                        <m:sSubSup>
                          <m:sSubSupPr>
                            <m:ctrlPr>
                              <a:rPr lang="ru-RU" sz="2300" i="1">
                                <a:effectLst/>
                                <a:latin typeface="Cambria Math"/>
                                <a:ea typeface="Calibri"/>
                                <a:cs typeface="Times New Roman"/>
                              </a:rPr>
                            </m:ctrlPr>
                          </m:sSubSupPr>
                          <m:e>
                            <m:r>
                              <a:rPr lang="uk-UA" sz="2300">
                                <a:effectLst/>
                                <a:latin typeface="Cambria Math"/>
                                <a:ea typeface="Calibri"/>
                                <a:cs typeface="Times New Roman"/>
                              </a:rPr>
                              <m:t>Р</m:t>
                            </m:r>
                          </m:e>
                          <m:sub>
                            <m:r>
                              <a:rPr lang="uk-UA" sz="2300">
                                <a:effectLst/>
                                <a:latin typeface="Cambria Math"/>
                                <a:ea typeface="Calibri"/>
                                <a:cs typeface="Times New Roman"/>
                              </a:rPr>
                              <m:t>41</m:t>
                            </m:r>
                          </m:sub>
                          <m:sup/>
                        </m:sSubSup>
                      </m:num>
                      <m:den>
                        <m:sSub>
                          <m:sSubPr>
                            <m:ctrlPr>
                              <a:rPr lang="ru-RU" sz="2300" i="1">
                                <a:effectLst/>
                                <a:latin typeface="Cambria Math"/>
                                <a:ea typeface="Calibri"/>
                                <a:cs typeface="Times New Roman"/>
                              </a:rPr>
                            </m:ctrlPr>
                          </m:sSubPr>
                          <m:e>
                            <m:r>
                              <a:rPr lang="uk-UA" sz="2300">
                                <a:effectLst/>
                                <a:latin typeface="Cambria Math"/>
                                <a:ea typeface="Calibri"/>
                                <a:cs typeface="Times New Roman"/>
                              </a:rPr>
                              <m:t>Р</m:t>
                            </m:r>
                          </m:e>
                          <m:sub>
                            <m:r>
                              <a:rPr lang="uk-UA" sz="2300">
                                <a:effectLst/>
                                <a:latin typeface="Cambria Math"/>
                                <a:ea typeface="Calibri"/>
                                <a:cs typeface="Times New Roman"/>
                              </a:rPr>
                              <m:t>1</m:t>
                            </m:r>
                            <m:r>
                              <a:rPr lang="uk-UA" sz="2300" i="1">
                                <a:effectLst/>
                                <a:latin typeface="Cambria Math"/>
                                <a:ea typeface="Calibri"/>
                                <a:cs typeface="Times New Roman"/>
                              </a:rPr>
                              <m:t>−</m:t>
                            </m:r>
                            <m:r>
                              <a:rPr lang="uk-UA" sz="2300">
                                <a:effectLst/>
                                <a:latin typeface="Cambria Math"/>
                                <a:ea typeface="Calibri"/>
                                <a:cs typeface="Times New Roman"/>
                              </a:rPr>
                              <m:t>4</m:t>
                            </m:r>
                          </m:sub>
                        </m:sSub>
                      </m:den>
                    </m:f>
                    <m:r>
                      <a:rPr lang="uk-UA" sz="2300">
                        <a:effectLst/>
                        <a:latin typeface="Cambria Math"/>
                        <a:ea typeface="Calibri"/>
                        <a:cs typeface="Times New Roman"/>
                      </a:rPr>
                      <m:t>∙100%=</m:t>
                    </m:r>
                    <m:f>
                      <m:fPr>
                        <m:ctrlPr>
                          <a:rPr lang="ru-RU" sz="2300" i="1">
                            <a:effectLst/>
                            <a:latin typeface="Cambria Math"/>
                            <a:ea typeface="Calibri"/>
                            <a:cs typeface="Times New Roman"/>
                          </a:rPr>
                        </m:ctrlPr>
                      </m:fPr>
                      <m:num>
                        <m:r>
                          <a:rPr lang="uk-UA" sz="2300">
                            <a:effectLst/>
                            <a:latin typeface="Cambria Math"/>
                            <a:ea typeface="Calibri"/>
                            <a:cs typeface="Times New Roman"/>
                          </a:rPr>
                          <m:t>0,98</m:t>
                        </m:r>
                        <m:r>
                          <a:rPr lang="uk-UA" sz="2300" i="1">
                            <a:effectLst/>
                            <a:latin typeface="Cambria Math"/>
                            <a:ea typeface="Calibri"/>
                            <a:cs typeface="Times New Roman"/>
                          </a:rPr>
                          <m:t>−</m:t>
                        </m:r>
                        <m:r>
                          <a:rPr lang="uk-UA" sz="2300">
                            <a:effectLst/>
                            <a:latin typeface="Cambria Math"/>
                            <a:ea typeface="Calibri"/>
                            <a:cs typeface="Times New Roman"/>
                          </a:rPr>
                          <m:t>0,984</m:t>
                        </m:r>
                      </m:num>
                      <m:den>
                        <m:r>
                          <a:rPr lang="uk-UA" sz="2300">
                            <a:effectLst/>
                            <a:latin typeface="Cambria Math"/>
                            <a:ea typeface="Calibri"/>
                            <a:cs typeface="Times New Roman"/>
                          </a:rPr>
                          <m:t>0,98</m:t>
                        </m:r>
                      </m:den>
                    </m:f>
                    <m:r>
                      <a:rPr lang="uk-UA" sz="2300">
                        <a:effectLst/>
                        <a:latin typeface="Cambria Math"/>
                        <a:ea typeface="Calibri"/>
                        <a:cs typeface="Times New Roman"/>
                      </a:rPr>
                      <m:t>∙100%=0,4%.</m:t>
                    </m:r>
                  </m:oMath>
                </a14:m>
                <a:endParaRPr lang="ru-RU" sz="2400" dirty="0">
                  <a:ea typeface="Calibri"/>
                  <a:cs typeface="Times New Roman"/>
                </a:endParaRPr>
              </a:p>
              <a:p>
                <a:pPr indent="450215" algn="just">
                  <a:lnSpc>
                    <a:spcPct val="150000"/>
                  </a:lnSpc>
                  <a:spcAft>
                    <a:spcPts val="0"/>
                  </a:spcAft>
                </a:pPr>
                <a:r>
                  <a:rPr lang="uk-UA" dirty="0">
                    <a:effectLst/>
                    <a:latin typeface="Times New Roman"/>
                    <a:ea typeface="Calibri"/>
                    <a:cs typeface="Times New Roman"/>
                  </a:rPr>
                  <a:t>В результаті похибка збільшилась з 0,4% до 0,6%.</a:t>
                </a:r>
                <a:endParaRPr lang="ru-RU" sz="2400" dirty="0">
                  <a:ea typeface="Calibri"/>
                  <a:cs typeface="Times New Roman"/>
                </a:endParaRPr>
              </a:p>
              <a:p>
                <a:endParaRPr lang="ru-RU" dirty="0"/>
              </a:p>
            </p:txBody>
          </p:sp>
        </mc:Choice>
        <mc:Fallback xmlns="">
          <p:sp>
            <p:nvSpPr>
              <p:cNvPr id="3" name="Объект 2"/>
              <p:cNvSpPr>
                <a:spLocks noGrp="1" noRot="1" noChangeAspect="1" noMove="1" noResize="1" noEditPoints="1" noAdjustHandles="1" noChangeArrowheads="1" noChangeShapeType="1" noTextEdit="1"/>
              </p:cNvSpPr>
              <p:nvPr>
                <p:ph idx="1"/>
              </p:nvPr>
            </p:nvSpPr>
            <p:spPr>
              <a:xfrm>
                <a:off x="395536" y="476673"/>
                <a:ext cx="8291264" cy="5649492"/>
              </a:xfrm>
              <a:blipFill rotWithShape="1">
                <a:blip r:embed="rId3"/>
                <a:stretch>
                  <a:fillRect r="-1691"/>
                </a:stretch>
              </a:blipFill>
            </p:spPr>
            <p:txBody>
              <a:bodyPr/>
              <a:lstStyle/>
              <a:p>
                <a:r>
                  <a:rPr lang="ru-RU">
                    <a:noFill/>
                  </a:rPr>
                  <a:t> </a:t>
                </a:r>
              </a:p>
            </p:txBody>
          </p:sp>
        </mc:Fallback>
      </mc:AlternateContent>
      <p:sp>
        <p:nvSpPr>
          <p:cNvPr id="5" name="Номер слайда 4"/>
          <p:cNvSpPr>
            <a:spLocks noGrp="1"/>
          </p:cNvSpPr>
          <p:nvPr>
            <p:ph type="sldNum" sz="quarter" idx="12"/>
          </p:nvPr>
        </p:nvSpPr>
        <p:spPr/>
        <p:txBody>
          <a:bodyPr/>
          <a:lstStyle/>
          <a:p>
            <a:fld id="{6505BD77-84EF-4923-8BF3-4B206CD3461A}" type="slidenum">
              <a:rPr lang="ru-RU" sz="3600" smtClean="0">
                <a:solidFill>
                  <a:schemeClr val="bg1"/>
                </a:solidFill>
              </a:rPr>
              <a:t>12</a:t>
            </a:fld>
            <a:endParaRPr lang="ru-RU" sz="3600" dirty="0">
              <a:solidFill>
                <a:schemeClr val="bg1"/>
              </a:solidFill>
            </a:endParaRPr>
          </a:p>
        </p:txBody>
      </p:sp>
    </p:spTree>
    <p:extLst>
      <p:ext uri="{BB962C8B-B14F-4D97-AF65-F5344CB8AC3E}">
        <p14:creationId xmlns:p14="http://schemas.microsoft.com/office/powerpoint/2010/main" val="828613115"/>
      </p:ext>
    </p:extLst>
  </p:cSld>
  <p:clrMapOvr>
    <a:masterClrMapping/>
  </p:clrMapOvr>
  <mc:AlternateContent xmlns:mc="http://schemas.openxmlformats.org/markup-compatibility/2006" xmlns:p14="http://schemas.microsoft.com/office/powerpoint/2010/main">
    <mc:Choice Requires="p14">
      <p:transition spd="slow" p14:dur="2750">
        <p14:window dir="vert"/>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sz="4800" b="1" dirty="0">
                <a:solidFill>
                  <a:srgbClr val="C6E7FC">
                    <a:lumMod val="50000"/>
                  </a:srgbClr>
                </a:solidFill>
                <a:latin typeface="Times New Roman"/>
                <a:ea typeface="Calibri"/>
                <a:cs typeface="Times New Roman"/>
              </a:rPr>
              <a:t>Метод </a:t>
            </a:r>
            <a:r>
              <a:rPr lang="uk-UA" sz="4800" b="1" dirty="0" smtClean="0">
                <a:solidFill>
                  <a:srgbClr val="C6E7FC">
                    <a:lumMod val="50000"/>
                  </a:srgbClr>
                </a:solidFill>
                <a:latin typeface="Times New Roman"/>
                <a:ea typeface="Calibri"/>
                <a:cs typeface="Times New Roman"/>
              </a:rPr>
              <a:t>вкладених матриць</a:t>
            </a:r>
            <a:endParaRPr lang="ru-RU" dirty="0"/>
          </a:p>
        </p:txBody>
      </p:sp>
      <p:pic>
        <p:nvPicPr>
          <p:cNvPr id="8" name="Объект 7"/>
          <p:cNvPicPr>
            <a:picLocks noGrp="1"/>
          </p:cNvPicPr>
          <p:nvPr>
            <p:ph sz="half" idx="2"/>
          </p:nvPr>
        </p:nvPicPr>
        <p:blipFill>
          <a:blip r:embed="rId4" cstate="print">
            <a:extLst>
              <a:ext uri="{28A0092B-C50C-407E-A947-70E740481C1C}">
                <a14:useLocalDpi xmlns:a14="http://schemas.microsoft.com/office/drawing/2010/main" val="0"/>
              </a:ext>
            </a:extLst>
          </a:blip>
          <a:stretch>
            <a:fillRect/>
          </a:stretch>
        </p:blipFill>
        <p:spPr>
          <a:xfrm>
            <a:off x="34516" y="1268760"/>
            <a:ext cx="3938670" cy="3456384"/>
          </a:xfrm>
          <a:prstGeom prst="rect">
            <a:avLst/>
          </a:prstGeom>
        </p:spPr>
      </p:pic>
      <p:pic>
        <p:nvPicPr>
          <p:cNvPr id="9218" name="Picture 2"/>
          <p:cNvPicPr>
            <a:picLocks noGrp="1" noChangeAspect="1" noChangeArrowheads="1"/>
          </p:cNvPicPr>
          <p:nvPr>
            <p:ph sz="quarter" idx="4"/>
          </p:nvPr>
        </p:nvPicPr>
        <p:blipFill>
          <a:blip r:embed="rId5" cstate="print">
            <a:extLst>
              <a:ext uri="{28A0092B-C50C-407E-A947-70E740481C1C}">
                <a14:useLocalDpi xmlns:a14="http://schemas.microsoft.com/office/drawing/2010/main" val="0"/>
              </a:ext>
            </a:extLst>
          </a:blip>
          <a:srcRect/>
          <a:stretch>
            <a:fillRect/>
          </a:stretch>
        </p:blipFill>
        <p:spPr bwMode="auto">
          <a:xfrm>
            <a:off x="3995936" y="1268760"/>
            <a:ext cx="5057497" cy="280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Прямоугольник 8"/>
          <p:cNvSpPr/>
          <p:nvPr/>
        </p:nvSpPr>
        <p:spPr>
          <a:xfrm>
            <a:off x="4093602" y="4149078"/>
            <a:ext cx="4942893" cy="830997"/>
          </a:xfrm>
          <a:prstGeom prst="rect">
            <a:avLst/>
          </a:prstGeom>
        </p:spPr>
        <p:txBody>
          <a:bodyPr wrap="square">
            <a:spAutoFit/>
          </a:bodyPr>
          <a:lstStyle/>
          <a:p>
            <a:pPr algn="just"/>
            <a:r>
              <a:rPr lang="uk-UA" sz="1200" dirty="0" smtClean="0"/>
              <a:t>    Проведемо </a:t>
            </a:r>
            <a:r>
              <a:rPr lang="uk-UA" sz="1200" dirty="0"/>
              <a:t>процедуру розгортання узагальненої матриці взаємозв’язків, розпочавши з симетричної </a:t>
            </a:r>
            <a:r>
              <a:rPr lang="uk-UA" sz="1200" dirty="0" err="1"/>
              <a:t>субматриці</a:t>
            </a:r>
            <a:r>
              <a:rPr lang="uk-UA" sz="1200" dirty="0"/>
              <a:t> (блок </a:t>
            </a:r>
            <a:r>
              <a:rPr lang="en-US" sz="1200" dirty="0"/>
              <a:t>D</a:t>
            </a:r>
            <a:r>
              <a:rPr lang="uk-UA" sz="1200" dirty="0"/>
              <a:t>), ключовим елементом якої є імовірність безвідмовної роботи десятої вітки графа схеми (вітка між вузлами 4, 5): </a:t>
            </a:r>
            <a:endParaRPr lang="ru-RU" sz="1200" dirty="0"/>
          </a:p>
        </p:txBody>
      </p:sp>
      <p:sp>
        <p:nvSpPr>
          <p:cNvPr id="10" name="Rectangle 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1" name="Объект 10"/>
          <p:cNvGraphicFramePr>
            <a:graphicFrameLocks noChangeAspect="1"/>
          </p:cNvGraphicFramePr>
          <p:nvPr>
            <p:extLst>
              <p:ext uri="{D42A27DB-BD31-4B8C-83A1-F6EECF244321}">
                <p14:modId xmlns:p14="http://schemas.microsoft.com/office/powerpoint/2010/main" val="895838294"/>
              </p:ext>
            </p:extLst>
          </p:nvPr>
        </p:nvGraphicFramePr>
        <p:xfrm>
          <a:off x="5580112" y="5085184"/>
          <a:ext cx="1771650" cy="485775"/>
        </p:xfrm>
        <a:graphic>
          <a:graphicData uri="http://schemas.openxmlformats.org/presentationml/2006/ole">
            <mc:AlternateContent xmlns:mc="http://schemas.openxmlformats.org/markup-compatibility/2006">
              <mc:Choice xmlns:v="urn:schemas-microsoft-com:vml" Requires="v">
                <p:oleObj spid="_x0000_s9271" name="Формула" r:id="rId6" imgW="1765300" imgH="482600" progId="Equation.3">
                  <p:embed/>
                </p:oleObj>
              </mc:Choice>
              <mc:Fallback>
                <p:oleObj name="Формула" r:id="rId6" imgW="1765300" imgH="482600" progId="Equation.3">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80112" y="5085184"/>
                        <a:ext cx="1771650" cy="485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Rectangle 6"/>
          <p:cNvSpPr>
            <a:spLocks noChangeArrowheads="1"/>
          </p:cNvSpPr>
          <p:nvPr/>
        </p:nvSpPr>
        <p:spPr bwMode="auto">
          <a:xfrm>
            <a:off x="0" y="942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a:t>
            </a:r>
            <a:endParaRPr kumimoji="0" lang="uk-UA" sz="1800" b="0" i="0" u="none" strike="noStrike" cap="none" normalizeH="0" baseline="0" smtClean="0">
              <a:ln>
                <a:noFill/>
              </a:ln>
              <a:solidFill>
                <a:schemeClr val="tx1"/>
              </a:solidFill>
              <a:effectLst/>
              <a:latin typeface="Arial" pitchFamily="34" charset="0"/>
              <a:cs typeface="Arial" pitchFamily="34" charset="0"/>
            </a:endParaRPr>
          </a:p>
        </p:txBody>
      </p:sp>
      <p:sp>
        <p:nvSpPr>
          <p:cNvPr id="14" name="Прямоугольник 13"/>
          <p:cNvSpPr/>
          <p:nvPr/>
        </p:nvSpPr>
        <p:spPr>
          <a:xfrm>
            <a:off x="15782" y="4869160"/>
            <a:ext cx="4340194" cy="1754326"/>
          </a:xfrm>
          <a:prstGeom prst="rect">
            <a:avLst/>
          </a:prstGeom>
        </p:spPr>
        <p:txBody>
          <a:bodyPr wrap="square">
            <a:spAutoFit/>
          </a:bodyPr>
          <a:lstStyle/>
          <a:p>
            <a:pPr lvl="0"/>
            <a:r>
              <a:rPr lang="ru-RU" dirty="0" err="1">
                <a:solidFill>
                  <a:prstClr val="black"/>
                </a:solidFill>
                <a:latin typeface="Times New Roman" pitchFamily="18" charset="0"/>
                <a:cs typeface="Times New Roman" pitchFamily="18" charset="0"/>
              </a:rPr>
              <a:t>Початкові</a:t>
            </a:r>
            <a:r>
              <a:rPr lang="ru-RU" dirty="0">
                <a:solidFill>
                  <a:prstClr val="black"/>
                </a:solidFill>
                <a:latin typeface="Times New Roman" pitchFamily="18" charset="0"/>
                <a:cs typeface="Times New Roman" pitchFamily="18" charset="0"/>
              </a:rPr>
              <a:t> </a:t>
            </a:r>
            <a:r>
              <a:rPr lang="ru-RU" dirty="0" err="1">
                <a:solidFill>
                  <a:prstClr val="black"/>
                </a:solidFill>
                <a:latin typeface="Times New Roman" pitchFamily="18" charset="0"/>
                <a:cs typeface="Times New Roman" pitchFamily="18" charset="0"/>
              </a:rPr>
              <a:t>імовірності</a:t>
            </a:r>
            <a:r>
              <a:rPr lang="ru-RU" dirty="0">
                <a:solidFill>
                  <a:prstClr val="black"/>
                </a:solidFill>
                <a:latin typeface="Times New Roman" pitchFamily="18" charset="0"/>
                <a:cs typeface="Times New Roman" pitchFamily="18" charset="0"/>
              </a:rPr>
              <a:t> </a:t>
            </a:r>
            <a:r>
              <a:rPr lang="ru-RU" dirty="0" err="1">
                <a:solidFill>
                  <a:prstClr val="black"/>
                </a:solidFill>
                <a:latin typeface="Times New Roman" pitchFamily="18" charset="0"/>
                <a:cs typeface="Times New Roman" pitchFamily="18" charset="0"/>
              </a:rPr>
              <a:t>безвідмовної</a:t>
            </a:r>
            <a:r>
              <a:rPr lang="ru-RU" dirty="0">
                <a:solidFill>
                  <a:prstClr val="black"/>
                </a:solidFill>
                <a:latin typeface="Times New Roman" pitchFamily="18" charset="0"/>
                <a:cs typeface="Times New Roman" pitchFamily="18" charset="0"/>
              </a:rPr>
              <a:t> </a:t>
            </a:r>
            <a:r>
              <a:rPr lang="ru-RU" dirty="0" err="1">
                <a:solidFill>
                  <a:prstClr val="black"/>
                </a:solidFill>
                <a:latin typeface="Times New Roman" pitchFamily="18" charset="0"/>
                <a:cs typeface="Times New Roman" pitchFamily="18" charset="0"/>
              </a:rPr>
              <a:t>роботи</a:t>
            </a:r>
            <a:r>
              <a:rPr lang="ru-RU" dirty="0">
                <a:solidFill>
                  <a:prstClr val="black"/>
                </a:solidFill>
                <a:latin typeface="Times New Roman" pitchFamily="18" charset="0"/>
                <a:cs typeface="Times New Roman" pitchFamily="18" charset="0"/>
              </a:rPr>
              <a:t>:</a:t>
            </a:r>
          </a:p>
          <a:p>
            <a:pPr lvl="0" fontAlgn="base">
              <a:spcAft>
                <a:spcPct val="0"/>
              </a:spcAft>
              <a:buClr>
                <a:srgbClr val="FFCC00"/>
              </a:buClr>
              <a:buSzPct val="70000"/>
              <a:buFont typeface="Wingdings" pitchFamily="2" charset="2"/>
              <a:buChar char="n"/>
              <a:defRPr/>
            </a:pPr>
            <a:r>
              <a:rPr lang="uk-UA" sz="2400" kern="0" dirty="0">
                <a:solidFill>
                  <a:schemeClr val="tx2">
                    <a:lumMod val="75000"/>
                  </a:schemeClr>
                </a:solidFill>
                <a:latin typeface="Garamond"/>
              </a:rPr>
              <a:t>Р</a:t>
            </a:r>
            <a:r>
              <a:rPr lang="uk-UA" kern="0" dirty="0">
                <a:solidFill>
                  <a:schemeClr val="tx2">
                    <a:lumMod val="75000"/>
                  </a:schemeClr>
                </a:solidFill>
                <a:latin typeface="Garamond"/>
              </a:rPr>
              <a:t>1=0,8; </a:t>
            </a:r>
            <a:r>
              <a:rPr lang="uk-UA" sz="2400" kern="0" dirty="0">
                <a:solidFill>
                  <a:schemeClr val="tx2">
                    <a:lumMod val="75000"/>
                  </a:schemeClr>
                </a:solidFill>
                <a:latin typeface="Garamond"/>
              </a:rPr>
              <a:t>Р</a:t>
            </a:r>
            <a:r>
              <a:rPr lang="uk-UA" kern="0" dirty="0">
                <a:solidFill>
                  <a:schemeClr val="tx2">
                    <a:lumMod val="75000"/>
                  </a:schemeClr>
                </a:solidFill>
                <a:latin typeface="Garamond"/>
              </a:rPr>
              <a:t>2=0,9; </a:t>
            </a:r>
            <a:r>
              <a:rPr lang="uk-UA" sz="2400" kern="0" dirty="0">
                <a:solidFill>
                  <a:schemeClr val="tx2">
                    <a:lumMod val="75000"/>
                  </a:schemeClr>
                </a:solidFill>
                <a:latin typeface="Garamond"/>
              </a:rPr>
              <a:t>Р</a:t>
            </a:r>
            <a:r>
              <a:rPr lang="uk-UA" kern="0" dirty="0">
                <a:solidFill>
                  <a:schemeClr val="tx2">
                    <a:lumMod val="75000"/>
                  </a:schemeClr>
                </a:solidFill>
                <a:latin typeface="Garamond"/>
              </a:rPr>
              <a:t>3=0,7;  </a:t>
            </a:r>
            <a:r>
              <a:rPr lang="uk-UA" sz="2400" kern="0" dirty="0">
                <a:solidFill>
                  <a:schemeClr val="tx2">
                    <a:lumMod val="75000"/>
                  </a:schemeClr>
                </a:solidFill>
                <a:latin typeface="Garamond"/>
              </a:rPr>
              <a:t>Р</a:t>
            </a:r>
            <a:r>
              <a:rPr lang="uk-UA" kern="0" dirty="0">
                <a:solidFill>
                  <a:schemeClr val="tx2">
                    <a:lumMod val="75000"/>
                  </a:schemeClr>
                </a:solidFill>
                <a:latin typeface="Garamond"/>
              </a:rPr>
              <a:t>4=0,5; </a:t>
            </a:r>
            <a:r>
              <a:rPr lang="uk-UA" sz="2400" kern="0" dirty="0">
                <a:solidFill>
                  <a:schemeClr val="tx2">
                    <a:lumMod val="75000"/>
                  </a:schemeClr>
                </a:solidFill>
                <a:latin typeface="Garamond"/>
              </a:rPr>
              <a:t>Р</a:t>
            </a:r>
            <a:r>
              <a:rPr lang="uk-UA" kern="0" dirty="0">
                <a:solidFill>
                  <a:schemeClr val="tx2">
                    <a:lumMod val="75000"/>
                  </a:schemeClr>
                </a:solidFill>
                <a:latin typeface="Garamond"/>
              </a:rPr>
              <a:t>5=0,6; </a:t>
            </a:r>
            <a:r>
              <a:rPr lang="uk-UA" sz="2400" kern="0" dirty="0">
                <a:solidFill>
                  <a:schemeClr val="tx2">
                    <a:lumMod val="75000"/>
                  </a:schemeClr>
                </a:solidFill>
                <a:latin typeface="Garamond"/>
              </a:rPr>
              <a:t>Р</a:t>
            </a:r>
            <a:r>
              <a:rPr lang="uk-UA" kern="0" dirty="0">
                <a:solidFill>
                  <a:schemeClr val="tx2">
                    <a:lumMod val="75000"/>
                  </a:schemeClr>
                </a:solidFill>
                <a:latin typeface="Garamond"/>
              </a:rPr>
              <a:t>6=0,7; </a:t>
            </a:r>
            <a:r>
              <a:rPr lang="uk-UA" sz="2400" kern="0" dirty="0">
                <a:solidFill>
                  <a:schemeClr val="tx2">
                    <a:lumMod val="75000"/>
                  </a:schemeClr>
                </a:solidFill>
                <a:latin typeface="Garamond"/>
              </a:rPr>
              <a:t>Р</a:t>
            </a:r>
            <a:r>
              <a:rPr lang="uk-UA" kern="0" dirty="0">
                <a:solidFill>
                  <a:schemeClr val="tx2">
                    <a:lumMod val="75000"/>
                  </a:schemeClr>
                </a:solidFill>
                <a:latin typeface="Garamond"/>
              </a:rPr>
              <a:t>7=0,8; </a:t>
            </a:r>
            <a:r>
              <a:rPr lang="uk-UA" sz="2400" kern="0" dirty="0">
                <a:solidFill>
                  <a:schemeClr val="tx2">
                    <a:lumMod val="75000"/>
                  </a:schemeClr>
                </a:solidFill>
                <a:latin typeface="Garamond"/>
              </a:rPr>
              <a:t>Р</a:t>
            </a:r>
            <a:r>
              <a:rPr lang="uk-UA" kern="0" dirty="0">
                <a:solidFill>
                  <a:schemeClr val="tx2">
                    <a:lumMod val="75000"/>
                  </a:schemeClr>
                </a:solidFill>
                <a:latin typeface="Garamond"/>
              </a:rPr>
              <a:t>8=0,9; </a:t>
            </a:r>
            <a:r>
              <a:rPr lang="uk-UA" sz="2400" kern="0" dirty="0">
                <a:solidFill>
                  <a:schemeClr val="tx2">
                    <a:lumMod val="75000"/>
                  </a:schemeClr>
                </a:solidFill>
                <a:latin typeface="Garamond"/>
              </a:rPr>
              <a:t>Р</a:t>
            </a:r>
            <a:r>
              <a:rPr lang="uk-UA" kern="0" dirty="0">
                <a:solidFill>
                  <a:schemeClr val="tx2">
                    <a:lumMod val="75000"/>
                  </a:schemeClr>
                </a:solidFill>
                <a:latin typeface="Garamond"/>
              </a:rPr>
              <a:t>9=0; </a:t>
            </a:r>
            <a:r>
              <a:rPr lang="uk-UA" sz="2400" kern="0" dirty="0">
                <a:solidFill>
                  <a:schemeClr val="tx2">
                    <a:lumMod val="75000"/>
                  </a:schemeClr>
                </a:solidFill>
                <a:latin typeface="Garamond"/>
              </a:rPr>
              <a:t>Р</a:t>
            </a:r>
            <a:r>
              <a:rPr lang="uk-UA" kern="0" dirty="0">
                <a:solidFill>
                  <a:schemeClr val="tx2">
                    <a:lumMod val="75000"/>
                  </a:schemeClr>
                </a:solidFill>
                <a:latin typeface="Garamond"/>
              </a:rPr>
              <a:t>10=0.</a:t>
            </a:r>
          </a:p>
        </p:txBody>
      </p:sp>
      <p:sp>
        <p:nvSpPr>
          <p:cNvPr id="4" name="Номер слайда 3"/>
          <p:cNvSpPr>
            <a:spLocks noGrp="1"/>
          </p:cNvSpPr>
          <p:nvPr>
            <p:ph type="sldNum" sz="quarter" idx="12"/>
          </p:nvPr>
        </p:nvSpPr>
        <p:spPr/>
        <p:txBody>
          <a:bodyPr/>
          <a:lstStyle/>
          <a:p>
            <a:fld id="{6505BD77-84EF-4923-8BF3-4B206CD3461A}" type="slidenum">
              <a:rPr lang="ru-RU" sz="3600" smtClean="0">
                <a:solidFill>
                  <a:schemeClr val="bg1"/>
                </a:solidFill>
              </a:rPr>
              <a:t>13</a:t>
            </a:fld>
            <a:endParaRPr lang="ru-RU" sz="3600" dirty="0">
              <a:solidFill>
                <a:schemeClr val="bg1"/>
              </a:solidFill>
            </a:endParaRPr>
          </a:p>
        </p:txBody>
      </p:sp>
    </p:spTree>
    <p:extLst>
      <p:ext uri="{BB962C8B-B14F-4D97-AF65-F5344CB8AC3E}">
        <p14:creationId xmlns:p14="http://schemas.microsoft.com/office/powerpoint/2010/main" val="3933480157"/>
      </p:ext>
    </p:extLst>
  </p:cSld>
  <p:clrMapOvr>
    <a:masterClrMapping/>
  </p:clrMapOvr>
  <mc:AlternateContent xmlns:mc="http://schemas.openxmlformats.org/markup-compatibility/2006" xmlns:p14="http://schemas.microsoft.com/office/powerpoint/2010/main">
    <mc:Choice Requires="p14">
      <p:transition spd="slow" p14:dur="2750">
        <p14:window dir="vert"/>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bwMode="auto">
          <a:xfrm>
            <a:off x="1907704" y="1124744"/>
            <a:ext cx="5559775" cy="86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8" name="Объект 7"/>
          <p:cNvGraphicFramePr>
            <a:graphicFrameLocks noChangeAspect="1"/>
          </p:cNvGraphicFramePr>
          <p:nvPr>
            <p:extLst>
              <p:ext uri="{D42A27DB-BD31-4B8C-83A1-F6EECF244321}">
                <p14:modId xmlns:p14="http://schemas.microsoft.com/office/powerpoint/2010/main" val="334152633"/>
              </p:ext>
            </p:extLst>
          </p:nvPr>
        </p:nvGraphicFramePr>
        <p:xfrm>
          <a:off x="1317527" y="3429000"/>
          <a:ext cx="6688458" cy="2012158"/>
        </p:xfrm>
        <a:graphic>
          <a:graphicData uri="http://schemas.openxmlformats.org/presentationml/2006/ole">
            <mc:AlternateContent xmlns:mc="http://schemas.openxmlformats.org/markup-compatibility/2006">
              <mc:Choice xmlns:v="urn:schemas-microsoft-com:vml" Requires="v">
                <p:oleObj spid="_x0000_s10292" name="Формула" r:id="rId5" imgW="5664200" imgH="1701800" progId="Equation.3">
                  <p:embed/>
                </p:oleObj>
              </mc:Choice>
              <mc:Fallback>
                <p:oleObj name="Формула" r:id="rId5" imgW="5664200" imgH="17018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17527" y="3429000"/>
                        <a:ext cx="6688458" cy="2012158"/>
                      </a:xfrm>
                      <a:prstGeom prst="rect">
                        <a:avLst/>
                      </a:prstGeom>
                      <a:noFill/>
                    </p:spPr>
                  </p:pic>
                </p:oleObj>
              </mc:Fallback>
            </mc:AlternateContent>
          </a:graphicData>
        </a:graphic>
      </p:graphicFrame>
      <p:sp>
        <p:nvSpPr>
          <p:cNvPr id="9" name="Rectangle 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11" name="Прямоугольник 10"/>
          <p:cNvSpPr/>
          <p:nvPr/>
        </p:nvSpPr>
        <p:spPr>
          <a:xfrm>
            <a:off x="179512" y="116632"/>
            <a:ext cx="8856984" cy="923330"/>
          </a:xfrm>
          <a:prstGeom prst="rect">
            <a:avLst/>
          </a:prstGeom>
        </p:spPr>
        <p:txBody>
          <a:bodyPr wrap="square">
            <a:spAutoFit/>
          </a:bodyPr>
          <a:lstStyle/>
          <a:p>
            <a:pPr algn="just"/>
            <a:r>
              <a:rPr lang="ru-RU" dirty="0" err="1" smtClean="0">
                <a:latin typeface="Times New Roman" pitchFamily="18" charset="0"/>
                <a:cs typeface="Times New Roman" pitchFamily="18" charset="0"/>
              </a:rPr>
              <a:t>Отриманий</a:t>
            </a:r>
            <a:r>
              <a:rPr lang="ru-RU" dirty="0" smtClean="0">
                <a:latin typeface="Times New Roman" pitchFamily="18" charset="0"/>
                <a:cs typeface="Times New Roman" pitchFamily="18" charset="0"/>
              </a:rPr>
              <a:t> за результатами </a:t>
            </a:r>
            <a:r>
              <a:rPr lang="ru-RU" dirty="0" err="1" smtClean="0">
                <a:latin typeface="Times New Roman" pitchFamily="18" charset="0"/>
                <a:cs typeface="Times New Roman" pitchFamily="18" charset="0"/>
              </a:rPr>
              <a:t>кон’юнкції</a:t>
            </a:r>
            <a:r>
              <a:rPr lang="ru-RU" dirty="0" smtClean="0">
                <a:latin typeface="Times New Roman" pitchFamily="18" charset="0"/>
                <a:cs typeface="Times New Roman" pitchFamily="18" charset="0"/>
              </a:rPr>
              <a:t> вектор </a:t>
            </a:r>
            <a:r>
              <a:rPr lang="ru-RU" dirty="0" err="1" smtClean="0">
                <a:latin typeface="Times New Roman" pitchFamily="18" charset="0"/>
                <a:cs typeface="Times New Roman" pitchFamily="18" charset="0"/>
              </a:rPr>
              <a:t>складає</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функціональні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елементи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першого</a:t>
            </a:r>
            <a:r>
              <a:rPr lang="ru-RU" dirty="0" smtClean="0">
                <a:latin typeface="Times New Roman" pitchFamily="18" charset="0"/>
                <a:cs typeface="Times New Roman" pitchFamily="18" charset="0"/>
              </a:rPr>
              <a:t> рядка на порядок </a:t>
            </a:r>
            <a:r>
              <a:rPr lang="ru-RU" dirty="0" err="1" smtClean="0">
                <a:latin typeface="Times New Roman" pitchFamily="18" charset="0"/>
                <a:cs typeface="Times New Roman" pitchFamily="18" charset="0"/>
              </a:rPr>
              <a:t>вищої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субматриці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взаємозв’язків</a:t>
            </a:r>
            <a:r>
              <a:rPr lang="ru-RU" dirty="0" smtClean="0">
                <a:latin typeface="Times New Roman" pitchFamily="18" charset="0"/>
                <a:cs typeface="Times New Roman" pitchFamily="18" charset="0"/>
              </a:rPr>
              <a:t>, яка в свою </a:t>
            </a:r>
            <a:r>
              <a:rPr lang="ru-RU" dirty="0" err="1" smtClean="0">
                <a:latin typeface="Times New Roman" pitchFamily="18" charset="0"/>
                <a:cs typeface="Times New Roman" pitchFamily="18" charset="0"/>
              </a:rPr>
              <a:t>чергу</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слугує</a:t>
            </a:r>
            <a:r>
              <a:rPr lang="ru-RU" dirty="0" smtClean="0">
                <a:latin typeface="Times New Roman" pitchFamily="18" charset="0"/>
                <a:cs typeface="Times New Roman" pitchFamily="18" charset="0"/>
              </a:rPr>
              <a:t> для </a:t>
            </a:r>
            <a:r>
              <a:rPr lang="ru-RU" dirty="0" err="1" smtClean="0">
                <a:latin typeface="Times New Roman" pitchFamily="18" charset="0"/>
                <a:cs typeface="Times New Roman" pitchFamily="18" charset="0"/>
              </a:rPr>
              <a:t>визначення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елементів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першого</a:t>
            </a:r>
            <a:r>
              <a:rPr lang="ru-RU" dirty="0" smtClean="0">
                <a:latin typeface="Times New Roman" pitchFamily="18" charset="0"/>
                <a:cs typeface="Times New Roman" pitchFamily="18" charset="0"/>
              </a:rPr>
              <a:t> рядка </a:t>
            </a:r>
            <a:r>
              <a:rPr lang="ru-RU" dirty="0" err="1" smtClean="0">
                <a:latin typeface="Times New Roman" pitchFamily="18" charset="0"/>
                <a:cs typeface="Times New Roman" pitchFamily="18" charset="0"/>
              </a:rPr>
              <a:t>субматриці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наступного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рівня</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
        <p:nvSpPr>
          <p:cNvPr id="12" name="Прямоугольник 11"/>
          <p:cNvSpPr/>
          <p:nvPr/>
        </p:nvSpPr>
        <p:spPr>
          <a:xfrm>
            <a:off x="179512" y="2132857"/>
            <a:ext cx="8964488" cy="1200329"/>
          </a:xfrm>
          <a:prstGeom prst="rect">
            <a:avLst/>
          </a:prstGeom>
        </p:spPr>
        <p:txBody>
          <a:bodyPr wrap="square">
            <a:spAutoFit/>
          </a:bodyPr>
          <a:lstStyle/>
          <a:p>
            <a:pPr algn="just"/>
            <a:r>
              <a:rPr lang="ru-RU" dirty="0" err="1" smtClean="0">
                <a:latin typeface="Times New Roman" pitchFamily="18" charset="0"/>
                <a:cs typeface="Times New Roman" pitchFamily="18" charset="0"/>
              </a:rPr>
              <a:t>Реалізуючи</a:t>
            </a:r>
            <a:r>
              <a:rPr lang="ru-RU" dirty="0" smtClean="0">
                <a:latin typeface="Times New Roman" pitchFamily="18" charset="0"/>
                <a:cs typeface="Times New Roman" pitchFamily="18" charset="0"/>
              </a:rPr>
              <a:t> принцип </a:t>
            </a:r>
            <a:r>
              <a:rPr lang="ru-RU" dirty="0" err="1" smtClean="0">
                <a:latin typeface="Times New Roman" pitchFamily="18" charset="0"/>
                <a:cs typeface="Times New Roman" pitchFamily="18" charset="0"/>
              </a:rPr>
              <a:t>вкладених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матриць</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доповнюємо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блочну</a:t>
            </a:r>
            <a:r>
              <a:rPr lang="ru-RU" dirty="0" smtClean="0">
                <a:latin typeface="Times New Roman" pitchFamily="18" charset="0"/>
                <a:cs typeface="Times New Roman" pitchFamily="18" charset="0"/>
              </a:rPr>
              <a:t> структуру </a:t>
            </a:r>
            <a:r>
              <a:rPr lang="ru-RU" dirty="0" err="1" smtClean="0">
                <a:latin typeface="Times New Roman" pitchFamily="18" charset="0"/>
                <a:cs typeface="Times New Roman" pitchFamily="18" charset="0"/>
              </a:rPr>
              <a:t>субматриці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елементами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вищого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рівня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отриманими</a:t>
            </a:r>
            <a:r>
              <a:rPr lang="ru-RU" dirty="0" smtClean="0">
                <a:latin typeface="Times New Roman" pitchFamily="18" charset="0"/>
                <a:cs typeface="Times New Roman" pitchFamily="18" charset="0"/>
              </a:rPr>
              <a:t> за результатами </a:t>
            </a:r>
            <a:r>
              <a:rPr lang="ru-RU" dirty="0" err="1" smtClean="0">
                <a:latin typeface="Times New Roman" pitchFamily="18" charset="0"/>
                <a:cs typeface="Times New Roman" pitchFamily="18" charset="0"/>
              </a:rPr>
              <a:t>виконання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операції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логічного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множення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матриці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нижчого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рівня</a:t>
            </a:r>
            <a:r>
              <a:rPr lang="ru-RU" dirty="0" smtClean="0">
                <a:latin typeface="Times New Roman" pitchFamily="18" charset="0"/>
                <a:cs typeface="Times New Roman" pitchFamily="18" charset="0"/>
              </a:rPr>
              <a:t> на вектор </a:t>
            </a:r>
            <a:r>
              <a:rPr lang="ru-RU" dirty="0" err="1" smtClean="0">
                <a:latin typeface="Times New Roman" pitchFamily="18" charset="0"/>
                <a:cs typeface="Times New Roman" pitchFamily="18" charset="0"/>
              </a:rPr>
              <a:t>імовірностей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безпосередніх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зв’язків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цих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блоків</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
        <p:nvSpPr>
          <p:cNvPr id="15" name="Прямоугольник 14"/>
          <p:cNvSpPr/>
          <p:nvPr/>
        </p:nvSpPr>
        <p:spPr>
          <a:xfrm>
            <a:off x="251520" y="5517232"/>
            <a:ext cx="8640960" cy="923330"/>
          </a:xfrm>
          <a:prstGeom prst="rect">
            <a:avLst/>
          </a:prstGeom>
        </p:spPr>
        <p:txBody>
          <a:bodyPr wrap="square">
            <a:spAutoFit/>
          </a:bodyPr>
          <a:lstStyle/>
          <a:p>
            <a:pPr algn="just"/>
            <a:r>
              <a:rPr lang="ru-RU" dirty="0" err="1" smtClean="0">
                <a:latin typeface="Times New Roman" pitchFamily="18" charset="0"/>
                <a:cs typeface="Times New Roman" pitchFamily="18" charset="0"/>
              </a:rPr>
              <a:t>Отримана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матриця</a:t>
            </a:r>
            <a:r>
              <a:rPr lang="ru-RU" dirty="0" smtClean="0">
                <a:latin typeface="Times New Roman" pitchFamily="18" charset="0"/>
                <a:cs typeface="Times New Roman" pitchFamily="18" charset="0"/>
              </a:rPr>
              <a:t> четвертого порядку </a:t>
            </a:r>
            <a:r>
              <a:rPr lang="ru-RU" dirty="0" err="1" smtClean="0">
                <a:latin typeface="Times New Roman" pitchFamily="18" charset="0"/>
                <a:cs typeface="Times New Roman" pitchFamily="18" charset="0"/>
              </a:rPr>
              <a:t>слугує</a:t>
            </a:r>
            <a:r>
              <a:rPr lang="ru-RU" dirty="0" smtClean="0">
                <a:latin typeface="Times New Roman" pitchFamily="18" charset="0"/>
                <a:cs typeface="Times New Roman" pitchFamily="18" charset="0"/>
              </a:rPr>
              <a:t> для </a:t>
            </a:r>
            <a:r>
              <a:rPr lang="ru-RU" dirty="0" err="1" smtClean="0">
                <a:latin typeface="Times New Roman" pitchFamily="18" charset="0"/>
                <a:cs typeface="Times New Roman" pitchFamily="18" charset="0"/>
              </a:rPr>
              <a:t>визначення</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першої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стрічки</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повної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матриці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взаємозв’язків</a:t>
            </a:r>
            <a:r>
              <a:rPr lang="ru-RU" dirty="0" smtClean="0">
                <a:latin typeface="Times New Roman" pitchFamily="18" charset="0"/>
                <a:cs typeface="Times New Roman" pitchFamily="18" charset="0"/>
              </a:rPr>
              <a:t>, яка </a:t>
            </a:r>
            <a:r>
              <a:rPr lang="ru-RU" dirty="0" err="1" smtClean="0">
                <a:latin typeface="Times New Roman" pitchFamily="18" charset="0"/>
                <a:cs typeface="Times New Roman" pitchFamily="18" charset="0"/>
              </a:rPr>
              <a:t>може</a:t>
            </a:r>
            <a:r>
              <a:rPr lang="ru-RU" dirty="0" smtClean="0">
                <a:latin typeface="Times New Roman" pitchFamily="18" charset="0"/>
                <a:cs typeface="Times New Roman" pitchFamily="18" charset="0"/>
              </a:rPr>
              <a:t> бути </a:t>
            </a:r>
            <a:r>
              <a:rPr lang="ru-RU" dirty="0" err="1" smtClean="0">
                <a:latin typeface="Times New Roman" pitchFamily="18" charset="0"/>
                <a:cs typeface="Times New Roman" pitchFamily="18" charset="0"/>
              </a:rPr>
              <a:t>знайдена</a:t>
            </a:r>
            <a:r>
              <a:rPr lang="ru-RU" dirty="0" smtClean="0">
                <a:latin typeface="Times New Roman" pitchFamily="18" charset="0"/>
                <a:cs typeface="Times New Roman" pitchFamily="18" charset="0"/>
              </a:rPr>
              <a:t> за результатами </a:t>
            </a:r>
            <a:r>
              <a:rPr lang="ru-RU" dirty="0" err="1" smtClean="0">
                <a:latin typeface="Times New Roman" pitchFamily="18" charset="0"/>
                <a:cs typeface="Times New Roman" pitchFamily="18" charset="0"/>
              </a:rPr>
              <a:t>кон’юнкції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елементів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даної</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матриці</a:t>
            </a:r>
            <a:r>
              <a:rPr lang="ru-RU" dirty="0" smtClean="0">
                <a:latin typeface="Times New Roman" pitchFamily="18" charset="0"/>
                <a:cs typeface="Times New Roman" pitchFamily="18" charset="0"/>
              </a:rPr>
              <a:t> та </a:t>
            </a:r>
            <a:r>
              <a:rPr lang="ru-RU" dirty="0" err="1" smtClean="0">
                <a:latin typeface="Times New Roman" pitchFamily="18" charset="0"/>
                <a:cs typeface="Times New Roman" pitchFamily="18" charset="0"/>
              </a:rPr>
              <a:t>елементів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першого</a:t>
            </a:r>
            <a:r>
              <a:rPr lang="ru-RU" dirty="0" smtClean="0">
                <a:latin typeface="Times New Roman" pitchFamily="18" charset="0"/>
                <a:cs typeface="Times New Roman" pitchFamily="18" charset="0"/>
              </a:rPr>
              <a:t> рядка </a:t>
            </a:r>
            <a:r>
              <a:rPr lang="ru-RU" dirty="0" err="1" smtClean="0">
                <a:latin typeface="Times New Roman" pitchFamily="18" charset="0"/>
                <a:cs typeface="Times New Roman" pitchFamily="18" charset="0"/>
              </a:rPr>
              <a:t>матриці</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безпосередніх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зв’язків</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
        <p:nvSpPr>
          <p:cNvPr id="3" name="Номер слайда 2"/>
          <p:cNvSpPr>
            <a:spLocks noGrp="1"/>
          </p:cNvSpPr>
          <p:nvPr>
            <p:ph type="sldNum" sz="quarter" idx="12"/>
          </p:nvPr>
        </p:nvSpPr>
        <p:spPr/>
        <p:txBody>
          <a:bodyPr/>
          <a:lstStyle/>
          <a:p>
            <a:fld id="{6505BD77-84EF-4923-8BF3-4B206CD3461A}" type="slidenum">
              <a:rPr lang="ru-RU" sz="3600" smtClean="0">
                <a:solidFill>
                  <a:schemeClr val="bg1"/>
                </a:solidFill>
              </a:rPr>
              <a:t>14</a:t>
            </a:fld>
            <a:endParaRPr lang="ru-RU" sz="3600" dirty="0">
              <a:solidFill>
                <a:schemeClr val="bg1"/>
              </a:solidFill>
            </a:endParaRPr>
          </a:p>
        </p:txBody>
      </p:sp>
    </p:spTree>
    <p:extLst>
      <p:ext uri="{BB962C8B-B14F-4D97-AF65-F5344CB8AC3E}">
        <p14:creationId xmlns:p14="http://schemas.microsoft.com/office/powerpoint/2010/main" val="4223066701"/>
      </p:ext>
    </p:extLst>
  </p:cSld>
  <p:clrMapOvr>
    <a:masterClrMapping/>
  </p:clrMapOvr>
  <mc:AlternateContent xmlns:mc="http://schemas.openxmlformats.org/markup-compatibility/2006" xmlns:p14="http://schemas.microsoft.com/office/powerpoint/2010/main">
    <mc:Choice Requires="p14">
      <p:transition spd="slow" p14:dur="2750">
        <p14:window dir="vert"/>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229600" cy="864093"/>
          </a:xfrm>
        </p:spPr>
        <p:txBody>
          <a:bodyPr>
            <a:normAutofit/>
          </a:bodyPr>
          <a:lstStyle/>
          <a:p>
            <a:r>
              <a:rPr lang="ru-RU" sz="2400" dirty="0" err="1" smtClean="0"/>
              <a:t>Повна</a:t>
            </a:r>
            <a:r>
              <a:rPr lang="ru-RU" sz="2400" dirty="0" smtClean="0"/>
              <a:t> </a:t>
            </a:r>
            <a:r>
              <a:rPr lang="ru-RU" sz="2400" dirty="0" err="1" smtClean="0"/>
              <a:t>матриця</a:t>
            </a:r>
            <a:r>
              <a:rPr lang="ru-RU" sz="2400" dirty="0" smtClean="0"/>
              <a:t> </a:t>
            </a:r>
            <a:r>
              <a:rPr lang="ru-RU" sz="2400" dirty="0" err="1" smtClean="0"/>
              <a:t>взаємозв’язків</a:t>
            </a:r>
            <a:r>
              <a:rPr lang="ru-RU" sz="2400" dirty="0" smtClean="0"/>
              <a:t>:</a:t>
            </a:r>
            <a:endParaRPr lang="ru-RU" sz="2400" dirty="0"/>
          </a:p>
        </p:txBody>
      </p:sp>
      <p:sp>
        <p:nvSpPr>
          <p:cNvPr id="7" name="Rectangle 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8" name="Объект 7"/>
          <p:cNvGraphicFramePr>
            <a:graphicFrameLocks noChangeAspect="1"/>
          </p:cNvGraphicFramePr>
          <p:nvPr>
            <p:extLst>
              <p:ext uri="{D42A27DB-BD31-4B8C-83A1-F6EECF244321}">
                <p14:modId xmlns:p14="http://schemas.microsoft.com/office/powerpoint/2010/main" val="1105377219"/>
              </p:ext>
            </p:extLst>
          </p:nvPr>
        </p:nvGraphicFramePr>
        <p:xfrm>
          <a:off x="467544" y="918298"/>
          <a:ext cx="8381231" cy="5827337"/>
        </p:xfrm>
        <a:graphic>
          <a:graphicData uri="http://schemas.openxmlformats.org/presentationml/2006/ole">
            <mc:AlternateContent xmlns:mc="http://schemas.openxmlformats.org/markup-compatibility/2006">
              <mc:Choice xmlns:v="urn:schemas-microsoft-com:vml" Requires="v">
                <p:oleObj spid="_x0000_s11311" name="Формула" r:id="rId4" imgW="7874000" imgH="5918200" progId="Equation.3">
                  <p:embed/>
                </p:oleObj>
              </mc:Choice>
              <mc:Fallback>
                <p:oleObj name="Формула" r:id="rId4" imgW="7874000" imgH="591820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544" y="918298"/>
                        <a:ext cx="8381231" cy="5827337"/>
                      </a:xfrm>
                      <a:prstGeom prst="rect">
                        <a:avLst/>
                      </a:prstGeom>
                      <a:noFill/>
                    </p:spPr>
                  </p:pic>
                </p:oleObj>
              </mc:Fallback>
            </mc:AlternateContent>
          </a:graphicData>
        </a:graphic>
      </p:graphicFrame>
      <p:sp>
        <p:nvSpPr>
          <p:cNvPr id="4" name="Номер слайда 3"/>
          <p:cNvSpPr>
            <a:spLocks noGrp="1"/>
          </p:cNvSpPr>
          <p:nvPr>
            <p:ph type="sldNum" sz="quarter" idx="12"/>
          </p:nvPr>
        </p:nvSpPr>
        <p:spPr>
          <a:xfrm>
            <a:off x="6553200" y="6356351"/>
            <a:ext cx="2555304" cy="501649"/>
          </a:xfrm>
        </p:spPr>
        <p:txBody>
          <a:bodyPr/>
          <a:lstStyle/>
          <a:p>
            <a:fld id="{6505BD77-84EF-4923-8BF3-4B206CD3461A}" type="slidenum">
              <a:rPr lang="ru-RU" sz="3600" smtClean="0">
                <a:solidFill>
                  <a:schemeClr val="bg1"/>
                </a:solidFill>
              </a:rPr>
              <a:t>15</a:t>
            </a:fld>
            <a:endParaRPr lang="ru-RU" sz="3200" dirty="0">
              <a:solidFill>
                <a:schemeClr val="bg1"/>
              </a:solidFill>
            </a:endParaRPr>
          </a:p>
        </p:txBody>
      </p:sp>
    </p:spTree>
    <p:extLst>
      <p:ext uri="{BB962C8B-B14F-4D97-AF65-F5344CB8AC3E}">
        <p14:creationId xmlns:p14="http://schemas.microsoft.com/office/powerpoint/2010/main" val="1714057407"/>
      </p:ext>
    </p:extLst>
  </p:cSld>
  <p:clrMapOvr>
    <a:masterClrMapping/>
  </p:clrMapOvr>
  <mc:AlternateContent xmlns:mc="http://schemas.openxmlformats.org/markup-compatibility/2006" xmlns:p14="http://schemas.microsoft.com/office/powerpoint/2010/main">
    <mc:Choice Requires="p14">
      <p:transition spd="slow" p14:dur="2750">
        <p14:window dir="vert"/>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332656"/>
            <a:ext cx="8229600" cy="346050"/>
          </a:xfrm>
        </p:spPr>
        <p:txBody>
          <a:bodyPr>
            <a:noAutofit/>
          </a:bodyPr>
          <a:lstStyle/>
          <a:p>
            <a:r>
              <a:rPr lang="ru-RU" sz="2400" b="1" dirty="0" err="1" smtClean="0"/>
              <a:t>Розрахунок</a:t>
            </a:r>
            <a:r>
              <a:rPr lang="ru-RU" sz="2400" b="1" dirty="0" smtClean="0"/>
              <a:t> метода </a:t>
            </a:r>
            <a:r>
              <a:rPr lang="ru-RU" sz="2400" b="1" dirty="0" err="1" smtClean="0"/>
              <a:t>вкладених</a:t>
            </a:r>
            <a:r>
              <a:rPr lang="ru-RU" sz="2400" b="1" dirty="0" smtClean="0"/>
              <a:t> </a:t>
            </a:r>
            <a:r>
              <a:rPr lang="ru-RU" sz="2400" b="1" dirty="0" err="1" smtClean="0"/>
              <a:t>матриць</a:t>
            </a:r>
            <a:r>
              <a:rPr lang="ru-RU" sz="2400" b="1" dirty="0" smtClean="0"/>
              <a:t> за </a:t>
            </a:r>
            <a:r>
              <a:rPr lang="ru-RU" sz="2400" b="1" dirty="0" err="1" smtClean="0"/>
              <a:t>допомогою</a:t>
            </a:r>
            <a:r>
              <a:rPr lang="ru-RU" sz="2400" b="1" dirty="0" smtClean="0"/>
              <a:t> «</a:t>
            </a:r>
            <a:r>
              <a:rPr lang="ru-RU" sz="2400" b="1" dirty="0" err="1" smtClean="0"/>
              <a:t>Excel</a:t>
            </a:r>
            <a:r>
              <a:rPr lang="ru-RU" sz="2400" b="1" dirty="0" smtClean="0"/>
              <a:t>» </a:t>
            </a:r>
            <a:endParaRPr lang="ru-RU" sz="2400" b="1" dirty="0"/>
          </a:p>
        </p:txBody>
      </p:sp>
      <p:sp>
        <p:nvSpPr>
          <p:cNvPr id="4" name="Объект 3"/>
          <p:cNvSpPr>
            <a:spLocks noGrp="1"/>
          </p:cNvSpPr>
          <p:nvPr>
            <p:ph sz="half" idx="2"/>
          </p:nvPr>
        </p:nvSpPr>
        <p:spPr>
          <a:xfrm>
            <a:off x="0" y="764704"/>
            <a:ext cx="4497389" cy="5361459"/>
          </a:xfrm>
        </p:spPr>
        <p:txBody>
          <a:bodyPr>
            <a:normAutofit/>
          </a:bodyPr>
          <a:lstStyle/>
          <a:p>
            <a:pPr algn="just"/>
            <a:r>
              <a:rPr lang="ru-RU" sz="1600" dirty="0" err="1" smtClean="0">
                <a:latin typeface="Times New Roman" pitchFamily="18" charset="0"/>
                <a:cs typeface="Times New Roman" pitchFamily="18" charset="0"/>
              </a:rPr>
              <a:t>Розрахунок</a:t>
            </a:r>
            <a:r>
              <a:rPr lang="ru-RU" sz="1600" dirty="0" smtClean="0">
                <a:latin typeface="Times New Roman" pitchFamily="18" charset="0"/>
                <a:cs typeface="Times New Roman" pitchFamily="18" charset="0"/>
              </a:rPr>
              <a:t> за методом </a:t>
            </a:r>
            <a:r>
              <a:rPr lang="ru-RU" sz="1600" dirty="0" err="1" smtClean="0">
                <a:latin typeface="Times New Roman" pitchFamily="18" charset="0"/>
                <a:cs typeface="Times New Roman" pitchFamily="18" charset="0"/>
              </a:rPr>
              <a:t>вкладених</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матриць</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будемо</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проводити</a:t>
            </a:r>
            <a:r>
              <a:rPr lang="ru-RU" sz="1600" dirty="0" smtClean="0">
                <a:latin typeface="Times New Roman" pitchFamily="18" charset="0"/>
                <a:cs typeface="Times New Roman" pitchFamily="18" charset="0"/>
              </a:rPr>
              <a:t> в </a:t>
            </a:r>
            <a:r>
              <a:rPr lang="ru-RU" sz="1600" dirty="0" err="1" smtClean="0">
                <a:latin typeface="Times New Roman" pitchFamily="18" charset="0"/>
                <a:cs typeface="Times New Roman" pitchFamily="18" charset="0"/>
              </a:rPr>
              <a:t>електронних</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таблицях</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Excel</a:t>
            </a:r>
            <a:r>
              <a:rPr lang="ru-RU" sz="1600" dirty="0" smtClean="0">
                <a:latin typeface="Times New Roman" pitchFamily="18" charset="0"/>
                <a:cs typeface="Times New Roman" pitchFamily="18" charset="0"/>
              </a:rPr>
              <a:t>». У </a:t>
            </a:r>
            <a:r>
              <a:rPr lang="ru-RU" sz="1600" dirty="0" err="1" smtClean="0">
                <a:latin typeface="Times New Roman" pitchFamily="18" charset="0"/>
                <a:cs typeface="Times New Roman" pitchFamily="18" charset="0"/>
              </a:rPr>
              <a:t>початковий</a:t>
            </a:r>
            <a:r>
              <a:rPr lang="ru-RU" sz="1600" dirty="0" smtClean="0">
                <a:latin typeface="Times New Roman" pitchFamily="18" charset="0"/>
                <a:cs typeface="Times New Roman" pitchFamily="18" charset="0"/>
              </a:rPr>
              <a:t> файл «</a:t>
            </a:r>
            <a:r>
              <a:rPr lang="ru-RU" sz="1600" dirty="0" err="1" smtClean="0">
                <a:latin typeface="Times New Roman" pitchFamily="18" charset="0"/>
                <a:cs typeface="Times New Roman" pitchFamily="18" charset="0"/>
              </a:rPr>
              <a:t>Вкладені</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матриці</a:t>
            </a:r>
            <a:r>
              <a:rPr lang="ru-RU" sz="1600" dirty="0" smtClean="0">
                <a:latin typeface="Times New Roman" pitchFamily="18" charset="0"/>
                <a:cs typeface="Times New Roman" pitchFamily="18" charset="0"/>
              </a:rPr>
              <a:t>» вводимо </a:t>
            </a:r>
            <a:r>
              <a:rPr lang="ru-RU" sz="1600" dirty="0" err="1" smtClean="0">
                <a:latin typeface="Times New Roman" pitchFamily="18" charset="0"/>
                <a:cs typeface="Times New Roman" pitchFamily="18" charset="0"/>
              </a:rPr>
              <a:t>початкові</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данні</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потім</a:t>
            </a:r>
            <a:r>
              <a:rPr lang="ru-RU" sz="1600" dirty="0" smtClean="0">
                <a:latin typeface="Times New Roman" pitchFamily="18" charset="0"/>
                <a:cs typeface="Times New Roman" pitchFamily="18" charset="0"/>
              </a:rPr>
              <a:t> для кожного </a:t>
            </a:r>
            <a:r>
              <a:rPr lang="ru-RU" sz="1600" dirty="0" err="1" smtClean="0">
                <a:latin typeface="Times New Roman" pitchFamily="18" charset="0"/>
                <a:cs typeface="Times New Roman" pitchFamily="18" charset="0"/>
              </a:rPr>
              <a:t>елемента</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матриці</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взаємозв’язків</a:t>
            </a:r>
            <a:r>
              <a:rPr lang="ru-RU" sz="1600" dirty="0" smtClean="0">
                <a:latin typeface="Times New Roman" pitchFamily="18" charset="0"/>
                <a:cs typeface="Times New Roman" pitchFamily="18" charset="0"/>
              </a:rPr>
              <a:t> вводимо формулу, як показано на рисунку: </a:t>
            </a:r>
          </a:p>
          <a:p>
            <a:pPr algn="just"/>
            <a:endParaRPr lang="ru-RU" sz="1600" dirty="0">
              <a:latin typeface="Times New Roman" pitchFamily="18" charset="0"/>
              <a:cs typeface="Times New Roman" pitchFamily="18" charset="0"/>
            </a:endParaRPr>
          </a:p>
        </p:txBody>
      </p:sp>
      <p:sp>
        <p:nvSpPr>
          <p:cNvPr id="6" name="Объект 5"/>
          <p:cNvSpPr>
            <a:spLocks noGrp="1"/>
          </p:cNvSpPr>
          <p:nvPr>
            <p:ph sz="quarter" idx="4"/>
          </p:nvPr>
        </p:nvSpPr>
        <p:spPr>
          <a:xfrm>
            <a:off x="4645026" y="836712"/>
            <a:ext cx="4498974" cy="5289451"/>
          </a:xfrm>
        </p:spPr>
        <p:txBody>
          <a:bodyPr>
            <a:normAutofit/>
          </a:bodyPr>
          <a:lstStyle/>
          <a:p>
            <a:pPr algn="just"/>
            <a:r>
              <a:rPr lang="ru-RU" sz="1600" dirty="0" smtClean="0">
                <a:latin typeface="Times New Roman" pitchFamily="18" charset="0"/>
                <a:cs typeface="Times New Roman" pitchFamily="18" charset="0"/>
              </a:rPr>
              <a:t>На </a:t>
            </a:r>
            <a:r>
              <a:rPr lang="ru-RU" sz="1600" dirty="0" err="1" smtClean="0">
                <a:latin typeface="Times New Roman" pitchFamily="18" charset="0"/>
                <a:cs typeface="Times New Roman" pitchFamily="18" charset="0"/>
              </a:rPr>
              <a:t>мові</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програмування</a:t>
            </a:r>
            <a:r>
              <a:rPr lang="ru-RU" sz="1600" dirty="0" smtClean="0">
                <a:latin typeface="Times New Roman" pitchFamily="18" charset="0"/>
                <a:cs typeface="Times New Roman" pitchFamily="18" charset="0"/>
              </a:rPr>
              <a:t> «VBA» </a:t>
            </a:r>
            <a:r>
              <a:rPr lang="ru-RU" sz="1600" dirty="0" err="1" smtClean="0">
                <a:latin typeface="Times New Roman" pitchFamily="18" charset="0"/>
                <a:cs typeface="Times New Roman" pitchFamily="18" charset="0"/>
              </a:rPr>
              <a:t>було</a:t>
            </a:r>
            <a:r>
              <a:rPr lang="ru-RU" sz="1600" dirty="0" smtClean="0">
                <a:latin typeface="Times New Roman" pitchFamily="18" charset="0"/>
                <a:cs typeface="Times New Roman" pitchFamily="18" charset="0"/>
              </a:rPr>
              <a:t> написано </a:t>
            </a:r>
            <a:r>
              <a:rPr lang="ru-RU" sz="1600" dirty="0" err="1" smtClean="0">
                <a:latin typeface="Times New Roman" pitchFamily="18" charset="0"/>
                <a:cs typeface="Times New Roman" pitchFamily="18" charset="0"/>
              </a:rPr>
              <a:t>програму</a:t>
            </a:r>
            <a:r>
              <a:rPr lang="ru-RU" sz="1600" dirty="0" smtClean="0">
                <a:latin typeface="Times New Roman" pitchFamily="18" charset="0"/>
                <a:cs typeface="Times New Roman" pitchFamily="18" charset="0"/>
              </a:rPr>
              <a:t> для </a:t>
            </a:r>
            <a:r>
              <a:rPr lang="ru-RU" sz="1600" dirty="0" err="1" smtClean="0">
                <a:latin typeface="Times New Roman" pitchFamily="18" charset="0"/>
                <a:cs typeface="Times New Roman" pitchFamily="18" charset="0"/>
              </a:rPr>
              <a:t>визначення</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кінцевої</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матриці</a:t>
            </a:r>
            <a:r>
              <a:rPr lang="ru-RU" sz="1600" dirty="0" smtClean="0">
                <a:latin typeface="Times New Roman" pitchFamily="18" charset="0"/>
                <a:cs typeface="Times New Roman" pitchFamily="18" charset="0"/>
              </a:rPr>
              <a:t>:</a:t>
            </a:r>
          </a:p>
          <a:p>
            <a:pPr algn="just"/>
            <a:endParaRPr lang="ru-RU" sz="1600" dirty="0">
              <a:latin typeface="Times New Roman" pitchFamily="18" charset="0"/>
              <a:cs typeface="Times New Roman" pitchFamily="18" charset="0"/>
            </a:endParaRPr>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2348880"/>
            <a:ext cx="4865687" cy="25093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6056" y="1700808"/>
            <a:ext cx="3888432" cy="2723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Номер слайда 4"/>
          <p:cNvSpPr>
            <a:spLocks noGrp="1"/>
          </p:cNvSpPr>
          <p:nvPr>
            <p:ph type="sldNum" sz="quarter" idx="12"/>
          </p:nvPr>
        </p:nvSpPr>
        <p:spPr/>
        <p:txBody>
          <a:bodyPr/>
          <a:lstStyle/>
          <a:p>
            <a:fld id="{6505BD77-84EF-4923-8BF3-4B206CD3461A}" type="slidenum">
              <a:rPr lang="ru-RU" sz="3600" smtClean="0">
                <a:solidFill>
                  <a:schemeClr val="bg1"/>
                </a:solidFill>
              </a:rPr>
              <a:t>16</a:t>
            </a:fld>
            <a:endParaRPr lang="ru-RU" sz="3600" dirty="0">
              <a:solidFill>
                <a:schemeClr val="bg1"/>
              </a:solidFill>
            </a:endParaRPr>
          </a:p>
        </p:txBody>
      </p:sp>
    </p:spTree>
    <p:extLst>
      <p:ext uri="{BB962C8B-B14F-4D97-AF65-F5344CB8AC3E}">
        <p14:creationId xmlns:p14="http://schemas.microsoft.com/office/powerpoint/2010/main" val="4089602351"/>
      </p:ext>
    </p:extLst>
  </p:cSld>
  <p:clrMapOvr>
    <a:masterClrMapping/>
  </p:clrMapOvr>
  <mc:AlternateContent xmlns:mc="http://schemas.openxmlformats.org/markup-compatibility/2006" xmlns:p14="http://schemas.microsoft.com/office/powerpoint/2010/main">
    <mc:Choice Requires="p14">
      <p:transition spd="slow" p14:dur="2750">
        <p14:window dir="vert"/>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idx="1"/>
          </p:nvPr>
        </p:nvSpPr>
        <p:spPr>
          <a:xfrm>
            <a:off x="179512" y="260648"/>
            <a:ext cx="8856984" cy="6480720"/>
          </a:xfrm>
        </p:spPr>
        <p:txBody>
          <a:bodyPr>
            <a:normAutofit fontScale="25000" lnSpcReduction="20000"/>
          </a:bodyPr>
          <a:lstStyle/>
          <a:p>
            <a:pPr marL="0" indent="0">
              <a:buNone/>
            </a:pPr>
            <a:r>
              <a:rPr lang="ru-RU" sz="5600" b="1" dirty="0" smtClean="0"/>
              <a:t>Для </a:t>
            </a:r>
            <a:r>
              <a:rPr lang="ru-RU" sz="5600" b="1" dirty="0" err="1" smtClean="0"/>
              <a:t>елемента</a:t>
            </a:r>
            <a:r>
              <a:rPr lang="ru-RU" sz="5600" b="1" dirty="0" smtClean="0"/>
              <a:t>  :1-2</a:t>
            </a:r>
          </a:p>
          <a:p>
            <a:pPr marL="0" indent="0">
              <a:buNone/>
            </a:pPr>
            <a:r>
              <a:rPr lang="ru-RU" sz="5600" dirty="0" smtClean="0"/>
              <a:t>=</a:t>
            </a:r>
            <a:r>
              <a:rPr lang="en-US" sz="5600" dirty="0" smtClean="0"/>
              <a:t>pa(C3;C8*</a:t>
            </a:r>
            <a:r>
              <a:rPr lang="en-US" sz="5600" dirty="0" err="1" smtClean="0"/>
              <a:t>pp</a:t>
            </a:r>
            <a:r>
              <a:rPr lang="en-US" sz="5600" dirty="0" smtClean="0"/>
              <a:t>(C4;C11*</a:t>
            </a:r>
            <a:r>
              <a:rPr lang="en-US" sz="5600" dirty="0" err="1" smtClean="0"/>
              <a:t>ff</a:t>
            </a:r>
            <a:r>
              <a:rPr lang="en-US" sz="5600" dirty="0" smtClean="0"/>
              <a:t>(C5;C10;C6);C12*</a:t>
            </a:r>
            <a:r>
              <a:rPr lang="en-US" sz="5600" dirty="0" err="1" smtClean="0"/>
              <a:t>ff</a:t>
            </a:r>
            <a:r>
              <a:rPr lang="en-US" sz="5600" dirty="0" smtClean="0"/>
              <a:t>(C10;C5;C6));C9*</a:t>
            </a:r>
            <a:r>
              <a:rPr lang="en-US" sz="5600" dirty="0" err="1" smtClean="0"/>
              <a:t>pp</a:t>
            </a:r>
            <a:r>
              <a:rPr lang="en-US" sz="5600" dirty="0" smtClean="0"/>
              <a:t>(C11;C4*</a:t>
            </a:r>
            <a:r>
              <a:rPr lang="en-US" sz="5600" dirty="0" err="1" smtClean="0"/>
              <a:t>ff</a:t>
            </a:r>
            <a:r>
              <a:rPr lang="en-US" sz="5600" dirty="0" smtClean="0"/>
              <a:t>(C5;C10;C6);C12*</a:t>
            </a:r>
            <a:r>
              <a:rPr lang="en-US" sz="5600" dirty="0" err="1" smtClean="0"/>
              <a:t>ff</a:t>
            </a:r>
            <a:r>
              <a:rPr lang="en-US" sz="5600" dirty="0" smtClean="0"/>
              <a:t>(C6;C5;C10));C7*</a:t>
            </a:r>
            <a:r>
              <a:rPr lang="en-US" sz="5600" dirty="0" err="1" smtClean="0"/>
              <a:t>pp</a:t>
            </a:r>
            <a:r>
              <a:rPr lang="en-US" sz="5600" dirty="0" smtClean="0"/>
              <a:t>(C12;C11*</a:t>
            </a:r>
            <a:r>
              <a:rPr lang="en-US" sz="5600" dirty="0" err="1" smtClean="0"/>
              <a:t>ff</a:t>
            </a:r>
            <a:r>
              <a:rPr lang="en-US" sz="5600" dirty="0" smtClean="0"/>
              <a:t>(C6;C5;C10);C4*</a:t>
            </a:r>
            <a:r>
              <a:rPr lang="en-US" sz="5600" dirty="0" err="1" smtClean="0"/>
              <a:t>ff</a:t>
            </a:r>
            <a:r>
              <a:rPr lang="en-US" sz="5600" dirty="0" smtClean="0"/>
              <a:t>(C10;C5;C6)))</a:t>
            </a:r>
          </a:p>
          <a:p>
            <a:pPr marL="0" indent="0">
              <a:buNone/>
            </a:pPr>
            <a:r>
              <a:rPr lang="ru-RU" sz="5600" b="1" dirty="0" smtClean="0"/>
              <a:t>Для </a:t>
            </a:r>
            <a:r>
              <a:rPr lang="ru-RU" sz="5600" b="1" dirty="0" err="1" smtClean="0"/>
              <a:t>елемента</a:t>
            </a:r>
            <a:r>
              <a:rPr lang="ru-RU" sz="5600" b="1" dirty="0" smtClean="0"/>
              <a:t>  :1-3</a:t>
            </a:r>
          </a:p>
          <a:p>
            <a:pPr marL="0" indent="0">
              <a:buNone/>
            </a:pPr>
            <a:r>
              <a:rPr lang="ru-RU" sz="5600" dirty="0" smtClean="0"/>
              <a:t>=</a:t>
            </a:r>
            <a:r>
              <a:rPr lang="en-US" sz="5600" dirty="0" smtClean="0"/>
              <a:t>pa(C8;C3*</a:t>
            </a:r>
            <a:r>
              <a:rPr lang="en-US" sz="5600" dirty="0" err="1" smtClean="0"/>
              <a:t>pp</a:t>
            </a:r>
            <a:r>
              <a:rPr lang="en-US" sz="5600" dirty="0" smtClean="0"/>
              <a:t>(C4;C5*</a:t>
            </a:r>
            <a:r>
              <a:rPr lang="en-US" sz="5600" dirty="0" err="1" smtClean="0"/>
              <a:t>ff</a:t>
            </a:r>
            <a:r>
              <a:rPr lang="en-US" sz="5600" dirty="0" smtClean="0"/>
              <a:t>(C11;C12;C6);C10*</a:t>
            </a:r>
            <a:r>
              <a:rPr lang="en-US" sz="5600" dirty="0" err="1" smtClean="0"/>
              <a:t>ff</a:t>
            </a:r>
            <a:r>
              <a:rPr lang="en-US" sz="5600" dirty="0" smtClean="0"/>
              <a:t>(C12;C11;C6));C9*</a:t>
            </a:r>
            <a:r>
              <a:rPr lang="en-US" sz="5600" dirty="0" err="1" smtClean="0"/>
              <a:t>pp</a:t>
            </a:r>
            <a:r>
              <a:rPr lang="en-US" sz="5600" dirty="0" smtClean="0"/>
              <a:t>(C5;C4*</a:t>
            </a:r>
            <a:r>
              <a:rPr lang="en-US" sz="5600" dirty="0" err="1" smtClean="0"/>
              <a:t>ff</a:t>
            </a:r>
            <a:r>
              <a:rPr lang="en-US" sz="5600" dirty="0" smtClean="0"/>
              <a:t>(C11;C12;C6);C10*</a:t>
            </a:r>
            <a:r>
              <a:rPr lang="en-US" sz="5600" dirty="0" err="1" smtClean="0"/>
              <a:t>ff</a:t>
            </a:r>
            <a:r>
              <a:rPr lang="en-US" sz="5600" dirty="0" smtClean="0"/>
              <a:t>(C6;C12;C11));C7*</a:t>
            </a:r>
            <a:r>
              <a:rPr lang="en-US" sz="5600" dirty="0" err="1" smtClean="0"/>
              <a:t>pp</a:t>
            </a:r>
            <a:r>
              <a:rPr lang="en-US" sz="5600" dirty="0" smtClean="0"/>
              <a:t>(C10;C4*</a:t>
            </a:r>
            <a:r>
              <a:rPr lang="en-US" sz="5600" dirty="0" err="1" smtClean="0"/>
              <a:t>ff</a:t>
            </a:r>
            <a:r>
              <a:rPr lang="en-US" sz="5600" dirty="0" smtClean="0"/>
              <a:t>(C12;C11;C6);C5*</a:t>
            </a:r>
            <a:r>
              <a:rPr lang="en-US" sz="5600" dirty="0" err="1" smtClean="0"/>
              <a:t>ff</a:t>
            </a:r>
            <a:r>
              <a:rPr lang="en-US" sz="5600" dirty="0" smtClean="0"/>
              <a:t>(C6;C11;C12)))</a:t>
            </a:r>
          </a:p>
          <a:p>
            <a:pPr marL="0" indent="0">
              <a:buNone/>
            </a:pPr>
            <a:r>
              <a:rPr lang="ru-RU" sz="5600" b="1" dirty="0" smtClean="0"/>
              <a:t>Для </a:t>
            </a:r>
            <a:r>
              <a:rPr lang="ru-RU" sz="5600" b="1" dirty="0" err="1" smtClean="0"/>
              <a:t>елемента</a:t>
            </a:r>
            <a:r>
              <a:rPr lang="ru-RU" sz="5600" b="1" dirty="0" smtClean="0"/>
              <a:t>  :1-4</a:t>
            </a:r>
          </a:p>
          <a:p>
            <a:pPr marL="0" indent="0">
              <a:buNone/>
            </a:pPr>
            <a:r>
              <a:rPr lang="ru-RU" sz="5600" dirty="0" smtClean="0"/>
              <a:t>=</a:t>
            </a:r>
            <a:r>
              <a:rPr lang="en-US" sz="5600" dirty="0" smtClean="0"/>
              <a:t>pa(C9;C3*</a:t>
            </a:r>
            <a:r>
              <a:rPr lang="en-US" sz="5600" dirty="0" err="1" smtClean="0"/>
              <a:t>pp</a:t>
            </a:r>
            <a:r>
              <a:rPr lang="en-US" sz="5600" dirty="0" smtClean="0"/>
              <a:t>(C11;C5*</a:t>
            </a:r>
            <a:r>
              <a:rPr lang="en-US" sz="5600" dirty="0" err="1" smtClean="0"/>
              <a:t>ff</a:t>
            </a:r>
            <a:r>
              <a:rPr lang="en-US" sz="5600" dirty="0" smtClean="0"/>
              <a:t>(C4;C12;C10);C6*</a:t>
            </a:r>
            <a:r>
              <a:rPr lang="en-US" sz="5600" dirty="0" err="1" smtClean="0"/>
              <a:t>ff</a:t>
            </a:r>
            <a:r>
              <a:rPr lang="en-US" sz="5600" dirty="0" smtClean="0"/>
              <a:t>(C12;C4;C10));C8*</a:t>
            </a:r>
            <a:r>
              <a:rPr lang="en-US" sz="5600" dirty="0" err="1" smtClean="0"/>
              <a:t>pp</a:t>
            </a:r>
            <a:r>
              <a:rPr lang="en-US" sz="5600" dirty="0" smtClean="0"/>
              <a:t>(C5;C11*</a:t>
            </a:r>
            <a:r>
              <a:rPr lang="en-US" sz="5600" dirty="0" err="1" smtClean="0"/>
              <a:t>ff</a:t>
            </a:r>
            <a:r>
              <a:rPr lang="en-US" sz="5600" dirty="0" smtClean="0"/>
              <a:t>(C4;C10;C12);C6*</a:t>
            </a:r>
            <a:r>
              <a:rPr lang="en-US" sz="5600" dirty="0" err="1" smtClean="0"/>
              <a:t>ff</a:t>
            </a:r>
            <a:r>
              <a:rPr lang="en-US" sz="5600" dirty="0" smtClean="0"/>
              <a:t>(C10;C4;C12));C7*</a:t>
            </a:r>
            <a:r>
              <a:rPr lang="en-US" sz="5600" dirty="0" err="1" smtClean="0"/>
              <a:t>pp</a:t>
            </a:r>
            <a:r>
              <a:rPr lang="en-US" sz="5600" dirty="0" smtClean="0"/>
              <a:t>(C6;C11*</a:t>
            </a:r>
            <a:r>
              <a:rPr lang="en-US" sz="5600" dirty="0" err="1" smtClean="0"/>
              <a:t>ff</a:t>
            </a:r>
            <a:r>
              <a:rPr lang="en-US" sz="5600" dirty="0" smtClean="0"/>
              <a:t>(C12;C4;C10);C5*</a:t>
            </a:r>
            <a:r>
              <a:rPr lang="en-US" sz="5600" dirty="0" err="1" smtClean="0"/>
              <a:t>ff</a:t>
            </a:r>
            <a:r>
              <a:rPr lang="en-US" sz="5600" dirty="0" smtClean="0"/>
              <a:t>(C10;C4;C12)))</a:t>
            </a:r>
          </a:p>
          <a:p>
            <a:pPr marL="0" indent="0">
              <a:buNone/>
            </a:pPr>
            <a:r>
              <a:rPr lang="ru-RU" sz="5600" b="1" dirty="0" smtClean="0"/>
              <a:t>Для </a:t>
            </a:r>
            <a:r>
              <a:rPr lang="ru-RU" sz="5600" b="1" dirty="0" err="1" smtClean="0"/>
              <a:t>елемента</a:t>
            </a:r>
            <a:r>
              <a:rPr lang="ru-RU" sz="5600" b="1" dirty="0" smtClean="0"/>
              <a:t>  :1-5</a:t>
            </a:r>
          </a:p>
          <a:p>
            <a:pPr marL="0" indent="0">
              <a:buNone/>
            </a:pPr>
            <a:r>
              <a:rPr lang="ru-RU" sz="5600" dirty="0" smtClean="0"/>
              <a:t>=</a:t>
            </a:r>
            <a:r>
              <a:rPr lang="en-US" sz="5600" dirty="0" smtClean="0"/>
              <a:t>pa(C7;C3*</a:t>
            </a:r>
            <a:r>
              <a:rPr lang="en-US" sz="5600" dirty="0" err="1" smtClean="0"/>
              <a:t>pp</a:t>
            </a:r>
            <a:r>
              <a:rPr lang="en-US" sz="5600" dirty="0" smtClean="0"/>
              <a:t>(C12;C10*</a:t>
            </a:r>
            <a:r>
              <a:rPr lang="en-US" sz="5600" dirty="0" err="1" smtClean="0"/>
              <a:t>ff</a:t>
            </a:r>
            <a:r>
              <a:rPr lang="en-US" sz="5600" dirty="0" smtClean="0"/>
              <a:t>(C4;C11;C5);C6*</a:t>
            </a:r>
            <a:r>
              <a:rPr lang="en-US" sz="5600" dirty="0" err="1" smtClean="0"/>
              <a:t>ff</a:t>
            </a:r>
            <a:r>
              <a:rPr lang="en-US" sz="5600" dirty="0" smtClean="0"/>
              <a:t>(C11;C4;C5));C8*</a:t>
            </a:r>
            <a:r>
              <a:rPr lang="en-US" sz="5600" dirty="0" err="1" smtClean="0"/>
              <a:t>pp</a:t>
            </a:r>
            <a:r>
              <a:rPr lang="en-US" sz="5600" dirty="0" smtClean="0"/>
              <a:t>(C10;C12*</a:t>
            </a:r>
            <a:r>
              <a:rPr lang="en-US" sz="5600" dirty="0" err="1" smtClean="0"/>
              <a:t>ff</a:t>
            </a:r>
            <a:r>
              <a:rPr lang="en-US" sz="5600" dirty="0" smtClean="0"/>
              <a:t>(C4;C5;C11);C6*</a:t>
            </a:r>
            <a:r>
              <a:rPr lang="en-US" sz="5600" dirty="0" err="1" smtClean="0"/>
              <a:t>ff</a:t>
            </a:r>
            <a:r>
              <a:rPr lang="en-US" sz="5600" dirty="0" smtClean="0"/>
              <a:t>(C5;C4;C11));C9*</a:t>
            </a:r>
            <a:r>
              <a:rPr lang="en-US" sz="5600" dirty="0" err="1" smtClean="0"/>
              <a:t>pp</a:t>
            </a:r>
            <a:r>
              <a:rPr lang="en-US" sz="5600" dirty="0" smtClean="0"/>
              <a:t>(C6;C12*</a:t>
            </a:r>
            <a:r>
              <a:rPr lang="en-US" sz="5600" dirty="0" err="1" smtClean="0"/>
              <a:t>ff</a:t>
            </a:r>
            <a:r>
              <a:rPr lang="en-US" sz="5600" dirty="0" smtClean="0"/>
              <a:t>(C11;C4;C5);C10*</a:t>
            </a:r>
            <a:r>
              <a:rPr lang="en-US" sz="5600" dirty="0" err="1" smtClean="0"/>
              <a:t>ff</a:t>
            </a:r>
            <a:r>
              <a:rPr lang="en-US" sz="5600" dirty="0" smtClean="0"/>
              <a:t>(C5;C4;C11)))</a:t>
            </a:r>
          </a:p>
          <a:p>
            <a:pPr marL="0" indent="0">
              <a:buNone/>
            </a:pPr>
            <a:r>
              <a:rPr lang="ru-RU" sz="5600" b="1" dirty="0" smtClean="0"/>
              <a:t>Для </a:t>
            </a:r>
            <a:r>
              <a:rPr lang="ru-RU" sz="5600" b="1" dirty="0" err="1" smtClean="0"/>
              <a:t>елемента</a:t>
            </a:r>
            <a:r>
              <a:rPr lang="ru-RU" sz="5600" b="1" dirty="0" smtClean="0"/>
              <a:t>  :2-3</a:t>
            </a:r>
          </a:p>
          <a:p>
            <a:pPr marL="0" indent="0">
              <a:buNone/>
            </a:pPr>
            <a:r>
              <a:rPr lang="ru-RU" sz="5600" dirty="0" smtClean="0"/>
              <a:t>=</a:t>
            </a:r>
            <a:r>
              <a:rPr lang="en-US" sz="5600" dirty="0" smtClean="0"/>
              <a:t>pa(C4;C8*</a:t>
            </a:r>
            <a:r>
              <a:rPr lang="en-US" sz="5600" dirty="0" err="1" smtClean="0"/>
              <a:t>pp</a:t>
            </a:r>
            <a:r>
              <a:rPr lang="en-US" sz="5600" dirty="0" smtClean="0"/>
              <a:t>(C3;C11*</a:t>
            </a:r>
            <a:r>
              <a:rPr lang="en-US" sz="5600" dirty="0" err="1" smtClean="0"/>
              <a:t>ff</a:t>
            </a:r>
            <a:r>
              <a:rPr lang="en-US" sz="5600" dirty="0" smtClean="0"/>
              <a:t>(C9;C7;C6);C12*</a:t>
            </a:r>
            <a:r>
              <a:rPr lang="en-US" sz="5600" dirty="0" err="1" smtClean="0"/>
              <a:t>ff</a:t>
            </a:r>
            <a:r>
              <a:rPr lang="en-US" sz="5600" dirty="0" smtClean="0"/>
              <a:t>(C7;C9;C6));C5*</a:t>
            </a:r>
            <a:r>
              <a:rPr lang="en-US" sz="5600" dirty="0" err="1" smtClean="0"/>
              <a:t>pp</a:t>
            </a:r>
            <a:r>
              <a:rPr lang="en-US" sz="5600" dirty="0" smtClean="0"/>
              <a:t>(C11;C3*</a:t>
            </a:r>
            <a:r>
              <a:rPr lang="en-US" sz="5600" dirty="0" err="1" smtClean="0"/>
              <a:t>ff</a:t>
            </a:r>
            <a:r>
              <a:rPr lang="en-US" sz="5600" dirty="0" smtClean="0"/>
              <a:t>(C9;C7;C6);C12*</a:t>
            </a:r>
            <a:r>
              <a:rPr lang="en-US" sz="5600" dirty="0" err="1" smtClean="0"/>
              <a:t>ff</a:t>
            </a:r>
            <a:r>
              <a:rPr lang="en-US" sz="5600" dirty="0" smtClean="0"/>
              <a:t>(C6;C9;C7));C10*</a:t>
            </a:r>
            <a:r>
              <a:rPr lang="en-US" sz="5600" dirty="0" err="1" smtClean="0"/>
              <a:t>pp</a:t>
            </a:r>
            <a:r>
              <a:rPr lang="en-US" sz="5600" dirty="0" smtClean="0"/>
              <a:t>(C12;C11*</a:t>
            </a:r>
            <a:r>
              <a:rPr lang="en-US" sz="5600" dirty="0" err="1" smtClean="0"/>
              <a:t>ff</a:t>
            </a:r>
            <a:r>
              <a:rPr lang="en-US" sz="5600" dirty="0" smtClean="0"/>
              <a:t>(C6;C9;C7);C3*</a:t>
            </a:r>
            <a:r>
              <a:rPr lang="en-US" sz="5600" dirty="0" err="1" smtClean="0"/>
              <a:t>ff</a:t>
            </a:r>
            <a:r>
              <a:rPr lang="en-US" sz="5600" dirty="0" smtClean="0"/>
              <a:t>(C7;C9;C6)))</a:t>
            </a:r>
          </a:p>
          <a:p>
            <a:pPr marL="0" indent="0">
              <a:buNone/>
            </a:pPr>
            <a:r>
              <a:rPr lang="ru-RU" sz="5600" b="1" dirty="0" smtClean="0"/>
              <a:t>Для </a:t>
            </a:r>
            <a:r>
              <a:rPr lang="ru-RU" sz="5600" b="1" dirty="0" err="1" smtClean="0"/>
              <a:t>елемента</a:t>
            </a:r>
            <a:r>
              <a:rPr lang="ru-RU" sz="5600" b="1" dirty="0" smtClean="0"/>
              <a:t>  :2-4</a:t>
            </a:r>
          </a:p>
          <a:p>
            <a:pPr marL="0" indent="0">
              <a:buNone/>
            </a:pPr>
            <a:r>
              <a:rPr lang="ru-RU" sz="5600" dirty="0" smtClean="0"/>
              <a:t>=</a:t>
            </a:r>
            <a:r>
              <a:rPr lang="en-US" sz="5600" dirty="0" smtClean="0"/>
              <a:t>pa(C11;C3*</a:t>
            </a:r>
            <a:r>
              <a:rPr lang="en-US" sz="5600" dirty="0" err="1" smtClean="0"/>
              <a:t>pp</a:t>
            </a:r>
            <a:r>
              <a:rPr lang="en-US" sz="5600" dirty="0" smtClean="0"/>
              <a:t>(C9;C5*</a:t>
            </a:r>
            <a:r>
              <a:rPr lang="en-US" sz="5600" dirty="0" err="1" smtClean="0"/>
              <a:t>ff</a:t>
            </a:r>
            <a:r>
              <a:rPr lang="en-US" sz="5600" dirty="0" smtClean="0"/>
              <a:t>(C8;C7;C10);C6*</a:t>
            </a:r>
            <a:r>
              <a:rPr lang="en-US" sz="5600" dirty="0" err="1" smtClean="0"/>
              <a:t>ff</a:t>
            </a:r>
            <a:r>
              <a:rPr lang="en-US" sz="5600" dirty="0" smtClean="0"/>
              <a:t>(C7;C8;C10));C4*</a:t>
            </a:r>
            <a:r>
              <a:rPr lang="en-US" sz="5600" dirty="0" err="1" smtClean="0"/>
              <a:t>pp</a:t>
            </a:r>
            <a:r>
              <a:rPr lang="en-US" sz="5600" dirty="0" smtClean="0"/>
              <a:t>(C5;C9*</a:t>
            </a:r>
            <a:r>
              <a:rPr lang="en-US" sz="5600" dirty="0" err="1" smtClean="0"/>
              <a:t>ff</a:t>
            </a:r>
            <a:r>
              <a:rPr lang="en-US" sz="5600" dirty="0" smtClean="0"/>
              <a:t>(C8;C7;C10);C6*</a:t>
            </a:r>
            <a:r>
              <a:rPr lang="en-US" sz="5600" dirty="0" err="1" smtClean="0"/>
              <a:t>ff</a:t>
            </a:r>
            <a:r>
              <a:rPr lang="en-US" sz="5600" dirty="0" smtClean="0"/>
              <a:t>(C7;C8;C10));C12*</a:t>
            </a:r>
            <a:r>
              <a:rPr lang="en-US" sz="5600" dirty="0" err="1" smtClean="0"/>
              <a:t>pp</a:t>
            </a:r>
            <a:r>
              <a:rPr lang="en-US" sz="5600" dirty="0" smtClean="0"/>
              <a:t>(C6;C9*</a:t>
            </a:r>
            <a:r>
              <a:rPr lang="en-US" sz="5600" dirty="0" err="1" smtClean="0"/>
              <a:t>ff</a:t>
            </a:r>
            <a:r>
              <a:rPr lang="en-US" sz="5600" dirty="0" smtClean="0"/>
              <a:t>(C7;C8;C10);C5*</a:t>
            </a:r>
            <a:r>
              <a:rPr lang="en-US" sz="5600" dirty="0" err="1" smtClean="0"/>
              <a:t>ff</a:t>
            </a:r>
            <a:r>
              <a:rPr lang="en-US" sz="5600" dirty="0" smtClean="0"/>
              <a:t>(C10;C8;C7)))</a:t>
            </a:r>
          </a:p>
          <a:p>
            <a:pPr marL="0" indent="0">
              <a:buNone/>
            </a:pPr>
            <a:r>
              <a:rPr lang="ru-RU" sz="5600" b="1" dirty="0" smtClean="0"/>
              <a:t>Для </a:t>
            </a:r>
            <a:r>
              <a:rPr lang="ru-RU" sz="5600" b="1" dirty="0" err="1" smtClean="0"/>
              <a:t>елемента</a:t>
            </a:r>
            <a:r>
              <a:rPr lang="ru-RU" sz="5600" b="1" dirty="0" smtClean="0"/>
              <a:t>  :2-5</a:t>
            </a:r>
          </a:p>
          <a:p>
            <a:pPr marL="0" indent="0">
              <a:buNone/>
            </a:pPr>
            <a:r>
              <a:rPr lang="ru-RU" sz="5600" dirty="0" smtClean="0"/>
              <a:t>=</a:t>
            </a:r>
            <a:r>
              <a:rPr lang="en-US" sz="5600" dirty="0" smtClean="0"/>
              <a:t>pa(C12;C3*</a:t>
            </a:r>
            <a:r>
              <a:rPr lang="en-US" sz="5600" dirty="0" err="1" smtClean="0"/>
              <a:t>pp</a:t>
            </a:r>
            <a:r>
              <a:rPr lang="en-US" sz="5600" dirty="0" smtClean="0"/>
              <a:t>(C7;C10*</a:t>
            </a:r>
            <a:r>
              <a:rPr lang="en-US" sz="5600" dirty="0" err="1" smtClean="0"/>
              <a:t>ff</a:t>
            </a:r>
            <a:r>
              <a:rPr lang="en-US" sz="5600" dirty="0" smtClean="0"/>
              <a:t>(C8;C9;C5);C6*</a:t>
            </a:r>
            <a:r>
              <a:rPr lang="en-US" sz="5600" dirty="0" err="1" smtClean="0"/>
              <a:t>ff</a:t>
            </a:r>
            <a:r>
              <a:rPr lang="en-US" sz="5600" dirty="0" smtClean="0"/>
              <a:t>(C9;C8;C5));C4*</a:t>
            </a:r>
            <a:r>
              <a:rPr lang="en-US" sz="5600" dirty="0" err="1" smtClean="0"/>
              <a:t>pp</a:t>
            </a:r>
            <a:r>
              <a:rPr lang="en-US" sz="5600" dirty="0" smtClean="0"/>
              <a:t>(C10;C7*</a:t>
            </a:r>
            <a:r>
              <a:rPr lang="en-US" sz="5600" dirty="0" err="1" smtClean="0"/>
              <a:t>ff</a:t>
            </a:r>
            <a:r>
              <a:rPr lang="en-US" sz="5600" dirty="0" smtClean="0"/>
              <a:t>(C8;C5;C9);C6*</a:t>
            </a:r>
            <a:r>
              <a:rPr lang="en-US" sz="5600" dirty="0" err="1" smtClean="0"/>
              <a:t>ff</a:t>
            </a:r>
            <a:r>
              <a:rPr lang="en-US" sz="5600" dirty="0" smtClean="0"/>
              <a:t>(C5;C8;C9));C11*</a:t>
            </a:r>
            <a:r>
              <a:rPr lang="en-US" sz="5600" dirty="0" err="1" smtClean="0"/>
              <a:t>pp</a:t>
            </a:r>
            <a:r>
              <a:rPr lang="en-US" sz="5600" dirty="0" smtClean="0"/>
              <a:t>(C6;C7*</a:t>
            </a:r>
            <a:r>
              <a:rPr lang="en-US" sz="5600" dirty="0" err="1" smtClean="0"/>
              <a:t>ff</a:t>
            </a:r>
            <a:r>
              <a:rPr lang="en-US" sz="5600" dirty="0" smtClean="0"/>
              <a:t>(C9;C8;C5);C10*</a:t>
            </a:r>
            <a:r>
              <a:rPr lang="en-US" sz="5600" dirty="0" err="1" smtClean="0"/>
              <a:t>ff</a:t>
            </a:r>
            <a:r>
              <a:rPr lang="en-US" sz="5600" dirty="0" smtClean="0"/>
              <a:t>(C5;C8;C9)))                                                                                                        </a:t>
            </a:r>
          </a:p>
          <a:p>
            <a:pPr marL="0" indent="0">
              <a:buNone/>
            </a:pPr>
            <a:r>
              <a:rPr lang="ru-RU" sz="5600" b="1" dirty="0" smtClean="0"/>
              <a:t>Для </a:t>
            </a:r>
            <a:r>
              <a:rPr lang="ru-RU" sz="5600" b="1" dirty="0" err="1" smtClean="0"/>
              <a:t>елемента</a:t>
            </a:r>
            <a:r>
              <a:rPr lang="ru-RU" sz="5600" b="1" dirty="0" smtClean="0"/>
              <a:t>  :3-4</a:t>
            </a:r>
          </a:p>
          <a:p>
            <a:pPr marL="0" indent="0">
              <a:buNone/>
            </a:pPr>
            <a:r>
              <a:rPr lang="ru-RU" sz="5600" dirty="0" smtClean="0"/>
              <a:t>=</a:t>
            </a:r>
            <a:r>
              <a:rPr lang="en-US" sz="5600" dirty="0" smtClean="0"/>
              <a:t>pa(C5;C4*</a:t>
            </a:r>
            <a:r>
              <a:rPr lang="en-US" sz="5600" dirty="0" err="1" smtClean="0"/>
              <a:t>pp</a:t>
            </a:r>
            <a:r>
              <a:rPr lang="en-US" sz="5600" dirty="0" smtClean="0"/>
              <a:t>(C11;C9*</a:t>
            </a:r>
            <a:r>
              <a:rPr lang="en-US" sz="5600" dirty="0" err="1" smtClean="0"/>
              <a:t>ff</a:t>
            </a:r>
            <a:r>
              <a:rPr lang="en-US" sz="5600" dirty="0" smtClean="0"/>
              <a:t>(C3;C12;C7);C6*</a:t>
            </a:r>
            <a:r>
              <a:rPr lang="en-US" sz="5600" dirty="0" err="1" smtClean="0"/>
              <a:t>ff</a:t>
            </a:r>
            <a:r>
              <a:rPr lang="en-US" sz="5600" dirty="0" smtClean="0"/>
              <a:t>(C12;C3;C7));C8*</a:t>
            </a:r>
            <a:r>
              <a:rPr lang="en-US" sz="5600" dirty="0" err="1" smtClean="0"/>
              <a:t>pp</a:t>
            </a:r>
            <a:r>
              <a:rPr lang="en-US" sz="5600" dirty="0" smtClean="0"/>
              <a:t>(C9;C11*</a:t>
            </a:r>
            <a:r>
              <a:rPr lang="en-US" sz="5600" dirty="0" err="1" smtClean="0"/>
              <a:t>ff</a:t>
            </a:r>
            <a:r>
              <a:rPr lang="en-US" sz="5600" dirty="0" smtClean="0"/>
              <a:t>(C3;C7;C12);C6*</a:t>
            </a:r>
            <a:r>
              <a:rPr lang="en-US" sz="5600" dirty="0" err="1" smtClean="0"/>
              <a:t>ff</a:t>
            </a:r>
            <a:r>
              <a:rPr lang="en-US" sz="5600" dirty="0" smtClean="0"/>
              <a:t>(C7;C3;C12));C10*</a:t>
            </a:r>
            <a:r>
              <a:rPr lang="en-US" sz="5600" dirty="0" err="1" smtClean="0"/>
              <a:t>pp</a:t>
            </a:r>
            <a:r>
              <a:rPr lang="en-US" sz="5600" dirty="0" smtClean="0"/>
              <a:t>(C6;C11*</a:t>
            </a:r>
            <a:r>
              <a:rPr lang="en-US" sz="5600" dirty="0" err="1" smtClean="0"/>
              <a:t>ff</a:t>
            </a:r>
            <a:r>
              <a:rPr lang="en-US" sz="5600" dirty="0" smtClean="0"/>
              <a:t>(C12;C3;C7);C9*</a:t>
            </a:r>
            <a:r>
              <a:rPr lang="en-US" sz="5600" dirty="0" err="1" smtClean="0"/>
              <a:t>ff</a:t>
            </a:r>
            <a:r>
              <a:rPr lang="en-US" sz="5600" dirty="0" smtClean="0"/>
              <a:t>(C7;C3;C12)))</a:t>
            </a:r>
          </a:p>
          <a:p>
            <a:pPr marL="0" indent="0">
              <a:buNone/>
            </a:pPr>
            <a:r>
              <a:rPr lang="ru-RU" sz="5600" b="1" dirty="0" smtClean="0"/>
              <a:t>Для </a:t>
            </a:r>
            <a:r>
              <a:rPr lang="ru-RU" sz="5600" b="1" dirty="0" err="1" smtClean="0"/>
              <a:t>елемента</a:t>
            </a:r>
            <a:r>
              <a:rPr lang="ru-RU" sz="5600" b="1" dirty="0" smtClean="0"/>
              <a:t>  :3-5</a:t>
            </a:r>
          </a:p>
          <a:p>
            <a:pPr marL="0" indent="0">
              <a:buNone/>
            </a:pPr>
            <a:r>
              <a:rPr lang="ru-RU" sz="5600" dirty="0" smtClean="0"/>
              <a:t>=</a:t>
            </a:r>
            <a:r>
              <a:rPr lang="en-US" sz="5600" dirty="0" smtClean="0"/>
              <a:t>pa(C10;C4*</a:t>
            </a:r>
            <a:r>
              <a:rPr lang="en-US" sz="5600" dirty="0" err="1" smtClean="0"/>
              <a:t>pp</a:t>
            </a:r>
            <a:r>
              <a:rPr lang="en-US" sz="5600" dirty="0" smtClean="0"/>
              <a:t>(C12;C7*</a:t>
            </a:r>
            <a:r>
              <a:rPr lang="en-US" sz="5600" dirty="0" err="1" smtClean="0"/>
              <a:t>ff</a:t>
            </a:r>
            <a:r>
              <a:rPr lang="en-US" sz="5600" dirty="0" smtClean="0"/>
              <a:t>(C3;C11;C9);C6*</a:t>
            </a:r>
            <a:r>
              <a:rPr lang="en-US" sz="5600" dirty="0" err="1" smtClean="0"/>
              <a:t>ff</a:t>
            </a:r>
            <a:r>
              <a:rPr lang="en-US" sz="5600" dirty="0" smtClean="0"/>
              <a:t>(C11;C3;C9));C8*</a:t>
            </a:r>
            <a:r>
              <a:rPr lang="en-US" sz="5600" dirty="0" err="1" smtClean="0"/>
              <a:t>pp</a:t>
            </a:r>
            <a:r>
              <a:rPr lang="en-US" sz="5600" dirty="0" smtClean="0"/>
              <a:t>(C7;C12*</a:t>
            </a:r>
            <a:r>
              <a:rPr lang="en-US" sz="5600" dirty="0" err="1" smtClean="0"/>
              <a:t>ff</a:t>
            </a:r>
            <a:r>
              <a:rPr lang="en-US" sz="5600" dirty="0" smtClean="0"/>
              <a:t>(C3;C9;C11);C6*</a:t>
            </a:r>
            <a:r>
              <a:rPr lang="en-US" sz="5600" dirty="0" err="1" smtClean="0"/>
              <a:t>ff</a:t>
            </a:r>
            <a:r>
              <a:rPr lang="en-US" sz="5600" dirty="0" smtClean="0"/>
              <a:t>(C9;C3;C11));C5*</a:t>
            </a:r>
            <a:r>
              <a:rPr lang="en-US" sz="5600" dirty="0" err="1" smtClean="0"/>
              <a:t>pp</a:t>
            </a:r>
            <a:r>
              <a:rPr lang="en-US" sz="5600" dirty="0" smtClean="0"/>
              <a:t>(C6;C12*</a:t>
            </a:r>
            <a:r>
              <a:rPr lang="en-US" sz="5600" dirty="0" err="1" smtClean="0"/>
              <a:t>ff</a:t>
            </a:r>
            <a:r>
              <a:rPr lang="en-US" sz="5600" dirty="0" smtClean="0"/>
              <a:t>(C11;C3;C9);C7*</a:t>
            </a:r>
            <a:r>
              <a:rPr lang="en-US" sz="5600" dirty="0" err="1" smtClean="0"/>
              <a:t>ff</a:t>
            </a:r>
            <a:r>
              <a:rPr lang="en-US" sz="5600" dirty="0" smtClean="0"/>
              <a:t>(C9;C3;C11)))</a:t>
            </a:r>
          </a:p>
          <a:p>
            <a:pPr marL="0" indent="0">
              <a:buNone/>
            </a:pPr>
            <a:r>
              <a:rPr lang="ru-RU" sz="5600" b="1" dirty="0" smtClean="0"/>
              <a:t>Для </a:t>
            </a:r>
            <a:r>
              <a:rPr lang="ru-RU" sz="5600" b="1" dirty="0" err="1" smtClean="0"/>
              <a:t>елемента</a:t>
            </a:r>
            <a:r>
              <a:rPr lang="ru-RU" sz="5600" b="1" dirty="0" smtClean="0"/>
              <a:t>  :4-5</a:t>
            </a:r>
          </a:p>
          <a:p>
            <a:pPr marL="0" indent="0">
              <a:buNone/>
            </a:pPr>
            <a:r>
              <a:rPr lang="ru-RU" sz="5600" dirty="0" smtClean="0"/>
              <a:t>=</a:t>
            </a:r>
            <a:r>
              <a:rPr lang="en-US" sz="5600" dirty="0" smtClean="0"/>
              <a:t>pa(C6;C11*</a:t>
            </a:r>
            <a:r>
              <a:rPr lang="en-US" sz="5600" dirty="0" err="1" smtClean="0"/>
              <a:t>pp</a:t>
            </a:r>
            <a:r>
              <a:rPr lang="en-US" sz="5600" dirty="0" smtClean="0"/>
              <a:t>(C12;C10*</a:t>
            </a:r>
            <a:r>
              <a:rPr lang="en-US" sz="5600" dirty="0" err="1" smtClean="0"/>
              <a:t>ff</a:t>
            </a:r>
            <a:r>
              <a:rPr lang="en-US" sz="5600" dirty="0" smtClean="0"/>
              <a:t>(C4;C3;C8);C7*</a:t>
            </a:r>
            <a:r>
              <a:rPr lang="en-US" sz="5600" dirty="0" err="1" smtClean="0"/>
              <a:t>ff</a:t>
            </a:r>
            <a:r>
              <a:rPr lang="en-US" sz="5600" dirty="0" smtClean="0"/>
              <a:t>(C10;C4;C3));C5*</a:t>
            </a:r>
            <a:r>
              <a:rPr lang="en-US" sz="5600" dirty="0" err="1" smtClean="0"/>
              <a:t>pp</a:t>
            </a:r>
            <a:r>
              <a:rPr lang="en-US" sz="5600" dirty="0" smtClean="0"/>
              <a:t>(C10;C12*</a:t>
            </a:r>
            <a:r>
              <a:rPr lang="en-US" sz="5600" dirty="0" err="1" smtClean="0"/>
              <a:t>ff</a:t>
            </a:r>
            <a:r>
              <a:rPr lang="en-US" sz="5600" dirty="0" smtClean="0"/>
              <a:t>(C4;C8;C3);C7*</a:t>
            </a:r>
            <a:r>
              <a:rPr lang="en-US" sz="5600" dirty="0" err="1" smtClean="0"/>
              <a:t>ff</a:t>
            </a:r>
            <a:r>
              <a:rPr lang="en-US" sz="5600" dirty="0" smtClean="0"/>
              <a:t>(C8;C4;C3));C9*</a:t>
            </a:r>
            <a:r>
              <a:rPr lang="en-US" sz="5600" dirty="0" err="1" smtClean="0"/>
              <a:t>pp</a:t>
            </a:r>
            <a:r>
              <a:rPr lang="en-US" sz="5600" dirty="0" smtClean="0"/>
              <a:t>(C7;C12*</a:t>
            </a:r>
            <a:r>
              <a:rPr lang="en-US" sz="5600" dirty="0" err="1" smtClean="0"/>
              <a:t>ff</a:t>
            </a:r>
            <a:r>
              <a:rPr lang="en-US" sz="5600" dirty="0" smtClean="0"/>
              <a:t>(C3;C4;C8);C10*</a:t>
            </a:r>
            <a:r>
              <a:rPr lang="en-US" sz="5600" dirty="0" err="1" smtClean="0"/>
              <a:t>ff</a:t>
            </a:r>
            <a:r>
              <a:rPr lang="en-US" sz="5600" dirty="0" smtClean="0"/>
              <a:t>(C8;C4;C3)))</a:t>
            </a:r>
          </a:p>
          <a:p>
            <a:pPr marL="0" indent="0">
              <a:buNone/>
            </a:pPr>
            <a:endParaRPr lang="ru-RU" dirty="0"/>
          </a:p>
        </p:txBody>
      </p:sp>
      <p:sp>
        <p:nvSpPr>
          <p:cNvPr id="3" name="Номер слайда 2"/>
          <p:cNvSpPr>
            <a:spLocks noGrp="1"/>
          </p:cNvSpPr>
          <p:nvPr>
            <p:ph type="sldNum" sz="quarter" idx="12"/>
          </p:nvPr>
        </p:nvSpPr>
        <p:spPr/>
        <p:txBody>
          <a:bodyPr/>
          <a:lstStyle/>
          <a:p>
            <a:fld id="{6505BD77-84EF-4923-8BF3-4B206CD3461A}" type="slidenum">
              <a:rPr lang="ru-RU" sz="3600" smtClean="0">
                <a:solidFill>
                  <a:schemeClr val="bg1"/>
                </a:solidFill>
              </a:rPr>
              <a:t>17</a:t>
            </a:fld>
            <a:endParaRPr lang="ru-RU" sz="3600" dirty="0">
              <a:solidFill>
                <a:schemeClr val="bg1"/>
              </a:solidFill>
            </a:endParaRPr>
          </a:p>
        </p:txBody>
      </p:sp>
    </p:spTree>
    <p:extLst>
      <p:ext uri="{BB962C8B-B14F-4D97-AF65-F5344CB8AC3E}">
        <p14:creationId xmlns:p14="http://schemas.microsoft.com/office/powerpoint/2010/main" val="473930998"/>
      </p:ext>
    </p:extLst>
  </p:cSld>
  <p:clrMapOvr>
    <a:masterClrMapping/>
  </p:clrMapOvr>
  <mc:AlternateContent xmlns:mc="http://schemas.openxmlformats.org/markup-compatibility/2006" xmlns:p14="http://schemas.microsoft.com/office/powerpoint/2010/main">
    <mc:Choice Requires="p14">
      <p:transition spd="slow" p14:dur="2750">
        <p14:window dir="vert"/>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err="1" smtClean="0"/>
              <a:t>Розрахунок</a:t>
            </a:r>
            <a:r>
              <a:rPr lang="ru-RU" sz="2800" dirty="0" smtClean="0"/>
              <a:t> </a:t>
            </a:r>
            <a:r>
              <a:rPr lang="ru-RU" sz="2800" dirty="0" err="1" smtClean="0"/>
              <a:t>похибки</a:t>
            </a:r>
            <a:r>
              <a:rPr lang="ru-RU" sz="2800" dirty="0" smtClean="0"/>
              <a:t> </a:t>
            </a:r>
            <a:r>
              <a:rPr lang="ru-RU" sz="2800" dirty="0" err="1" smtClean="0"/>
              <a:t>між</a:t>
            </a:r>
            <a:r>
              <a:rPr lang="ru-RU" sz="2800" dirty="0" smtClean="0"/>
              <a:t> методами </a:t>
            </a:r>
            <a:r>
              <a:rPr lang="ru-RU" sz="2800" dirty="0" err="1" smtClean="0"/>
              <a:t>вилучення</a:t>
            </a:r>
            <a:r>
              <a:rPr lang="ru-RU" sz="2800" dirty="0" smtClean="0"/>
              <a:t> </a:t>
            </a:r>
            <a:r>
              <a:rPr lang="ru-RU" sz="2800" dirty="0" err="1" smtClean="0"/>
              <a:t>вузлів</a:t>
            </a:r>
            <a:r>
              <a:rPr lang="ru-RU" sz="2800" dirty="0" smtClean="0"/>
              <a:t> та </a:t>
            </a:r>
            <a:r>
              <a:rPr lang="ru-RU" sz="2800" dirty="0" err="1" smtClean="0"/>
              <a:t>вкладених</a:t>
            </a:r>
            <a:r>
              <a:rPr lang="ru-RU" sz="2800" dirty="0" smtClean="0"/>
              <a:t> </a:t>
            </a:r>
            <a:r>
              <a:rPr lang="ru-RU" sz="2800" dirty="0" err="1" smtClean="0"/>
              <a:t>матриць</a:t>
            </a:r>
            <a:endParaRPr lang="ru-RU" sz="2800" dirty="0"/>
          </a:p>
        </p:txBody>
      </p:sp>
      <p:graphicFrame>
        <p:nvGraphicFramePr>
          <p:cNvPr id="4" name="Объект 3"/>
          <p:cNvGraphicFramePr>
            <a:graphicFrameLocks noGrp="1"/>
          </p:cNvGraphicFramePr>
          <p:nvPr>
            <p:ph sz="half" idx="2"/>
            <p:extLst>
              <p:ext uri="{D42A27DB-BD31-4B8C-83A1-F6EECF244321}">
                <p14:modId xmlns:p14="http://schemas.microsoft.com/office/powerpoint/2010/main" val="3546760576"/>
              </p:ext>
            </p:extLst>
          </p:nvPr>
        </p:nvGraphicFramePr>
        <p:xfrm>
          <a:off x="395536" y="1484784"/>
          <a:ext cx="8208911" cy="5040560"/>
        </p:xfrm>
        <a:graphic>
          <a:graphicData uri="http://schemas.openxmlformats.org/drawingml/2006/table">
            <a:tbl>
              <a:tblPr firstRow="1" firstCol="1" lastRow="1" lastCol="1" bandRow="1" bandCol="1">
                <a:tableStyleId>{5940675A-B579-460E-94D1-54222C63F5DA}</a:tableStyleId>
              </a:tblPr>
              <a:tblGrid>
                <a:gridCol w="1659470"/>
                <a:gridCol w="2335742"/>
                <a:gridCol w="2184881"/>
                <a:gridCol w="2028818"/>
              </a:tblGrid>
              <a:tr h="720080">
                <a:tc>
                  <a:txBody>
                    <a:bodyPr/>
                    <a:lstStyle/>
                    <a:p>
                      <a:pPr indent="450215" algn="ctr">
                        <a:lnSpc>
                          <a:spcPct val="150000"/>
                        </a:lnSpc>
                        <a:spcAft>
                          <a:spcPts val="0"/>
                        </a:spcAft>
                      </a:pPr>
                      <a:r>
                        <a:rPr lang="ru-RU" sz="1200" dirty="0" err="1">
                          <a:effectLst/>
                        </a:rPr>
                        <a:t>Результати</a:t>
                      </a:r>
                      <a:r>
                        <a:rPr lang="ru-RU" sz="1200" dirty="0">
                          <a:effectLst/>
                        </a:rPr>
                        <a:t> </a:t>
                      </a:r>
                      <a:r>
                        <a:rPr lang="ru-RU" sz="1200" dirty="0" err="1">
                          <a:effectLst/>
                        </a:rPr>
                        <a:t>обрахунків</a:t>
                      </a:r>
                      <a:endParaRPr lang="ru-RU" sz="1100" dirty="0">
                        <a:effectLst/>
                        <a:latin typeface="Calibri"/>
                        <a:ea typeface="Calibri"/>
                        <a:cs typeface="Times New Roman"/>
                      </a:endParaRPr>
                    </a:p>
                  </a:txBody>
                  <a:tcPr marL="68580" marR="68580" marT="0" marB="0"/>
                </a:tc>
                <a:tc rowSpan="2">
                  <a:txBody>
                    <a:bodyPr/>
                    <a:lstStyle/>
                    <a:p>
                      <a:pPr indent="450215" algn="ctr">
                        <a:lnSpc>
                          <a:spcPct val="150000"/>
                        </a:lnSpc>
                        <a:spcAft>
                          <a:spcPts val="0"/>
                        </a:spcAft>
                      </a:pPr>
                      <a:r>
                        <a:rPr lang="ru-RU" sz="1200" dirty="0">
                          <a:effectLst/>
                        </a:rPr>
                        <a:t> </a:t>
                      </a:r>
                      <a:endParaRPr lang="ru-RU" sz="1100" dirty="0">
                        <a:effectLst/>
                      </a:endParaRPr>
                    </a:p>
                    <a:p>
                      <a:pPr indent="450215" algn="ctr">
                        <a:lnSpc>
                          <a:spcPct val="150000"/>
                        </a:lnSpc>
                        <a:spcAft>
                          <a:spcPts val="0"/>
                        </a:spcAft>
                      </a:pPr>
                      <a:r>
                        <a:rPr lang="ru-RU" sz="1200" dirty="0">
                          <a:effectLst/>
                        </a:rPr>
                        <a:t>Метод </a:t>
                      </a:r>
                      <a:r>
                        <a:rPr lang="ru-RU" sz="1200" dirty="0" err="1">
                          <a:effectLst/>
                        </a:rPr>
                        <a:t>виключення</a:t>
                      </a:r>
                      <a:r>
                        <a:rPr lang="ru-RU" sz="1200" dirty="0">
                          <a:effectLst/>
                        </a:rPr>
                        <a:t> </a:t>
                      </a:r>
                      <a:r>
                        <a:rPr lang="ru-RU" sz="1200" dirty="0" err="1">
                          <a:effectLst/>
                        </a:rPr>
                        <a:t>вузлів</a:t>
                      </a:r>
                      <a:endParaRPr lang="ru-RU" sz="1100" dirty="0">
                        <a:effectLst/>
                        <a:latin typeface="Calibri"/>
                        <a:ea typeface="Calibri"/>
                        <a:cs typeface="Times New Roman"/>
                      </a:endParaRPr>
                    </a:p>
                  </a:txBody>
                  <a:tcPr marL="68580" marR="68580" marT="0" marB="0"/>
                </a:tc>
                <a:tc rowSpan="2">
                  <a:txBody>
                    <a:bodyPr/>
                    <a:lstStyle/>
                    <a:p>
                      <a:pPr indent="450215" algn="ctr">
                        <a:lnSpc>
                          <a:spcPct val="150000"/>
                        </a:lnSpc>
                        <a:spcAft>
                          <a:spcPts val="0"/>
                        </a:spcAft>
                      </a:pPr>
                      <a:r>
                        <a:rPr lang="ru-RU" sz="1200" dirty="0">
                          <a:effectLst/>
                        </a:rPr>
                        <a:t> </a:t>
                      </a:r>
                      <a:endParaRPr lang="ru-RU" sz="1100" dirty="0">
                        <a:effectLst/>
                      </a:endParaRPr>
                    </a:p>
                    <a:p>
                      <a:pPr indent="450215" algn="ctr">
                        <a:lnSpc>
                          <a:spcPct val="150000"/>
                        </a:lnSpc>
                        <a:spcAft>
                          <a:spcPts val="0"/>
                        </a:spcAft>
                      </a:pPr>
                      <a:r>
                        <a:rPr lang="ru-RU" sz="1200" dirty="0">
                          <a:effectLst/>
                        </a:rPr>
                        <a:t>Метод </a:t>
                      </a:r>
                      <a:r>
                        <a:rPr lang="ru-RU" sz="1200" dirty="0" err="1">
                          <a:effectLst/>
                        </a:rPr>
                        <a:t>вкладених</a:t>
                      </a:r>
                      <a:r>
                        <a:rPr lang="ru-RU" sz="1200" dirty="0">
                          <a:effectLst/>
                        </a:rPr>
                        <a:t> </a:t>
                      </a:r>
                      <a:r>
                        <a:rPr lang="ru-RU" sz="1200" dirty="0" err="1">
                          <a:effectLst/>
                        </a:rPr>
                        <a:t>матриць</a:t>
                      </a:r>
                      <a:endParaRPr lang="ru-RU" sz="1100" dirty="0">
                        <a:effectLst/>
                        <a:latin typeface="Calibri"/>
                        <a:ea typeface="Calibri"/>
                        <a:cs typeface="Times New Roman"/>
                      </a:endParaRPr>
                    </a:p>
                  </a:txBody>
                  <a:tcPr marL="68580" marR="68580" marT="0" marB="0"/>
                </a:tc>
                <a:tc rowSpan="2">
                  <a:txBody>
                    <a:bodyPr/>
                    <a:lstStyle/>
                    <a:p>
                      <a:pPr indent="450215" algn="ctr">
                        <a:lnSpc>
                          <a:spcPct val="150000"/>
                        </a:lnSpc>
                        <a:spcAft>
                          <a:spcPts val="0"/>
                        </a:spcAft>
                      </a:pPr>
                      <a:r>
                        <a:rPr lang="ru-RU" sz="1200">
                          <a:effectLst/>
                        </a:rPr>
                        <a:t> </a:t>
                      </a:r>
                      <a:endParaRPr lang="ru-RU" sz="1100">
                        <a:effectLst/>
                      </a:endParaRPr>
                    </a:p>
                    <a:p>
                      <a:pPr indent="450215" algn="ctr">
                        <a:lnSpc>
                          <a:spcPct val="150000"/>
                        </a:lnSpc>
                        <a:spcAft>
                          <a:spcPts val="0"/>
                        </a:spcAft>
                      </a:pPr>
                      <a:r>
                        <a:rPr lang="ru-RU" sz="1200">
                          <a:effectLst/>
                        </a:rPr>
                        <a:t>Похибка між методами (δ) , %</a:t>
                      </a:r>
                      <a:endParaRPr lang="ru-RU" sz="1100">
                        <a:effectLst/>
                        <a:latin typeface="Calibri"/>
                        <a:ea typeface="Calibri"/>
                        <a:cs typeface="Times New Roman"/>
                      </a:endParaRPr>
                    </a:p>
                  </a:txBody>
                  <a:tcPr marL="68580" marR="68580" marT="0" marB="0"/>
                </a:tc>
              </a:tr>
              <a:tr h="720080">
                <a:tc>
                  <a:txBody>
                    <a:bodyPr/>
                    <a:lstStyle/>
                    <a:p>
                      <a:pPr indent="450215" algn="ctr">
                        <a:lnSpc>
                          <a:spcPct val="150000"/>
                        </a:lnSpc>
                        <a:spcAft>
                          <a:spcPts val="0"/>
                        </a:spcAft>
                      </a:pPr>
                      <a:r>
                        <a:rPr lang="ru-RU" sz="1200" dirty="0" err="1">
                          <a:effectLst/>
                        </a:rPr>
                        <a:t>Вузли</a:t>
                      </a:r>
                      <a:r>
                        <a:rPr lang="ru-RU" sz="1200" dirty="0">
                          <a:effectLst/>
                        </a:rPr>
                        <a:t> </a:t>
                      </a:r>
                      <a:r>
                        <a:rPr lang="ru-RU" sz="1200" dirty="0" err="1">
                          <a:effectLst/>
                        </a:rPr>
                        <a:t>системи</a:t>
                      </a:r>
                      <a:endParaRPr lang="ru-RU" sz="1100" dirty="0">
                        <a:effectLst/>
                        <a:latin typeface="Calibri"/>
                        <a:ea typeface="Calibri"/>
                        <a:cs typeface="Times New Roman"/>
                      </a:endParaRPr>
                    </a:p>
                  </a:txBody>
                  <a:tcPr marL="68580" marR="68580" marT="0" marB="0"/>
                </a:tc>
                <a:tc vMerge="1">
                  <a:txBody>
                    <a:bodyPr/>
                    <a:lstStyle/>
                    <a:p>
                      <a:endParaRPr lang="ru-RU"/>
                    </a:p>
                  </a:txBody>
                  <a:tcPr/>
                </a:tc>
                <a:tc vMerge="1">
                  <a:txBody>
                    <a:bodyPr/>
                    <a:lstStyle/>
                    <a:p>
                      <a:endParaRPr lang="ru-RU"/>
                    </a:p>
                  </a:txBody>
                  <a:tcPr/>
                </a:tc>
                <a:tc vMerge="1">
                  <a:txBody>
                    <a:bodyPr/>
                    <a:lstStyle/>
                    <a:p>
                      <a:endParaRPr lang="ru-RU"/>
                    </a:p>
                  </a:txBody>
                  <a:tcPr/>
                </a:tc>
              </a:tr>
              <a:tr h="360040">
                <a:tc>
                  <a:txBody>
                    <a:bodyPr/>
                    <a:lstStyle/>
                    <a:p>
                      <a:pPr indent="450215" algn="ctr">
                        <a:lnSpc>
                          <a:spcPct val="150000"/>
                        </a:lnSpc>
                        <a:spcAft>
                          <a:spcPts val="0"/>
                        </a:spcAft>
                      </a:pPr>
                      <a:r>
                        <a:rPr lang="ru-RU" sz="1200">
                          <a:effectLst/>
                        </a:rPr>
                        <a:t>1-2</a:t>
                      </a:r>
                      <a:endParaRPr lang="ru-RU" sz="1100">
                        <a:effectLst/>
                        <a:latin typeface="Calibri"/>
                        <a:ea typeface="Calibri"/>
                        <a:cs typeface="Times New Roman"/>
                      </a:endParaRPr>
                    </a:p>
                  </a:txBody>
                  <a:tcPr marL="68580" marR="68580" marT="0" marB="0"/>
                </a:tc>
                <a:tc>
                  <a:txBody>
                    <a:bodyPr/>
                    <a:lstStyle/>
                    <a:p>
                      <a:pPr indent="450215" algn="ctr">
                        <a:lnSpc>
                          <a:spcPct val="150000"/>
                        </a:lnSpc>
                        <a:spcAft>
                          <a:spcPts val="0"/>
                        </a:spcAft>
                      </a:pPr>
                      <a:r>
                        <a:rPr lang="ru-RU" sz="1200">
                          <a:effectLst/>
                        </a:rPr>
                        <a:t>0,9</a:t>
                      </a:r>
                      <a:r>
                        <a:rPr lang="en-US" sz="1200">
                          <a:effectLst/>
                        </a:rPr>
                        <a:t>719</a:t>
                      </a:r>
                      <a:endParaRPr lang="ru-RU" sz="1100">
                        <a:effectLst/>
                        <a:latin typeface="Calibri"/>
                        <a:ea typeface="Calibri"/>
                        <a:cs typeface="Times New Roman"/>
                      </a:endParaRPr>
                    </a:p>
                  </a:txBody>
                  <a:tcPr marL="68580" marR="68580" marT="0" marB="0"/>
                </a:tc>
                <a:tc>
                  <a:txBody>
                    <a:bodyPr/>
                    <a:lstStyle/>
                    <a:p>
                      <a:pPr indent="450215" algn="ctr">
                        <a:lnSpc>
                          <a:spcPct val="150000"/>
                        </a:lnSpc>
                        <a:spcAft>
                          <a:spcPts val="0"/>
                        </a:spcAft>
                      </a:pPr>
                      <a:r>
                        <a:rPr lang="ru-RU" sz="1200">
                          <a:effectLst/>
                        </a:rPr>
                        <a:t>0,9</a:t>
                      </a:r>
                      <a:r>
                        <a:rPr lang="en-US" sz="1200">
                          <a:effectLst/>
                        </a:rPr>
                        <a:t>8539</a:t>
                      </a:r>
                      <a:endParaRPr lang="ru-RU" sz="1100">
                        <a:effectLst/>
                        <a:latin typeface="Calibri"/>
                        <a:ea typeface="Calibri"/>
                        <a:cs typeface="Times New Roman"/>
                      </a:endParaRPr>
                    </a:p>
                  </a:txBody>
                  <a:tcPr marL="68580" marR="68580" marT="0" marB="0"/>
                </a:tc>
                <a:tc>
                  <a:txBody>
                    <a:bodyPr/>
                    <a:lstStyle/>
                    <a:p>
                      <a:pPr indent="450215" algn="ctr">
                        <a:lnSpc>
                          <a:spcPct val="150000"/>
                        </a:lnSpc>
                        <a:spcAft>
                          <a:spcPts val="0"/>
                        </a:spcAft>
                      </a:pPr>
                      <a:r>
                        <a:rPr lang="uk-UA" sz="1200">
                          <a:effectLst/>
                        </a:rPr>
                        <a:t>1</a:t>
                      </a:r>
                      <a:r>
                        <a:rPr lang="ru-RU" sz="1200">
                          <a:effectLst/>
                        </a:rPr>
                        <a:t>,</a:t>
                      </a:r>
                      <a:r>
                        <a:rPr lang="uk-UA" sz="1200">
                          <a:effectLst/>
                        </a:rPr>
                        <a:t>38</a:t>
                      </a:r>
                      <a:endParaRPr lang="ru-RU" sz="1100">
                        <a:effectLst/>
                        <a:latin typeface="Calibri"/>
                        <a:ea typeface="Calibri"/>
                        <a:cs typeface="Times New Roman"/>
                      </a:endParaRPr>
                    </a:p>
                  </a:txBody>
                  <a:tcPr marL="68580" marR="68580" marT="0" marB="0"/>
                </a:tc>
              </a:tr>
              <a:tr h="360040">
                <a:tc>
                  <a:txBody>
                    <a:bodyPr/>
                    <a:lstStyle/>
                    <a:p>
                      <a:pPr indent="450215" algn="ctr">
                        <a:lnSpc>
                          <a:spcPct val="150000"/>
                        </a:lnSpc>
                        <a:spcAft>
                          <a:spcPts val="0"/>
                        </a:spcAft>
                      </a:pPr>
                      <a:r>
                        <a:rPr lang="ru-RU" sz="1200">
                          <a:effectLst/>
                        </a:rPr>
                        <a:t>1-3</a:t>
                      </a:r>
                      <a:endParaRPr lang="ru-RU" sz="1100">
                        <a:effectLst/>
                        <a:latin typeface="Calibri"/>
                        <a:ea typeface="Calibri"/>
                        <a:cs typeface="Times New Roman"/>
                      </a:endParaRPr>
                    </a:p>
                  </a:txBody>
                  <a:tcPr marL="68580" marR="68580" marT="0" marB="0"/>
                </a:tc>
                <a:tc>
                  <a:txBody>
                    <a:bodyPr/>
                    <a:lstStyle/>
                    <a:p>
                      <a:pPr indent="450215" algn="ctr">
                        <a:lnSpc>
                          <a:spcPct val="150000"/>
                        </a:lnSpc>
                        <a:spcAft>
                          <a:spcPts val="0"/>
                        </a:spcAft>
                      </a:pPr>
                      <a:r>
                        <a:rPr lang="ru-RU" sz="1200" dirty="0">
                          <a:effectLst/>
                        </a:rPr>
                        <a:t>0,9</a:t>
                      </a:r>
                      <a:r>
                        <a:rPr lang="en-US" sz="1200" dirty="0">
                          <a:effectLst/>
                        </a:rPr>
                        <a:t>89</a:t>
                      </a:r>
                      <a:endParaRPr lang="ru-RU" sz="1100" dirty="0">
                        <a:effectLst/>
                        <a:latin typeface="Calibri"/>
                        <a:ea typeface="Calibri"/>
                        <a:cs typeface="Times New Roman"/>
                      </a:endParaRPr>
                    </a:p>
                  </a:txBody>
                  <a:tcPr marL="68580" marR="68580" marT="0" marB="0"/>
                </a:tc>
                <a:tc>
                  <a:txBody>
                    <a:bodyPr/>
                    <a:lstStyle/>
                    <a:p>
                      <a:pPr indent="450215" algn="ctr">
                        <a:lnSpc>
                          <a:spcPct val="150000"/>
                        </a:lnSpc>
                        <a:spcAft>
                          <a:spcPts val="0"/>
                        </a:spcAft>
                      </a:pPr>
                      <a:r>
                        <a:rPr lang="en-US" sz="1200" dirty="0">
                          <a:effectLst/>
                        </a:rPr>
                        <a:t>0,9878</a:t>
                      </a:r>
                      <a:endParaRPr lang="ru-RU" sz="1100" dirty="0">
                        <a:effectLst/>
                        <a:latin typeface="Calibri"/>
                        <a:ea typeface="Calibri"/>
                        <a:cs typeface="Times New Roman"/>
                      </a:endParaRPr>
                    </a:p>
                  </a:txBody>
                  <a:tcPr marL="68580" marR="68580" marT="0" marB="0"/>
                </a:tc>
                <a:tc>
                  <a:txBody>
                    <a:bodyPr/>
                    <a:lstStyle/>
                    <a:p>
                      <a:pPr indent="450215" algn="ctr">
                        <a:lnSpc>
                          <a:spcPct val="150000"/>
                        </a:lnSpc>
                        <a:spcAft>
                          <a:spcPts val="0"/>
                        </a:spcAft>
                      </a:pPr>
                      <a:r>
                        <a:rPr lang="ru-RU" sz="1200">
                          <a:effectLst/>
                        </a:rPr>
                        <a:t>0,</a:t>
                      </a:r>
                      <a:r>
                        <a:rPr lang="uk-UA" sz="1200">
                          <a:effectLst/>
                        </a:rPr>
                        <a:t>121</a:t>
                      </a:r>
                      <a:endParaRPr lang="ru-RU" sz="1100">
                        <a:effectLst/>
                        <a:latin typeface="Calibri"/>
                        <a:ea typeface="Calibri"/>
                        <a:cs typeface="Times New Roman"/>
                      </a:endParaRPr>
                    </a:p>
                  </a:txBody>
                  <a:tcPr marL="68580" marR="68580" marT="0" marB="0"/>
                </a:tc>
              </a:tr>
              <a:tr h="360040">
                <a:tc>
                  <a:txBody>
                    <a:bodyPr/>
                    <a:lstStyle/>
                    <a:p>
                      <a:pPr indent="450215" algn="ctr">
                        <a:lnSpc>
                          <a:spcPct val="150000"/>
                        </a:lnSpc>
                        <a:spcAft>
                          <a:spcPts val="0"/>
                        </a:spcAft>
                      </a:pPr>
                      <a:r>
                        <a:rPr lang="ru-RU" sz="1200">
                          <a:effectLst/>
                        </a:rPr>
                        <a:t>1-4</a:t>
                      </a:r>
                      <a:endParaRPr lang="ru-RU" sz="1100">
                        <a:effectLst/>
                        <a:latin typeface="Calibri"/>
                        <a:ea typeface="Calibri"/>
                        <a:cs typeface="Times New Roman"/>
                      </a:endParaRPr>
                    </a:p>
                  </a:txBody>
                  <a:tcPr marL="68580" marR="68580" marT="0" marB="0"/>
                </a:tc>
                <a:tc>
                  <a:txBody>
                    <a:bodyPr/>
                    <a:lstStyle/>
                    <a:p>
                      <a:pPr indent="450215" algn="ctr">
                        <a:lnSpc>
                          <a:spcPct val="150000"/>
                        </a:lnSpc>
                        <a:spcAft>
                          <a:spcPts val="0"/>
                        </a:spcAft>
                      </a:pPr>
                      <a:r>
                        <a:rPr lang="ru-RU" sz="1200">
                          <a:effectLst/>
                        </a:rPr>
                        <a:t>0,9</a:t>
                      </a:r>
                      <a:r>
                        <a:rPr lang="en-US" sz="1200">
                          <a:effectLst/>
                        </a:rPr>
                        <a:t>72</a:t>
                      </a:r>
                      <a:endParaRPr lang="ru-RU" sz="1100">
                        <a:effectLst/>
                        <a:latin typeface="Calibri"/>
                        <a:ea typeface="Calibri"/>
                        <a:cs typeface="Times New Roman"/>
                      </a:endParaRPr>
                    </a:p>
                  </a:txBody>
                  <a:tcPr marL="68580" marR="68580" marT="0" marB="0"/>
                </a:tc>
                <a:tc>
                  <a:txBody>
                    <a:bodyPr/>
                    <a:lstStyle/>
                    <a:p>
                      <a:pPr indent="450215" algn="ctr">
                        <a:lnSpc>
                          <a:spcPct val="150000"/>
                        </a:lnSpc>
                        <a:spcAft>
                          <a:spcPts val="0"/>
                        </a:spcAft>
                      </a:pPr>
                      <a:r>
                        <a:rPr lang="ru-RU" sz="1200" dirty="0">
                          <a:effectLst/>
                        </a:rPr>
                        <a:t>0,</a:t>
                      </a:r>
                      <a:r>
                        <a:rPr lang="en-US" sz="1200" dirty="0">
                          <a:effectLst/>
                        </a:rPr>
                        <a:t>984</a:t>
                      </a:r>
                      <a:endParaRPr lang="ru-RU" sz="1100" dirty="0">
                        <a:effectLst/>
                        <a:latin typeface="Calibri"/>
                        <a:ea typeface="Calibri"/>
                        <a:cs typeface="Times New Roman"/>
                      </a:endParaRPr>
                    </a:p>
                  </a:txBody>
                  <a:tcPr marL="68580" marR="68580" marT="0" marB="0"/>
                </a:tc>
                <a:tc>
                  <a:txBody>
                    <a:bodyPr/>
                    <a:lstStyle/>
                    <a:p>
                      <a:pPr indent="450215" algn="ctr">
                        <a:lnSpc>
                          <a:spcPct val="150000"/>
                        </a:lnSpc>
                        <a:spcAft>
                          <a:spcPts val="0"/>
                        </a:spcAft>
                      </a:pPr>
                      <a:r>
                        <a:rPr lang="en-US" sz="1200">
                          <a:effectLst/>
                        </a:rPr>
                        <a:t>1</a:t>
                      </a:r>
                      <a:r>
                        <a:rPr lang="ru-RU" sz="1200">
                          <a:effectLst/>
                        </a:rPr>
                        <a:t>,</a:t>
                      </a:r>
                      <a:r>
                        <a:rPr lang="en-US" sz="1200">
                          <a:effectLst/>
                        </a:rPr>
                        <a:t>23</a:t>
                      </a:r>
                      <a:endParaRPr lang="ru-RU" sz="1100">
                        <a:effectLst/>
                        <a:latin typeface="Calibri"/>
                        <a:ea typeface="Calibri"/>
                        <a:cs typeface="Times New Roman"/>
                      </a:endParaRPr>
                    </a:p>
                  </a:txBody>
                  <a:tcPr marL="68580" marR="68580" marT="0" marB="0"/>
                </a:tc>
              </a:tr>
              <a:tr h="360040">
                <a:tc>
                  <a:txBody>
                    <a:bodyPr/>
                    <a:lstStyle/>
                    <a:p>
                      <a:pPr indent="450215" algn="ctr">
                        <a:lnSpc>
                          <a:spcPct val="150000"/>
                        </a:lnSpc>
                        <a:spcAft>
                          <a:spcPts val="0"/>
                        </a:spcAft>
                      </a:pPr>
                      <a:r>
                        <a:rPr lang="ru-RU" sz="1200">
                          <a:effectLst/>
                        </a:rPr>
                        <a:t>1-5</a:t>
                      </a:r>
                      <a:endParaRPr lang="ru-RU" sz="1100">
                        <a:effectLst/>
                        <a:latin typeface="Calibri"/>
                        <a:ea typeface="Calibri"/>
                        <a:cs typeface="Times New Roman"/>
                      </a:endParaRPr>
                    </a:p>
                  </a:txBody>
                  <a:tcPr marL="68580" marR="68580" marT="0" marB="0"/>
                </a:tc>
                <a:tc>
                  <a:txBody>
                    <a:bodyPr/>
                    <a:lstStyle/>
                    <a:p>
                      <a:pPr indent="450215" algn="ctr">
                        <a:lnSpc>
                          <a:spcPct val="150000"/>
                        </a:lnSpc>
                        <a:spcAft>
                          <a:spcPts val="0"/>
                        </a:spcAft>
                      </a:pPr>
                      <a:r>
                        <a:rPr lang="ru-RU" sz="1200">
                          <a:effectLst/>
                        </a:rPr>
                        <a:t>0,</a:t>
                      </a:r>
                      <a:r>
                        <a:rPr lang="en-US" sz="1200">
                          <a:effectLst/>
                        </a:rPr>
                        <a:t>976</a:t>
                      </a:r>
                      <a:endParaRPr lang="ru-RU" sz="1100">
                        <a:effectLst/>
                        <a:latin typeface="Calibri"/>
                        <a:ea typeface="Calibri"/>
                        <a:cs typeface="Times New Roman"/>
                      </a:endParaRPr>
                    </a:p>
                  </a:txBody>
                  <a:tcPr marL="68580" marR="68580" marT="0" marB="0"/>
                </a:tc>
                <a:tc>
                  <a:txBody>
                    <a:bodyPr/>
                    <a:lstStyle/>
                    <a:p>
                      <a:pPr indent="450215" algn="ctr">
                        <a:lnSpc>
                          <a:spcPct val="150000"/>
                        </a:lnSpc>
                        <a:spcAft>
                          <a:spcPts val="0"/>
                        </a:spcAft>
                      </a:pPr>
                      <a:r>
                        <a:rPr lang="ru-RU" sz="1200">
                          <a:effectLst/>
                        </a:rPr>
                        <a:t>0,</a:t>
                      </a:r>
                      <a:r>
                        <a:rPr lang="en-US" sz="1200">
                          <a:effectLst/>
                        </a:rPr>
                        <a:t>98537</a:t>
                      </a:r>
                      <a:endParaRPr lang="ru-RU" sz="1100">
                        <a:effectLst/>
                        <a:latin typeface="Calibri"/>
                        <a:ea typeface="Calibri"/>
                        <a:cs typeface="Times New Roman"/>
                      </a:endParaRPr>
                    </a:p>
                  </a:txBody>
                  <a:tcPr marL="68580" marR="68580" marT="0" marB="0"/>
                </a:tc>
                <a:tc>
                  <a:txBody>
                    <a:bodyPr/>
                    <a:lstStyle/>
                    <a:p>
                      <a:pPr indent="450215" algn="ctr">
                        <a:lnSpc>
                          <a:spcPct val="150000"/>
                        </a:lnSpc>
                        <a:spcAft>
                          <a:spcPts val="0"/>
                        </a:spcAft>
                      </a:pPr>
                      <a:r>
                        <a:rPr lang="uk-UA" sz="1200">
                          <a:effectLst/>
                        </a:rPr>
                        <a:t>0</a:t>
                      </a:r>
                      <a:r>
                        <a:rPr lang="ru-RU" sz="1200">
                          <a:effectLst/>
                        </a:rPr>
                        <a:t>,</a:t>
                      </a:r>
                      <a:r>
                        <a:rPr lang="uk-UA" sz="1200">
                          <a:effectLst/>
                        </a:rPr>
                        <a:t>96</a:t>
                      </a:r>
                      <a:endParaRPr lang="ru-RU" sz="1100">
                        <a:effectLst/>
                        <a:latin typeface="Calibri"/>
                        <a:ea typeface="Calibri"/>
                        <a:cs typeface="Times New Roman"/>
                      </a:endParaRPr>
                    </a:p>
                  </a:txBody>
                  <a:tcPr marL="68580" marR="68580" marT="0" marB="0"/>
                </a:tc>
              </a:tr>
              <a:tr h="360040">
                <a:tc>
                  <a:txBody>
                    <a:bodyPr/>
                    <a:lstStyle/>
                    <a:p>
                      <a:pPr indent="450215" algn="ctr">
                        <a:lnSpc>
                          <a:spcPct val="150000"/>
                        </a:lnSpc>
                        <a:spcAft>
                          <a:spcPts val="0"/>
                        </a:spcAft>
                      </a:pPr>
                      <a:r>
                        <a:rPr lang="ru-RU" sz="1200">
                          <a:effectLst/>
                        </a:rPr>
                        <a:t>2-3</a:t>
                      </a:r>
                      <a:endParaRPr lang="ru-RU" sz="1100">
                        <a:effectLst/>
                        <a:latin typeface="Calibri"/>
                        <a:ea typeface="Calibri"/>
                        <a:cs typeface="Times New Roman"/>
                      </a:endParaRPr>
                    </a:p>
                  </a:txBody>
                  <a:tcPr marL="68580" marR="68580" marT="0" marB="0"/>
                </a:tc>
                <a:tc>
                  <a:txBody>
                    <a:bodyPr/>
                    <a:lstStyle/>
                    <a:p>
                      <a:pPr indent="450215" algn="ctr">
                        <a:lnSpc>
                          <a:spcPct val="150000"/>
                        </a:lnSpc>
                        <a:spcAft>
                          <a:spcPts val="0"/>
                        </a:spcAft>
                      </a:pPr>
                      <a:r>
                        <a:rPr lang="ru-RU" sz="1200" dirty="0">
                          <a:effectLst/>
                        </a:rPr>
                        <a:t>0,</a:t>
                      </a:r>
                      <a:r>
                        <a:rPr lang="en-US" sz="1200" dirty="0">
                          <a:effectLst/>
                        </a:rPr>
                        <a:t>9764</a:t>
                      </a:r>
                      <a:endParaRPr lang="ru-RU" sz="1100" dirty="0">
                        <a:effectLst/>
                        <a:latin typeface="Calibri"/>
                        <a:ea typeface="Calibri"/>
                        <a:cs typeface="Times New Roman"/>
                      </a:endParaRPr>
                    </a:p>
                  </a:txBody>
                  <a:tcPr marL="68580" marR="68580" marT="0" marB="0"/>
                </a:tc>
                <a:tc>
                  <a:txBody>
                    <a:bodyPr/>
                    <a:lstStyle/>
                    <a:p>
                      <a:pPr indent="450215" algn="ctr">
                        <a:lnSpc>
                          <a:spcPct val="150000"/>
                        </a:lnSpc>
                        <a:spcAft>
                          <a:spcPts val="0"/>
                        </a:spcAft>
                      </a:pPr>
                      <a:r>
                        <a:rPr lang="ru-RU" sz="1200">
                          <a:effectLst/>
                        </a:rPr>
                        <a:t>0,</a:t>
                      </a:r>
                      <a:r>
                        <a:rPr lang="en-US" sz="1200">
                          <a:effectLst/>
                        </a:rPr>
                        <a:t>9897</a:t>
                      </a:r>
                      <a:endParaRPr lang="ru-RU" sz="1100">
                        <a:effectLst/>
                        <a:latin typeface="Calibri"/>
                        <a:ea typeface="Calibri"/>
                        <a:cs typeface="Times New Roman"/>
                      </a:endParaRPr>
                    </a:p>
                  </a:txBody>
                  <a:tcPr marL="68580" marR="68580" marT="0" marB="0"/>
                </a:tc>
                <a:tc>
                  <a:txBody>
                    <a:bodyPr/>
                    <a:lstStyle/>
                    <a:p>
                      <a:pPr indent="450215" algn="ctr">
                        <a:lnSpc>
                          <a:spcPct val="150000"/>
                        </a:lnSpc>
                        <a:spcAft>
                          <a:spcPts val="0"/>
                        </a:spcAft>
                      </a:pPr>
                      <a:r>
                        <a:rPr lang="en-US" sz="1200">
                          <a:effectLst/>
                        </a:rPr>
                        <a:t>1</a:t>
                      </a:r>
                      <a:r>
                        <a:rPr lang="ru-RU" sz="1200">
                          <a:effectLst/>
                        </a:rPr>
                        <a:t>,</a:t>
                      </a:r>
                      <a:r>
                        <a:rPr lang="en-US" sz="1200">
                          <a:effectLst/>
                        </a:rPr>
                        <a:t>36</a:t>
                      </a:r>
                      <a:endParaRPr lang="ru-RU" sz="1100">
                        <a:effectLst/>
                        <a:latin typeface="Calibri"/>
                        <a:ea typeface="Calibri"/>
                        <a:cs typeface="Times New Roman"/>
                      </a:endParaRPr>
                    </a:p>
                  </a:txBody>
                  <a:tcPr marL="68580" marR="68580" marT="0" marB="0"/>
                </a:tc>
              </a:tr>
              <a:tr h="360040">
                <a:tc>
                  <a:txBody>
                    <a:bodyPr/>
                    <a:lstStyle/>
                    <a:p>
                      <a:pPr indent="450215" algn="ctr">
                        <a:lnSpc>
                          <a:spcPct val="150000"/>
                        </a:lnSpc>
                        <a:spcAft>
                          <a:spcPts val="0"/>
                        </a:spcAft>
                      </a:pPr>
                      <a:r>
                        <a:rPr lang="ru-RU" sz="1200">
                          <a:effectLst/>
                        </a:rPr>
                        <a:t>2-4</a:t>
                      </a:r>
                      <a:endParaRPr lang="ru-RU" sz="1100">
                        <a:effectLst/>
                        <a:latin typeface="Calibri"/>
                        <a:ea typeface="Calibri"/>
                        <a:cs typeface="Times New Roman"/>
                      </a:endParaRPr>
                    </a:p>
                  </a:txBody>
                  <a:tcPr marL="68580" marR="68580" marT="0" marB="0"/>
                </a:tc>
                <a:tc>
                  <a:txBody>
                    <a:bodyPr/>
                    <a:lstStyle/>
                    <a:p>
                      <a:pPr indent="450215" algn="ctr">
                        <a:lnSpc>
                          <a:spcPct val="150000"/>
                        </a:lnSpc>
                        <a:spcAft>
                          <a:spcPts val="0"/>
                        </a:spcAft>
                      </a:pPr>
                      <a:r>
                        <a:rPr lang="ru-RU" sz="1200">
                          <a:effectLst/>
                        </a:rPr>
                        <a:t>0,</a:t>
                      </a:r>
                      <a:r>
                        <a:rPr lang="en-US" sz="1200">
                          <a:effectLst/>
                        </a:rPr>
                        <a:t>9733</a:t>
                      </a:r>
                      <a:endParaRPr lang="ru-RU" sz="1100">
                        <a:effectLst/>
                        <a:latin typeface="Calibri"/>
                        <a:ea typeface="Calibri"/>
                        <a:cs typeface="Times New Roman"/>
                      </a:endParaRPr>
                    </a:p>
                  </a:txBody>
                  <a:tcPr marL="68580" marR="68580" marT="0" marB="0"/>
                </a:tc>
                <a:tc>
                  <a:txBody>
                    <a:bodyPr/>
                    <a:lstStyle/>
                    <a:p>
                      <a:pPr indent="450215" algn="ctr">
                        <a:lnSpc>
                          <a:spcPct val="150000"/>
                        </a:lnSpc>
                        <a:spcAft>
                          <a:spcPts val="0"/>
                        </a:spcAft>
                      </a:pPr>
                      <a:r>
                        <a:rPr lang="ru-RU" sz="1200" dirty="0">
                          <a:effectLst/>
                        </a:rPr>
                        <a:t>0,</a:t>
                      </a:r>
                      <a:r>
                        <a:rPr lang="en-US" sz="1200" dirty="0">
                          <a:effectLst/>
                        </a:rPr>
                        <a:t>965</a:t>
                      </a:r>
                      <a:endParaRPr lang="ru-RU" sz="1100" dirty="0">
                        <a:effectLst/>
                        <a:latin typeface="Calibri"/>
                        <a:ea typeface="Calibri"/>
                        <a:cs typeface="Times New Roman"/>
                      </a:endParaRPr>
                    </a:p>
                  </a:txBody>
                  <a:tcPr marL="68580" marR="68580" marT="0" marB="0"/>
                </a:tc>
                <a:tc>
                  <a:txBody>
                    <a:bodyPr/>
                    <a:lstStyle/>
                    <a:p>
                      <a:pPr indent="450215" algn="ctr">
                        <a:lnSpc>
                          <a:spcPct val="150000"/>
                        </a:lnSpc>
                        <a:spcAft>
                          <a:spcPts val="0"/>
                        </a:spcAft>
                      </a:pPr>
                      <a:r>
                        <a:rPr lang="en-US" sz="1200" dirty="0">
                          <a:effectLst/>
                        </a:rPr>
                        <a:t>0,85</a:t>
                      </a:r>
                      <a:endParaRPr lang="ru-RU" sz="1100" dirty="0">
                        <a:effectLst/>
                        <a:latin typeface="Calibri"/>
                        <a:ea typeface="Calibri"/>
                        <a:cs typeface="Times New Roman"/>
                      </a:endParaRPr>
                    </a:p>
                  </a:txBody>
                  <a:tcPr marL="68580" marR="68580" marT="0" marB="0"/>
                </a:tc>
              </a:tr>
              <a:tr h="360040">
                <a:tc>
                  <a:txBody>
                    <a:bodyPr/>
                    <a:lstStyle/>
                    <a:p>
                      <a:pPr indent="450215" algn="ctr">
                        <a:lnSpc>
                          <a:spcPct val="150000"/>
                        </a:lnSpc>
                        <a:spcAft>
                          <a:spcPts val="0"/>
                        </a:spcAft>
                      </a:pPr>
                      <a:r>
                        <a:rPr lang="ru-RU" sz="1200">
                          <a:effectLst/>
                        </a:rPr>
                        <a:t>2-5</a:t>
                      </a:r>
                      <a:endParaRPr lang="ru-RU" sz="1100">
                        <a:effectLst/>
                        <a:latin typeface="Calibri"/>
                        <a:ea typeface="Calibri"/>
                        <a:cs typeface="Times New Roman"/>
                      </a:endParaRPr>
                    </a:p>
                  </a:txBody>
                  <a:tcPr marL="68580" marR="68580" marT="0" marB="0"/>
                </a:tc>
                <a:tc>
                  <a:txBody>
                    <a:bodyPr/>
                    <a:lstStyle/>
                    <a:p>
                      <a:pPr indent="450215" algn="ctr">
                        <a:lnSpc>
                          <a:spcPct val="150000"/>
                        </a:lnSpc>
                        <a:spcAft>
                          <a:spcPts val="0"/>
                        </a:spcAft>
                      </a:pPr>
                      <a:r>
                        <a:rPr lang="ru-RU" sz="1200">
                          <a:effectLst/>
                        </a:rPr>
                        <a:t>0,</a:t>
                      </a:r>
                      <a:r>
                        <a:rPr lang="en-US" sz="1200">
                          <a:effectLst/>
                        </a:rPr>
                        <a:t>9839</a:t>
                      </a:r>
                      <a:endParaRPr lang="ru-RU" sz="1100">
                        <a:effectLst/>
                        <a:latin typeface="Calibri"/>
                        <a:ea typeface="Calibri"/>
                        <a:cs typeface="Times New Roman"/>
                      </a:endParaRPr>
                    </a:p>
                  </a:txBody>
                  <a:tcPr marL="68580" marR="68580" marT="0" marB="0"/>
                </a:tc>
                <a:tc>
                  <a:txBody>
                    <a:bodyPr/>
                    <a:lstStyle/>
                    <a:p>
                      <a:pPr indent="450215" algn="ctr">
                        <a:lnSpc>
                          <a:spcPct val="150000"/>
                        </a:lnSpc>
                        <a:spcAft>
                          <a:spcPts val="0"/>
                        </a:spcAft>
                      </a:pPr>
                      <a:r>
                        <a:rPr lang="ru-RU" sz="1200">
                          <a:effectLst/>
                        </a:rPr>
                        <a:t>0,</a:t>
                      </a:r>
                      <a:r>
                        <a:rPr lang="en-US" sz="1200">
                          <a:effectLst/>
                        </a:rPr>
                        <a:t>97032</a:t>
                      </a:r>
                      <a:endParaRPr lang="ru-RU" sz="1100">
                        <a:effectLst/>
                        <a:latin typeface="Calibri"/>
                        <a:ea typeface="Calibri"/>
                        <a:cs typeface="Times New Roman"/>
                      </a:endParaRPr>
                    </a:p>
                  </a:txBody>
                  <a:tcPr marL="68580" marR="68580" marT="0" marB="0"/>
                </a:tc>
                <a:tc>
                  <a:txBody>
                    <a:bodyPr/>
                    <a:lstStyle/>
                    <a:p>
                      <a:pPr indent="450215" algn="ctr">
                        <a:lnSpc>
                          <a:spcPct val="150000"/>
                        </a:lnSpc>
                        <a:spcAft>
                          <a:spcPts val="0"/>
                        </a:spcAft>
                      </a:pPr>
                      <a:r>
                        <a:rPr lang="en-US" sz="1200" dirty="0">
                          <a:effectLst/>
                        </a:rPr>
                        <a:t>1</a:t>
                      </a:r>
                      <a:r>
                        <a:rPr lang="ru-RU" sz="1200" dirty="0">
                          <a:effectLst/>
                        </a:rPr>
                        <a:t>,</a:t>
                      </a:r>
                      <a:r>
                        <a:rPr lang="uk-UA" sz="1200" dirty="0">
                          <a:effectLst/>
                        </a:rPr>
                        <a:t>38</a:t>
                      </a:r>
                      <a:endParaRPr lang="ru-RU" sz="1100" dirty="0">
                        <a:effectLst/>
                        <a:latin typeface="Calibri"/>
                        <a:ea typeface="Calibri"/>
                        <a:cs typeface="Times New Roman"/>
                      </a:endParaRPr>
                    </a:p>
                  </a:txBody>
                  <a:tcPr marL="68580" marR="68580" marT="0" marB="0"/>
                </a:tc>
              </a:tr>
              <a:tr h="360040">
                <a:tc>
                  <a:txBody>
                    <a:bodyPr/>
                    <a:lstStyle/>
                    <a:p>
                      <a:pPr indent="450215" algn="ctr">
                        <a:lnSpc>
                          <a:spcPct val="150000"/>
                        </a:lnSpc>
                        <a:spcAft>
                          <a:spcPts val="0"/>
                        </a:spcAft>
                      </a:pPr>
                      <a:r>
                        <a:rPr lang="ru-RU" sz="1200">
                          <a:effectLst/>
                        </a:rPr>
                        <a:t>3-4</a:t>
                      </a:r>
                      <a:endParaRPr lang="ru-RU" sz="1100">
                        <a:effectLst/>
                        <a:latin typeface="Calibri"/>
                        <a:ea typeface="Calibri"/>
                        <a:cs typeface="Times New Roman"/>
                      </a:endParaRPr>
                    </a:p>
                  </a:txBody>
                  <a:tcPr marL="68580" marR="68580" marT="0" marB="0"/>
                </a:tc>
                <a:tc>
                  <a:txBody>
                    <a:bodyPr/>
                    <a:lstStyle/>
                    <a:p>
                      <a:pPr indent="450215" algn="ctr">
                        <a:lnSpc>
                          <a:spcPct val="150000"/>
                        </a:lnSpc>
                        <a:spcAft>
                          <a:spcPts val="0"/>
                        </a:spcAft>
                      </a:pPr>
                      <a:r>
                        <a:rPr lang="ru-RU" sz="1200">
                          <a:effectLst/>
                        </a:rPr>
                        <a:t>0,97</a:t>
                      </a:r>
                      <a:r>
                        <a:rPr lang="en-US" sz="1200">
                          <a:effectLst/>
                        </a:rPr>
                        <a:t>13</a:t>
                      </a:r>
                      <a:endParaRPr lang="ru-RU" sz="1100">
                        <a:effectLst/>
                        <a:latin typeface="Calibri"/>
                        <a:ea typeface="Calibri"/>
                        <a:cs typeface="Times New Roman"/>
                      </a:endParaRPr>
                    </a:p>
                  </a:txBody>
                  <a:tcPr marL="68580" marR="68580" marT="0" marB="0"/>
                </a:tc>
                <a:tc>
                  <a:txBody>
                    <a:bodyPr/>
                    <a:lstStyle/>
                    <a:p>
                      <a:pPr indent="450215" algn="ctr">
                        <a:lnSpc>
                          <a:spcPct val="150000"/>
                        </a:lnSpc>
                        <a:spcAft>
                          <a:spcPts val="0"/>
                        </a:spcAft>
                      </a:pPr>
                      <a:r>
                        <a:rPr lang="ru-RU" sz="1200">
                          <a:effectLst/>
                        </a:rPr>
                        <a:t>0,</a:t>
                      </a:r>
                      <a:r>
                        <a:rPr lang="en-US" sz="1200">
                          <a:effectLst/>
                        </a:rPr>
                        <a:t>9862</a:t>
                      </a:r>
                      <a:endParaRPr lang="ru-RU" sz="1100">
                        <a:effectLst/>
                        <a:latin typeface="Calibri"/>
                        <a:ea typeface="Calibri"/>
                        <a:cs typeface="Times New Roman"/>
                      </a:endParaRPr>
                    </a:p>
                  </a:txBody>
                  <a:tcPr marL="68580" marR="68580" marT="0" marB="0"/>
                </a:tc>
                <a:tc>
                  <a:txBody>
                    <a:bodyPr/>
                    <a:lstStyle/>
                    <a:p>
                      <a:pPr indent="450215" algn="ctr">
                        <a:lnSpc>
                          <a:spcPct val="150000"/>
                        </a:lnSpc>
                        <a:spcAft>
                          <a:spcPts val="0"/>
                        </a:spcAft>
                      </a:pPr>
                      <a:r>
                        <a:rPr lang="en-US" sz="1200" dirty="0">
                          <a:effectLst/>
                        </a:rPr>
                        <a:t>1</a:t>
                      </a:r>
                      <a:r>
                        <a:rPr lang="ru-RU" sz="1200" dirty="0">
                          <a:effectLst/>
                        </a:rPr>
                        <a:t>,</a:t>
                      </a:r>
                      <a:r>
                        <a:rPr lang="en-US" sz="1200" dirty="0">
                          <a:effectLst/>
                        </a:rPr>
                        <a:t>53</a:t>
                      </a:r>
                      <a:endParaRPr lang="ru-RU" sz="1100" dirty="0">
                        <a:effectLst/>
                        <a:latin typeface="Calibri"/>
                        <a:ea typeface="Calibri"/>
                        <a:cs typeface="Times New Roman"/>
                      </a:endParaRPr>
                    </a:p>
                  </a:txBody>
                  <a:tcPr marL="68580" marR="68580" marT="0" marB="0"/>
                </a:tc>
              </a:tr>
              <a:tr h="360040">
                <a:tc>
                  <a:txBody>
                    <a:bodyPr/>
                    <a:lstStyle/>
                    <a:p>
                      <a:pPr indent="450215" algn="ctr">
                        <a:lnSpc>
                          <a:spcPct val="150000"/>
                        </a:lnSpc>
                        <a:spcAft>
                          <a:spcPts val="0"/>
                        </a:spcAft>
                      </a:pPr>
                      <a:r>
                        <a:rPr lang="ru-RU" sz="1200">
                          <a:effectLst/>
                        </a:rPr>
                        <a:t>3-5</a:t>
                      </a:r>
                      <a:endParaRPr lang="ru-RU" sz="1100">
                        <a:effectLst/>
                        <a:latin typeface="Calibri"/>
                        <a:ea typeface="Calibri"/>
                        <a:cs typeface="Times New Roman"/>
                      </a:endParaRPr>
                    </a:p>
                  </a:txBody>
                  <a:tcPr marL="68580" marR="68580" marT="0" marB="0"/>
                </a:tc>
                <a:tc>
                  <a:txBody>
                    <a:bodyPr/>
                    <a:lstStyle/>
                    <a:p>
                      <a:pPr indent="450215" algn="ctr">
                        <a:lnSpc>
                          <a:spcPct val="150000"/>
                        </a:lnSpc>
                        <a:spcAft>
                          <a:spcPts val="0"/>
                        </a:spcAft>
                      </a:pPr>
                      <a:r>
                        <a:rPr lang="ru-RU" sz="1200">
                          <a:effectLst/>
                        </a:rPr>
                        <a:t>0,9</a:t>
                      </a:r>
                      <a:r>
                        <a:rPr lang="en-US" sz="1200">
                          <a:effectLst/>
                        </a:rPr>
                        <a:t>825</a:t>
                      </a:r>
                      <a:endParaRPr lang="ru-RU" sz="1100">
                        <a:effectLst/>
                        <a:latin typeface="Calibri"/>
                        <a:ea typeface="Calibri"/>
                        <a:cs typeface="Times New Roman"/>
                      </a:endParaRPr>
                    </a:p>
                  </a:txBody>
                  <a:tcPr marL="68580" marR="68580" marT="0" marB="0"/>
                </a:tc>
                <a:tc>
                  <a:txBody>
                    <a:bodyPr/>
                    <a:lstStyle/>
                    <a:p>
                      <a:pPr indent="450215" algn="ctr">
                        <a:lnSpc>
                          <a:spcPct val="150000"/>
                        </a:lnSpc>
                        <a:spcAft>
                          <a:spcPts val="0"/>
                        </a:spcAft>
                      </a:pPr>
                      <a:r>
                        <a:rPr lang="ru-RU" sz="1200">
                          <a:effectLst/>
                        </a:rPr>
                        <a:t>0,</a:t>
                      </a:r>
                      <a:r>
                        <a:rPr lang="en-US" sz="1200">
                          <a:effectLst/>
                        </a:rPr>
                        <a:t>99057</a:t>
                      </a:r>
                      <a:endParaRPr lang="ru-RU" sz="1100">
                        <a:effectLst/>
                        <a:latin typeface="Calibri"/>
                        <a:ea typeface="Calibri"/>
                        <a:cs typeface="Times New Roman"/>
                      </a:endParaRPr>
                    </a:p>
                  </a:txBody>
                  <a:tcPr marL="68580" marR="68580" marT="0" marB="0"/>
                </a:tc>
                <a:tc>
                  <a:txBody>
                    <a:bodyPr/>
                    <a:lstStyle/>
                    <a:p>
                      <a:pPr indent="450215" algn="ctr">
                        <a:lnSpc>
                          <a:spcPct val="150000"/>
                        </a:lnSpc>
                        <a:spcAft>
                          <a:spcPts val="0"/>
                        </a:spcAft>
                      </a:pPr>
                      <a:r>
                        <a:rPr lang="en-US" sz="1200" dirty="0">
                          <a:effectLst/>
                        </a:rPr>
                        <a:t>0</a:t>
                      </a:r>
                      <a:r>
                        <a:rPr lang="ru-RU" sz="1200" dirty="0">
                          <a:effectLst/>
                        </a:rPr>
                        <a:t>,</a:t>
                      </a:r>
                      <a:r>
                        <a:rPr lang="en-US" sz="1200" dirty="0">
                          <a:effectLst/>
                        </a:rPr>
                        <a:t>82</a:t>
                      </a:r>
                      <a:endParaRPr lang="ru-RU" sz="1100" dirty="0">
                        <a:effectLst/>
                        <a:latin typeface="Calibri"/>
                        <a:ea typeface="Calibri"/>
                        <a:cs typeface="Times New Roman"/>
                      </a:endParaRPr>
                    </a:p>
                  </a:txBody>
                  <a:tcPr marL="68580" marR="68580" marT="0" marB="0"/>
                </a:tc>
              </a:tr>
              <a:tr h="360040">
                <a:tc>
                  <a:txBody>
                    <a:bodyPr/>
                    <a:lstStyle/>
                    <a:p>
                      <a:pPr indent="450215" algn="ctr">
                        <a:lnSpc>
                          <a:spcPct val="150000"/>
                        </a:lnSpc>
                        <a:spcAft>
                          <a:spcPts val="0"/>
                        </a:spcAft>
                      </a:pPr>
                      <a:r>
                        <a:rPr lang="ru-RU" sz="1200">
                          <a:effectLst/>
                        </a:rPr>
                        <a:t>4-5</a:t>
                      </a:r>
                      <a:endParaRPr lang="ru-RU" sz="1100">
                        <a:effectLst/>
                        <a:latin typeface="Calibri"/>
                        <a:ea typeface="Calibri"/>
                        <a:cs typeface="Times New Roman"/>
                      </a:endParaRPr>
                    </a:p>
                  </a:txBody>
                  <a:tcPr marL="68580" marR="68580" marT="0" marB="0"/>
                </a:tc>
                <a:tc>
                  <a:txBody>
                    <a:bodyPr/>
                    <a:lstStyle/>
                    <a:p>
                      <a:pPr indent="450215" algn="ctr">
                        <a:lnSpc>
                          <a:spcPct val="150000"/>
                        </a:lnSpc>
                        <a:spcAft>
                          <a:spcPts val="0"/>
                        </a:spcAft>
                      </a:pPr>
                      <a:r>
                        <a:rPr lang="ru-RU" sz="1200">
                          <a:effectLst/>
                        </a:rPr>
                        <a:t>0,</a:t>
                      </a:r>
                      <a:r>
                        <a:rPr lang="en-US" sz="1200">
                          <a:effectLst/>
                        </a:rPr>
                        <a:t>9684</a:t>
                      </a:r>
                      <a:endParaRPr lang="ru-RU" sz="1100">
                        <a:effectLst/>
                        <a:latin typeface="Calibri"/>
                        <a:ea typeface="Calibri"/>
                        <a:cs typeface="Times New Roman"/>
                      </a:endParaRPr>
                    </a:p>
                  </a:txBody>
                  <a:tcPr marL="68580" marR="68580" marT="0" marB="0"/>
                </a:tc>
                <a:tc>
                  <a:txBody>
                    <a:bodyPr/>
                    <a:lstStyle/>
                    <a:p>
                      <a:pPr indent="450215" algn="ctr">
                        <a:lnSpc>
                          <a:spcPct val="150000"/>
                        </a:lnSpc>
                        <a:spcAft>
                          <a:spcPts val="0"/>
                        </a:spcAft>
                      </a:pPr>
                      <a:r>
                        <a:rPr lang="ru-RU" sz="1200">
                          <a:effectLst/>
                        </a:rPr>
                        <a:t>0,9</a:t>
                      </a:r>
                      <a:r>
                        <a:rPr lang="en-US" sz="1200">
                          <a:effectLst/>
                        </a:rPr>
                        <a:t>5753</a:t>
                      </a:r>
                      <a:endParaRPr lang="ru-RU" sz="1100">
                        <a:effectLst/>
                        <a:latin typeface="Calibri"/>
                        <a:ea typeface="Calibri"/>
                        <a:cs typeface="Times New Roman"/>
                      </a:endParaRPr>
                    </a:p>
                  </a:txBody>
                  <a:tcPr marL="68580" marR="68580" marT="0" marB="0"/>
                </a:tc>
                <a:tc>
                  <a:txBody>
                    <a:bodyPr/>
                    <a:lstStyle/>
                    <a:p>
                      <a:pPr indent="450215" algn="ctr">
                        <a:lnSpc>
                          <a:spcPct val="150000"/>
                        </a:lnSpc>
                        <a:spcAft>
                          <a:spcPts val="0"/>
                        </a:spcAft>
                      </a:pPr>
                      <a:r>
                        <a:rPr lang="en-US" sz="1200" dirty="0">
                          <a:effectLst/>
                        </a:rPr>
                        <a:t>1</a:t>
                      </a:r>
                      <a:r>
                        <a:rPr lang="ru-RU" sz="1200" dirty="0">
                          <a:effectLst/>
                        </a:rPr>
                        <a:t>,1</a:t>
                      </a:r>
                      <a:r>
                        <a:rPr lang="en-US" sz="1200" dirty="0">
                          <a:effectLst/>
                        </a:rPr>
                        <a:t>2</a:t>
                      </a:r>
                      <a:endParaRPr lang="ru-RU" sz="1100" dirty="0">
                        <a:effectLst/>
                        <a:latin typeface="Calibri"/>
                        <a:ea typeface="Calibri"/>
                        <a:cs typeface="Times New Roman"/>
                      </a:endParaRPr>
                    </a:p>
                  </a:txBody>
                  <a:tcPr marL="68580" marR="68580" marT="0" marB="0"/>
                </a:tc>
              </a:tr>
            </a:tbl>
          </a:graphicData>
        </a:graphic>
      </p:graphicFrame>
      <p:sp>
        <p:nvSpPr>
          <p:cNvPr id="5" name="Номер слайда 4"/>
          <p:cNvSpPr>
            <a:spLocks noGrp="1"/>
          </p:cNvSpPr>
          <p:nvPr>
            <p:ph type="sldNum" sz="quarter" idx="12"/>
          </p:nvPr>
        </p:nvSpPr>
        <p:spPr/>
        <p:txBody>
          <a:bodyPr/>
          <a:lstStyle/>
          <a:p>
            <a:fld id="{6505BD77-84EF-4923-8BF3-4B206CD3461A}" type="slidenum">
              <a:rPr lang="ru-RU" sz="3600" smtClean="0">
                <a:solidFill>
                  <a:schemeClr val="bg1"/>
                </a:solidFill>
              </a:rPr>
              <a:t>18</a:t>
            </a:fld>
            <a:endParaRPr lang="ru-RU" sz="3600" dirty="0">
              <a:solidFill>
                <a:schemeClr val="bg1"/>
              </a:solidFill>
            </a:endParaRPr>
          </a:p>
        </p:txBody>
      </p:sp>
    </p:spTree>
    <p:extLst>
      <p:ext uri="{BB962C8B-B14F-4D97-AF65-F5344CB8AC3E}">
        <p14:creationId xmlns:p14="http://schemas.microsoft.com/office/powerpoint/2010/main" val="2310888607"/>
      </p:ext>
    </p:extLst>
  </p:cSld>
  <p:clrMapOvr>
    <a:masterClrMapping/>
  </p:clrMapOvr>
  <mc:AlternateContent xmlns:mc="http://schemas.openxmlformats.org/markup-compatibility/2006" xmlns:p14="http://schemas.microsoft.com/office/powerpoint/2010/main">
    <mc:Choice Requires="p14">
      <p:transition spd="slow" p14:dur="2750">
        <p14:window dir="vert"/>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8229600" cy="1084982"/>
          </a:xfrm>
        </p:spPr>
        <p:txBody>
          <a:bodyPr/>
          <a:lstStyle/>
          <a:p>
            <a:r>
              <a:rPr lang="uk-UA" dirty="0" smtClean="0"/>
              <a:t>Метод структурних перетворень</a:t>
            </a:r>
            <a:endParaRPr lang="ru-RU" dirty="0"/>
          </a:p>
        </p:txBody>
      </p:sp>
      <p:sp>
        <p:nvSpPr>
          <p:cNvPr id="7" name="Номер слайда 6"/>
          <p:cNvSpPr>
            <a:spLocks noGrp="1"/>
          </p:cNvSpPr>
          <p:nvPr>
            <p:ph type="sldNum" sz="quarter" idx="12"/>
          </p:nvPr>
        </p:nvSpPr>
        <p:spPr/>
        <p:txBody>
          <a:bodyPr/>
          <a:lstStyle/>
          <a:p>
            <a:fld id="{6505BD77-84EF-4923-8BF3-4B206CD3461A}" type="slidenum">
              <a:rPr lang="ru-RU" sz="3600" smtClean="0">
                <a:solidFill>
                  <a:schemeClr val="bg1"/>
                </a:solidFill>
              </a:rPr>
              <a:t>19</a:t>
            </a:fld>
            <a:endParaRPr lang="ru-RU" sz="3600" dirty="0">
              <a:solidFill>
                <a:schemeClr val="bg1"/>
              </a:solidFill>
            </a:endParaRPr>
          </a:p>
        </p:txBody>
      </p:sp>
      <p:pic>
        <p:nvPicPr>
          <p:cNvPr id="13327" name="Рисунок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2206807"/>
            <a:ext cx="2958356" cy="2677444"/>
          </a:xfrm>
          <a:prstGeom prst="rect">
            <a:avLst/>
          </a:prstGeom>
          <a:noFill/>
          <a:extLst>
            <a:ext uri="{909E8E84-426E-40DD-AFC4-6F175D3DCCD1}">
              <a14:hiddenFill xmlns:a14="http://schemas.microsoft.com/office/drawing/2010/main">
                <a:solidFill>
                  <a:srgbClr val="FFFFFF"/>
                </a:solidFill>
              </a14:hiddenFill>
            </a:ext>
          </a:extLst>
        </p:spPr>
      </p:pic>
      <p:pic>
        <p:nvPicPr>
          <p:cNvPr id="13326" name="Рисунок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7944" y="2230651"/>
            <a:ext cx="2917406" cy="2639558"/>
          </a:xfrm>
          <a:prstGeom prst="rect">
            <a:avLst/>
          </a:prstGeom>
          <a:noFill/>
          <a:extLst>
            <a:ext uri="{909E8E84-426E-40DD-AFC4-6F175D3DCCD1}">
              <a14:hiddenFill xmlns:a14="http://schemas.microsoft.com/office/drawing/2010/main">
                <a:solidFill>
                  <a:srgbClr val="FFFFFF"/>
                </a:solidFill>
              </a14:hiddenFill>
            </a:ext>
          </a:extLst>
        </p:spPr>
      </p:pic>
      <p:cxnSp>
        <p:nvCxnSpPr>
          <p:cNvPr id="23" name="Line 75"/>
          <p:cNvCxnSpPr>
            <a:cxnSpLocks noChangeShapeType="1"/>
          </p:cNvCxnSpPr>
          <p:nvPr/>
        </p:nvCxnSpPr>
        <p:spPr bwMode="auto">
          <a:xfrm>
            <a:off x="3527425" y="9002713"/>
            <a:ext cx="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sp>
        <p:nvSpPr>
          <p:cNvPr id="19" name="Rectangle 17"/>
          <p:cNvSpPr>
            <a:spLocks noChangeArrowheads="1"/>
          </p:cNvSpPr>
          <p:nvPr/>
        </p:nvSpPr>
        <p:spPr bwMode="auto">
          <a:xfrm>
            <a:off x="1725613" y="67452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20" name="Rectangle 18"/>
          <p:cNvSpPr>
            <a:spLocks noChangeArrowheads="1"/>
          </p:cNvSpPr>
          <p:nvPr/>
        </p:nvSpPr>
        <p:spPr bwMode="auto">
          <a:xfrm>
            <a:off x="1725613" y="90979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450850"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450850" algn="l" defTabSz="914400" rtl="0" eaLnBrk="1" fontAlgn="base" latinLnBrk="0" hangingPunct="1">
              <a:lnSpc>
                <a:spcPct val="100000"/>
              </a:lnSpc>
              <a:spcBef>
                <a:spcPct val="0"/>
              </a:spcBef>
              <a:spcAft>
                <a:spcPct val="0"/>
              </a:spcAft>
              <a:buClrTx/>
              <a:buSzTx/>
              <a:buFontTx/>
              <a:buNone/>
              <a:tabLst/>
            </a:pPr>
            <a:endParaRPr kumimoji="0" lang="ru-RU" alt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2" name="Rectangle 20"/>
          <p:cNvSpPr>
            <a:spLocks noChangeArrowheads="1"/>
          </p:cNvSpPr>
          <p:nvPr/>
        </p:nvSpPr>
        <p:spPr bwMode="auto">
          <a:xfrm>
            <a:off x="5977653" y="8774798"/>
            <a:ext cx="63991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450850" fontAlgn="base">
              <a:spcBef>
                <a:spcPct val="0"/>
              </a:spcBef>
              <a:spcAft>
                <a:spcPct val="0"/>
              </a:spcAft>
              <a:tabLst>
                <a:tab pos="1295400" algn="l"/>
              </a:tabLst>
              <a:defRPr>
                <a:solidFill>
                  <a:schemeClr val="tx1"/>
                </a:solidFill>
                <a:latin typeface="Arial" pitchFamily="34" charset="0"/>
                <a:cs typeface="Arial" pitchFamily="34" charset="0"/>
              </a:defRPr>
            </a:lvl1pPr>
            <a:lvl2pPr fontAlgn="base">
              <a:spcBef>
                <a:spcPct val="0"/>
              </a:spcBef>
              <a:spcAft>
                <a:spcPct val="0"/>
              </a:spcAft>
              <a:tabLst>
                <a:tab pos="1295400" algn="l"/>
              </a:tabLst>
              <a:defRPr>
                <a:solidFill>
                  <a:schemeClr val="tx1"/>
                </a:solidFill>
                <a:latin typeface="Arial" pitchFamily="34" charset="0"/>
                <a:cs typeface="Arial" pitchFamily="34" charset="0"/>
              </a:defRPr>
            </a:lvl2pPr>
            <a:lvl3pPr fontAlgn="base">
              <a:spcBef>
                <a:spcPct val="0"/>
              </a:spcBef>
              <a:spcAft>
                <a:spcPct val="0"/>
              </a:spcAft>
              <a:tabLst>
                <a:tab pos="1295400" algn="l"/>
              </a:tabLst>
              <a:defRPr>
                <a:solidFill>
                  <a:schemeClr val="tx1"/>
                </a:solidFill>
                <a:latin typeface="Arial" pitchFamily="34" charset="0"/>
                <a:cs typeface="Arial" pitchFamily="34" charset="0"/>
              </a:defRPr>
            </a:lvl3pPr>
            <a:lvl4pPr fontAlgn="base">
              <a:spcBef>
                <a:spcPct val="0"/>
              </a:spcBef>
              <a:spcAft>
                <a:spcPct val="0"/>
              </a:spcAft>
              <a:tabLst>
                <a:tab pos="1295400" algn="l"/>
              </a:tabLst>
              <a:defRPr>
                <a:solidFill>
                  <a:schemeClr val="tx1"/>
                </a:solidFill>
                <a:latin typeface="Arial" pitchFamily="34" charset="0"/>
                <a:cs typeface="Arial" pitchFamily="34" charset="0"/>
              </a:defRPr>
            </a:lvl4pPr>
            <a:lvl5pPr fontAlgn="base">
              <a:spcBef>
                <a:spcPct val="0"/>
              </a:spcBef>
              <a:spcAft>
                <a:spcPct val="0"/>
              </a:spcAft>
              <a:tabLst>
                <a:tab pos="1295400" algn="l"/>
              </a:tabLst>
              <a:defRPr>
                <a:solidFill>
                  <a:schemeClr val="tx1"/>
                </a:solidFill>
                <a:latin typeface="Arial" pitchFamily="34" charset="0"/>
                <a:cs typeface="Arial" pitchFamily="34" charset="0"/>
              </a:defRPr>
            </a:lvl5pPr>
            <a:lvl6pPr fontAlgn="base">
              <a:spcBef>
                <a:spcPct val="0"/>
              </a:spcBef>
              <a:spcAft>
                <a:spcPct val="0"/>
              </a:spcAft>
              <a:tabLst>
                <a:tab pos="1295400" algn="l"/>
              </a:tabLst>
              <a:defRPr>
                <a:solidFill>
                  <a:schemeClr val="tx1"/>
                </a:solidFill>
                <a:latin typeface="Arial" pitchFamily="34" charset="0"/>
                <a:cs typeface="Arial" pitchFamily="34" charset="0"/>
              </a:defRPr>
            </a:lvl6pPr>
            <a:lvl7pPr fontAlgn="base">
              <a:spcBef>
                <a:spcPct val="0"/>
              </a:spcBef>
              <a:spcAft>
                <a:spcPct val="0"/>
              </a:spcAft>
              <a:tabLst>
                <a:tab pos="1295400" algn="l"/>
              </a:tabLst>
              <a:defRPr>
                <a:solidFill>
                  <a:schemeClr val="tx1"/>
                </a:solidFill>
                <a:latin typeface="Arial" pitchFamily="34" charset="0"/>
                <a:cs typeface="Arial" pitchFamily="34" charset="0"/>
              </a:defRPr>
            </a:lvl7pPr>
            <a:lvl8pPr fontAlgn="base">
              <a:spcBef>
                <a:spcPct val="0"/>
              </a:spcBef>
              <a:spcAft>
                <a:spcPct val="0"/>
              </a:spcAft>
              <a:tabLst>
                <a:tab pos="1295400" algn="l"/>
              </a:tabLst>
              <a:defRPr>
                <a:solidFill>
                  <a:schemeClr val="tx1"/>
                </a:solidFill>
                <a:latin typeface="Arial" pitchFamily="34" charset="0"/>
                <a:cs typeface="Arial" pitchFamily="34" charset="0"/>
              </a:defRPr>
            </a:lvl8pPr>
            <a:lvl9pPr fontAlgn="base">
              <a:spcBef>
                <a:spcPct val="0"/>
              </a:spcBef>
              <a:spcAft>
                <a:spcPct val="0"/>
              </a:spcAft>
              <a:tabLst>
                <a:tab pos="1295400" algn="l"/>
              </a:tabLst>
              <a:defRPr>
                <a:solidFill>
                  <a:schemeClr val="tx1"/>
                </a:solidFill>
                <a:latin typeface="Arial" pitchFamily="34" charset="0"/>
                <a:cs typeface="Arial" pitchFamily="34" charset="0"/>
              </a:defRPr>
            </a:lvl9pPr>
          </a:lstStyle>
          <a:p>
            <a:pPr marL="0" marR="0" lvl="0" indent="450850" algn="ctr" defTabSz="914400" rtl="0" eaLnBrk="1" fontAlgn="base" latinLnBrk="0" hangingPunct="1">
              <a:lnSpc>
                <a:spcPct val="100000"/>
              </a:lnSpc>
              <a:spcBef>
                <a:spcPct val="0"/>
              </a:spcBef>
              <a:spcAft>
                <a:spcPct val="0"/>
              </a:spcAft>
              <a:buClrTx/>
              <a:buSzTx/>
              <a:buFontTx/>
              <a:buNone/>
              <a:tabLst>
                <a:tab pos="1295400" algn="l"/>
              </a:tabLst>
            </a:pPr>
            <a:r>
              <a:rPr kumimoji="0" lang="ru-RU" altLang="ru-RU" sz="1800" b="0" i="0" u="none" strike="noStrike" cap="none" normalizeH="0" baseline="0" dirty="0" smtClean="0">
                <a:ln>
                  <a:noFill/>
                </a:ln>
                <a:solidFill>
                  <a:schemeClr val="tx1"/>
                </a:solidFill>
                <a:effectLst/>
                <a:latin typeface="Arial" pitchFamily="34" charset="0"/>
                <a:cs typeface="Arial" pitchFamily="34" charset="0"/>
              </a:rPr>
              <a:t/>
            </a:r>
            <a:br>
              <a:rPr kumimoji="0" lang="ru-RU" altLang="ru-RU" sz="1800" b="0" i="0" u="none" strike="noStrike" cap="none" normalizeH="0" baseline="0" dirty="0" smtClean="0">
                <a:ln>
                  <a:noFill/>
                </a:ln>
                <a:solidFill>
                  <a:schemeClr val="tx1"/>
                </a:solidFill>
                <a:effectLst/>
                <a:latin typeface="Arial" pitchFamily="34" charset="0"/>
                <a:cs typeface="Arial" pitchFamily="34" charset="0"/>
              </a:rPr>
            </a:br>
            <a:endParaRPr kumimoji="0" lang="ru-RU" alt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3336" name="Picture 2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6707" y="4999403"/>
            <a:ext cx="5948363" cy="1863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37" name="Picture 2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530283" y="4964113"/>
            <a:ext cx="5948363" cy="1893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42" name="Picture 3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57139" y="1156240"/>
            <a:ext cx="6089650" cy="1262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57408733"/>
      </p:ext>
    </p:extLst>
  </p:cSld>
  <p:clrMapOvr>
    <a:masterClrMapping/>
  </p:clrMapOvr>
  <mc:AlternateContent xmlns:mc="http://schemas.openxmlformats.org/markup-compatibility/2006" xmlns:p14="http://schemas.microsoft.com/office/powerpoint/2010/main">
    <mc:Choice Requires="p14">
      <p:transition spd="slow" p14:dur="2750">
        <p14:window dir="vert"/>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1143000"/>
          </a:xfrm>
        </p:spPr>
        <p:txBody>
          <a:bodyPr/>
          <a:lstStyle/>
          <a:p>
            <a:r>
              <a:rPr lang="uk-UA" dirty="0" smtClean="0">
                <a:solidFill>
                  <a:schemeClr val="bg2">
                    <a:lumMod val="25000"/>
                  </a:schemeClr>
                </a:solidFill>
              </a:rPr>
              <a:t>Вступ</a:t>
            </a:r>
            <a:endParaRPr lang="ru-RU" dirty="0">
              <a:solidFill>
                <a:schemeClr val="bg2">
                  <a:lumMod val="25000"/>
                </a:schemeClr>
              </a:solidFill>
            </a:endParaRPr>
          </a:p>
        </p:txBody>
      </p:sp>
      <p:sp>
        <p:nvSpPr>
          <p:cNvPr id="5" name="Номер слайда 4"/>
          <p:cNvSpPr>
            <a:spLocks noGrp="1"/>
          </p:cNvSpPr>
          <p:nvPr>
            <p:ph type="sldNum" sz="quarter" idx="12"/>
          </p:nvPr>
        </p:nvSpPr>
        <p:spPr/>
        <p:txBody>
          <a:bodyPr/>
          <a:lstStyle/>
          <a:p>
            <a:fld id="{6505BD77-84EF-4923-8BF3-4B206CD3461A}" type="slidenum">
              <a:rPr lang="ru-RU" sz="3600" smtClean="0">
                <a:solidFill>
                  <a:schemeClr val="bg1"/>
                </a:solidFill>
              </a:rPr>
              <a:t>2</a:t>
            </a:fld>
            <a:endParaRPr lang="ru-RU" sz="3600" dirty="0">
              <a:solidFill>
                <a:schemeClr val="bg1"/>
              </a:solidFill>
            </a:endParaRPr>
          </a:p>
        </p:txBody>
      </p:sp>
      <p:sp>
        <p:nvSpPr>
          <p:cNvPr id="4" name="Прямоугольник 3"/>
          <p:cNvSpPr/>
          <p:nvPr/>
        </p:nvSpPr>
        <p:spPr>
          <a:xfrm>
            <a:off x="611560" y="1124744"/>
            <a:ext cx="8064896" cy="5324535"/>
          </a:xfrm>
          <a:prstGeom prst="rect">
            <a:avLst/>
          </a:prstGeom>
        </p:spPr>
        <p:txBody>
          <a:bodyPr wrap="square">
            <a:spAutoFit/>
          </a:bodyPr>
          <a:lstStyle/>
          <a:p>
            <a:pPr algn="just"/>
            <a:r>
              <a:rPr lang="uk-UA" sz="2000" b="1" dirty="0"/>
              <a:t>Актуальність. </a:t>
            </a:r>
            <a:r>
              <a:rPr lang="uk-UA" sz="2000" dirty="0"/>
              <a:t>Створення нових, унікальних машин, апаратів, ліній електропередачі, великих енергетичних об'єднань і комплексів вимагає застосування таких методів аналізу й розрахунку надійності, які дозволили б при проектуванні об'єктивно врахувати досвід експлуатації, дані експериментів, розрахувати надійність, проаналізувати варіанти по забезпеченню надійності, обґрунтувати її підвищення, прогнозувати надійність, виключити можливість катастрофічного результату аварій для людей і навколишнього середовища.</a:t>
            </a:r>
            <a:endParaRPr lang="ru-RU" sz="2000" dirty="0"/>
          </a:p>
          <a:p>
            <a:pPr algn="just"/>
            <a:r>
              <a:rPr lang="uk-UA" sz="2000" dirty="0"/>
              <a:t>З освоєнням нової енергетичної техніки та технологій проблема надійності стає однією із головних</a:t>
            </a:r>
            <a:r>
              <a:rPr lang="ru-RU" sz="2000" dirty="0"/>
              <a:t> [7-9]</a:t>
            </a:r>
            <a:r>
              <a:rPr lang="uk-UA" sz="2000" dirty="0"/>
              <a:t>. Відомо, що під час пусконалагоджувальних робіт при введенні нових енергетичних об'єктів, таких, як атомна електростанція або лінія передачі надвисокої напруги, виявляються й усуваються причини ненадійної роботи устаткування й установок. Більшість цих причин пояснюються недоліками конструкторських розробок, у яких не приділялося достатньої уваги аналізу й оцінці надійності.</a:t>
            </a:r>
            <a:endParaRPr lang="ru-RU" sz="2000" dirty="0"/>
          </a:p>
        </p:txBody>
      </p:sp>
    </p:spTree>
    <p:extLst>
      <p:ext uri="{BB962C8B-B14F-4D97-AF65-F5344CB8AC3E}">
        <p14:creationId xmlns:p14="http://schemas.microsoft.com/office/powerpoint/2010/main" val="493800085"/>
      </p:ext>
    </p:extLst>
  </p:cSld>
  <p:clrMapOvr>
    <a:masterClrMapping/>
  </p:clrMapOvr>
  <mc:AlternateContent xmlns:mc="http://schemas.openxmlformats.org/markup-compatibility/2006" xmlns:p14="http://schemas.microsoft.com/office/powerpoint/2010/main">
    <mc:Choice Requires="p14">
      <p:transition spd="slow" p14:dur="2750">
        <p14:window dir="vert"/>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Объект 7"/>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0" y="548680"/>
            <a:ext cx="9144000" cy="5400600"/>
          </a:xfrm>
        </p:spPr>
      </p:pic>
      <p:sp>
        <p:nvSpPr>
          <p:cNvPr id="7" name="Номер слайда 6"/>
          <p:cNvSpPr>
            <a:spLocks noGrp="1"/>
          </p:cNvSpPr>
          <p:nvPr>
            <p:ph type="sldNum" sz="quarter" idx="12"/>
          </p:nvPr>
        </p:nvSpPr>
        <p:spPr/>
        <p:txBody>
          <a:bodyPr/>
          <a:lstStyle/>
          <a:p>
            <a:fld id="{6505BD77-84EF-4923-8BF3-4B206CD3461A}" type="slidenum">
              <a:rPr lang="ru-RU" sz="3600" smtClean="0">
                <a:solidFill>
                  <a:schemeClr val="bg1"/>
                </a:solidFill>
              </a:rPr>
              <a:t>20</a:t>
            </a:fld>
            <a:endParaRPr lang="ru-RU" sz="3600">
              <a:solidFill>
                <a:schemeClr val="bg1"/>
              </a:solidFill>
            </a:endParaRPr>
          </a:p>
        </p:txBody>
      </p:sp>
      <p:pic>
        <p:nvPicPr>
          <p:cNvPr id="1433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6592" y="6093296"/>
            <a:ext cx="10734276" cy="5987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Рисунок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833320"/>
            <a:ext cx="9144000" cy="5191360"/>
          </a:xfrm>
          <a:prstGeom prst="rect">
            <a:avLst/>
          </a:prstGeom>
        </p:spPr>
      </p:pic>
    </p:spTree>
    <p:extLst>
      <p:ext uri="{BB962C8B-B14F-4D97-AF65-F5344CB8AC3E}">
        <p14:creationId xmlns:p14="http://schemas.microsoft.com/office/powerpoint/2010/main" val="4459390"/>
      </p:ext>
    </p:extLst>
  </p:cSld>
  <p:clrMapOvr>
    <a:masterClrMapping/>
  </p:clrMapOvr>
  <mc:AlternateContent xmlns:mc="http://schemas.openxmlformats.org/markup-compatibility/2006" xmlns:p14="http://schemas.microsoft.com/office/powerpoint/2010/main">
    <mc:Choice Requires="p14">
      <p:transition spd="slow" p14:dur="2750">
        <p14:window dir="vert"/>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dirty="0" smtClean="0"/>
              <a:t>Метод мінімальних шляхів та січень</a:t>
            </a:r>
            <a:endParaRPr lang="ru-RU" dirty="0"/>
          </a:p>
        </p:txBody>
      </p:sp>
      <p:sp>
        <p:nvSpPr>
          <p:cNvPr id="7" name="Номер слайда 6"/>
          <p:cNvSpPr>
            <a:spLocks noGrp="1"/>
          </p:cNvSpPr>
          <p:nvPr>
            <p:ph type="sldNum" sz="quarter" idx="12"/>
          </p:nvPr>
        </p:nvSpPr>
        <p:spPr/>
        <p:txBody>
          <a:bodyPr/>
          <a:lstStyle/>
          <a:p>
            <a:fld id="{6505BD77-84EF-4923-8BF3-4B206CD3461A}" type="slidenum">
              <a:rPr lang="ru-RU" sz="3600" smtClean="0">
                <a:solidFill>
                  <a:schemeClr val="bg1"/>
                </a:solidFill>
              </a:rPr>
              <a:t>21</a:t>
            </a:fld>
            <a:endParaRPr lang="ru-RU" sz="3600" dirty="0">
              <a:solidFill>
                <a:schemeClr val="bg1"/>
              </a:solidFill>
            </a:endParaRPr>
          </a:p>
        </p:txBody>
      </p:sp>
      <p:pic>
        <p:nvPicPr>
          <p:cNvPr id="1536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775" y="1340768"/>
            <a:ext cx="5948363"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9818" y="2274218"/>
            <a:ext cx="2948046" cy="26736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11960" y="2283603"/>
            <a:ext cx="3207116"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6"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259632" y="3356992"/>
            <a:ext cx="5088004" cy="949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7"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00392" y="2636770"/>
            <a:ext cx="936104" cy="194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8"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15518" y="3470490"/>
            <a:ext cx="3888432" cy="722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9" name="Picture 9"/>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908720" y="5733256"/>
            <a:ext cx="12909780" cy="720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01430918"/>
      </p:ext>
    </p:extLst>
  </p:cSld>
  <p:clrMapOvr>
    <a:masterClrMapping/>
  </p:clrMapOvr>
  <mc:AlternateContent xmlns:mc="http://schemas.openxmlformats.org/markup-compatibility/2006" xmlns:p14="http://schemas.microsoft.com/office/powerpoint/2010/main">
    <mc:Choice Requires="p14">
      <p:transition spd="slow" p14:dur="2750">
        <p14:window dir="vert"/>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Метод декомпозиції</a:t>
            </a:r>
            <a:endParaRPr lang="ru-RU" dirty="0"/>
          </a:p>
        </p:txBody>
      </p:sp>
      <p:sp>
        <p:nvSpPr>
          <p:cNvPr id="7" name="Номер слайда 6"/>
          <p:cNvSpPr>
            <a:spLocks noGrp="1"/>
          </p:cNvSpPr>
          <p:nvPr>
            <p:ph type="sldNum" sz="quarter" idx="12"/>
          </p:nvPr>
        </p:nvSpPr>
        <p:spPr/>
        <p:txBody>
          <a:bodyPr/>
          <a:lstStyle/>
          <a:p>
            <a:fld id="{6505BD77-84EF-4923-8BF3-4B206CD3461A}" type="slidenum">
              <a:rPr lang="ru-RU" sz="3600" smtClean="0">
                <a:solidFill>
                  <a:schemeClr val="bg1"/>
                </a:solidFill>
              </a:rPr>
              <a:t>22</a:t>
            </a:fld>
            <a:endParaRPr lang="ru-RU" sz="3600" dirty="0">
              <a:solidFill>
                <a:schemeClr val="bg1"/>
              </a:solidFill>
            </a:endParaRPr>
          </a:p>
        </p:txBody>
      </p:sp>
      <p:pic>
        <p:nvPicPr>
          <p:cNvPr id="1638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3568" y="1484784"/>
            <a:ext cx="8028100" cy="4968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28269232"/>
      </p:ext>
    </p:extLst>
  </p:cSld>
  <p:clrMapOvr>
    <a:masterClrMapping/>
  </p:clrMapOvr>
  <mc:AlternateContent xmlns:mc="http://schemas.openxmlformats.org/markup-compatibility/2006" xmlns:p14="http://schemas.microsoft.com/office/powerpoint/2010/main">
    <mc:Choice Requires="p14">
      <p:transition spd="slow" p14:dur="2750">
        <p14:window dir="vert"/>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6"/>
          <p:cNvSpPr>
            <a:spLocks noGrp="1"/>
          </p:cNvSpPr>
          <p:nvPr>
            <p:ph type="sldNum" sz="quarter" idx="12"/>
          </p:nvPr>
        </p:nvSpPr>
        <p:spPr/>
        <p:txBody>
          <a:bodyPr/>
          <a:lstStyle/>
          <a:p>
            <a:fld id="{6505BD77-84EF-4923-8BF3-4B206CD3461A}" type="slidenum">
              <a:rPr lang="ru-RU" sz="3600" smtClean="0">
                <a:solidFill>
                  <a:schemeClr val="bg1"/>
                </a:solidFill>
              </a:rPr>
              <a:t>23</a:t>
            </a:fld>
            <a:endParaRPr lang="ru-RU" sz="3600" dirty="0">
              <a:solidFill>
                <a:schemeClr val="bg1"/>
              </a:solidFill>
            </a:endParaRPr>
          </a:p>
        </p:txBody>
      </p:sp>
      <p:pic>
        <p:nvPicPr>
          <p:cNvPr id="1741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576" y="125396"/>
            <a:ext cx="7034548" cy="3240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41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31640" y="3429000"/>
            <a:ext cx="6962044" cy="1077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412"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25150" y="4437112"/>
            <a:ext cx="6664974" cy="20704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53949849"/>
      </p:ext>
    </p:extLst>
  </p:cSld>
  <p:clrMapOvr>
    <a:masterClrMapping/>
  </p:clrMapOvr>
  <mc:AlternateContent xmlns:mc="http://schemas.openxmlformats.org/markup-compatibility/2006" xmlns:p14="http://schemas.microsoft.com/office/powerpoint/2010/main">
    <mc:Choice Requires="p14">
      <p:transition spd="slow" p14:dur="2750">
        <p14:window dir="vert"/>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6"/>
          <p:cNvSpPr>
            <a:spLocks noGrp="1"/>
          </p:cNvSpPr>
          <p:nvPr>
            <p:ph type="sldNum" sz="quarter" idx="12"/>
          </p:nvPr>
        </p:nvSpPr>
        <p:spPr/>
        <p:txBody>
          <a:bodyPr/>
          <a:lstStyle/>
          <a:p>
            <a:fld id="{6505BD77-84EF-4923-8BF3-4B206CD3461A}" type="slidenum">
              <a:rPr lang="ru-RU" sz="3600" smtClean="0">
                <a:solidFill>
                  <a:schemeClr val="bg1"/>
                </a:solidFill>
              </a:rPr>
              <a:t>24</a:t>
            </a:fld>
            <a:endParaRPr lang="ru-RU" sz="3600" dirty="0">
              <a:solidFill>
                <a:schemeClr val="bg1"/>
              </a:solidFill>
            </a:endParaRPr>
          </a:p>
        </p:txBody>
      </p:sp>
      <p:pic>
        <p:nvPicPr>
          <p:cNvPr id="1843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7584" y="153407"/>
            <a:ext cx="7355718" cy="3384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3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87624" y="3537781"/>
            <a:ext cx="7205566" cy="1115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36"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26744" y="4869160"/>
            <a:ext cx="6719506" cy="1872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34477791"/>
      </p:ext>
    </p:extLst>
  </p:cSld>
  <p:clrMapOvr>
    <a:masterClrMapping/>
  </p:clrMapOvr>
  <mc:AlternateContent xmlns:mc="http://schemas.openxmlformats.org/markup-compatibility/2006" xmlns:p14="http://schemas.microsoft.com/office/powerpoint/2010/main">
    <mc:Choice Requires="p14">
      <p:transition spd="slow" p14:dur="2750">
        <p14:window dir="vert"/>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6"/>
          <p:cNvSpPr>
            <a:spLocks noGrp="1"/>
          </p:cNvSpPr>
          <p:nvPr>
            <p:ph type="sldNum" sz="quarter" idx="12"/>
          </p:nvPr>
        </p:nvSpPr>
        <p:spPr/>
        <p:txBody>
          <a:bodyPr/>
          <a:lstStyle/>
          <a:p>
            <a:fld id="{6505BD77-84EF-4923-8BF3-4B206CD3461A}" type="slidenum">
              <a:rPr lang="ru-RU" sz="3600" smtClean="0">
                <a:solidFill>
                  <a:schemeClr val="bg1"/>
                </a:solidFill>
              </a:rPr>
              <a:t>25</a:t>
            </a:fld>
            <a:endParaRPr lang="ru-RU" sz="3600" dirty="0">
              <a:solidFill>
                <a:schemeClr val="bg1"/>
              </a:solidFill>
            </a:endParaRPr>
          </a:p>
        </p:txBody>
      </p:sp>
      <p:pic>
        <p:nvPicPr>
          <p:cNvPr id="1945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0763" y="4509120"/>
            <a:ext cx="7935706" cy="2088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5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99792" y="404664"/>
            <a:ext cx="3672408" cy="3328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18336986"/>
      </p:ext>
    </p:extLst>
  </p:cSld>
  <p:clrMapOvr>
    <a:masterClrMapping/>
  </p:clrMapOvr>
  <mc:AlternateContent xmlns:mc="http://schemas.openxmlformats.org/markup-compatibility/2006" xmlns:p14="http://schemas.microsoft.com/office/powerpoint/2010/main">
    <mc:Choice Requires="p14">
      <p:transition spd="slow" p14:dur="2750">
        <p14:window dir="vert"/>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6"/>
          <p:cNvSpPr>
            <a:spLocks noGrp="1"/>
          </p:cNvSpPr>
          <p:nvPr>
            <p:ph type="sldNum" sz="quarter" idx="12"/>
          </p:nvPr>
        </p:nvSpPr>
        <p:spPr/>
        <p:txBody>
          <a:bodyPr/>
          <a:lstStyle/>
          <a:p>
            <a:fld id="{6505BD77-84EF-4923-8BF3-4B206CD3461A}" type="slidenum">
              <a:rPr lang="ru-RU" sz="3600" smtClean="0">
                <a:solidFill>
                  <a:schemeClr val="bg1"/>
                </a:solidFill>
              </a:rPr>
              <a:t>26</a:t>
            </a:fld>
            <a:endParaRPr lang="ru-RU" sz="3600" dirty="0">
              <a:solidFill>
                <a:schemeClr val="bg1"/>
              </a:solidFill>
            </a:endParaRPr>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2204863"/>
            <a:ext cx="2880320" cy="2606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Заголовок 1"/>
          <p:cNvSpPr>
            <a:spLocks noGrp="1"/>
          </p:cNvSpPr>
          <p:nvPr>
            <p:ph type="title"/>
          </p:nvPr>
        </p:nvSpPr>
        <p:spPr>
          <a:xfrm>
            <a:off x="457200" y="0"/>
            <a:ext cx="8229600" cy="476672"/>
          </a:xfrm>
        </p:spPr>
        <p:txBody>
          <a:bodyPr>
            <a:noAutofit/>
          </a:bodyPr>
          <a:lstStyle/>
          <a:p>
            <a:r>
              <a:rPr lang="ru-RU" sz="2400" dirty="0" err="1"/>
              <a:t>Розрахунок</a:t>
            </a:r>
            <a:r>
              <a:rPr lang="ru-RU" sz="2400" dirty="0"/>
              <a:t> </a:t>
            </a:r>
            <a:r>
              <a:rPr lang="ru-RU" sz="2400" dirty="0" err="1"/>
              <a:t>похибки</a:t>
            </a:r>
            <a:r>
              <a:rPr lang="ru-RU" sz="2400" dirty="0"/>
              <a:t> </a:t>
            </a:r>
            <a:r>
              <a:rPr lang="ru-RU" sz="2400" dirty="0" err="1"/>
              <a:t>розрахунків</a:t>
            </a:r>
            <a:r>
              <a:rPr lang="ru-RU" sz="2400" dirty="0"/>
              <a:t> методу </a:t>
            </a:r>
            <a:r>
              <a:rPr lang="ru-RU" sz="2400" dirty="0" err="1"/>
              <a:t>декомпозиції</a:t>
            </a:r>
            <a:endParaRPr lang="ru-RU" sz="2400" dirty="0"/>
          </a:p>
        </p:txBody>
      </p:sp>
      <p:pic>
        <p:nvPicPr>
          <p:cNvPr id="20485"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87824" y="260648"/>
            <a:ext cx="5184576" cy="5562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486"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99591" y="6065912"/>
            <a:ext cx="7530689" cy="792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4958610"/>
      </p:ext>
    </p:extLst>
  </p:cSld>
  <p:clrMapOvr>
    <a:masterClrMapping/>
  </p:clrMapOvr>
  <mc:AlternateContent xmlns:mc="http://schemas.openxmlformats.org/markup-compatibility/2006" xmlns:p14="http://schemas.microsoft.com/office/powerpoint/2010/main">
    <mc:Choice Requires="p14">
      <p:transition spd="slow" p14:dur="2750">
        <p14:window dir="vert"/>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6"/>
          <p:cNvSpPr>
            <a:spLocks noGrp="1"/>
          </p:cNvSpPr>
          <p:nvPr>
            <p:ph type="sldNum" sz="quarter" idx="12"/>
          </p:nvPr>
        </p:nvSpPr>
        <p:spPr/>
        <p:txBody>
          <a:bodyPr/>
          <a:lstStyle/>
          <a:p>
            <a:fld id="{6505BD77-84EF-4923-8BF3-4B206CD3461A}" type="slidenum">
              <a:rPr lang="ru-RU" sz="3600" smtClean="0">
                <a:solidFill>
                  <a:schemeClr val="bg1"/>
                </a:solidFill>
              </a:rPr>
              <a:t>27</a:t>
            </a:fld>
            <a:endParaRPr lang="ru-RU" sz="3600" dirty="0">
              <a:solidFill>
                <a:schemeClr val="bg1"/>
              </a:solidFill>
            </a:endParaRPr>
          </a:p>
        </p:txBody>
      </p:sp>
      <p:pic>
        <p:nvPicPr>
          <p:cNvPr id="2150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576" y="1484784"/>
            <a:ext cx="7659986" cy="3544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33953894"/>
      </p:ext>
    </p:extLst>
  </p:cSld>
  <p:clrMapOvr>
    <a:masterClrMapping/>
  </p:clrMapOvr>
  <mc:AlternateContent xmlns:mc="http://schemas.openxmlformats.org/markup-compatibility/2006" xmlns:p14="http://schemas.microsoft.com/office/powerpoint/2010/main">
    <mc:Choice Requires="p14">
      <p:transition spd="slow" p14:dur="2750">
        <p14:window dir="vert"/>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6"/>
          <p:cNvSpPr>
            <a:spLocks noGrp="1"/>
          </p:cNvSpPr>
          <p:nvPr>
            <p:ph type="sldNum" sz="quarter" idx="12"/>
          </p:nvPr>
        </p:nvSpPr>
        <p:spPr/>
        <p:txBody>
          <a:bodyPr/>
          <a:lstStyle/>
          <a:p>
            <a:fld id="{6505BD77-84EF-4923-8BF3-4B206CD3461A}" type="slidenum">
              <a:rPr lang="ru-RU" sz="3600" smtClean="0">
                <a:solidFill>
                  <a:schemeClr val="bg1"/>
                </a:solidFill>
              </a:rPr>
              <a:t>28</a:t>
            </a:fld>
            <a:endParaRPr lang="ru-RU" sz="3600" dirty="0">
              <a:solidFill>
                <a:schemeClr val="bg1"/>
              </a:solidFill>
            </a:endParaRPr>
          </a:p>
        </p:txBody>
      </p:sp>
      <p:sp>
        <p:nvSpPr>
          <p:cNvPr id="3" name="Заголовок 1"/>
          <p:cNvSpPr>
            <a:spLocks noGrp="1"/>
          </p:cNvSpPr>
          <p:nvPr>
            <p:ph type="title"/>
          </p:nvPr>
        </p:nvSpPr>
        <p:spPr>
          <a:xfrm>
            <a:off x="467544" y="-24011"/>
            <a:ext cx="8229600" cy="1143000"/>
          </a:xfrm>
        </p:spPr>
        <p:txBody>
          <a:bodyPr>
            <a:normAutofit/>
          </a:bodyPr>
          <a:lstStyle/>
          <a:p>
            <a:r>
              <a:rPr lang="ru-RU" sz="2400" dirty="0" err="1"/>
              <a:t>Розрахунок</a:t>
            </a:r>
            <a:r>
              <a:rPr lang="ru-RU" sz="2400" dirty="0"/>
              <a:t> </a:t>
            </a:r>
            <a:r>
              <a:rPr lang="ru-RU" sz="2400" dirty="0" err="1"/>
              <a:t>похибки</a:t>
            </a:r>
            <a:r>
              <a:rPr lang="ru-RU" sz="2400" dirty="0"/>
              <a:t> </a:t>
            </a:r>
            <a:r>
              <a:rPr lang="ru-RU" sz="2400" dirty="0" err="1"/>
              <a:t>між</a:t>
            </a:r>
            <a:r>
              <a:rPr lang="ru-RU" sz="2400" dirty="0"/>
              <a:t> методами </a:t>
            </a:r>
            <a:r>
              <a:rPr lang="ru-RU" sz="2400" dirty="0" err="1"/>
              <a:t>структурних</a:t>
            </a:r>
            <a:r>
              <a:rPr lang="ru-RU" sz="2400" dirty="0"/>
              <a:t> </a:t>
            </a:r>
            <a:r>
              <a:rPr lang="ru-RU" sz="2400" dirty="0" err="1"/>
              <a:t>перетворень</a:t>
            </a:r>
            <a:r>
              <a:rPr lang="ru-RU" sz="2400" dirty="0"/>
              <a:t>, </a:t>
            </a:r>
            <a:r>
              <a:rPr lang="ru-RU" sz="2400" dirty="0" err="1"/>
              <a:t>мінімальних</a:t>
            </a:r>
            <a:r>
              <a:rPr lang="ru-RU" sz="2400" dirty="0"/>
              <a:t> </a:t>
            </a:r>
            <a:r>
              <a:rPr lang="ru-RU" sz="2400" dirty="0" err="1"/>
              <a:t>шляхів</a:t>
            </a:r>
            <a:r>
              <a:rPr lang="ru-RU" sz="2400" dirty="0"/>
              <a:t> і </a:t>
            </a:r>
            <a:r>
              <a:rPr lang="ru-RU" sz="2400" dirty="0" err="1"/>
              <a:t>січень</a:t>
            </a:r>
            <a:r>
              <a:rPr lang="ru-RU" sz="2400" dirty="0"/>
              <a:t> та </a:t>
            </a:r>
            <a:r>
              <a:rPr lang="ru-RU" sz="2400" dirty="0" err="1"/>
              <a:t>декомпозиції</a:t>
            </a:r>
            <a:endParaRPr lang="ru-RU" sz="2400" dirty="0"/>
          </a:p>
        </p:txBody>
      </p:sp>
      <p:pic>
        <p:nvPicPr>
          <p:cNvPr id="2253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576" y="692696"/>
            <a:ext cx="7395069" cy="202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2" name="Прямоугольник 1"/>
              <p:cNvSpPr/>
              <p:nvPr/>
            </p:nvSpPr>
            <p:spPr>
              <a:xfrm>
                <a:off x="755576" y="2720993"/>
                <a:ext cx="8856984" cy="3999428"/>
              </a:xfrm>
              <a:prstGeom prst="rect">
                <a:avLst/>
              </a:prstGeom>
            </p:spPr>
            <p:txBody>
              <a:bodyPr wrap="square">
                <a:spAutoFit/>
              </a:bodyPr>
              <a:lstStyle/>
              <a:p>
                <a:r>
                  <a:rPr lang="uk-UA" sz="1600" dirty="0"/>
                  <a:t>Знайдемо відхилення між розрахунками у відсотках методів структурних перетворень і мінімальних шляхів та січень:</a:t>
                </a:r>
                <a:endParaRPr lang="ru-RU" sz="1600" dirty="0"/>
              </a:p>
              <a:p>
                <a:r>
                  <a:rPr lang="uk-UA" sz="1600" dirty="0"/>
                  <a:t> </a:t>
                </a:r>
                <a:endParaRPr lang="ru-RU" sz="1600" dirty="0"/>
              </a:p>
              <a:p>
                <a:pPr/>
                <a14:m>
                  <m:oMathPara xmlns:m="http://schemas.openxmlformats.org/officeDocument/2006/math">
                    <m:oMathParaPr>
                      <m:jc m:val="centerGroup"/>
                    </m:oMathParaPr>
                    <m:oMath xmlns:m="http://schemas.openxmlformats.org/officeDocument/2006/math">
                      <m:f>
                        <m:fPr>
                          <m:ctrlPr>
                            <a:rPr lang="ru-RU" sz="1600" i="1">
                              <a:latin typeface="Cambria Math"/>
                            </a:rPr>
                          </m:ctrlPr>
                        </m:fPr>
                        <m:num>
                          <m:sSub>
                            <m:sSubPr>
                              <m:ctrlPr>
                                <a:rPr lang="ru-RU" sz="1600" i="1">
                                  <a:latin typeface="Cambria Math"/>
                                </a:rPr>
                              </m:ctrlPr>
                            </m:sSubPr>
                            <m:e>
                              <m:r>
                                <a:rPr lang="uk-UA" sz="1600" i="1">
                                  <a:latin typeface="Cambria Math"/>
                                </a:rPr>
                                <m:t>Р</m:t>
                              </m:r>
                            </m:e>
                            <m:sub>
                              <m:nary>
                                <m:naryPr>
                                  <m:chr m:val="∑"/>
                                  <m:limLoc m:val="undOvr"/>
                                  <m:subHide m:val="on"/>
                                  <m:supHide m:val="on"/>
                                  <m:ctrlPr>
                                    <a:rPr lang="ru-RU" sz="1600" i="1">
                                      <a:latin typeface="Cambria Math"/>
                                    </a:rPr>
                                  </m:ctrlPr>
                                </m:naryPr>
                                <m:sub/>
                                <m:sup/>
                                <m:e>
                                  <m:r>
                                    <a:rPr lang="uk-UA" sz="1600" i="1">
                                      <a:latin typeface="Cambria Math"/>
                                    </a:rPr>
                                    <m:t>нш</m:t>
                                  </m:r>
                                </m:e>
                              </m:nary>
                            </m:sub>
                          </m:sSub>
                          <m:r>
                            <a:rPr lang="uk-UA" sz="1600" i="1">
                              <a:latin typeface="Cambria Math"/>
                            </a:rPr>
                            <m:t>−</m:t>
                          </m:r>
                          <m:sSub>
                            <m:sSubPr>
                              <m:ctrlPr>
                                <a:rPr lang="ru-RU" sz="1600" i="1">
                                  <a:latin typeface="Cambria Math"/>
                                </a:rPr>
                              </m:ctrlPr>
                            </m:sSubPr>
                            <m:e>
                              <m:r>
                                <a:rPr lang="uk-UA" sz="1600" i="1">
                                  <a:latin typeface="Cambria Math"/>
                                </a:rPr>
                                <m:t>Р</m:t>
                              </m:r>
                            </m:e>
                            <m:sub>
                              <m:nary>
                                <m:naryPr>
                                  <m:chr m:val="∑"/>
                                  <m:limLoc m:val="undOvr"/>
                                  <m:subHide m:val="on"/>
                                  <m:supHide m:val="on"/>
                                  <m:ctrlPr>
                                    <a:rPr lang="ru-RU" sz="1600" i="1">
                                      <a:latin typeface="Cambria Math"/>
                                    </a:rPr>
                                  </m:ctrlPr>
                                </m:naryPr>
                                <m:sub/>
                                <m:sup/>
                                <m:e>
                                  <m:r>
                                    <a:rPr lang="uk-UA" sz="1600" i="1">
                                      <a:latin typeface="Cambria Math"/>
                                    </a:rPr>
                                    <m:t>стр.п</m:t>
                                  </m:r>
                                </m:e>
                              </m:nary>
                            </m:sub>
                          </m:sSub>
                        </m:num>
                        <m:den>
                          <m:sSub>
                            <m:sSubPr>
                              <m:ctrlPr>
                                <a:rPr lang="ru-RU" sz="1600" i="1">
                                  <a:latin typeface="Cambria Math"/>
                                </a:rPr>
                              </m:ctrlPr>
                            </m:sSubPr>
                            <m:e>
                              <m:r>
                                <a:rPr lang="uk-UA" sz="1600" i="1">
                                  <a:latin typeface="Cambria Math"/>
                                </a:rPr>
                                <m:t>Р</m:t>
                              </m:r>
                            </m:e>
                            <m:sub>
                              <m:nary>
                                <m:naryPr>
                                  <m:chr m:val="∑"/>
                                  <m:limLoc m:val="undOvr"/>
                                  <m:subHide m:val="on"/>
                                  <m:supHide m:val="on"/>
                                  <m:ctrlPr>
                                    <a:rPr lang="ru-RU" sz="1600" i="1">
                                      <a:latin typeface="Cambria Math"/>
                                    </a:rPr>
                                  </m:ctrlPr>
                                </m:naryPr>
                                <m:sub/>
                                <m:sup/>
                                <m:e>
                                  <m:r>
                                    <a:rPr lang="uk-UA" sz="1600" i="1">
                                      <a:latin typeface="Cambria Math"/>
                                    </a:rPr>
                                    <m:t>нш</m:t>
                                  </m:r>
                                </m:e>
                              </m:nary>
                            </m:sub>
                          </m:sSub>
                        </m:den>
                      </m:f>
                      <m:r>
                        <a:rPr lang="uk-UA" sz="1600">
                          <a:latin typeface="Cambria Math"/>
                        </a:rPr>
                        <m:t>∙100%=</m:t>
                      </m:r>
                      <m:f>
                        <m:fPr>
                          <m:ctrlPr>
                            <a:rPr lang="ru-RU" sz="1600" i="1">
                              <a:latin typeface="Cambria Math"/>
                            </a:rPr>
                          </m:ctrlPr>
                        </m:fPr>
                        <m:num>
                          <m:r>
                            <a:rPr lang="uk-UA" sz="1600">
                              <a:latin typeface="Cambria Math"/>
                            </a:rPr>
                            <m:t>0,445</m:t>
                          </m:r>
                          <m:r>
                            <a:rPr lang="uk-UA" sz="1600" i="1">
                              <a:latin typeface="Cambria Math"/>
                            </a:rPr>
                            <m:t>−</m:t>
                          </m:r>
                          <m:r>
                            <a:rPr lang="uk-UA" sz="1600">
                              <a:latin typeface="Cambria Math"/>
                            </a:rPr>
                            <m:t>0,429</m:t>
                          </m:r>
                        </m:num>
                        <m:den>
                          <m:r>
                            <a:rPr lang="uk-UA" sz="1600">
                              <a:latin typeface="Cambria Math"/>
                            </a:rPr>
                            <m:t>0,445</m:t>
                          </m:r>
                        </m:den>
                      </m:f>
                      <m:r>
                        <a:rPr lang="uk-UA" sz="1600">
                          <a:latin typeface="Cambria Math"/>
                        </a:rPr>
                        <m:t>∙100%=3,59%.</m:t>
                      </m:r>
                    </m:oMath>
                  </m:oMathPara>
                </a14:m>
                <a:endParaRPr lang="ru-RU" sz="1600" dirty="0"/>
              </a:p>
              <a:p>
                <a:r>
                  <a:rPr lang="uk-UA" sz="1600" dirty="0"/>
                  <a:t>Знайдемо відхилення між розрахунками у відсотках методів структурних перетворень і декомпозиції:</a:t>
                </a:r>
                <a:endParaRPr lang="ru-RU" sz="1600" dirty="0"/>
              </a:p>
              <a:p>
                <a:r>
                  <a:rPr lang="uk-UA" sz="1600" dirty="0"/>
                  <a:t> </a:t>
                </a:r>
                <a:endParaRPr lang="ru-RU" sz="1600" dirty="0"/>
              </a:p>
              <a:p>
                <a:pPr/>
                <a14:m>
                  <m:oMathPara xmlns:m="http://schemas.openxmlformats.org/officeDocument/2006/math">
                    <m:oMathParaPr>
                      <m:jc m:val="centerGroup"/>
                    </m:oMathParaPr>
                    <m:oMath xmlns:m="http://schemas.openxmlformats.org/officeDocument/2006/math">
                      <m:f>
                        <m:fPr>
                          <m:ctrlPr>
                            <a:rPr lang="ru-RU" sz="1600" i="1">
                              <a:latin typeface="Cambria Math"/>
                            </a:rPr>
                          </m:ctrlPr>
                        </m:fPr>
                        <m:num>
                          <m:sSub>
                            <m:sSubPr>
                              <m:ctrlPr>
                                <a:rPr lang="ru-RU" sz="1600" i="1">
                                  <a:latin typeface="Cambria Math"/>
                                </a:rPr>
                              </m:ctrlPr>
                            </m:sSubPr>
                            <m:e>
                              <m:r>
                                <a:rPr lang="uk-UA" sz="1600" i="1">
                                  <a:latin typeface="Cambria Math"/>
                                </a:rPr>
                                <m:t>Р</m:t>
                              </m:r>
                            </m:e>
                            <m:sub>
                              <m:nary>
                                <m:naryPr>
                                  <m:chr m:val="∑"/>
                                  <m:limLoc m:val="undOvr"/>
                                  <m:subHide m:val="on"/>
                                  <m:supHide m:val="on"/>
                                  <m:ctrlPr>
                                    <a:rPr lang="ru-RU" sz="1600" i="1">
                                      <a:latin typeface="Cambria Math"/>
                                    </a:rPr>
                                  </m:ctrlPr>
                                </m:naryPr>
                                <m:sub/>
                                <m:sup/>
                                <m:e>
                                  <m:r>
                                    <a:rPr lang="uk-UA" sz="1600" i="1">
                                      <a:latin typeface="Cambria Math"/>
                                    </a:rPr>
                                    <m:t>дек1</m:t>
                                  </m:r>
                                </m:e>
                              </m:nary>
                            </m:sub>
                          </m:sSub>
                          <m:r>
                            <a:rPr lang="uk-UA" sz="1600" i="1">
                              <a:latin typeface="Cambria Math"/>
                            </a:rPr>
                            <m:t>−</m:t>
                          </m:r>
                          <m:sSub>
                            <m:sSubPr>
                              <m:ctrlPr>
                                <a:rPr lang="ru-RU" sz="1600" i="1">
                                  <a:latin typeface="Cambria Math"/>
                                </a:rPr>
                              </m:ctrlPr>
                            </m:sSubPr>
                            <m:e>
                              <m:r>
                                <a:rPr lang="uk-UA" sz="1600" i="1">
                                  <a:latin typeface="Cambria Math"/>
                                </a:rPr>
                                <m:t>Р</m:t>
                              </m:r>
                            </m:e>
                            <m:sub>
                              <m:nary>
                                <m:naryPr>
                                  <m:chr m:val="∑"/>
                                  <m:limLoc m:val="undOvr"/>
                                  <m:subHide m:val="on"/>
                                  <m:supHide m:val="on"/>
                                  <m:ctrlPr>
                                    <a:rPr lang="ru-RU" sz="1600" i="1">
                                      <a:latin typeface="Cambria Math"/>
                                    </a:rPr>
                                  </m:ctrlPr>
                                </m:naryPr>
                                <m:sub/>
                                <m:sup/>
                                <m:e>
                                  <m:r>
                                    <a:rPr lang="uk-UA" sz="1600" i="1">
                                      <a:latin typeface="Cambria Math"/>
                                    </a:rPr>
                                    <m:t>стр.п</m:t>
                                  </m:r>
                                </m:e>
                              </m:nary>
                            </m:sub>
                          </m:sSub>
                        </m:num>
                        <m:den>
                          <m:sSub>
                            <m:sSubPr>
                              <m:ctrlPr>
                                <a:rPr lang="ru-RU" sz="1600" i="1">
                                  <a:latin typeface="Cambria Math"/>
                                </a:rPr>
                              </m:ctrlPr>
                            </m:sSubPr>
                            <m:e>
                              <m:r>
                                <a:rPr lang="uk-UA" sz="1600" i="1">
                                  <a:latin typeface="Cambria Math"/>
                                </a:rPr>
                                <m:t>Р</m:t>
                              </m:r>
                            </m:e>
                            <m:sub>
                              <m:nary>
                                <m:naryPr>
                                  <m:chr m:val="∑"/>
                                  <m:limLoc m:val="undOvr"/>
                                  <m:subHide m:val="on"/>
                                  <m:supHide m:val="on"/>
                                  <m:ctrlPr>
                                    <a:rPr lang="ru-RU" sz="1600" i="1">
                                      <a:latin typeface="Cambria Math"/>
                                    </a:rPr>
                                  </m:ctrlPr>
                                </m:naryPr>
                                <m:sub/>
                                <m:sup/>
                                <m:e>
                                  <m:r>
                                    <a:rPr lang="uk-UA" sz="1600" i="1">
                                      <a:latin typeface="Cambria Math"/>
                                    </a:rPr>
                                    <m:t>дек1</m:t>
                                  </m:r>
                                </m:e>
                              </m:nary>
                            </m:sub>
                          </m:sSub>
                        </m:den>
                      </m:f>
                      <m:r>
                        <a:rPr lang="uk-UA" sz="1600">
                          <a:latin typeface="Cambria Math"/>
                        </a:rPr>
                        <m:t>∙100%=</m:t>
                      </m:r>
                      <m:f>
                        <m:fPr>
                          <m:ctrlPr>
                            <a:rPr lang="ru-RU" sz="1600" i="1">
                              <a:latin typeface="Cambria Math"/>
                            </a:rPr>
                          </m:ctrlPr>
                        </m:fPr>
                        <m:num>
                          <m:r>
                            <a:rPr lang="uk-UA" sz="1600">
                              <a:latin typeface="Cambria Math"/>
                            </a:rPr>
                            <m:t>0,4309</m:t>
                          </m:r>
                          <m:r>
                            <a:rPr lang="uk-UA" sz="1600" i="1">
                              <a:latin typeface="Cambria Math"/>
                            </a:rPr>
                            <m:t>−</m:t>
                          </m:r>
                          <m:r>
                            <a:rPr lang="uk-UA" sz="1600">
                              <a:latin typeface="Cambria Math"/>
                            </a:rPr>
                            <m:t>0,429</m:t>
                          </m:r>
                        </m:num>
                        <m:den>
                          <m:r>
                            <a:rPr lang="uk-UA" sz="1600">
                              <a:latin typeface="Cambria Math"/>
                            </a:rPr>
                            <m:t>0,4309</m:t>
                          </m:r>
                        </m:den>
                      </m:f>
                      <m:r>
                        <a:rPr lang="uk-UA" sz="1600">
                          <a:latin typeface="Cambria Math"/>
                        </a:rPr>
                        <m:t>∙100%=0,44%.</m:t>
                      </m:r>
                    </m:oMath>
                  </m:oMathPara>
                </a14:m>
                <a:endParaRPr lang="ru-RU" sz="1600" dirty="0"/>
              </a:p>
              <a:p>
                <a:r>
                  <a:rPr lang="uk-UA" sz="1600" dirty="0"/>
                  <a:t>Знайдемо відхилення між розрахунками у відсотках методів структурних перетворень і декомпозиції:</a:t>
                </a:r>
                <a:endParaRPr lang="ru-RU" sz="1600" dirty="0"/>
              </a:p>
              <a:p>
                <a:r>
                  <a:rPr lang="uk-UA" sz="1600" dirty="0"/>
                  <a:t> </a:t>
                </a:r>
                <a:endParaRPr lang="ru-RU" sz="1600" dirty="0"/>
              </a:p>
              <a:p>
                <a:pPr/>
                <a14:m>
                  <m:oMathPara xmlns:m="http://schemas.openxmlformats.org/officeDocument/2006/math">
                    <m:oMathParaPr>
                      <m:jc m:val="centerGroup"/>
                    </m:oMathParaPr>
                    <m:oMath xmlns:m="http://schemas.openxmlformats.org/officeDocument/2006/math">
                      <m:f>
                        <m:fPr>
                          <m:ctrlPr>
                            <a:rPr lang="ru-RU" sz="1600" i="1">
                              <a:latin typeface="Cambria Math"/>
                            </a:rPr>
                          </m:ctrlPr>
                        </m:fPr>
                        <m:num>
                          <m:sSub>
                            <m:sSubPr>
                              <m:ctrlPr>
                                <a:rPr lang="ru-RU" sz="1600" i="1">
                                  <a:latin typeface="Cambria Math"/>
                                </a:rPr>
                              </m:ctrlPr>
                            </m:sSubPr>
                            <m:e>
                              <m:r>
                                <a:rPr lang="uk-UA" sz="1600" i="1">
                                  <a:latin typeface="Cambria Math"/>
                                </a:rPr>
                                <m:t>Р</m:t>
                              </m:r>
                            </m:e>
                            <m:sub>
                              <m:nary>
                                <m:naryPr>
                                  <m:chr m:val="∑"/>
                                  <m:limLoc m:val="undOvr"/>
                                  <m:subHide m:val="on"/>
                                  <m:supHide m:val="on"/>
                                  <m:ctrlPr>
                                    <a:rPr lang="ru-RU" sz="1600" i="1">
                                      <a:latin typeface="Cambria Math"/>
                                    </a:rPr>
                                  </m:ctrlPr>
                                </m:naryPr>
                                <m:sub/>
                                <m:sup/>
                                <m:e>
                                  <m:r>
                                    <a:rPr lang="uk-UA" sz="1600" i="1">
                                      <a:latin typeface="Cambria Math"/>
                                    </a:rPr>
                                    <m:t>дек2</m:t>
                                  </m:r>
                                </m:e>
                              </m:nary>
                            </m:sub>
                          </m:sSub>
                          <m:r>
                            <a:rPr lang="uk-UA" sz="1600" i="1">
                              <a:latin typeface="Cambria Math"/>
                            </a:rPr>
                            <m:t>−</m:t>
                          </m:r>
                          <m:sSub>
                            <m:sSubPr>
                              <m:ctrlPr>
                                <a:rPr lang="ru-RU" sz="1600" i="1">
                                  <a:latin typeface="Cambria Math"/>
                                </a:rPr>
                              </m:ctrlPr>
                            </m:sSubPr>
                            <m:e>
                              <m:r>
                                <a:rPr lang="uk-UA" sz="1600" i="1">
                                  <a:latin typeface="Cambria Math"/>
                                </a:rPr>
                                <m:t>Р</m:t>
                              </m:r>
                            </m:e>
                            <m:sub>
                              <m:nary>
                                <m:naryPr>
                                  <m:chr m:val="∑"/>
                                  <m:limLoc m:val="undOvr"/>
                                  <m:subHide m:val="on"/>
                                  <m:supHide m:val="on"/>
                                  <m:ctrlPr>
                                    <a:rPr lang="ru-RU" sz="1600" i="1">
                                      <a:latin typeface="Cambria Math"/>
                                    </a:rPr>
                                  </m:ctrlPr>
                                </m:naryPr>
                                <m:sub/>
                                <m:sup/>
                                <m:e>
                                  <m:r>
                                    <a:rPr lang="uk-UA" sz="1600" i="1">
                                      <a:latin typeface="Cambria Math"/>
                                    </a:rPr>
                                    <m:t>стр.п</m:t>
                                  </m:r>
                                </m:e>
                              </m:nary>
                            </m:sub>
                          </m:sSub>
                        </m:num>
                        <m:den>
                          <m:sSub>
                            <m:sSubPr>
                              <m:ctrlPr>
                                <a:rPr lang="ru-RU" sz="1600" i="1">
                                  <a:latin typeface="Cambria Math"/>
                                </a:rPr>
                              </m:ctrlPr>
                            </m:sSubPr>
                            <m:e>
                              <m:r>
                                <a:rPr lang="uk-UA" sz="1600" i="1">
                                  <a:latin typeface="Cambria Math"/>
                                </a:rPr>
                                <m:t>Р</m:t>
                              </m:r>
                            </m:e>
                            <m:sub>
                              <m:nary>
                                <m:naryPr>
                                  <m:chr m:val="∑"/>
                                  <m:limLoc m:val="undOvr"/>
                                  <m:subHide m:val="on"/>
                                  <m:supHide m:val="on"/>
                                  <m:ctrlPr>
                                    <a:rPr lang="ru-RU" sz="1600" i="1">
                                      <a:latin typeface="Cambria Math"/>
                                    </a:rPr>
                                  </m:ctrlPr>
                                </m:naryPr>
                                <m:sub/>
                                <m:sup/>
                                <m:e>
                                  <m:r>
                                    <a:rPr lang="uk-UA" sz="1600" i="1">
                                      <a:latin typeface="Cambria Math"/>
                                    </a:rPr>
                                    <m:t>дек2</m:t>
                                  </m:r>
                                </m:e>
                              </m:nary>
                            </m:sub>
                          </m:sSub>
                        </m:den>
                      </m:f>
                      <m:r>
                        <a:rPr lang="uk-UA" sz="1600">
                          <a:latin typeface="Cambria Math"/>
                        </a:rPr>
                        <m:t>∙100%=</m:t>
                      </m:r>
                      <m:f>
                        <m:fPr>
                          <m:ctrlPr>
                            <a:rPr lang="ru-RU" sz="1600" i="1">
                              <a:latin typeface="Cambria Math"/>
                            </a:rPr>
                          </m:ctrlPr>
                        </m:fPr>
                        <m:num>
                          <m:r>
                            <a:rPr lang="uk-UA" sz="1600">
                              <a:latin typeface="Cambria Math"/>
                            </a:rPr>
                            <m:t>0,44825</m:t>
                          </m:r>
                          <m:r>
                            <a:rPr lang="uk-UA" sz="1600" i="1">
                              <a:latin typeface="Cambria Math"/>
                            </a:rPr>
                            <m:t>−</m:t>
                          </m:r>
                          <m:r>
                            <a:rPr lang="uk-UA" sz="1600">
                              <a:latin typeface="Cambria Math"/>
                            </a:rPr>
                            <m:t>0,429</m:t>
                          </m:r>
                        </m:num>
                        <m:den>
                          <m:r>
                            <a:rPr lang="uk-UA" sz="1600">
                              <a:latin typeface="Cambria Math"/>
                            </a:rPr>
                            <m:t>0,44825</m:t>
                          </m:r>
                        </m:den>
                      </m:f>
                      <m:r>
                        <a:rPr lang="uk-UA" sz="1600">
                          <a:latin typeface="Cambria Math"/>
                        </a:rPr>
                        <m:t>∙100%=4,29%.</m:t>
                      </m:r>
                    </m:oMath>
                  </m:oMathPara>
                </a14:m>
                <a:endParaRPr lang="ru-RU" sz="1600" dirty="0"/>
              </a:p>
            </p:txBody>
          </p:sp>
        </mc:Choice>
        <mc:Fallback xmlns="">
          <p:sp>
            <p:nvSpPr>
              <p:cNvPr id="2" name="Прямоугольник 1"/>
              <p:cNvSpPr>
                <a:spLocks noRot="1" noChangeAspect="1" noMove="1" noResize="1" noEditPoints="1" noAdjustHandles="1" noChangeArrowheads="1" noChangeShapeType="1" noTextEdit="1"/>
              </p:cNvSpPr>
              <p:nvPr/>
            </p:nvSpPr>
            <p:spPr>
              <a:xfrm>
                <a:off x="755576" y="2720993"/>
                <a:ext cx="8856984" cy="3999428"/>
              </a:xfrm>
              <a:prstGeom prst="rect">
                <a:avLst/>
              </a:prstGeom>
              <a:blipFill rotWithShape="1">
                <a:blip r:embed="rId4"/>
                <a:stretch>
                  <a:fillRect l="-413" t="-457"/>
                </a:stretch>
              </a:blipFill>
            </p:spPr>
            <p:txBody>
              <a:bodyPr/>
              <a:lstStyle/>
              <a:p>
                <a:r>
                  <a:rPr lang="ru-RU">
                    <a:noFill/>
                  </a:rPr>
                  <a:t> </a:t>
                </a:r>
              </a:p>
            </p:txBody>
          </p:sp>
        </mc:Fallback>
      </mc:AlternateContent>
    </p:spTree>
    <p:extLst>
      <p:ext uri="{BB962C8B-B14F-4D97-AF65-F5344CB8AC3E}">
        <p14:creationId xmlns:p14="http://schemas.microsoft.com/office/powerpoint/2010/main" val="167696823"/>
      </p:ext>
    </p:extLst>
  </p:cSld>
  <p:clrMapOvr>
    <a:masterClrMapping/>
  </p:clrMapOvr>
  <mc:AlternateContent xmlns:mc="http://schemas.openxmlformats.org/markup-compatibility/2006" xmlns:p14="http://schemas.microsoft.com/office/powerpoint/2010/main">
    <mc:Choice Requires="p14">
      <p:transition spd="slow" p14:dur="2750">
        <p14:window dir="vert"/>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940966"/>
          </a:xfrm>
        </p:spPr>
        <p:txBody>
          <a:bodyPr>
            <a:noAutofit/>
          </a:bodyPr>
          <a:lstStyle/>
          <a:p>
            <a:r>
              <a:rPr lang="ru-RU" sz="2400" dirty="0" err="1"/>
              <a:t>Програмна</a:t>
            </a:r>
            <a:r>
              <a:rPr lang="ru-RU" sz="2400" dirty="0"/>
              <a:t> </a:t>
            </a:r>
            <a:r>
              <a:rPr lang="ru-RU" sz="2400" dirty="0" err="1"/>
              <a:t>реалізація</a:t>
            </a:r>
            <a:r>
              <a:rPr lang="ru-RU" sz="2400" dirty="0"/>
              <a:t> </a:t>
            </a:r>
            <a:r>
              <a:rPr lang="ru-RU" sz="2400" dirty="0" err="1"/>
              <a:t>математичних</a:t>
            </a:r>
            <a:r>
              <a:rPr lang="ru-RU" sz="2400" dirty="0"/>
              <a:t> моделей методу </a:t>
            </a:r>
            <a:r>
              <a:rPr lang="ru-RU" sz="2400" dirty="0" err="1"/>
              <a:t>структурних</a:t>
            </a:r>
            <a:r>
              <a:rPr lang="ru-RU" sz="2400" dirty="0"/>
              <a:t> </a:t>
            </a:r>
            <a:r>
              <a:rPr lang="ru-RU" sz="2400" dirty="0" err="1"/>
              <a:t>перетворень</a:t>
            </a:r>
            <a:endParaRPr lang="ru-RU" sz="2400" dirty="0"/>
          </a:p>
        </p:txBody>
      </p:sp>
      <p:sp>
        <p:nvSpPr>
          <p:cNvPr id="7" name="Номер слайда 6"/>
          <p:cNvSpPr>
            <a:spLocks noGrp="1"/>
          </p:cNvSpPr>
          <p:nvPr>
            <p:ph type="sldNum" sz="quarter" idx="12"/>
          </p:nvPr>
        </p:nvSpPr>
        <p:spPr/>
        <p:txBody>
          <a:bodyPr/>
          <a:lstStyle/>
          <a:p>
            <a:fld id="{6505BD77-84EF-4923-8BF3-4B206CD3461A}" type="slidenum">
              <a:rPr lang="ru-RU" smtClean="0"/>
              <a:t>29</a:t>
            </a:fld>
            <a:endParaRPr lang="ru-RU"/>
          </a:p>
        </p:txBody>
      </p:sp>
      <p:sp>
        <p:nvSpPr>
          <p:cNvPr id="8" name="Прямоугольник 7"/>
          <p:cNvSpPr/>
          <p:nvPr/>
        </p:nvSpPr>
        <p:spPr>
          <a:xfrm>
            <a:off x="107504" y="1052736"/>
            <a:ext cx="8856984" cy="646331"/>
          </a:xfrm>
          <a:prstGeom prst="rect">
            <a:avLst/>
          </a:prstGeom>
        </p:spPr>
        <p:txBody>
          <a:bodyPr wrap="square">
            <a:spAutoFit/>
          </a:bodyPr>
          <a:lstStyle/>
          <a:p>
            <a:r>
              <a:rPr lang="uk-UA" dirty="0"/>
              <a:t>Програма розроблена в середовищі  «</a:t>
            </a:r>
            <a:r>
              <a:rPr lang="ru-RU" dirty="0" err="1"/>
              <a:t>Embarcadero</a:t>
            </a:r>
            <a:r>
              <a:rPr lang="ru-RU" dirty="0"/>
              <a:t> C++</a:t>
            </a:r>
            <a:r>
              <a:rPr lang="ru-RU" dirty="0" err="1"/>
              <a:t>Builder</a:t>
            </a:r>
            <a:r>
              <a:rPr lang="ru-RU" dirty="0"/>
              <a:t> 2010</a:t>
            </a:r>
            <a:r>
              <a:rPr lang="uk-UA" dirty="0"/>
              <a:t>», на мові програмування «С++».</a:t>
            </a:r>
            <a:endParaRPr lang="ru-RU" dirty="0"/>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375" y="1699065"/>
            <a:ext cx="6408712" cy="3645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Рисунок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18958" y="1769375"/>
            <a:ext cx="8129940" cy="5077435"/>
          </a:xfrm>
          <a:prstGeom prst="rect">
            <a:avLst/>
          </a:prstGeom>
        </p:spPr>
      </p:pic>
      <p:pic>
        <p:nvPicPr>
          <p:cNvPr id="2355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15816" y="4149080"/>
            <a:ext cx="2520280" cy="2223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56"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49703" y="4164849"/>
            <a:ext cx="3600400" cy="29690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02921252"/>
      </p:ext>
    </p:extLst>
  </p:cSld>
  <p:clrMapOvr>
    <a:masterClrMapping/>
  </p:clrMapOvr>
  <mc:AlternateContent xmlns:mc="http://schemas.openxmlformats.org/markup-compatibility/2006" xmlns:p14="http://schemas.microsoft.com/office/powerpoint/2010/main">
    <mc:Choice Requires="p14">
      <p:transition spd="slow" p14:dur="2750">
        <p14:window dir="vert"/>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6505BD77-84EF-4923-8BF3-4B206CD3461A}" type="slidenum">
              <a:rPr lang="ru-RU" sz="3600" smtClean="0">
                <a:solidFill>
                  <a:schemeClr val="bg1"/>
                </a:solidFill>
              </a:rPr>
              <a:t>3</a:t>
            </a:fld>
            <a:endParaRPr lang="ru-RU" sz="3600" dirty="0">
              <a:solidFill>
                <a:schemeClr val="bg1"/>
              </a:solidFill>
            </a:endParaRPr>
          </a:p>
        </p:txBody>
      </p:sp>
      <p:sp>
        <p:nvSpPr>
          <p:cNvPr id="2" name="Прямоугольник 1"/>
          <p:cNvSpPr/>
          <p:nvPr/>
        </p:nvSpPr>
        <p:spPr>
          <a:xfrm>
            <a:off x="0" y="0"/>
            <a:ext cx="9144000" cy="6740307"/>
          </a:xfrm>
          <a:prstGeom prst="rect">
            <a:avLst/>
          </a:prstGeom>
        </p:spPr>
        <p:txBody>
          <a:bodyPr wrap="square">
            <a:spAutoFit/>
          </a:bodyPr>
          <a:lstStyle/>
          <a:p>
            <a:r>
              <a:rPr lang="uk-UA" b="1" dirty="0"/>
              <a:t>Мета роботи. </a:t>
            </a:r>
            <a:r>
              <a:rPr lang="uk-UA" dirty="0"/>
              <a:t>Підвищення ефективності моніторингу та аналізу узагальнених показників надійності електричної системи.</a:t>
            </a:r>
            <a:endParaRPr lang="ru-RU" dirty="0"/>
          </a:p>
          <a:p>
            <a:r>
              <a:rPr lang="uk-UA" b="1" dirty="0"/>
              <a:t>Задачі. </a:t>
            </a:r>
            <a:r>
              <a:rPr lang="uk-UA" dirty="0"/>
              <a:t>Для досягнення поставленої мети, в роботі потрібно вирішити наступні задачі:</a:t>
            </a:r>
            <a:endParaRPr lang="ru-RU" dirty="0"/>
          </a:p>
          <a:p>
            <a:r>
              <a:rPr lang="uk-UA" dirty="0"/>
              <a:t>1) проаналізувати одиничні та комплексні показники надійності електроенергетичних об’єктів, визначити узагальнений показник для аналізу роботи електроенергетичних схем з точки зору надійності;</a:t>
            </a:r>
            <a:endParaRPr lang="ru-RU" dirty="0"/>
          </a:p>
          <a:p>
            <a:r>
              <a:rPr lang="uk-UA" dirty="0"/>
              <a:t>2) виконати дослідження математичного апарату аналізу проблем надійності електроенергетичний схем та розробили узагальнену математичну модель імовірнісних показників надійності, яка би дозволила комплексно охарактеризувати стан надійності електроенергетичної схеми;</a:t>
            </a:r>
            <a:endParaRPr lang="ru-RU" dirty="0"/>
          </a:p>
          <a:p>
            <a:r>
              <a:rPr lang="uk-UA" dirty="0"/>
              <a:t>3) виконати розрахунок та аналіз узагальнених показників надійності  роботи електроенергетичної схеми </a:t>
            </a:r>
            <a:r>
              <a:rPr lang="uk-UA" dirty="0" err="1"/>
              <a:t>графо</a:t>
            </a:r>
            <a:r>
              <a:rPr lang="uk-UA" dirty="0"/>
              <a:t>-аналітичним методом вилучення вузлів, методом вкладених матриць, методом структурних перетворень, методом мінімальних шляхів і січень та за методом декомпозиції;</a:t>
            </a:r>
            <a:endParaRPr lang="ru-RU" dirty="0"/>
          </a:p>
          <a:p>
            <a:r>
              <a:rPr lang="uk-UA" dirty="0"/>
              <a:t>4) удосконалити метод вилучення вузлів, визначивши черговість процедури згортання схеми ЕЕС, для мінімізації похибки даного методу;</a:t>
            </a:r>
            <a:endParaRPr lang="ru-RU" dirty="0"/>
          </a:p>
          <a:p>
            <a:r>
              <a:rPr lang="uk-UA" dirty="0"/>
              <a:t>5) визначити похибки усіх математичних методів розрахунків показників надійності, які досліджуються у магістерській кваліфікаційній роботі (МКР) та, за необхідності розглянути можливість щодо підвищення їх точності;</a:t>
            </a:r>
            <a:endParaRPr lang="ru-RU" dirty="0"/>
          </a:p>
          <a:p>
            <a:r>
              <a:rPr lang="uk-UA" dirty="0"/>
              <a:t>6) виконати програмну реалізацію методів вкладених матриць та структурних перетворень;</a:t>
            </a:r>
            <a:endParaRPr lang="ru-RU" dirty="0"/>
          </a:p>
          <a:p>
            <a:r>
              <a:rPr lang="uk-UA" dirty="0"/>
              <a:t>7) розглянути основні технічні рішення та встановити експлуатаційні норми з охорони праці та безпеки в надзвичайних ситуаціях;</a:t>
            </a:r>
            <a:endParaRPr lang="ru-RU" dirty="0"/>
          </a:p>
          <a:p>
            <a:r>
              <a:rPr lang="uk-UA" dirty="0"/>
              <a:t>8) розглянути економічну доцільність розробки власного програмного забезпечення</a:t>
            </a:r>
            <a:r>
              <a:rPr lang="uk-UA" dirty="0" smtClean="0"/>
              <a:t>.</a:t>
            </a:r>
            <a:endParaRPr lang="ru-RU" dirty="0"/>
          </a:p>
        </p:txBody>
      </p:sp>
    </p:spTree>
    <p:extLst>
      <p:ext uri="{BB962C8B-B14F-4D97-AF65-F5344CB8AC3E}">
        <p14:creationId xmlns:p14="http://schemas.microsoft.com/office/powerpoint/2010/main" val="144532627"/>
      </p:ext>
    </p:extLst>
  </p:cSld>
  <p:clrMapOvr>
    <a:masterClrMapping/>
  </p:clrMapOvr>
  <mc:AlternateContent xmlns:mc="http://schemas.openxmlformats.org/markup-compatibility/2006" xmlns:p14="http://schemas.microsoft.com/office/powerpoint/2010/main">
    <mc:Choice Requires="p14">
      <p:transition spd="slow" p14:dur="2750">
        <p14:window dir="vert"/>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5168" y="-1"/>
            <a:ext cx="8229600" cy="198585"/>
          </a:xfrm>
        </p:spPr>
        <p:txBody>
          <a:bodyPr>
            <a:noAutofit/>
          </a:bodyPr>
          <a:lstStyle/>
          <a:p>
            <a:r>
              <a:rPr lang="uk-UA" sz="2400" dirty="0" smtClean="0"/>
              <a:t>Висновок</a:t>
            </a:r>
            <a:endParaRPr lang="ru-RU" sz="2400" dirty="0"/>
          </a:p>
        </p:txBody>
      </p:sp>
      <p:sp>
        <p:nvSpPr>
          <p:cNvPr id="5" name="Номер слайда 4"/>
          <p:cNvSpPr>
            <a:spLocks noGrp="1"/>
          </p:cNvSpPr>
          <p:nvPr>
            <p:ph type="sldNum" sz="quarter" idx="12"/>
          </p:nvPr>
        </p:nvSpPr>
        <p:spPr/>
        <p:txBody>
          <a:bodyPr/>
          <a:lstStyle/>
          <a:p>
            <a:fld id="{6505BD77-84EF-4923-8BF3-4B206CD3461A}" type="slidenum">
              <a:rPr lang="ru-RU" sz="3600" smtClean="0">
                <a:solidFill>
                  <a:schemeClr val="bg1"/>
                </a:solidFill>
              </a:rPr>
              <a:t>30</a:t>
            </a:fld>
            <a:endParaRPr lang="ru-RU" sz="3600" dirty="0">
              <a:solidFill>
                <a:schemeClr val="bg1"/>
              </a:solidFill>
            </a:endParaRPr>
          </a:p>
        </p:txBody>
      </p:sp>
      <p:sp>
        <p:nvSpPr>
          <p:cNvPr id="3" name="Прямоугольник 2"/>
          <p:cNvSpPr/>
          <p:nvPr/>
        </p:nvSpPr>
        <p:spPr>
          <a:xfrm>
            <a:off x="17968" y="182819"/>
            <a:ext cx="9144000" cy="6740307"/>
          </a:xfrm>
          <a:prstGeom prst="rect">
            <a:avLst/>
          </a:prstGeom>
        </p:spPr>
        <p:txBody>
          <a:bodyPr wrap="square">
            <a:spAutoFit/>
          </a:bodyPr>
          <a:lstStyle/>
          <a:p>
            <a:pPr algn="just"/>
            <a:r>
              <a:rPr lang="uk-UA" sz="1600" dirty="0" smtClean="0"/>
              <a:t>На </a:t>
            </a:r>
            <a:r>
              <a:rPr lang="uk-UA" sz="1600" dirty="0"/>
              <a:t>основі досліджень, проведених у МКР, можна зробити висновок, що розглянутий показник надійності </a:t>
            </a:r>
            <a:r>
              <a:rPr lang="en-US" sz="1600" dirty="0"/>
              <a:t>P</a:t>
            </a:r>
            <a:r>
              <a:rPr lang="uk-UA" sz="1600" dirty="0"/>
              <a:t>(</a:t>
            </a:r>
            <a:r>
              <a:rPr lang="en-US" sz="1600" dirty="0"/>
              <a:t>t</a:t>
            </a:r>
            <a:r>
              <a:rPr lang="uk-UA" sz="1600" dirty="0"/>
              <a:t>) є досить зручним для аналізу та використовується у розрахунках </a:t>
            </a:r>
            <a:r>
              <a:rPr lang="uk-UA" sz="1600" dirty="0" smtClean="0"/>
              <a:t>2 </a:t>
            </a:r>
            <a:r>
              <a:rPr lang="uk-UA" sz="1600" dirty="0"/>
              <a:t>та </a:t>
            </a:r>
            <a:r>
              <a:rPr lang="uk-UA" sz="1600" dirty="0" smtClean="0"/>
              <a:t>3 </a:t>
            </a:r>
            <a:r>
              <a:rPr lang="uk-UA" sz="1600" dirty="0"/>
              <a:t>розділів </a:t>
            </a:r>
            <a:r>
              <a:rPr lang="uk-UA" sz="1600" dirty="0" smtClean="0"/>
              <a:t>.</a:t>
            </a:r>
            <a:endParaRPr lang="ru-RU" sz="1600" dirty="0"/>
          </a:p>
          <a:p>
            <a:pPr algn="just"/>
            <a:r>
              <a:rPr lang="uk-UA" sz="1600" dirty="0"/>
              <a:t>У </a:t>
            </a:r>
            <a:r>
              <a:rPr lang="uk-UA" sz="1600" dirty="0" smtClean="0"/>
              <a:t>1 </a:t>
            </a:r>
            <a:r>
              <a:rPr lang="uk-UA" sz="1600" dirty="0"/>
              <a:t>розділі проведено ґрунтовні дослідження математичного апарату аналізу проблем надійності складних технічних систем, в тому числі і ЕЕС. </a:t>
            </a:r>
            <a:endParaRPr lang="ru-RU" sz="1600" dirty="0"/>
          </a:p>
          <a:p>
            <a:pPr algn="just"/>
            <a:r>
              <a:rPr lang="uk-UA" sz="1600" dirty="0"/>
              <a:t>В </a:t>
            </a:r>
            <a:r>
              <a:rPr lang="uk-UA" sz="1600" dirty="0" smtClean="0"/>
              <a:t>3 </a:t>
            </a:r>
            <a:r>
              <a:rPr lang="uk-UA" sz="1600" dirty="0"/>
              <a:t>розділі на основі серії розрахунків побудовано узагальнену математичну модель імовірнісних показників надійності, яка дозволяє комплексно охарактеризувати стан надійності ЕЕС.</a:t>
            </a:r>
            <a:endParaRPr lang="ru-RU" sz="1600" dirty="0"/>
          </a:p>
          <a:p>
            <a:pPr algn="just"/>
            <a:r>
              <a:rPr lang="uk-UA" sz="1600" dirty="0"/>
              <a:t>За альтернативними методами вкладених матриць та вилучення вузлів було проведено розрахунки та порівняльний аналіз показників надійності </a:t>
            </a:r>
            <a:r>
              <a:rPr lang="uk-UA" sz="1600" dirty="0" smtClean="0"/>
              <a:t>схем</a:t>
            </a:r>
            <a:r>
              <a:rPr lang="uk-UA" sz="1600" dirty="0"/>
              <a:t>. На основі проведеного аналізу встановлено, що метод вкладених матриць є більш точнішим, а метод вилучення вузлів  є більш наочний і краще ілюструє процес згортання </a:t>
            </a:r>
            <a:r>
              <a:rPr lang="uk-UA" sz="1600" dirty="0" smtClean="0"/>
              <a:t>схеми. Крім того, в МКР було визначено оптимальну послідовність проведення розрахунків за методом вилучення вузлів та проаналізовано похибки методів.</a:t>
            </a:r>
            <a:endParaRPr lang="ru-RU" sz="1600" dirty="0" smtClean="0"/>
          </a:p>
          <a:p>
            <a:pPr algn="just"/>
            <a:r>
              <a:rPr lang="uk-UA" sz="1600" dirty="0" smtClean="0"/>
              <a:t>В МКР виконано розрахунки узагальнених показників надійності роботи ЕЕС методами структурних перетворень, мінімальних шляхів та січень і декомпозиції. Проаналізувавши точність цих методів, бачимо, що найточніший з них є метод структурних перетворень, оскільки він, змінюючи структуру схеми, з трикутника на зірку, здійснює латентні перетворення потоків імовірностей.</a:t>
            </a:r>
            <a:endParaRPr lang="ru-RU" sz="1600" dirty="0" smtClean="0"/>
          </a:p>
          <a:p>
            <a:pPr algn="just"/>
            <a:r>
              <a:rPr lang="uk-UA" sz="1600" dirty="0" smtClean="0"/>
              <a:t>Також </a:t>
            </a:r>
            <a:r>
              <a:rPr lang="uk-UA" sz="1600" dirty="0"/>
              <a:t>в МКР була підвищена точність методу декомпозиції, внаслідок свідомого вибору елементу, який розглядався найбільш (найменш) надійним.</a:t>
            </a:r>
            <a:endParaRPr lang="ru-RU" sz="1600" dirty="0"/>
          </a:p>
          <a:p>
            <a:pPr algn="just"/>
            <a:r>
              <a:rPr lang="uk-UA" sz="1600" dirty="0" smtClean="0"/>
              <a:t>В </a:t>
            </a:r>
            <a:r>
              <a:rPr lang="uk-UA" sz="1600" dirty="0"/>
              <a:t>МКР були розроблені комп’ютерні програми розрахунку показників надійності елементів електричних схем за методом вкладених матриць </a:t>
            </a:r>
            <a:r>
              <a:rPr lang="uk-UA" sz="1600" dirty="0" smtClean="0"/>
              <a:t>та </a:t>
            </a:r>
            <a:r>
              <a:rPr lang="uk-UA" sz="1600" dirty="0"/>
              <a:t>методом структурних </a:t>
            </a:r>
            <a:r>
              <a:rPr lang="uk-UA" sz="1600" dirty="0" smtClean="0"/>
              <a:t>перетворень </a:t>
            </a:r>
          </a:p>
          <a:p>
            <a:pPr algn="just"/>
            <a:r>
              <a:rPr lang="uk-UA" sz="1600" dirty="0" smtClean="0"/>
              <a:t>Для </a:t>
            </a:r>
            <a:r>
              <a:rPr lang="uk-UA" sz="1600" dirty="0"/>
              <a:t>автоматизації типових розрахунків за методом вилучення вузлів </a:t>
            </a:r>
            <a:r>
              <a:rPr lang="uk-UA" sz="1600" dirty="0" smtClean="0"/>
              <a:t>було </a:t>
            </a:r>
            <a:r>
              <a:rPr lang="uk-UA" sz="1600" dirty="0"/>
              <a:t>використано програму, графічного аналізу схеми, яка наглядно ілюструє процес графічного згортання схеми.</a:t>
            </a:r>
            <a:endParaRPr lang="ru-RU" sz="1600" dirty="0"/>
          </a:p>
          <a:p>
            <a:pPr algn="just"/>
            <a:r>
              <a:rPr lang="uk-UA" sz="1600" dirty="0"/>
              <a:t>В розділі 5, проведено розрахунок кошторису витрат на розробку програмного продукту, експлуатаційних витрат у споживача при використанні нового програмного </a:t>
            </a:r>
            <a:r>
              <a:rPr lang="uk-UA" sz="1600" dirty="0" smtClean="0"/>
              <a:t>продукту та розрахунок </a:t>
            </a:r>
            <a:r>
              <a:rPr lang="uk-UA" sz="1600" dirty="0"/>
              <a:t>терміну окупності витрат, які довели економічну доцільність даного програмного продукту.</a:t>
            </a:r>
            <a:endParaRPr lang="ru-RU" sz="1600" dirty="0"/>
          </a:p>
          <a:p>
            <a:pPr algn="just"/>
            <a:r>
              <a:rPr lang="uk-UA" sz="1600" dirty="0"/>
              <a:t>Також в МКР були розглянуті основні технічні рішення та були встановлені норми з охорони праці та безпеки у надзвичайних ситуаціях.</a:t>
            </a:r>
            <a:endParaRPr lang="ru-RU" sz="1600" dirty="0"/>
          </a:p>
          <a:p>
            <a:pPr algn="just"/>
            <a:r>
              <a:rPr lang="uk-UA" sz="1600" dirty="0"/>
              <a:t>Отже, задачі поставлені на початку магістерської роботи виконані.</a:t>
            </a:r>
            <a:endParaRPr lang="ru-RU" sz="1600" dirty="0"/>
          </a:p>
        </p:txBody>
      </p:sp>
    </p:spTree>
    <p:extLst>
      <p:ext uri="{BB962C8B-B14F-4D97-AF65-F5344CB8AC3E}">
        <p14:creationId xmlns:p14="http://schemas.microsoft.com/office/powerpoint/2010/main" val="2356711997"/>
      </p:ext>
    </p:extLst>
  </p:cSld>
  <p:clrMapOvr>
    <a:masterClrMapping/>
  </p:clrMapOvr>
  <mc:AlternateContent xmlns:mc="http://schemas.openxmlformats.org/markup-compatibility/2006" xmlns:p14="http://schemas.microsoft.com/office/powerpoint/2010/main">
    <mc:Choice Requires="p14">
      <p:transition spd="slow" p14:dur="2750">
        <p14:window dir="vert"/>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8640" y="548680"/>
            <a:ext cx="11377264" cy="5184576"/>
          </a:xfrm>
        </p:spPr>
        <p:txBody>
          <a:bodyPr>
            <a:normAutofit/>
          </a:bodyPr>
          <a:lstStyle/>
          <a:p>
            <a:r>
              <a:rPr lang="uk-UA" sz="6600" b="1" dirty="0" smtClean="0">
                <a:solidFill>
                  <a:srgbClr val="FFC000"/>
                </a:solidFill>
                <a:effectLst>
                  <a:outerShdw blurRad="38100" dist="38100" dir="2700000" algn="tl">
                    <a:srgbClr val="000000">
                      <a:alpha val="43137"/>
                    </a:srgbClr>
                  </a:outerShdw>
                </a:effectLst>
              </a:rPr>
              <a:t>Дякую за увагу !</a:t>
            </a:r>
            <a:endParaRPr lang="ru-RU" sz="6600" b="1" dirty="0">
              <a:solidFill>
                <a:srgbClr val="FFC000"/>
              </a:solidFill>
              <a:effectLst>
                <a:outerShdw blurRad="38100" dist="38100" dir="2700000" algn="tl">
                  <a:srgbClr val="000000">
                    <a:alpha val="43137"/>
                  </a:srgbClr>
                </a:outerShdw>
              </a:effectLst>
            </a:endParaRPr>
          </a:p>
        </p:txBody>
      </p:sp>
      <p:sp>
        <p:nvSpPr>
          <p:cNvPr id="4" name="Номер слайда 3"/>
          <p:cNvSpPr>
            <a:spLocks noGrp="1"/>
          </p:cNvSpPr>
          <p:nvPr>
            <p:ph type="sldNum" sz="quarter" idx="12"/>
          </p:nvPr>
        </p:nvSpPr>
        <p:spPr/>
        <p:txBody>
          <a:bodyPr/>
          <a:lstStyle/>
          <a:p>
            <a:fld id="{6505BD77-84EF-4923-8BF3-4B206CD3461A}" type="slidenum">
              <a:rPr lang="ru-RU" sz="3600" smtClean="0">
                <a:solidFill>
                  <a:schemeClr val="bg1"/>
                </a:solidFill>
              </a:rPr>
              <a:t>31</a:t>
            </a:fld>
            <a:endParaRPr lang="ru-RU" sz="3600" dirty="0">
              <a:solidFill>
                <a:schemeClr val="bg1"/>
              </a:solidFill>
            </a:endParaRPr>
          </a:p>
        </p:txBody>
      </p:sp>
    </p:spTree>
    <p:extLst>
      <p:ext uri="{BB962C8B-B14F-4D97-AF65-F5344CB8AC3E}">
        <p14:creationId xmlns:p14="http://schemas.microsoft.com/office/powerpoint/2010/main" val="2605004867"/>
      </p:ext>
    </p:extLst>
  </p:cSld>
  <p:clrMapOvr>
    <a:masterClrMapping/>
  </p:clrMapOvr>
  <mc:AlternateContent xmlns:mc="http://schemas.openxmlformats.org/markup-compatibility/2006" xmlns:p14="http://schemas.microsoft.com/office/powerpoint/2010/main">
    <mc:Choice Requires="p14">
      <p:transition spd="slow" p14:dur="2750">
        <p14:window dir="vert"/>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6505BD77-84EF-4923-8BF3-4B206CD3461A}" type="slidenum">
              <a:rPr lang="ru-RU" sz="3600" smtClean="0">
                <a:solidFill>
                  <a:schemeClr val="bg1"/>
                </a:solidFill>
              </a:rPr>
              <a:t>4</a:t>
            </a:fld>
            <a:endParaRPr lang="ru-RU" sz="3600" dirty="0">
              <a:solidFill>
                <a:schemeClr val="bg1"/>
              </a:solidFill>
            </a:endParaRPr>
          </a:p>
        </p:txBody>
      </p:sp>
      <p:sp>
        <p:nvSpPr>
          <p:cNvPr id="5" name="Прямоугольник 4"/>
          <p:cNvSpPr/>
          <p:nvPr/>
        </p:nvSpPr>
        <p:spPr>
          <a:xfrm>
            <a:off x="0" y="-36476"/>
            <a:ext cx="9144000" cy="7017306"/>
          </a:xfrm>
          <a:prstGeom prst="rect">
            <a:avLst/>
          </a:prstGeom>
        </p:spPr>
        <p:txBody>
          <a:bodyPr wrap="square">
            <a:spAutoFit/>
          </a:bodyPr>
          <a:lstStyle/>
          <a:p>
            <a:r>
              <a:rPr lang="uk-UA" b="1" dirty="0"/>
              <a:t>Елементи наукової новизни отриманих результатів. </a:t>
            </a:r>
            <a:endParaRPr lang="ru-RU" dirty="0"/>
          </a:p>
          <a:p>
            <a:pPr lvl="0"/>
            <a:r>
              <a:rPr lang="uk-UA" dirty="0"/>
              <a:t>Вперше побудована імовірнісна математична модель розрахунку узагальненого показника надійності роботи елементів схеми на основі досліджень матричним та </a:t>
            </a:r>
            <a:r>
              <a:rPr lang="uk-UA" dirty="0" err="1"/>
              <a:t>графо</a:t>
            </a:r>
            <a:r>
              <a:rPr lang="uk-UA" dirty="0"/>
              <a:t>-аналітичним методами, яка дозволяє використовувати комплексний моніторинг та аналіз показників надійності елементів ЕС.</a:t>
            </a:r>
            <a:endParaRPr lang="ru-RU" dirty="0"/>
          </a:p>
          <a:p>
            <a:pPr lvl="0"/>
            <a:r>
              <a:rPr lang="uk-UA" dirty="0"/>
              <a:t>Удосконалено матричний метод вилучення вузлів, розрахунку узагальнених показників надійності ЕС, який дає можливість здійснити вибірковий підхід до визначення ключового вузла схеми, на відміну від існуючого способу послідовного вилучення вузлів, що дозволяє підвищити точність методу.</a:t>
            </a:r>
            <a:endParaRPr lang="ru-RU" dirty="0"/>
          </a:p>
          <a:p>
            <a:pPr lvl="0"/>
            <a:r>
              <a:rPr lang="uk-UA" dirty="0"/>
              <a:t>Отримав подальший розвиток метод декомпозиції для розрахунку узагальнених показників надійності ЕС, який дає можливість здійснити свідомий вибір визначеного елементу поділу кільцевого фрагменту схеми, що дозволяє підвищити точність даного методу.</a:t>
            </a:r>
            <a:endParaRPr lang="ru-RU" dirty="0"/>
          </a:p>
          <a:p>
            <a:r>
              <a:rPr lang="uk-UA" b="1" dirty="0"/>
              <a:t>Особистий внесок здобувача.</a:t>
            </a:r>
            <a:r>
              <a:rPr lang="uk-UA" dirty="0"/>
              <a:t> Усі результати отримано автором самостійно. У працях, опублікованих у співавторстві, магістру належать: [10] – розробка програмних модулів для інформаційних технологій формування навчально-наукових мультимедійних засобів дослідження комбінаційних схем; [11] – аналіз та дослідження ефективності та точності функціонування елементів електронних схем; [12] – удосконалення методу вилучення вузлів з метою підвищення точності; [13] – порівняльний аналіз показників надійності електричної схеми; визначено оптимальну послідовність графоаналітичних розрахунків згортання вузлів схеми та розроблено алгоритм відповідності розрахунків матричного методу графічним послідовно-паралельним перетворенням, що, в свою чергу, дозволяє провести математичні трансформації матриці безпосередніх взаємозв’язків; [14] – постановка задачі, основні теоретичні результати, імовірнісна модель розрахунку узагальненого показника надійності роботи елементів схеми.</a:t>
            </a:r>
            <a:endParaRPr lang="ru-RU" dirty="0"/>
          </a:p>
        </p:txBody>
      </p:sp>
    </p:spTree>
    <p:extLst>
      <p:ext uri="{BB962C8B-B14F-4D97-AF65-F5344CB8AC3E}">
        <p14:creationId xmlns:p14="http://schemas.microsoft.com/office/powerpoint/2010/main" val="1147709443"/>
      </p:ext>
    </p:extLst>
  </p:cSld>
  <p:clrMapOvr>
    <a:masterClrMapping/>
  </p:clrMapOvr>
  <mc:AlternateContent xmlns:mc="http://schemas.openxmlformats.org/markup-compatibility/2006" xmlns:p14="http://schemas.microsoft.com/office/powerpoint/2010/main">
    <mc:Choice Requires="p14">
      <p:transition spd="slow" p14:dur="2750">
        <p14:window dir="vert"/>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6505BD77-84EF-4923-8BF3-4B206CD3461A}" type="slidenum">
              <a:rPr lang="ru-RU" sz="3600" smtClean="0">
                <a:solidFill>
                  <a:schemeClr val="bg1"/>
                </a:solidFill>
              </a:rPr>
              <a:t>5</a:t>
            </a:fld>
            <a:endParaRPr lang="ru-RU" sz="3600" dirty="0">
              <a:solidFill>
                <a:schemeClr val="bg1"/>
              </a:solidFill>
            </a:endParaRPr>
          </a:p>
        </p:txBody>
      </p:sp>
      <p:sp>
        <p:nvSpPr>
          <p:cNvPr id="2" name="Прямоугольник 1"/>
          <p:cNvSpPr/>
          <p:nvPr/>
        </p:nvSpPr>
        <p:spPr>
          <a:xfrm>
            <a:off x="0" y="332656"/>
            <a:ext cx="9144000" cy="5601533"/>
          </a:xfrm>
          <a:prstGeom prst="rect">
            <a:avLst/>
          </a:prstGeom>
        </p:spPr>
        <p:txBody>
          <a:bodyPr wrap="square">
            <a:spAutoFit/>
          </a:bodyPr>
          <a:lstStyle/>
          <a:p>
            <a:r>
              <a:rPr lang="uk-UA" sz="2000" b="1" dirty="0"/>
              <a:t>Практична цінність магістерської дипломної роботи.</a:t>
            </a:r>
            <a:r>
              <a:rPr lang="uk-UA" sz="2000" dirty="0"/>
              <a:t> Практична цінність даної роботи полягає у розробці комп’ютерних програм розрахунку імовірнісних показників надійності (програма визначення узагальнених показників надійності за методом вкладених матриць і програма розрахунку за методом структурних перетворень) та методичних вказівок до виконання практичних робіт з курсу “Надійність електроустановок” для магістрантів спеціальності 8.05070101 – </a:t>
            </a:r>
            <a:r>
              <a:rPr lang="uk-UA" sz="2000" u="sng" dirty="0">
                <a:hlinkClick r:id="rId3"/>
              </a:rPr>
              <a:t>Електричні станції</a:t>
            </a:r>
            <a:r>
              <a:rPr lang="uk-UA" sz="2000" dirty="0"/>
              <a:t>. Довідку про впровадження результатів у навчальний процес подано у додатку Б.</a:t>
            </a:r>
            <a:endParaRPr lang="ru-RU" sz="2000" dirty="0"/>
          </a:p>
          <a:p>
            <a:r>
              <a:rPr lang="uk-UA" sz="2000" b="1" dirty="0"/>
              <a:t>Апробація дипломної роботи.</a:t>
            </a:r>
            <a:r>
              <a:rPr lang="uk-UA" sz="2000" dirty="0"/>
              <a:t> Робота була апробована на </a:t>
            </a:r>
            <a:r>
              <a:rPr lang="en-US" sz="2000" dirty="0"/>
              <a:t>VIII </a:t>
            </a:r>
            <a:r>
              <a:rPr lang="uk-UA" sz="2000" dirty="0"/>
              <a:t>Міжнародній науково-практичній конференції «Інтернет-освіта-наука (ІОН)-2012», І регіональній науково-практичній конференції «Енергетика і електротехнічні системи в агропромисловому комплексі» (18-19 лютого 2014 р.), на науково-технічних конференціях професорсько-викладацького складу ВНТУ у 2013, 2014, 2015 рр., на міжнародній науково-практичній інтернет-конференції «Молодь в технічних науках: дослідження, проблеми, перспективи» (23-26 квітня 2015 р.).</a:t>
            </a:r>
            <a:endParaRPr lang="ru-RU" sz="2000" dirty="0"/>
          </a:p>
          <a:p>
            <a:r>
              <a:rPr lang="uk-UA" sz="2000" b="1" dirty="0"/>
              <a:t>Публікації.</a:t>
            </a:r>
            <a:r>
              <a:rPr lang="uk-UA" sz="2000" dirty="0"/>
              <a:t> 	За результатами МКР опубліковані дві статті [10] і [14]  та три тез доповідей [11, 12, 13].</a:t>
            </a:r>
            <a:endParaRPr lang="ru-RU" sz="2000" dirty="0"/>
          </a:p>
          <a:p>
            <a:r>
              <a:rPr lang="uk-UA" sz="2000" dirty="0"/>
              <a:t> </a:t>
            </a:r>
            <a:endParaRPr lang="ru-RU" sz="2000" dirty="0"/>
          </a:p>
        </p:txBody>
      </p:sp>
    </p:spTree>
    <p:extLst>
      <p:ext uri="{BB962C8B-B14F-4D97-AF65-F5344CB8AC3E}">
        <p14:creationId xmlns:p14="http://schemas.microsoft.com/office/powerpoint/2010/main" val="1578200033"/>
      </p:ext>
    </p:extLst>
  </p:cSld>
  <p:clrMapOvr>
    <a:masterClrMapping/>
  </p:clrMapOvr>
  <mc:AlternateContent xmlns:mc="http://schemas.openxmlformats.org/markup-compatibility/2006" xmlns:p14="http://schemas.microsoft.com/office/powerpoint/2010/main">
    <mc:Choice Requires="p14">
      <p:transition spd="slow" p14:dur="2750">
        <p14:window dir="vert"/>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2"/>
          </p:nvPr>
        </p:nvSpPr>
        <p:spPr>
          <a:xfrm>
            <a:off x="273278" y="736976"/>
            <a:ext cx="4248472" cy="5865515"/>
          </a:xfrm>
        </p:spPr>
        <p:txBody>
          <a:bodyPr/>
          <a:lstStyle/>
          <a:p>
            <a:pPr marL="0" lvl="0" indent="0">
              <a:buNone/>
            </a:pPr>
            <a:r>
              <a:rPr lang="ru-RU" sz="1800" dirty="0" err="1">
                <a:solidFill>
                  <a:prstClr val="black"/>
                </a:solidFill>
                <a:latin typeface="Times New Roman" pitchFamily="18" charset="0"/>
                <a:cs typeface="Times New Roman" pitchFamily="18" charset="0"/>
              </a:rPr>
              <a:t>Початкові</a:t>
            </a:r>
            <a:r>
              <a:rPr lang="ru-RU" sz="1800" dirty="0">
                <a:solidFill>
                  <a:prstClr val="black"/>
                </a:solidFill>
                <a:latin typeface="Times New Roman" pitchFamily="18" charset="0"/>
                <a:cs typeface="Times New Roman" pitchFamily="18" charset="0"/>
              </a:rPr>
              <a:t> </a:t>
            </a:r>
            <a:r>
              <a:rPr lang="ru-RU" sz="1800" dirty="0" err="1">
                <a:solidFill>
                  <a:prstClr val="black"/>
                </a:solidFill>
                <a:latin typeface="Times New Roman" pitchFamily="18" charset="0"/>
                <a:cs typeface="Times New Roman" pitchFamily="18" charset="0"/>
              </a:rPr>
              <a:t>імовірності</a:t>
            </a:r>
            <a:r>
              <a:rPr lang="ru-RU" sz="1800" dirty="0">
                <a:solidFill>
                  <a:prstClr val="black"/>
                </a:solidFill>
                <a:latin typeface="Times New Roman" pitchFamily="18" charset="0"/>
                <a:cs typeface="Times New Roman" pitchFamily="18" charset="0"/>
              </a:rPr>
              <a:t> </a:t>
            </a:r>
            <a:r>
              <a:rPr lang="ru-RU" sz="1800" dirty="0" err="1">
                <a:solidFill>
                  <a:prstClr val="black"/>
                </a:solidFill>
                <a:latin typeface="Times New Roman" pitchFamily="18" charset="0"/>
                <a:cs typeface="Times New Roman" pitchFamily="18" charset="0"/>
              </a:rPr>
              <a:t>безвідмовної</a:t>
            </a:r>
            <a:r>
              <a:rPr lang="ru-RU" sz="1800" dirty="0">
                <a:solidFill>
                  <a:prstClr val="black"/>
                </a:solidFill>
                <a:latin typeface="Times New Roman" pitchFamily="18" charset="0"/>
                <a:cs typeface="Times New Roman" pitchFamily="18" charset="0"/>
              </a:rPr>
              <a:t> </a:t>
            </a:r>
            <a:r>
              <a:rPr lang="ru-RU" sz="1800" dirty="0" err="1">
                <a:solidFill>
                  <a:prstClr val="black"/>
                </a:solidFill>
                <a:latin typeface="Times New Roman" pitchFamily="18" charset="0"/>
                <a:cs typeface="Times New Roman" pitchFamily="18" charset="0"/>
              </a:rPr>
              <a:t>роботи</a:t>
            </a:r>
            <a:r>
              <a:rPr lang="ru-RU" sz="1800" dirty="0" smtClean="0">
                <a:solidFill>
                  <a:prstClr val="black"/>
                </a:solidFill>
                <a:latin typeface="Times New Roman" pitchFamily="18" charset="0"/>
                <a:cs typeface="Times New Roman" pitchFamily="18" charset="0"/>
              </a:rPr>
              <a:t>:</a:t>
            </a:r>
          </a:p>
          <a:p>
            <a:pPr marL="0" lvl="0" indent="0" fontAlgn="base">
              <a:spcAft>
                <a:spcPct val="0"/>
              </a:spcAft>
              <a:buClr>
                <a:srgbClr val="FFCC00"/>
              </a:buClr>
              <a:buSzPct val="70000"/>
              <a:buNone/>
              <a:defRPr/>
            </a:pPr>
            <a:r>
              <a:rPr lang="uk-UA" kern="0" dirty="0" smtClean="0">
                <a:solidFill>
                  <a:schemeClr val="tx2">
                    <a:lumMod val="75000"/>
                  </a:schemeClr>
                </a:solidFill>
                <a:latin typeface="Garamond"/>
              </a:rPr>
              <a:t>Р</a:t>
            </a:r>
            <a:r>
              <a:rPr lang="uk-UA" sz="1800" kern="0" dirty="0" smtClean="0">
                <a:solidFill>
                  <a:schemeClr val="tx2">
                    <a:lumMod val="75000"/>
                  </a:schemeClr>
                </a:solidFill>
                <a:latin typeface="Garamond"/>
              </a:rPr>
              <a:t>1</a:t>
            </a:r>
            <a:r>
              <a:rPr lang="uk-UA" sz="2000" kern="0" dirty="0" smtClean="0">
                <a:solidFill>
                  <a:schemeClr val="tx2">
                    <a:lumMod val="75000"/>
                  </a:schemeClr>
                </a:solidFill>
                <a:latin typeface="Garamond"/>
              </a:rPr>
              <a:t>=0,8; </a:t>
            </a:r>
            <a:r>
              <a:rPr lang="uk-UA" kern="0" dirty="0" smtClean="0">
                <a:solidFill>
                  <a:schemeClr val="tx2">
                    <a:lumMod val="75000"/>
                  </a:schemeClr>
                </a:solidFill>
                <a:latin typeface="Garamond"/>
              </a:rPr>
              <a:t>Р</a:t>
            </a:r>
            <a:r>
              <a:rPr lang="uk-UA" sz="1800" kern="0" dirty="0" smtClean="0">
                <a:solidFill>
                  <a:schemeClr val="tx2">
                    <a:lumMod val="75000"/>
                  </a:schemeClr>
                </a:solidFill>
                <a:latin typeface="Garamond"/>
              </a:rPr>
              <a:t>2</a:t>
            </a:r>
            <a:r>
              <a:rPr lang="uk-UA" sz="2000" kern="0" dirty="0" smtClean="0">
                <a:solidFill>
                  <a:schemeClr val="tx2">
                    <a:lumMod val="75000"/>
                  </a:schemeClr>
                </a:solidFill>
                <a:latin typeface="Garamond"/>
              </a:rPr>
              <a:t>=0,9; </a:t>
            </a:r>
            <a:r>
              <a:rPr lang="uk-UA" kern="0" dirty="0">
                <a:solidFill>
                  <a:schemeClr val="tx2">
                    <a:lumMod val="75000"/>
                  </a:schemeClr>
                </a:solidFill>
                <a:latin typeface="Garamond"/>
              </a:rPr>
              <a:t>Р</a:t>
            </a:r>
            <a:r>
              <a:rPr lang="uk-UA" sz="1800" kern="0" dirty="0">
                <a:solidFill>
                  <a:schemeClr val="tx2">
                    <a:lumMod val="75000"/>
                  </a:schemeClr>
                </a:solidFill>
                <a:latin typeface="Garamond"/>
              </a:rPr>
              <a:t>3</a:t>
            </a:r>
            <a:r>
              <a:rPr lang="uk-UA" sz="2000" kern="0" dirty="0">
                <a:solidFill>
                  <a:schemeClr val="tx2">
                    <a:lumMod val="75000"/>
                  </a:schemeClr>
                </a:solidFill>
                <a:latin typeface="Garamond"/>
              </a:rPr>
              <a:t>=0,7;  </a:t>
            </a:r>
            <a:r>
              <a:rPr lang="uk-UA" kern="0" dirty="0" smtClean="0">
                <a:solidFill>
                  <a:schemeClr val="tx2">
                    <a:lumMod val="75000"/>
                  </a:schemeClr>
                </a:solidFill>
                <a:latin typeface="Garamond"/>
              </a:rPr>
              <a:t>Р</a:t>
            </a:r>
            <a:r>
              <a:rPr lang="uk-UA" sz="1800" kern="0" dirty="0" smtClean="0">
                <a:solidFill>
                  <a:schemeClr val="tx2">
                    <a:lumMod val="75000"/>
                  </a:schemeClr>
                </a:solidFill>
                <a:latin typeface="Garamond"/>
              </a:rPr>
              <a:t>4</a:t>
            </a:r>
            <a:r>
              <a:rPr lang="uk-UA" sz="2000" kern="0" dirty="0" smtClean="0">
                <a:solidFill>
                  <a:schemeClr val="tx2">
                    <a:lumMod val="75000"/>
                  </a:schemeClr>
                </a:solidFill>
                <a:latin typeface="Garamond"/>
              </a:rPr>
              <a:t>=0,5; </a:t>
            </a:r>
            <a:r>
              <a:rPr lang="uk-UA" kern="0" dirty="0" smtClean="0">
                <a:solidFill>
                  <a:schemeClr val="tx2">
                    <a:lumMod val="75000"/>
                  </a:schemeClr>
                </a:solidFill>
                <a:latin typeface="Garamond"/>
              </a:rPr>
              <a:t>Р</a:t>
            </a:r>
            <a:r>
              <a:rPr lang="uk-UA" sz="1800" kern="0" dirty="0" smtClean="0">
                <a:solidFill>
                  <a:schemeClr val="tx2">
                    <a:lumMod val="75000"/>
                  </a:schemeClr>
                </a:solidFill>
                <a:latin typeface="Garamond"/>
              </a:rPr>
              <a:t>5</a:t>
            </a:r>
            <a:r>
              <a:rPr lang="uk-UA" sz="2000" kern="0" dirty="0" smtClean="0">
                <a:solidFill>
                  <a:schemeClr val="tx2">
                    <a:lumMod val="75000"/>
                  </a:schemeClr>
                </a:solidFill>
                <a:latin typeface="Garamond"/>
              </a:rPr>
              <a:t>=0,6; </a:t>
            </a:r>
            <a:r>
              <a:rPr lang="uk-UA" kern="0" dirty="0" smtClean="0">
                <a:solidFill>
                  <a:schemeClr val="tx2">
                    <a:lumMod val="75000"/>
                  </a:schemeClr>
                </a:solidFill>
                <a:latin typeface="Garamond"/>
              </a:rPr>
              <a:t>Р</a:t>
            </a:r>
            <a:r>
              <a:rPr lang="uk-UA" sz="1800" kern="0" dirty="0" smtClean="0">
                <a:solidFill>
                  <a:schemeClr val="tx2">
                    <a:lumMod val="75000"/>
                  </a:schemeClr>
                </a:solidFill>
                <a:latin typeface="Garamond"/>
              </a:rPr>
              <a:t>6</a:t>
            </a:r>
            <a:r>
              <a:rPr lang="uk-UA" sz="2000" kern="0" dirty="0" smtClean="0">
                <a:solidFill>
                  <a:schemeClr val="tx2">
                    <a:lumMod val="75000"/>
                  </a:schemeClr>
                </a:solidFill>
                <a:latin typeface="Garamond"/>
              </a:rPr>
              <a:t>=0,7; </a:t>
            </a:r>
            <a:r>
              <a:rPr lang="uk-UA" kern="0" dirty="0" smtClean="0">
                <a:solidFill>
                  <a:schemeClr val="tx2">
                    <a:lumMod val="75000"/>
                  </a:schemeClr>
                </a:solidFill>
                <a:latin typeface="Garamond"/>
              </a:rPr>
              <a:t>Р</a:t>
            </a:r>
            <a:r>
              <a:rPr lang="uk-UA" sz="1800" kern="0" dirty="0" smtClean="0">
                <a:solidFill>
                  <a:schemeClr val="tx2">
                    <a:lumMod val="75000"/>
                  </a:schemeClr>
                </a:solidFill>
                <a:latin typeface="Garamond"/>
              </a:rPr>
              <a:t>7</a:t>
            </a:r>
            <a:r>
              <a:rPr lang="uk-UA" sz="2000" kern="0" dirty="0" smtClean="0">
                <a:solidFill>
                  <a:schemeClr val="tx2">
                    <a:lumMod val="75000"/>
                  </a:schemeClr>
                </a:solidFill>
                <a:latin typeface="Garamond"/>
              </a:rPr>
              <a:t>=0,8; </a:t>
            </a:r>
            <a:r>
              <a:rPr lang="uk-UA" kern="0" dirty="0" smtClean="0">
                <a:solidFill>
                  <a:schemeClr val="tx2">
                    <a:lumMod val="75000"/>
                  </a:schemeClr>
                </a:solidFill>
                <a:latin typeface="Garamond"/>
              </a:rPr>
              <a:t>Р</a:t>
            </a:r>
            <a:r>
              <a:rPr lang="uk-UA" sz="1800" kern="0" dirty="0" smtClean="0">
                <a:solidFill>
                  <a:schemeClr val="tx2">
                    <a:lumMod val="75000"/>
                  </a:schemeClr>
                </a:solidFill>
                <a:latin typeface="Garamond"/>
              </a:rPr>
              <a:t>8</a:t>
            </a:r>
            <a:r>
              <a:rPr lang="uk-UA" sz="2000" kern="0" dirty="0" smtClean="0">
                <a:solidFill>
                  <a:schemeClr val="tx2">
                    <a:lumMod val="75000"/>
                  </a:schemeClr>
                </a:solidFill>
                <a:latin typeface="Garamond"/>
              </a:rPr>
              <a:t>=0,9; </a:t>
            </a:r>
            <a:r>
              <a:rPr lang="uk-UA" kern="0" dirty="0" smtClean="0">
                <a:solidFill>
                  <a:schemeClr val="tx2">
                    <a:lumMod val="75000"/>
                  </a:schemeClr>
                </a:solidFill>
                <a:latin typeface="Garamond"/>
              </a:rPr>
              <a:t>Р</a:t>
            </a:r>
            <a:r>
              <a:rPr lang="uk-UA" sz="1800" kern="0" dirty="0" smtClean="0">
                <a:solidFill>
                  <a:schemeClr val="tx2">
                    <a:lumMod val="75000"/>
                  </a:schemeClr>
                </a:solidFill>
                <a:latin typeface="Garamond"/>
              </a:rPr>
              <a:t>9</a:t>
            </a:r>
            <a:r>
              <a:rPr lang="uk-UA" sz="2000" kern="0" dirty="0" smtClean="0">
                <a:solidFill>
                  <a:schemeClr val="tx2">
                    <a:lumMod val="75000"/>
                  </a:schemeClr>
                </a:solidFill>
                <a:latin typeface="Garamond"/>
              </a:rPr>
              <a:t>=0; </a:t>
            </a:r>
            <a:r>
              <a:rPr lang="uk-UA" kern="0" dirty="0" smtClean="0">
                <a:solidFill>
                  <a:schemeClr val="tx2">
                    <a:lumMod val="75000"/>
                  </a:schemeClr>
                </a:solidFill>
                <a:latin typeface="Garamond"/>
              </a:rPr>
              <a:t>Р</a:t>
            </a:r>
            <a:r>
              <a:rPr lang="uk-UA" sz="1800" kern="0" dirty="0" smtClean="0">
                <a:solidFill>
                  <a:schemeClr val="tx2">
                    <a:lumMod val="75000"/>
                  </a:schemeClr>
                </a:solidFill>
                <a:latin typeface="Garamond"/>
              </a:rPr>
              <a:t>10</a:t>
            </a:r>
            <a:r>
              <a:rPr lang="uk-UA" sz="2000" kern="0" dirty="0" smtClean="0">
                <a:solidFill>
                  <a:schemeClr val="tx2">
                    <a:lumMod val="75000"/>
                  </a:schemeClr>
                </a:solidFill>
                <a:latin typeface="Garamond"/>
              </a:rPr>
              <a:t>=0.</a:t>
            </a:r>
            <a:endParaRPr lang="ru-RU" sz="1800" dirty="0">
              <a:solidFill>
                <a:prstClr val="black"/>
              </a:solidFill>
              <a:latin typeface="Times New Roman" pitchFamily="18" charset="0"/>
              <a:cs typeface="Times New Roman" pitchFamily="18" charset="0"/>
            </a:endParaRPr>
          </a:p>
          <a:p>
            <a:endParaRPr lang="ru-RU" dirty="0"/>
          </a:p>
        </p:txBody>
      </p:sp>
      <p:sp>
        <p:nvSpPr>
          <p:cNvPr id="5" name="Текст 4"/>
          <p:cNvSpPr>
            <a:spLocks noGrp="1"/>
          </p:cNvSpPr>
          <p:nvPr>
            <p:ph type="body" sz="quarter" idx="3"/>
          </p:nvPr>
        </p:nvSpPr>
        <p:spPr>
          <a:xfrm>
            <a:off x="4211960" y="836712"/>
            <a:ext cx="3960440" cy="639762"/>
          </a:xfrm>
        </p:spPr>
        <p:txBody>
          <a:bodyPr>
            <a:noAutofit/>
          </a:bodyPr>
          <a:lstStyle/>
          <a:p>
            <a:r>
              <a:rPr lang="ru-RU" sz="2000" b="0" dirty="0" err="1">
                <a:solidFill>
                  <a:prstClr val="black"/>
                </a:solidFill>
              </a:rPr>
              <a:t>Матриця</a:t>
            </a:r>
            <a:r>
              <a:rPr lang="ru-RU" sz="2000" b="0" dirty="0">
                <a:solidFill>
                  <a:prstClr val="black"/>
                </a:solidFill>
              </a:rPr>
              <a:t> </a:t>
            </a:r>
            <a:r>
              <a:rPr lang="ru-RU" sz="2000" b="0" dirty="0" err="1">
                <a:solidFill>
                  <a:prstClr val="black"/>
                </a:solidFill>
              </a:rPr>
              <a:t>безпосередніх</a:t>
            </a:r>
            <a:r>
              <a:rPr lang="ru-RU" sz="2000" b="0" dirty="0">
                <a:solidFill>
                  <a:prstClr val="black"/>
                </a:solidFill>
              </a:rPr>
              <a:t> </a:t>
            </a:r>
            <a:r>
              <a:rPr lang="ru-RU" sz="2000" b="0" dirty="0" err="1" smtClean="0">
                <a:solidFill>
                  <a:prstClr val="black"/>
                </a:solidFill>
              </a:rPr>
              <a:t>взаємозв’язків</a:t>
            </a:r>
            <a:r>
              <a:rPr lang="ru-RU" sz="2000" b="0" dirty="0" smtClean="0">
                <a:solidFill>
                  <a:prstClr val="black"/>
                </a:solidFill>
              </a:rPr>
              <a:t> :</a:t>
            </a:r>
            <a:endParaRPr lang="ru-RU" sz="2000" dirty="0"/>
          </a:p>
        </p:txBody>
      </p:sp>
      <p:sp>
        <p:nvSpPr>
          <p:cNvPr id="6" name="Объект 5"/>
          <p:cNvSpPr>
            <a:spLocks noGrp="1"/>
          </p:cNvSpPr>
          <p:nvPr>
            <p:ph sz="quarter" idx="4"/>
          </p:nvPr>
        </p:nvSpPr>
        <p:spPr>
          <a:xfrm>
            <a:off x="4644008" y="1052736"/>
            <a:ext cx="4248472" cy="5073427"/>
          </a:xfrm>
        </p:spPr>
        <p:txBody>
          <a:bodyPr/>
          <a:lstStyle/>
          <a:p>
            <a:endParaRPr lang="uk-UA" dirty="0" smtClean="0"/>
          </a:p>
          <a:p>
            <a:endParaRPr lang="uk-UA" dirty="0"/>
          </a:p>
          <a:p>
            <a:endParaRPr lang="uk-UA" dirty="0" smtClean="0"/>
          </a:p>
          <a:p>
            <a:endParaRPr lang="uk-UA" dirty="0"/>
          </a:p>
          <a:p>
            <a:endParaRPr lang="uk-UA" dirty="0" smtClean="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2564904"/>
            <a:ext cx="3976212" cy="31019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Рисунок 11" descr="C:\Users\user\Desktop\1 - бакалавська 2014\Снимок2.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11960" y="1628800"/>
            <a:ext cx="5247710" cy="2880321"/>
          </a:xfrm>
          <a:prstGeom prst="rect">
            <a:avLst/>
          </a:prstGeom>
          <a:noFill/>
          <a:ln>
            <a:noFill/>
          </a:ln>
        </p:spPr>
      </p:pic>
      <p:sp>
        <p:nvSpPr>
          <p:cNvPr id="3" name="Номер слайда 2"/>
          <p:cNvSpPr>
            <a:spLocks noGrp="1"/>
          </p:cNvSpPr>
          <p:nvPr>
            <p:ph type="sldNum" sz="quarter" idx="12"/>
          </p:nvPr>
        </p:nvSpPr>
        <p:spPr/>
        <p:txBody>
          <a:bodyPr/>
          <a:lstStyle/>
          <a:p>
            <a:fld id="{6505BD77-84EF-4923-8BF3-4B206CD3461A}" type="slidenum">
              <a:rPr lang="ru-RU" sz="3600" smtClean="0">
                <a:solidFill>
                  <a:schemeClr val="bg1"/>
                </a:solidFill>
              </a:rPr>
              <a:t>6</a:t>
            </a:fld>
            <a:endParaRPr lang="ru-RU" sz="3600" dirty="0">
              <a:solidFill>
                <a:schemeClr val="bg1"/>
              </a:solidFill>
            </a:endParaRPr>
          </a:p>
        </p:txBody>
      </p:sp>
      <p:sp>
        <p:nvSpPr>
          <p:cNvPr id="2" name="Прямоугольник 1"/>
          <p:cNvSpPr/>
          <p:nvPr/>
        </p:nvSpPr>
        <p:spPr>
          <a:xfrm>
            <a:off x="179512" y="23462"/>
            <a:ext cx="8496944" cy="707886"/>
          </a:xfrm>
          <a:prstGeom prst="rect">
            <a:avLst/>
          </a:prstGeom>
        </p:spPr>
        <p:txBody>
          <a:bodyPr wrap="square">
            <a:spAutoFit/>
          </a:bodyPr>
          <a:lstStyle/>
          <a:p>
            <a:pPr algn="ctr"/>
            <a:r>
              <a:rPr lang="uk-UA" sz="4000" b="1" dirty="0">
                <a:solidFill>
                  <a:schemeClr val="bg2">
                    <a:lumMod val="50000"/>
                  </a:schemeClr>
                </a:solidFill>
                <a:latin typeface="Times New Roman"/>
                <a:ea typeface="Calibri"/>
                <a:cs typeface="Times New Roman"/>
              </a:rPr>
              <a:t>Метод вилучення вузлів</a:t>
            </a:r>
            <a:endParaRPr lang="ru-RU" sz="4000" dirty="0"/>
          </a:p>
        </p:txBody>
      </p:sp>
    </p:spTree>
    <p:extLst>
      <p:ext uri="{BB962C8B-B14F-4D97-AF65-F5344CB8AC3E}">
        <p14:creationId xmlns:p14="http://schemas.microsoft.com/office/powerpoint/2010/main" val="1709721669"/>
      </p:ext>
    </p:extLst>
  </p:cSld>
  <p:clrMapOvr>
    <a:masterClrMapping/>
  </p:clrMapOvr>
  <mc:AlternateContent xmlns:mc="http://schemas.openxmlformats.org/markup-compatibility/2006" xmlns:p14="http://schemas.microsoft.com/office/powerpoint/2010/main">
    <mc:Choice Requires="p14">
      <p:transition spd="slow" p14:dur="2750">
        <p14:window dir="vert"/>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rmAutofit fontScale="90000"/>
          </a:bodyPr>
          <a:lstStyle/>
          <a:p>
            <a:r>
              <a:rPr lang="uk-UA" dirty="0" smtClean="0">
                <a:effectLst/>
                <a:latin typeface="Times New Roman"/>
                <a:ea typeface="Calibri"/>
              </a:rPr>
              <a:t>Імовірність між вузлами 1-2</a:t>
            </a:r>
            <a:endParaRPr lang="ru-RU" dirty="0"/>
          </a:p>
        </p:txBody>
      </p:sp>
      <p:sp>
        <p:nvSpPr>
          <p:cNvPr id="8" name="Объект 7"/>
          <p:cNvSpPr>
            <a:spLocks noGrp="1"/>
          </p:cNvSpPr>
          <p:nvPr>
            <p:ph sz="half" idx="2"/>
          </p:nvPr>
        </p:nvSpPr>
        <p:spPr>
          <a:xfrm>
            <a:off x="457201" y="836712"/>
            <a:ext cx="4040188" cy="5289451"/>
          </a:xfrm>
        </p:spPr>
        <p:txBody>
          <a:bodyPr>
            <a:normAutofit/>
          </a:bodyPr>
          <a:lstStyle/>
          <a:p>
            <a:r>
              <a:rPr lang="uk-UA" sz="1800" dirty="0" smtClean="0">
                <a:latin typeface="Times New Roman" pitchFamily="18" charset="0"/>
                <a:cs typeface="Times New Roman" pitchFamily="18" charset="0"/>
              </a:rPr>
              <a:t>1) Видалення 5-го вузла (перший крок):</a:t>
            </a:r>
          </a:p>
          <a:p>
            <a:endParaRPr lang="uk-UA" sz="1800" dirty="0">
              <a:latin typeface="Times New Roman" pitchFamily="18" charset="0"/>
              <a:cs typeface="Times New Roman" pitchFamily="18" charset="0"/>
            </a:endParaRPr>
          </a:p>
          <a:p>
            <a:endParaRPr lang="uk-UA" sz="1800" dirty="0" smtClean="0">
              <a:latin typeface="Times New Roman" pitchFamily="18" charset="0"/>
              <a:cs typeface="Times New Roman" pitchFamily="18" charset="0"/>
            </a:endParaRPr>
          </a:p>
          <a:p>
            <a:endParaRPr lang="uk-UA" sz="1800" dirty="0">
              <a:latin typeface="Times New Roman" pitchFamily="18" charset="0"/>
              <a:cs typeface="Times New Roman" pitchFamily="18" charset="0"/>
            </a:endParaRPr>
          </a:p>
          <a:p>
            <a:endParaRPr lang="uk-UA" sz="1800" dirty="0" smtClean="0">
              <a:latin typeface="Times New Roman" pitchFamily="18" charset="0"/>
              <a:cs typeface="Times New Roman" pitchFamily="18" charset="0"/>
            </a:endParaRPr>
          </a:p>
          <a:p>
            <a:endParaRPr lang="uk-UA" sz="1800" dirty="0">
              <a:latin typeface="Times New Roman" pitchFamily="18" charset="0"/>
              <a:cs typeface="Times New Roman" pitchFamily="18" charset="0"/>
            </a:endParaRPr>
          </a:p>
          <a:p>
            <a:endParaRPr lang="uk-UA" sz="1800" dirty="0" smtClean="0">
              <a:latin typeface="Times New Roman" pitchFamily="18" charset="0"/>
              <a:cs typeface="Times New Roman" pitchFamily="18" charset="0"/>
            </a:endParaRPr>
          </a:p>
          <a:p>
            <a:endParaRPr lang="uk-UA" sz="1800" dirty="0">
              <a:latin typeface="Times New Roman" pitchFamily="18" charset="0"/>
              <a:cs typeface="Times New Roman" pitchFamily="18" charset="0"/>
            </a:endParaRPr>
          </a:p>
          <a:p>
            <a:endParaRPr lang="ru-RU" sz="1800" dirty="0">
              <a:latin typeface="Times New Roman" pitchFamily="18" charset="0"/>
              <a:cs typeface="Times New Roman" pitchFamily="18" charset="0"/>
            </a:endParaRPr>
          </a:p>
        </p:txBody>
      </p:sp>
      <p:pic>
        <p:nvPicPr>
          <p:cNvPr id="3076"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2532" y="1412776"/>
            <a:ext cx="4315983" cy="2088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Рисунок 11"/>
          <p:cNvPicPr/>
          <p:nvPr/>
        </p:nvPicPr>
        <p:blipFill>
          <a:blip r:embed="rId4">
            <a:extLst>
              <a:ext uri="{28A0092B-C50C-407E-A947-70E740481C1C}">
                <a14:useLocalDpi xmlns:a14="http://schemas.microsoft.com/office/drawing/2010/main" val="0"/>
              </a:ext>
            </a:extLst>
          </a:blip>
          <a:stretch>
            <a:fillRect/>
          </a:stretch>
        </p:blipFill>
        <p:spPr>
          <a:xfrm>
            <a:off x="323525" y="3243071"/>
            <a:ext cx="4315983" cy="1924685"/>
          </a:xfrm>
          <a:prstGeom prst="rect">
            <a:avLst/>
          </a:prstGeom>
        </p:spPr>
      </p:pic>
      <p:pic>
        <p:nvPicPr>
          <p:cNvPr id="3077" name="Picture 5"/>
          <p:cNvPicPr>
            <a:picLocks noGrp="1" noChangeAspect="1" noChangeArrowheads="1"/>
          </p:cNvPicPr>
          <p:nvPr>
            <p:ph sz="quarter" idx="4"/>
          </p:nvPr>
        </p:nvPicPr>
        <p:blipFill>
          <a:blip r:embed="rId5" cstate="print">
            <a:extLst>
              <a:ext uri="{28A0092B-C50C-407E-A947-70E740481C1C}">
                <a14:useLocalDpi xmlns:a14="http://schemas.microsoft.com/office/drawing/2010/main" val="0"/>
              </a:ext>
            </a:extLst>
          </a:blip>
          <a:srcRect/>
          <a:stretch>
            <a:fillRect/>
          </a:stretch>
        </p:blipFill>
        <p:spPr bwMode="auto">
          <a:xfrm>
            <a:off x="4427985" y="1340768"/>
            <a:ext cx="4837148" cy="4570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Номер слайда 3"/>
          <p:cNvSpPr>
            <a:spLocks noGrp="1"/>
          </p:cNvSpPr>
          <p:nvPr>
            <p:ph type="sldNum" sz="quarter" idx="12"/>
          </p:nvPr>
        </p:nvSpPr>
        <p:spPr/>
        <p:txBody>
          <a:bodyPr/>
          <a:lstStyle/>
          <a:p>
            <a:fld id="{6505BD77-84EF-4923-8BF3-4B206CD3461A}" type="slidenum">
              <a:rPr lang="ru-RU" sz="3600" smtClean="0">
                <a:solidFill>
                  <a:schemeClr val="bg1"/>
                </a:solidFill>
              </a:rPr>
              <a:t>7</a:t>
            </a:fld>
            <a:endParaRPr lang="ru-RU" sz="3600" dirty="0">
              <a:solidFill>
                <a:schemeClr val="bg1"/>
              </a:solidFill>
            </a:endParaRPr>
          </a:p>
        </p:txBody>
      </p:sp>
      <p:pic>
        <p:nvPicPr>
          <p:cNvPr id="3" name="Рисунок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331640" y="5032884"/>
            <a:ext cx="2312239" cy="1806881"/>
          </a:xfrm>
          <a:prstGeom prst="rect">
            <a:avLst/>
          </a:prstGeom>
        </p:spPr>
      </p:pic>
    </p:spTree>
    <p:extLst>
      <p:ext uri="{BB962C8B-B14F-4D97-AF65-F5344CB8AC3E}">
        <p14:creationId xmlns:p14="http://schemas.microsoft.com/office/powerpoint/2010/main" val="1156797557"/>
      </p:ext>
    </p:extLst>
  </p:cSld>
  <p:clrMapOvr>
    <a:masterClrMapping/>
  </p:clrMapOvr>
  <mc:AlternateContent xmlns:mc="http://schemas.openxmlformats.org/markup-compatibility/2006" xmlns:p14="http://schemas.microsoft.com/office/powerpoint/2010/main">
    <mc:Choice Requires="p14">
      <p:transition spd="slow" p14:dur="2750">
        <p14:window dir="vert"/>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2"/>
          </p:nvPr>
        </p:nvSpPr>
        <p:spPr>
          <a:xfrm>
            <a:off x="457201" y="260648"/>
            <a:ext cx="4040188" cy="5865515"/>
          </a:xfrm>
        </p:spPr>
        <p:txBody>
          <a:bodyPr/>
          <a:lstStyle/>
          <a:p>
            <a:pPr marL="0" lvl="0" indent="0">
              <a:buNone/>
            </a:pPr>
            <a:r>
              <a:rPr lang="uk-UA" sz="1800" dirty="0" smtClean="0">
                <a:solidFill>
                  <a:prstClr val="black"/>
                </a:solidFill>
              </a:rPr>
              <a:t>2)Вилучення 4-го вузла (другий крок):</a:t>
            </a:r>
          </a:p>
          <a:p>
            <a:pPr marL="0" lvl="0" indent="0">
              <a:buNone/>
            </a:pPr>
            <a:endParaRPr lang="ru-RU" sz="1800" dirty="0">
              <a:solidFill>
                <a:prstClr val="black"/>
              </a:solidFill>
            </a:endParaRPr>
          </a:p>
          <a:p>
            <a:endParaRPr lang="ru-RU" dirty="0"/>
          </a:p>
        </p:txBody>
      </p:sp>
      <p:pic>
        <p:nvPicPr>
          <p:cNvPr id="7" name="Рисунок 6"/>
          <p:cNvPicPr/>
          <p:nvPr/>
        </p:nvPicPr>
        <p:blipFill>
          <a:blip r:embed="rId3" cstate="print">
            <a:extLst>
              <a:ext uri="{28A0092B-C50C-407E-A947-70E740481C1C}">
                <a14:useLocalDpi xmlns:a14="http://schemas.microsoft.com/office/drawing/2010/main" val="0"/>
              </a:ext>
            </a:extLst>
          </a:blip>
          <a:stretch>
            <a:fillRect/>
          </a:stretch>
        </p:blipFill>
        <p:spPr>
          <a:xfrm>
            <a:off x="107504" y="980728"/>
            <a:ext cx="4176464" cy="2232248"/>
          </a:xfrm>
          <a:prstGeom prst="rect">
            <a:avLst/>
          </a:prstGeom>
        </p:spPr>
      </p:pic>
      <p:pic>
        <p:nvPicPr>
          <p:cNvPr id="8" name="Рисунок 7"/>
          <p:cNvPicPr/>
          <p:nvPr/>
        </p:nvPicPr>
        <p:blipFill>
          <a:blip r:embed="rId4">
            <a:extLst>
              <a:ext uri="{28A0092B-C50C-407E-A947-70E740481C1C}">
                <a14:useLocalDpi xmlns:a14="http://schemas.microsoft.com/office/drawing/2010/main" val="0"/>
              </a:ext>
            </a:extLst>
          </a:blip>
          <a:stretch>
            <a:fillRect/>
          </a:stretch>
        </p:blipFill>
        <p:spPr>
          <a:xfrm>
            <a:off x="107504" y="2705470"/>
            <a:ext cx="4176464" cy="1834478"/>
          </a:xfrm>
          <a:prstGeom prst="rect">
            <a:avLst/>
          </a:prstGeom>
        </p:spPr>
      </p:pic>
      <p:pic>
        <p:nvPicPr>
          <p:cNvPr id="4101" name="Picture 5"/>
          <p:cNvPicPr>
            <a:picLocks noGrp="1" noChangeAspect="1" noChangeArrowheads="1"/>
          </p:cNvPicPr>
          <p:nvPr>
            <p:ph sz="quarter" idx="4"/>
          </p:nvPr>
        </p:nvPicPr>
        <p:blipFill>
          <a:blip r:embed="rId5" cstate="print">
            <a:extLst>
              <a:ext uri="{28A0092B-C50C-407E-A947-70E740481C1C}">
                <a14:useLocalDpi xmlns:a14="http://schemas.microsoft.com/office/drawing/2010/main" val="0"/>
              </a:ext>
            </a:extLst>
          </a:blip>
          <a:srcRect/>
          <a:stretch>
            <a:fillRect/>
          </a:stretch>
        </p:blipFill>
        <p:spPr bwMode="auto">
          <a:xfrm>
            <a:off x="4213439" y="956680"/>
            <a:ext cx="4930561"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Номер слайда 2"/>
          <p:cNvSpPr>
            <a:spLocks noGrp="1"/>
          </p:cNvSpPr>
          <p:nvPr>
            <p:ph type="sldNum" sz="quarter" idx="12"/>
          </p:nvPr>
        </p:nvSpPr>
        <p:spPr/>
        <p:txBody>
          <a:bodyPr/>
          <a:lstStyle/>
          <a:p>
            <a:fld id="{6505BD77-84EF-4923-8BF3-4B206CD3461A}" type="slidenum">
              <a:rPr lang="ru-RU" sz="3600" smtClean="0">
                <a:solidFill>
                  <a:schemeClr val="bg1"/>
                </a:solidFill>
              </a:rPr>
              <a:t>8</a:t>
            </a:fld>
            <a:endParaRPr lang="ru-RU" sz="3600" dirty="0">
              <a:solidFill>
                <a:schemeClr val="bg1"/>
              </a:solidFill>
            </a:endParaRPr>
          </a:p>
        </p:txBody>
      </p:sp>
      <p:pic>
        <p:nvPicPr>
          <p:cNvPr id="2" name="Рисунок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79512" y="4539948"/>
            <a:ext cx="3816424" cy="1597155"/>
          </a:xfrm>
          <a:prstGeom prst="rect">
            <a:avLst/>
          </a:prstGeom>
        </p:spPr>
      </p:pic>
    </p:spTree>
    <p:extLst>
      <p:ext uri="{BB962C8B-B14F-4D97-AF65-F5344CB8AC3E}">
        <p14:creationId xmlns:p14="http://schemas.microsoft.com/office/powerpoint/2010/main" val="3069148924"/>
      </p:ext>
    </p:extLst>
  </p:cSld>
  <p:clrMapOvr>
    <a:masterClrMapping/>
  </p:clrMapOvr>
  <mc:AlternateContent xmlns:mc="http://schemas.openxmlformats.org/markup-compatibility/2006" xmlns:p14="http://schemas.microsoft.com/office/powerpoint/2010/main">
    <mc:Choice Requires="p14">
      <p:transition spd="slow" p14:dur="2750">
        <p14:window dir="vert"/>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half" idx="2"/>
          </p:nvPr>
        </p:nvSpPr>
        <p:spPr>
          <a:xfrm>
            <a:off x="457201" y="332656"/>
            <a:ext cx="4040188" cy="5793507"/>
          </a:xfrm>
        </p:spPr>
        <p:txBody>
          <a:bodyPr>
            <a:normAutofit/>
          </a:bodyPr>
          <a:lstStyle/>
          <a:p>
            <a:r>
              <a:rPr lang="uk-UA" sz="1800" dirty="0" smtClean="0"/>
              <a:t>3)Вилучення 3-го вузла (третій крок):</a:t>
            </a:r>
          </a:p>
          <a:p>
            <a:endParaRPr lang="ru-RU" sz="1800" dirty="0"/>
          </a:p>
        </p:txBody>
      </p:sp>
      <p:pic>
        <p:nvPicPr>
          <p:cNvPr id="7" name="Рисунок 6"/>
          <p:cNvPicPr/>
          <p:nvPr/>
        </p:nvPicPr>
        <p:blipFill>
          <a:blip r:embed="rId3">
            <a:extLst>
              <a:ext uri="{28A0092B-C50C-407E-A947-70E740481C1C}">
                <a14:useLocalDpi xmlns:a14="http://schemas.microsoft.com/office/drawing/2010/main" val="0"/>
              </a:ext>
            </a:extLst>
          </a:blip>
          <a:stretch>
            <a:fillRect/>
          </a:stretch>
        </p:blipFill>
        <p:spPr>
          <a:xfrm>
            <a:off x="323528" y="1196752"/>
            <a:ext cx="4101025" cy="1656183"/>
          </a:xfrm>
          <a:prstGeom prst="rect">
            <a:avLst/>
          </a:prstGeom>
        </p:spPr>
      </p:pic>
      <p:pic>
        <p:nvPicPr>
          <p:cNvPr id="8" name="Рисунок 7"/>
          <p:cNvPicPr/>
          <p:nvPr/>
        </p:nvPicPr>
        <p:blipFill>
          <a:blip r:embed="rId4">
            <a:extLst>
              <a:ext uri="{28A0092B-C50C-407E-A947-70E740481C1C}">
                <a14:useLocalDpi xmlns:a14="http://schemas.microsoft.com/office/drawing/2010/main" val="0"/>
              </a:ext>
            </a:extLst>
          </a:blip>
          <a:stretch>
            <a:fillRect/>
          </a:stretch>
        </p:blipFill>
        <p:spPr>
          <a:xfrm>
            <a:off x="323528" y="2636912"/>
            <a:ext cx="4101025" cy="1393190"/>
          </a:xfrm>
          <a:prstGeom prst="rect">
            <a:avLst/>
          </a:prstGeom>
        </p:spPr>
      </p:pic>
      <p:pic>
        <p:nvPicPr>
          <p:cNvPr id="5123" name="Picture 3"/>
          <p:cNvPicPr>
            <a:picLocks noGrp="1" noChangeAspect="1" noChangeArrowheads="1"/>
          </p:cNvPicPr>
          <p:nvPr>
            <p:ph sz="quarter" idx="4"/>
          </p:nvPr>
        </p:nvPicPr>
        <p:blipFill>
          <a:blip r:embed="rId5" cstate="print">
            <a:extLst>
              <a:ext uri="{28A0092B-C50C-407E-A947-70E740481C1C}">
                <a14:useLocalDpi xmlns:a14="http://schemas.microsoft.com/office/drawing/2010/main" val="0"/>
              </a:ext>
            </a:extLst>
          </a:blip>
          <a:srcRect/>
          <a:stretch>
            <a:fillRect/>
          </a:stretch>
        </p:blipFill>
        <p:spPr bwMode="auto">
          <a:xfrm>
            <a:off x="2843808" y="1484784"/>
            <a:ext cx="7844968" cy="17081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Прямоугольник 10"/>
          <p:cNvSpPr/>
          <p:nvPr/>
        </p:nvSpPr>
        <p:spPr>
          <a:xfrm>
            <a:off x="4110932" y="5731515"/>
            <a:ext cx="4824536" cy="830997"/>
          </a:xfrm>
          <a:prstGeom prst="rect">
            <a:avLst/>
          </a:prstGeom>
        </p:spPr>
        <p:txBody>
          <a:bodyPr wrap="square">
            <a:spAutoFit/>
          </a:bodyPr>
          <a:lstStyle/>
          <a:p>
            <a:r>
              <a:rPr lang="ru-RU" sz="2400" dirty="0" err="1" smtClean="0"/>
              <a:t>Аналогічно</a:t>
            </a:r>
            <a:r>
              <a:rPr lang="ru-RU" sz="2400" dirty="0" smtClean="0"/>
              <a:t> проводимо </a:t>
            </a:r>
            <a:r>
              <a:rPr lang="ru-RU" sz="2400" dirty="0" err="1" smtClean="0"/>
              <a:t>вилучення</a:t>
            </a:r>
            <a:r>
              <a:rPr lang="ru-RU" sz="2400" dirty="0" smtClean="0"/>
              <a:t> </a:t>
            </a:r>
            <a:r>
              <a:rPr lang="ru-RU" sz="2400" dirty="0" err="1" smtClean="0"/>
              <a:t>вузлів</a:t>
            </a:r>
            <a:r>
              <a:rPr lang="ru-RU" sz="2400" dirty="0" smtClean="0"/>
              <a:t> для </a:t>
            </a:r>
            <a:r>
              <a:rPr lang="ru-RU" sz="2400" dirty="0" err="1" smtClean="0"/>
              <a:t>кожної</a:t>
            </a:r>
            <a:r>
              <a:rPr lang="ru-RU" sz="2400" dirty="0" smtClean="0"/>
              <a:t> </a:t>
            </a:r>
            <a:r>
              <a:rPr lang="ru-RU" sz="2400" dirty="0" err="1" smtClean="0"/>
              <a:t>наступної</a:t>
            </a:r>
            <a:r>
              <a:rPr lang="ru-RU" sz="2400" dirty="0" smtClean="0"/>
              <a:t> </a:t>
            </a:r>
            <a:r>
              <a:rPr lang="ru-RU" sz="2400" dirty="0" err="1" smtClean="0"/>
              <a:t>вітки</a:t>
            </a:r>
            <a:r>
              <a:rPr lang="ru-RU" sz="2400" dirty="0" smtClean="0"/>
              <a:t>.</a:t>
            </a:r>
            <a:endParaRPr lang="ru-RU" sz="2400" dirty="0"/>
          </a:p>
        </p:txBody>
      </p:sp>
      <p:sp>
        <p:nvSpPr>
          <p:cNvPr id="3" name="Номер слайда 2"/>
          <p:cNvSpPr>
            <a:spLocks noGrp="1"/>
          </p:cNvSpPr>
          <p:nvPr>
            <p:ph type="sldNum" sz="quarter" idx="12"/>
          </p:nvPr>
        </p:nvSpPr>
        <p:spPr/>
        <p:txBody>
          <a:bodyPr/>
          <a:lstStyle/>
          <a:p>
            <a:fld id="{6505BD77-84EF-4923-8BF3-4B206CD3461A}" type="slidenum">
              <a:rPr lang="ru-RU" sz="3600" smtClean="0">
                <a:solidFill>
                  <a:schemeClr val="bg1"/>
                </a:solidFill>
              </a:rPr>
              <a:t>9</a:t>
            </a:fld>
            <a:endParaRPr lang="ru-RU" sz="3600" dirty="0">
              <a:solidFill>
                <a:schemeClr val="bg1"/>
              </a:solidFill>
            </a:endParaRPr>
          </a:p>
        </p:txBody>
      </p:sp>
      <p:pic>
        <p:nvPicPr>
          <p:cNvPr id="2" name="Рисунок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76382" y="3933056"/>
            <a:ext cx="2995316" cy="1744923"/>
          </a:xfrm>
          <a:prstGeom prst="rect">
            <a:avLst/>
          </a:prstGeom>
        </p:spPr>
      </p:pic>
    </p:spTree>
    <p:extLst>
      <p:ext uri="{BB962C8B-B14F-4D97-AF65-F5344CB8AC3E}">
        <p14:creationId xmlns:p14="http://schemas.microsoft.com/office/powerpoint/2010/main" val="1450921749"/>
      </p:ext>
    </p:extLst>
  </p:cSld>
  <p:clrMapOvr>
    <a:masterClrMapping/>
  </p:clrMapOvr>
  <mc:AlternateContent xmlns:mc="http://schemas.openxmlformats.org/markup-compatibility/2006" xmlns:p14="http://schemas.microsoft.com/office/powerpoint/2010/main">
    <mc:Choice Requires="p14">
      <p:transition spd="slow" p14:dur="2750">
        <p14:window dir="vert"/>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Тема Office">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443</TotalTime>
  <Words>1934</Words>
  <Application>Microsoft Office PowerPoint</Application>
  <PresentationFormat>Экран (4:3)</PresentationFormat>
  <Paragraphs>225</Paragraphs>
  <Slides>31</Slides>
  <Notes>31</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31</vt:i4>
      </vt:variant>
    </vt:vector>
  </HeadingPairs>
  <TitlesOfParts>
    <vt:vector size="33" baseType="lpstr">
      <vt:lpstr>Тема Office</vt:lpstr>
      <vt:lpstr>Формула</vt:lpstr>
      <vt:lpstr>РОЗРАХУНОК ТА АНАЛІЗ ПОКАЗНИКІВ НАДІЙНОСТІ В ЕЛЕКТРОЕНЕРГЕТИЧНІЙ СИСТЕМІ</vt:lpstr>
      <vt:lpstr>Вступ</vt:lpstr>
      <vt:lpstr>Презентация PowerPoint</vt:lpstr>
      <vt:lpstr>Презентация PowerPoint</vt:lpstr>
      <vt:lpstr>Презентация PowerPoint</vt:lpstr>
      <vt:lpstr>Презентация PowerPoint</vt:lpstr>
      <vt:lpstr>Імовірність між вузлами 1-2</vt:lpstr>
      <vt:lpstr>Презентация PowerPoint</vt:lpstr>
      <vt:lpstr>Презентация PowerPoint</vt:lpstr>
      <vt:lpstr>Імовірність безвідмовної роботи вітки між вузлами 1-4</vt:lpstr>
      <vt:lpstr>Для порівняння проведемо згортання схеми в іншій послідовності</vt:lpstr>
      <vt:lpstr>Презентация PowerPoint</vt:lpstr>
      <vt:lpstr>Метод вкладених матриць</vt:lpstr>
      <vt:lpstr>Презентация PowerPoint</vt:lpstr>
      <vt:lpstr>Повна матриця взаємозв’язків:</vt:lpstr>
      <vt:lpstr>Розрахунок метода вкладених матриць за допомогою «Excel» </vt:lpstr>
      <vt:lpstr>Презентация PowerPoint</vt:lpstr>
      <vt:lpstr>Розрахунок похибки між методами вилучення вузлів та вкладених матриць</vt:lpstr>
      <vt:lpstr>Метод структурних перетворень</vt:lpstr>
      <vt:lpstr>Презентация PowerPoint</vt:lpstr>
      <vt:lpstr>Метод мінімальних шляхів та січень</vt:lpstr>
      <vt:lpstr>Метод декомпозиції</vt:lpstr>
      <vt:lpstr>Презентация PowerPoint</vt:lpstr>
      <vt:lpstr>Презентация PowerPoint</vt:lpstr>
      <vt:lpstr>Презентация PowerPoint</vt:lpstr>
      <vt:lpstr>Розрахунок похибки розрахунків методу декомпозиції</vt:lpstr>
      <vt:lpstr>Презентация PowerPoint</vt:lpstr>
      <vt:lpstr>Розрахунок похибки між методами структурних перетворень, мінімальних шляхів і січень та декомпозиції</vt:lpstr>
      <vt:lpstr>Програмна реалізація математичних моделей методу структурних перетворень</vt:lpstr>
      <vt:lpstr>Висновок</vt:lpstr>
      <vt:lpstr>Дякую за увагу !</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РОЗРАХУНОК ПОКАЗНИКІВ НАДІЙНОСТІ МАТРИЧНИМИ МЕТОДАМИ</dc:title>
  <dc:creator>user</dc:creator>
  <cp:lastModifiedBy>olha11@ua.fm</cp:lastModifiedBy>
  <cp:revision>84</cp:revision>
  <cp:lastPrinted>2015-11-18T20:20:11Z</cp:lastPrinted>
  <dcterms:created xsi:type="dcterms:W3CDTF">2014-06-13T15:43:54Z</dcterms:created>
  <dcterms:modified xsi:type="dcterms:W3CDTF">2015-11-18T20:20:13Z</dcterms:modified>
</cp:coreProperties>
</file>