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62" r:id="rId5"/>
    <p:sldId id="260" r:id="rId6"/>
    <p:sldId id="263" r:id="rId7"/>
    <p:sldId id="267" r:id="rId8"/>
    <p:sldId id="268" r:id="rId9"/>
    <p:sldId id="270" r:id="rId10"/>
    <p:sldId id="261" r:id="rId11"/>
    <p:sldId id="264" r:id="rId12"/>
    <p:sldId id="265" r:id="rId13"/>
    <p:sldId id="269" r:id="rId14"/>
    <p:sldId id="271" r:id="rId15"/>
    <p:sldId id="266" r:id="rId16"/>
  </p:sldIdLst>
  <p:sldSz cx="9144000" cy="6858000" type="screen4x3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24" autoAdjust="0"/>
  </p:normalViewPr>
  <p:slideViewPr>
    <p:cSldViewPr>
      <p:cViewPr>
        <p:scale>
          <a:sx n="80" d="100"/>
          <a:sy n="80" d="100"/>
        </p:scale>
        <p:origin x="-1098" y="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2243A6-84A1-444C-B5AD-C21E43FF470F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A59B1C-E904-42BC-969A-11148EF65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987B43-2699-478E-8B66-45159D5281C8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4DC70-751D-4F8D-BA75-A0B55F241F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7648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4DC70-751D-4F8D-BA75-A0B55F241FAD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6212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612768"/>
          </a:xfrm>
        </p:spPr>
        <p:txBody>
          <a:bodyPr>
            <a:noAutofit/>
          </a:bodyPr>
          <a:lstStyle/>
          <a:p>
            <a:pPr algn="ctr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 системи вимірювання та регулювання температури з підтримкою протоколу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Modbus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базі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 PIC16F628A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               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Розробив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студент групи –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ЕПА-14м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Близнюк М.Я.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9857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Панель додатку верхнього рівня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601" name="Рисунок 1"/>
          <p:cNvPicPr>
            <a:picLocks noChangeAspect="1" noChangeArrowheads="1"/>
          </p:cNvPicPr>
          <p:nvPr/>
        </p:nvPicPr>
        <p:blipFill>
          <a:blip r:embed="rId2" cstate="print"/>
          <a:srcRect l="15887" t="9972" r="24455" b="31580"/>
          <a:stretch>
            <a:fillRect/>
          </a:stretch>
        </p:blipFill>
        <p:spPr bwMode="auto">
          <a:xfrm>
            <a:off x="755576" y="1340768"/>
            <a:ext cx="7698276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21059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9826" y="45102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Код програми верхнього рівня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683568" y="1988840"/>
            <a:ext cx="2791149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81275" algn="l"/>
              </a:tabLst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81275" algn="l"/>
              </a:tabLst>
            </a:pP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Dim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D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As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Integer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81275" algn="l"/>
              </a:tabLst>
            </a:pP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Dim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sTempi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As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Double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	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81275" algn="l"/>
              </a:tabLst>
            </a:pP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Dim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sTempo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As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Double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81275" algn="l"/>
              </a:tabLst>
            </a:pP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Dim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sTempmed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As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Double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81275" algn="l"/>
              </a:tabLst>
            </a:pP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Dim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sTempmedF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As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Double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81275" algn="l"/>
              </a:tabLst>
            </a:pP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Dim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sTempmedK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As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Double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628800"/>
            <a:ext cx="4290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Ініціалізація та визначення типу змінних</a:t>
            </a:r>
            <a:endParaRPr lang="ru-RU" dirty="0"/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4355976" y="2060848"/>
            <a:ext cx="4609467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Private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Sub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Timer1_Timer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 D =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D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+ 1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    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COMportmy.CommPort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= Text14.Text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    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COMportmy.Settings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= Text15.Text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    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COMportmy.PortOpen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=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True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Do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While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(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COMportmy.InBufferCount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&lt; 10)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DoEvents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Loop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sTemp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=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COMportmy.Input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sTempi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=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Val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(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Left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(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sTemp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, 5))           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sTempo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=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Val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(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Mid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(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sTemp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, 7, 5))         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sTempmed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=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Round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(((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sTempi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+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sTempo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) / 2), 1)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sTempmedF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=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Round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(((9 / 5) *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sTempmed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+ 32), 1)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sTempmedK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=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Round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((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sTempmed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+ 273.15), 1)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     Text3.Text =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sTempi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         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     Text4.Text =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sTempo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     Text1.Text =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sTempmed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     Text2.Text =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sTempmedF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     Text5.Text =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sTempmedK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        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COMportmy.PortOpen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=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False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           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11960" y="16288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 smtClean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      настройка та відкриття </a:t>
            </a:r>
            <a:r>
              <a:rPr lang="uk-UA" dirty="0" err="1" smtClean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компорту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18607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середовищі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відладки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9937" name="Рисунок 1"/>
          <p:cNvPicPr>
            <a:picLocks noChangeAspect="1" noChangeArrowheads="1"/>
          </p:cNvPicPr>
          <p:nvPr/>
        </p:nvPicPr>
        <p:blipFill>
          <a:blip r:embed="rId2" cstate="print"/>
          <a:srcRect l="28035" t="21053" r="19118" b="14128"/>
          <a:stretch>
            <a:fillRect/>
          </a:stretch>
        </p:blipFill>
        <p:spPr bwMode="auto">
          <a:xfrm>
            <a:off x="1475656" y="1236898"/>
            <a:ext cx="6322690" cy="435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111159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Робота програми. Демонстрація</a:t>
            </a:r>
            <a:endParaRPr lang="uk-U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985" name="Рисунок 1"/>
          <p:cNvPicPr>
            <a:picLocks noChangeAspect="1" noChangeArrowheads="1"/>
          </p:cNvPicPr>
          <p:nvPr/>
        </p:nvPicPr>
        <p:blipFill>
          <a:blip r:embed="rId2" cstate="print"/>
          <a:srcRect l="17757" t="19945" r="17760" b="18835"/>
          <a:stretch>
            <a:fillRect/>
          </a:stretch>
        </p:blipFill>
        <p:spPr bwMode="auto">
          <a:xfrm>
            <a:off x="1187624" y="1628800"/>
            <a:ext cx="651510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927887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Висновки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251520" y="901913"/>
            <a:ext cx="8639944" cy="569386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ході розробки даної системи ми ознайомилися з промисловими аналогами контролю температури на підприємствах.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Також був виконаний огляд необхідних елементів для нашої системи, ознайомилися з їхніми технічними характеристиками, вивчили їхню будову та принцип роботи а також познайомились з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основними принципами побудови цифрових систем керування об’єктами. Розглянуто основні функції та особливості середовища розробки програми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MikroC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for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PIC». Розглянуто основні функції програми для роботи з LCD екраном, шиною «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OneWire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 а також інтерфейсом послідовної передачі даних через </a:t>
            </a:r>
            <a:r>
              <a:rPr kumimoji="0" lang="de-DE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USB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-ТТЛ адаптер.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Здійснено техніко-економічне обґрунтування вибору системи автоматичного підтримання температури на базі різних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мікроконтролерів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Розроблений алгоритм програми системи вимірювання, регулювання температурних показників, який забезпечує коректну роботу системи регулювання. Відповідно алгоритму написана програма на популярній мові високого рівня «С» в вище згаданому середовищі для програмування «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MikroC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for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PIC».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Розроблено алгоритм та програмний додаток вищого рівня для зручного контролю та створення звітної документації по температурним режимам об’єкту.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Протестовано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дану систему автоматичного вимірювання, регулювання та моніторингу у програмному середовищі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Proteus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7.7 Professional. А також розроблено макет системи вимірювання, регулювання та моніторингу даних на базі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мікроконтролера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PIC16F628A.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Проведено розрахунок економічної частини, де були вирахувані витрати на матеріали при виготовленні системи.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апропоновано впровадити наступні заходи безпеки для системи автоматичного вимірювання, регулювання та моніторингу системи: проведення профілактичних ремонтних робіт по підвищенню надійності мережі передачі даних, дотримання правил техніки безпеки, а для зменшення ймовірності втрати інформації необхідно зберігати дані системи на серверах а також виконувати дублювання значень виміряної температури.</a:t>
            </a: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6851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6048672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Об’єкт, предмет, задачі проекту  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Об’єктом дослідження є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електронний пристрій, побудований на базі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МК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PIC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628</a:t>
            </a: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що призначений для вимірювання, регулювання та моніторингу температурних даних об'єкту з підтримкою протоколу віддаленої передачі даних. 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Предмет дослідження є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програмне забезпечення пристрою, що побудований на базі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МК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PIC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628</a:t>
            </a: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, дисплею </a:t>
            </a: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WH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1602</a:t>
            </a: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і датчиків температури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DS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20 та дозволяє виконувати вимірювання, регулювання та моніторинг температурних даних об'єкту.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Основними задачами проекту є: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Проектування автоматизованої системи вимірювання, регулювання та моніторингу температурних параметрів певного об’єкту.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Розробка програмного забезпечення  верхнього рівня програмування для віддаленого вимірювання, регулювання та моніторингу температурних показників об'єкту з можливістю інтеграції в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сторонні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програмні продукти для архівування даних.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Можливість</a:t>
            </a:r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використання даної системи вимірювання, регулювання та моніторингу температурних показників об'єкту на виробництві у побуті та при виконанні наукових досліджень.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Розробка програмного забезпечення, що створює звітний файл з даними температурних показників об'єкту за певний  період часу.  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Розробка робочого макету системи для віддаленого вимірювання, регулювання та моніторингу температурних показників об'єкту.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Проведення практичних досліджень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тепло-фізичних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характеристик огороджувальних конструкцій.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49990" y="0"/>
            <a:ext cx="273805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Додаток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Б</a:t>
            </a:r>
          </a:p>
          <a:p>
            <a:pPr algn="ctr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Ілюстративні матеріали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19978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3224" y="3326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автоматизації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теплових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процесів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підприємстві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3204" y="1700808"/>
            <a:ext cx="3830764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844824"/>
            <a:ext cx="4654253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5836622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однокорпусного випарного апарату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39344" y="5836622"/>
            <a:ext cx="4349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системи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кондиціонування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повітря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8469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66328"/>
          </a:xfrm>
        </p:spPr>
        <p:txBody>
          <a:bodyPr>
            <a:normAutofit/>
          </a:bodyPr>
          <a:lstStyle/>
          <a:p>
            <a:pPr algn="ctr"/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Техніко – економічне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бґрунтування</a:t>
            </a:r>
            <a:endParaRPr lang="uk-U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4" y="980721"/>
          <a:ext cx="8352930" cy="5616630"/>
        </p:xfrm>
        <a:graphic>
          <a:graphicData uri="http://schemas.openxmlformats.org/drawingml/2006/table">
            <a:tbl>
              <a:tblPr/>
              <a:tblGrid>
                <a:gridCol w="2227053"/>
                <a:gridCol w="1526806"/>
                <a:gridCol w="1504765"/>
                <a:gridCol w="1547153"/>
                <a:gridCol w="1547153"/>
              </a:tblGrid>
              <a:tr h="15180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 dirty="0">
                          <a:latin typeface="Times New Roman"/>
                          <a:ea typeface="Lucida Sans Unicode"/>
                        </a:rPr>
                        <a:t>Показники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Система автоматичного підтримання температури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54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на базі МК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EPF8282ALC84-4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на базі МК AT90S4433-8AU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на базі МК PIC16F628А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на базі Arduino Mega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4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Мікропроцесорний пристрій МП, грн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466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94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75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250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4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Інформаційно-вимірювальні прилади ІВП, грн.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48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50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50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48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4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Комутаційна апаратура КА, грн.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20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30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30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10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5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Пристрої індикації ПІ, грн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195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195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195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195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Блок живлення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30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30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30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Конвертор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65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65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5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Вартість системи керування, грн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</a:rPr>
                        <a:t>759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</a:rPr>
                        <a:t>464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</a:rPr>
                        <a:t>445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503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5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Капітальні вкладення К, грн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</a:rPr>
                        <a:t>759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</a:rPr>
                        <a:t>464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</a:rPr>
                        <a:t>445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</a:rPr>
                        <a:t>503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4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 dirty="0">
                          <a:latin typeface="Times New Roman"/>
                          <a:ea typeface="Lucida Sans Unicode"/>
                        </a:rPr>
                        <a:t>Річні капітальні витрати </a:t>
                      </a:r>
                      <a:r>
                        <a:rPr lang="uk-UA" sz="800" kern="50" dirty="0" err="1">
                          <a:latin typeface="Times New Roman"/>
                          <a:ea typeface="Lucida Sans Unicode"/>
                        </a:rPr>
                        <a:t>К</a:t>
                      </a:r>
                      <a:r>
                        <a:rPr lang="uk-UA" sz="800" kern="50" baseline="-25000" dirty="0" err="1">
                          <a:latin typeface="Times New Roman"/>
                          <a:ea typeface="Lucida Sans Unicode"/>
                        </a:rPr>
                        <a:t>річн</a:t>
                      </a:r>
                      <a:r>
                        <a:rPr lang="uk-UA" sz="800" kern="50" dirty="0">
                          <a:latin typeface="Times New Roman"/>
                          <a:ea typeface="Lucida Sans Unicode"/>
                        </a:rPr>
                        <a:t>, </a:t>
                      </a:r>
                      <a:r>
                        <a:rPr lang="uk-UA" sz="800" kern="50" dirty="0" err="1">
                          <a:latin typeface="Times New Roman"/>
                          <a:ea typeface="Lucida Sans Unicode"/>
                        </a:rPr>
                        <a:t>грн</a:t>
                      </a:r>
                      <a:r>
                        <a:rPr lang="uk-UA" sz="800" kern="50" dirty="0">
                          <a:latin typeface="Times New Roman"/>
                          <a:ea typeface="Lucida Sans Unicode"/>
                        </a:rPr>
                        <a:t>/рік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</a:rPr>
                        <a:t>129,03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</a:rPr>
                        <a:t>78,88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</a:rPr>
                        <a:t>75,65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</a:rPr>
                        <a:t>85,51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4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Амортизаційні відрахування С</a:t>
                      </a:r>
                      <a:r>
                        <a:rPr lang="uk-UA" sz="800" kern="50" baseline="-25000">
                          <a:latin typeface="Times New Roman"/>
                          <a:ea typeface="Lucida Sans Unicode"/>
                        </a:rPr>
                        <a:t>А</a:t>
                      </a: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, грн/рік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</a:rPr>
                        <a:t>113,8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</a:rPr>
                        <a:t>69,6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</a:rPr>
                        <a:t>66,7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</a:rPr>
                        <a:t>75,5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5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Відрахування на ремонт С</a:t>
                      </a:r>
                      <a:r>
                        <a:rPr lang="uk-UA" sz="800" kern="50" baseline="-25000">
                          <a:latin typeface="Times New Roman"/>
                          <a:ea typeface="Lucida Sans Unicode"/>
                        </a:rPr>
                        <a:t>Р</a:t>
                      </a: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, грн/рік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</a:rPr>
                        <a:t>75,9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</a:rPr>
                        <a:t>46,4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</a:rPr>
                        <a:t>44,5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</a:rPr>
                        <a:t>50,3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4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Відрахування на обслуговування С</a:t>
                      </a:r>
                      <a:r>
                        <a:rPr lang="uk-UA" sz="800" kern="50" baseline="-25000">
                          <a:latin typeface="Times New Roman"/>
                          <a:ea typeface="Lucida Sans Unicode"/>
                        </a:rPr>
                        <a:t>О</a:t>
                      </a: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, грн/рік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</a:rPr>
                        <a:t>94,8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</a:rPr>
                        <a:t>58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</a:rPr>
                        <a:t>55,6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</a:rPr>
                        <a:t>62,9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4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Загальні відрахування С, грн/рік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</a:rPr>
                        <a:t>284,5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</a:rPr>
                        <a:t>174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</a:rPr>
                        <a:t>166,8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</a:rPr>
                        <a:t>188,7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5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latin typeface="Times New Roman"/>
                          <a:ea typeface="Lucida Sans Unicode"/>
                        </a:rPr>
                        <a:t>Приведені витрати З, грн/рік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</a:rPr>
                        <a:t>413,5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</a:rPr>
                        <a:t>252,8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</a:rPr>
                        <a:t>242,45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kern="50" dirty="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</a:rPr>
                        <a:t>274,2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37080" marR="370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02727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 елементна база пристрою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65" name="Рисунок 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0782" t="6508" r="35810" b="59787"/>
          <a:stretch/>
        </p:blipFill>
        <p:spPr bwMode="auto">
          <a:xfrm>
            <a:off x="809889" y="1435741"/>
            <a:ext cx="2802046" cy="226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090" t="24884" r="25133" b="35298"/>
          <a:stretch>
            <a:fillRect/>
          </a:stretch>
        </p:blipFill>
        <p:spPr bwMode="auto">
          <a:xfrm>
            <a:off x="3923928" y="1435741"/>
            <a:ext cx="1952625" cy="249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496" t="15898" r="31847" b="18079"/>
          <a:stretch>
            <a:fillRect/>
          </a:stretch>
        </p:blipFill>
        <p:spPr bwMode="auto">
          <a:xfrm>
            <a:off x="611560" y="3931291"/>
            <a:ext cx="3000375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149" t="57115" r="52121" b="18787"/>
          <a:stretch>
            <a:fillRect/>
          </a:stretch>
        </p:blipFill>
        <p:spPr bwMode="auto">
          <a:xfrm>
            <a:off x="6156176" y="1628800"/>
            <a:ext cx="2495550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740" t="22182" r="27408" b="55894"/>
          <a:stretch>
            <a:fillRect/>
          </a:stretch>
        </p:blipFill>
        <p:spPr bwMode="auto">
          <a:xfrm>
            <a:off x="7239000" y="3356992"/>
            <a:ext cx="19050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3091" t="66277" r="29143" b="13968"/>
          <a:stretch>
            <a:fillRect/>
          </a:stretch>
        </p:blipFill>
        <p:spPr bwMode="auto">
          <a:xfrm>
            <a:off x="5510808" y="3356992"/>
            <a:ext cx="1876425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22"/>
          <p:cNvSpPr>
            <a:spLocks noChangeArrowheads="1"/>
          </p:cNvSpPr>
          <p:nvPr/>
        </p:nvSpPr>
        <p:spPr bwMode="auto">
          <a:xfrm>
            <a:off x="152400" y="1066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49263" fontAlgn="base">
              <a:spcBef>
                <a:spcPct val="0"/>
              </a:spcBef>
              <a:spcAft>
                <a:spcPct val="0"/>
              </a:spcAft>
              <a:tabLst>
                <a:tab pos="328453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328453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328453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328453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328453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28453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28453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28453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28453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84538" algn="ctr"/>
              </a:tabLst>
            </a:pPr>
            <a:endParaRPr kumimoji="0" lang="uk-UA" alt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23"/>
          <p:cNvSpPr>
            <a:spLocks noChangeArrowheads="1"/>
          </p:cNvSpPr>
          <p:nvPr/>
        </p:nvSpPr>
        <p:spPr bwMode="auto">
          <a:xfrm>
            <a:off x="152400" y="1066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50228" y="1092200"/>
            <a:ext cx="3121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Мікроконтролер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PIC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628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008008" y="1066409"/>
            <a:ext cx="1858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Датчик DS18B20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969843" y="3634509"/>
            <a:ext cx="25785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LCD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дисплей 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1602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893566" y="1161583"/>
            <a:ext cx="30414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Реле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Тianbo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HJR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-4102-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-05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69" name="Рисунок 1"/>
          <p:cNvPicPr>
            <a:picLocks noChangeAspect="1" noChangeArrowheads="1"/>
          </p:cNvPicPr>
          <p:nvPr/>
        </p:nvPicPr>
        <p:blipFill>
          <a:blip r:embed="rId9" cstate="print"/>
          <a:srcRect l="8734" t="31906" r="44637" b="15759"/>
          <a:stretch>
            <a:fillRect/>
          </a:stretch>
        </p:blipFill>
        <p:spPr bwMode="auto">
          <a:xfrm>
            <a:off x="3923928" y="4797152"/>
            <a:ext cx="1816506" cy="16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6156176" y="5445224"/>
            <a:ext cx="28262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USB - UART TTL адаптера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0010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хема електрична принципова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105" name="Object 9"/>
          <p:cNvGraphicFramePr>
            <a:graphicFrameLocks noChangeAspect="1"/>
          </p:cNvGraphicFramePr>
          <p:nvPr/>
        </p:nvGraphicFramePr>
        <p:xfrm>
          <a:off x="1187624" y="1052736"/>
          <a:ext cx="6840760" cy="5667442"/>
        </p:xfrm>
        <a:graphic>
          <a:graphicData uri="http://schemas.openxmlformats.org/presentationml/2006/ole">
            <p:oleObj spid="_x0000_s4105" name="Visio" r:id="rId3" imgW="11734261" imgH="8979526" progId="Visio.Drawing.11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696535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92088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програми функціонування системи</a:t>
            </a:r>
            <a:endParaRPr lang="uk-U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607721" y="908721"/>
          <a:ext cx="7420664" cy="5760640"/>
        </p:xfrm>
        <a:graphic>
          <a:graphicData uri="http://schemas.openxmlformats.org/presentationml/2006/ole">
            <p:oleObj spid="_x0000_s5127" name="Visio" r:id="rId3" imgW="15746731" imgH="15608639" progId="Visio.Drawing.11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725722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576064"/>
          </a:xfrm>
        </p:spPr>
        <p:txBody>
          <a:bodyPr>
            <a:noAutofit/>
          </a:bodyPr>
          <a:lstStyle/>
          <a:p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Код програми системи вимірювання та регулювання температури</a:t>
            </a:r>
            <a:endParaRPr lang="uk-U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132856"/>
            <a:ext cx="3024336" cy="2880320"/>
          </a:xfrm>
        </p:spPr>
        <p:txBody>
          <a:bodyPr>
            <a:normAutofit fontScale="25000" lnSpcReduction="20000"/>
          </a:bodyPr>
          <a:lstStyle/>
          <a:p>
            <a:r>
              <a:rPr lang="uk-UA" dirty="0"/>
              <a:t>// </a:t>
            </a:r>
            <a:r>
              <a:rPr lang="uk-UA" dirty="0" err="1" smtClean="0"/>
              <a:t>підєднанняLCD</a:t>
            </a:r>
            <a:endParaRPr lang="uk-UA" dirty="0"/>
          </a:p>
          <a:p>
            <a:r>
              <a:rPr lang="uk-UA" dirty="0" err="1"/>
              <a:t>sbit</a:t>
            </a:r>
            <a:r>
              <a:rPr lang="uk-UA" dirty="0"/>
              <a:t> LCD_RS </a:t>
            </a:r>
            <a:r>
              <a:rPr lang="uk-UA" dirty="0" err="1"/>
              <a:t>at</a:t>
            </a:r>
            <a:r>
              <a:rPr lang="uk-UA" dirty="0"/>
              <a:t> RA0_bit;</a:t>
            </a:r>
          </a:p>
          <a:p>
            <a:r>
              <a:rPr lang="uk-UA" dirty="0" err="1"/>
              <a:t>sbit</a:t>
            </a:r>
            <a:r>
              <a:rPr lang="uk-UA" dirty="0"/>
              <a:t> LCD_EN </a:t>
            </a:r>
            <a:r>
              <a:rPr lang="uk-UA" dirty="0" err="1"/>
              <a:t>at</a:t>
            </a:r>
            <a:r>
              <a:rPr lang="uk-UA" dirty="0"/>
              <a:t> RA1_bit;</a:t>
            </a:r>
          </a:p>
          <a:p>
            <a:r>
              <a:rPr lang="uk-UA" dirty="0" err="1"/>
              <a:t>sbit</a:t>
            </a:r>
            <a:r>
              <a:rPr lang="uk-UA" dirty="0"/>
              <a:t> LCD_D4 </a:t>
            </a:r>
            <a:r>
              <a:rPr lang="uk-UA" dirty="0" err="1"/>
              <a:t>at</a:t>
            </a:r>
            <a:r>
              <a:rPr lang="uk-UA" dirty="0"/>
              <a:t> RB4_bit;</a:t>
            </a:r>
          </a:p>
          <a:p>
            <a:r>
              <a:rPr lang="uk-UA" dirty="0" err="1"/>
              <a:t>sbit</a:t>
            </a:r>
            <a:r>
              <a:rPr lang="uk-UA" dirty="0"/>
              <a:t> LCD_D5 </a:t>
            </a:r>
            <a:r>
              <a:rPr lang="uk-UA" dirty="0" err="1"/>
              <a:t>at</a:t>
            </a:r>
            <a:r>
              <a:rPr lang="uk-UA" dirty="0"/>
              <a:t> RB5_bit;</a:t>
            </a:r>
          </a:p>
          <a:p>
            <a:r>
              <a:rPr lang="uk-UA" dirty="0" err="1"/>
              <a:t>sbit</a:t>
            </a:r>
            <a:r>
              <a:rPr lang="uk-UA" dirty="0"/>
              <a:t> LCD_D6 </a:t>
            </a:r>
            <a:r>
              <a:rPr lang="uk-UA" dirty="0" err="1"/>
              <a:t>at</a:t>
            </a:r>
            <a:r>
              <a:rPr lang="uk-UA" dirty="0"/>
              <a:t> RB6_bit;</a:t>
            </a:r>
          </a:p>
          <a:p>
            <a:r>
              <a:rPr lang="uk-UA" dirty="0" err="1"/>
              <a:t>sbit</a:t>
            </a:r>
            <a:r>
              <a:rPr lang="uk-UA" dirty="0"/>
              <a:t> LCD_D7 </a:t>
            </a:r>
            <a:r>
              <a:rPr lang="uk-UA" dirty="0" err="1"/>
              <a:t>at</a:t>
            </a:r>
            <a:r>
              <a:rPr lang="uk-UA" dirty="0"/>
              <a:t> RB7_bit;</a:t>
            </a:r>
          </a:p>
          <a:p>
            <a:r>
              <a:rPr lang="uk-UA" dirty="0" err="1"/>
              <a:t>sbit</a:t>
            </a:r>
            <a:r>
              <a:rPr lang="uk-UA" dirty="0"/>
              <a:t> </a:t>
            </a:r>
            <a:r>
              <a:rPr lang="uk-UA" dirty="0" err="1"/>
              <a:t>LCD_RS_Direc</a:t>
            </a:r>
            <a:r>
              <a:rPr lang="uk-UA" dirty="0"/>
              <a:t>tion at TRISA0_bit;</a:t>
            </a:r>
          </a:p>
          <a:p>
            <a:r>
              <a:rPr lang="uk-UA" dirty="0" err="1"/>
              <a:t>sbit</a:t>
            </a:r>
            <a:r>
              <a:rPr lang="uk-UA" dirty="0"/>
              <a:t> </a:t>
            </a:r>
            <a:r>
              <a:rPr lang="uk-UA" dirty="0" err="1"/>
              <a:t>LCD_EN_Direc</a:t>
            </a:r>
            <a:r>
              <a:rPr lang="uk-UA" dirty="0"/>
              <a:t>tion at TRISA1_bit;</a:t>
            </a:r>
          </a:p>
          <a:p>
            <a:r>
              <a:rPr lang="uk-UA" dirty="0" err="1"/>
              <a:t>sbit</a:t>
            </a:r>
            <a:r>
              <a:rPr lang="uk-UA" dirty="0"/>
              <a:t> LCD_D4_Direction </a:t>
            </a:r>
            <a:r>
              <a:rPr lang="uk-UA" dirty="0" err="1"/>
              <a:t>at</a:t>
            </a:r>
            <a:r>
              <a:rPr lang="uk-UA" dirty="0"/>
              <a:t> TRISB4_bit;</a:t>
            </a:r>
          </a:p>
          <a:p>
            <a:r>
              <a:rPr lang="uk-UA" dirty="0" err="1"/>
              <a:t>sbit</a:t>
            </a:r>
            <a:r>
              <a:rPr lang="uk-UA" dirty="0"/>
              <a:t> LCD_D5_Direction </a:t>
            </a:r>
            <a:r>
              <a:rPr lang="uk-UA" dirty="0" err="1"/>
              <a:t>at</a:t>
            </a:r>
            <a:r>
              <a:rPr lang="uk-UA" dirty="0"/>
              <a:t> TRISB5_bit;</a:t>
            </a:r>
          </a:p>
          <a:p>
            <a:r>
              <a:rPr lang="uk-UA" dirty="0" err="1"/>
              <a:t>sbit</a:t>
            </a:r>
            <a:r>
              <a:rPr lang="uk-UA" dirty="0"/>
              <a:t> LCD_D6_Direction </a:t>
            </a:r>
            <a:r>
              <a:rPr lang="uk-UA" dirty="0" err="1"/>
              <a:t>at</a:t>
            </a:r>
            <a:r>
              <a:rPr lang="uk-UA" dirty="0"/>
              <a:t> TRISB6_bit;</a:t>
            </a:r>
          </a:p>
          <a:p>
            <a:r>
              <a:rPr lang="uk-UA" dirty="0" err="1"/>
              <a:t>sbit</a:t>
            </a:r>
            <a:r>
              <a:rPr lang="uk-UA" dirty="0"/>
              <a:t> LCD_D7_Direction </a:t>
            </a:r>
            <a:r>
              <a:rPr lang="uk-UA" dirty="0" err="1"/>
              <a:t>at</a:t>
            </a:r>
            <a:r>
              <a:rPr lang="uk-UA" dirty="0"/>
              <a:t> TRISB7_bit;</a:t>
            </a:r>
          </a:p>
          <a:p>
            <a:r>
              <a:rPr lang="uk-UA" dirty="0"/>
              <a:t>// </a:t>
            </a:r>
            <a:r>
              <a:rPr lang="uk-UA" dirty="0" smtClean="0"/>
              <a:t>закінчення </a:t>
            </a:r>
            <a:r>
              <a:rPr lang="uk-UA" dirty="0" err="1" smtClean="0"/>
              <a:t>підєднанняLCD</a:t>
            </a:r>
            <a:r>
              <a:rPr lang="uk-UA" dirty="0" smtClean="0"/>
              <a:t> </a:t>
            </a:r>
            <a:r>
              <a:rPr lang="uk-UA" dirty="0"/>
              <a:t> </a:t>
            </a:r>
            <a:endParaRPr lang="uk-UA" dirty="0" smtClean="0"/>
          </a:p>
          <a:p>
            <a:endParaRPr lang="uk-UA" dirty="0"/>
          </a:p>
          <a:p>
            <a:r>
              <a:rPr lang="uk-UA" dirty="0" err="1"/>
              <a:t>sbit</a:t>
            </a:r>
            <a:r>
              <a:rPr lang="uk-UA" dirty="0"/>
              <a:t> </a:t>
            </a:r>
            <a:r>
              <a:rPr lang="uk-UA" dirty="0" err="1"/>
              <a:t>RelayT</a:t>
            </a:r>
            <a:r>
              <a:rPr lang="uk-UA" dirty="0"/>
              <a:t> </a:t>
            </a:r>
            <a:r>
              <a:rPr lang="uk-UA" dirty="0" err="1"/>
              <a:t>at</a:t>
            </a:r>
            <a:r>
              <a:rPr lang="uk-UA" dirty="0"/>
              <a:t> RB2_bit; //Реле нагрівача</a:t>
            </a:r>
          </a:p>
          <a:p>
            <a:r>
              <a:rPr lang="uk-UA" dirty="0" err="1"/>
              <a:t>sbit</a:t>
            </a:r>
            <a:r>
              <a:rPr lang="uk-UA" dirty="0"/>
              <a:t> </a:t>
            </a:r>
            <a:r>
              <a:rPr lang="uk-UA" dirty="0" err="1"/>
              <a:t>RelayF</a:t>
            </a:r>
            <a:r>
              <a:rPr lang="uk-UA" dirty="0"/>
              <a:t> </a:t>
            </a:r>
            <a:r>
              <a:rPr lang="uk-UA" dirty="0" err="1"/>
              <a:t>at</a:t>
            </a:r>
            <a:r>
              <a:rPr lang="uk-UA" dirty="0"/>
              <a:t> RB3_bit; //Реле </a:t>
            </a:r>
            <a:r>
              <a:rPr lang="uk-UA" dirty="0" smtClean="0"/>
              <a:t>охолоджувача</a:t>
            </a:r>
          </a:p>
          <a:p>
            <a:endParaRPr lang="uk-UA" dirty="0"/>
          </a:p>
          <a:p>
            <a:r>
              <a:rPr lang="uk-UA" dirty="0" err="1" smtClean="0"/>
              <a:t>sbit</a:t>
            </a:r>
            <a:r>
              <a:rPr lang="uk-UA" dirty="0" smtClean="0"/>
              <a:t> </a:t>
            </a:r>
            <a:r>
              <a:rPr lang="uk-UA" dirty="0" err="1"/>
              <a:t>Memu</a:t>
            </a:r>
            <a:r>
              <a:rPr lang="uk-UA" dirty="0"/>
              <a:t> </a:t>
            </a:r>
            <a:r>
              <a:rPr lang="uk-UA" dirty="0" err="1"/>
              <a:t>at</a:t>
            </a:r>
            <a:r>
              <a:rPr lang="uk-UA" dirty="0"/>
              <a:t> RA2_bit;  //Кнопка меню</a:t>
            </a:r>
          </a:p>
          <a:p>
            <a:r>
              <a:rPr lang="uk-UA" dirty="0" err="1"/>
              <a:t>sbit</a:t>
            </a:r>
            <a:r>
              <a:rPr lang="uk-UA" dirty="0"/>
              <a:t> </a:t>
            </a:r>
            <a:r>
              <a:rPr lang="uk-UA" dirty="0" err="1"/>
              <a:t>PlusT</a:t>
            </a:r>
            <a:r>
              <a:rPr lang="uk-UA" dirty="0"/>
              <a:t> </a:t>
            </a:r>
            <a:r>
              <a:rPr lang="uk-UA" dirty="0" err="1"/>
              <a:t>at</a:t>
            </a:r>
            <a:r>
              <a:rPr lang="uk-UA" dirty="0"/>
              <a:t> RA3_bit; // Кнопка збільшення уставки нагрівача (по колу)</a:t>
            </a:r>
          </a:p>
          <a:p>
            <a:r>
              <a:rPr lang="uk-UA" dirty="0" err="1"/>
              <a:t>sbit</a:t>
            </a:r>
            <a:r>
              <a:rPr lang="uk-UA" dirty="0"/>
              <a:t> </a:t>
            </a:r>
            <a:r>
              <a:rPr lang="uk-UA" dirty="0" err="1"/>
              <a:t>PlusF</a:t>
            </a:r>
            <a:r>
              <a:rPr lang="uk-UA" dirty="0"/>
              <a:t> </a:t>
            </a:r>
            <a:r>
              <a:rPr lang="uk-UA" dirty="0" err="1"/>
              <a:t>at</a:t>
            </a:r>
            <a:r>
              <a:rPr lang="uk-UA" dirty="0"/>
              <a:t> RA4_bit; // Кнопка збільшення уставки </a:t>
            </a:r>
            <a:r>
              <a:rPr lang="uk-UA" dirty="0" err="1"/>
              <a:t>охол</a:t>
            </a:r>
            <a:r>
              <a:rPr lang="uk-UA" dirty="0"/>
              <a:t> (по колу)</a:t>
            </a:r>
          </a:p>
          <a:p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700808"/>
            <a:ext cx="24096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Підєднання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1"/>
          <p:cNvSpPr txBox="1">
            <a:spLocks/>
          </p:cNvSpPr>
          <p:nvPr/>
        </p:nvSpPr>
        <p:spPr>
          <a:xfrm>
            <a:off x="3131840" y="2343059"/>
            <a:ext cx="2245295" cy="2262714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() {</a:t>
            </a:r>
          </a:p>
          <a:p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CMCON  |= 7; </a:t>
            </a:r>
            <a:r>
              <a:rPr lang="uk-UA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Lcd_Init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();  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// </a:t>
            </a:r>
            <a:r>
              <a:rPr lang="uk-UA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Initialize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LCD</a:t>
            </a:r>
          </a:p>
          <a:p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Lcd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_Cmd(_LCD_CLEAR);                           // </a:t>
            </a:r>
            <a:r>
              <a:rPr lang="uk-UA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Clear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LCD</a:t>
            </a:r>
          </a:p>
          <a:p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Lcd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_Cmd(_LCD_CURSOR_OFF);                      // </a:t>
            </a:r>
            <a:r>
              <a:rPr lang="uk-UA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Turn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cursor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off</a:t>
            </a:r>
            <a:endParaRPr lang="uk-U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TrisB.f2=0; // Виходи</a:t>
            </a:r>
          </a:p>
          <a:p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TrisB.f3=0; // реле</a:t>
            </a:r>
          </a:p>
          <a:p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TrisA.f2=1; //  Входи</a:t>
            </a:r>
          </a:p>
          <a:p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TrisA.f3=1; //  кнопок</a:t>
            </a:r>
          </a:p>
          <a:p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TrisA.f4=1;  // керування</a:t>
            </a:r>
          </a:p>
          <a:p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//--- </a:t>
            </a:r>
            <a:r>
              <a:rPr lang="uk-UA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loop</a:t>
            </a:r>
            <a:endParaRPr lang="uk-U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1628800"/>
            <a:ext cx="22452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іціалізація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LCD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настройка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портів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76704" y="1628799"/>
            <a:ext cx="30311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Умови ввімкнення нагрівача </a:t>
            </a:r>
          </a:p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 охолоджувача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1"/>
          <p:cNvSpPr txBox="1">
            <a:spLocks/>
          </p:cNvSpPr>
          <p:nvPr/>
        </p:nvSpPr>
        <p:spPr>
          <a:xfrm>
            <a:off x="5220072" y="2495458"/>
            <a:ext cx="3744416" cy="316579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 // </a:t>
            </a:r>
            <a:r>
              <a:rPr lang="uk-UA" dirty="0" err="1"/>
              <a:t>Read</a:t>
            </a:r>
            <a:r>
              <a:rPr lang="uk-UA" dirty="0"/>
              <a:t> </a:t>
            </a:r>
            <a:r>
              <a:rPr lang="uk-UA" dirty="0" err="1"/>
              <a:t>Byte</a:t>
            </a:r>
            <a:r>
              <a:rPr lang="uk-UA" dirty="0"/>
              <a:t> 0 </a:t>
            </a:r>
            <a:r>
              <a:rPr lang="uk-UA" dirty="0" err="1"/>
              <a:t>from</a:t>
            </a:r>
            <a:r>
              <a:rPr lang="uk-UA" dirty="0"/>
              <a:t> </a:t>
            </a:r>
            <a:r>
              <a:rPr lang="uk-UA" dirty="0" err="1"/>
              <a:t>Scratchpad</a:t>
            </a:r>
            <a:endParaRPr lang="uk-UA" dirty="0"/>
          </a:p>
          <a:p>
            <a:r>
              <a:rPr lang="uk-UA" dirty="0">
                <a:solidFill>
                  <a:schemeClr val="tx1"/>
                </a:solidFill>
              </a:rPr>
              <a:t>    </a:t>
            </a:r>
            <a:r>
              <a:rPr lang="uk-UA" dirty="0" err="1">
                <a:solidFill>
                  <a:schemeClr val="tx1"/>
                </a:solidFill>
              </a:rPr>
              <a:t>temp_v</a:t>
            </a:r>
            <a:r>
              <a:rPr lang="uk-UA" dirty="0">
                <a:solidFill>
                  <a:schemeClr val="tx1"/>
                </a:solidFill>
              </a:rPr>
              <a:t>alue2 =  Ow_Read(&amp;PORTB, 1);</a:t>
            </a:r>
          </a:p>
          <a:p>
            <a:r>
              <a:rPr lang="uk-UA" dirty="0">
                <a:solidFill>
                  <a:schemeClr val="tx1"/>
                </a:solidFill>
              </a:rPr>
              <a:t>    // </a:t>
            </a:r>
            <a:r>
              <a:rPr lang="uk-UA" dirty="0" err="1">
                <a:solidFill>
                  <a:schemeClr val="tx1"/>
                </a:solidFill>
              </a:rPr>
              <a:t>Then</a:t>
            </a:r>
            <a:r>
              <a:rPr lang="uk-UA" dirty="0">
                <a:solidFill>
                  <a:schemeClr val="tx1"/>
                </a:solidFill>
              </a:rPr>
              <a:t> </a:t>
            </a:r>
            <a:r>
              <a:rPr lang="uk-UA" dirty="0" err="1">
                <a:solidFill>
                  <a:schemeClr val="tx1"/>
                </a:solidFill>
              </a:rPr>
              <a:t>read</a:t>
            </a:r>
            <a:r>
              <a:rPr lang="uk-UA" dirty="0">
                <a:solidFill>
                  <a:schemeClr val="tx1"/>
                </a:solidFill>
              </a:rPr>
              <a:t> </a:t>
            </a:r>
            <a:r>
              <a:rPr lang="uk-UA" dirty="0" err="1">
                <a:solidFill>
                  <a:schemeClr val="tx1"/>
                </a:solidFill>
              </a:rPr>
              <a:t>Byte</a:t>
            </a:r>
            <a:r>
              <a:rPr lang="uk-UA" dirty="0">
                <a:solidFill>
                  <a:schemeClr val="tx1"/>
                </a:solidFill>
              </a:rPr>
              <a:t> 1 </a:t>
            </a:r>
            <a:r>
              <a:rPr lang="uk-UA" dirty="0" err="1">
                <a:solidFill>
                  <a:schemeClr val="tx1"/>
                </a:solidFill>
              </a:rPr>
              <a:t>from</a:t>
            </a:r>
            <a:r>
              <a:rPr lang="uk-UA" dirty="0">
                <a:solidFill>
                  <a:schemeClr val="tx1"/>
                </a:solidFill>
              </a:rPr>
              <a:t> </a:t>
            </a:r>
            <a:r>
              <a:rPr lang="uk-UA" dirty="0" err="1">
                <a:solidFill>
                  <a:schemeClr val="tx1"/>
                </a:solidFill>
              </a:rPr>
              <a:t>Scratchpad</a:t>
            </a:r>
            <a:r>
              <a:rPr lang="uk-UA" dirty="0">
                <a:solidFill>
                  <a:schemeClr val="tx1"/>
                </a:solidFill>
              </a:rPr>
              <a:t> </a:t>
            </a:r>
            <a:r>
              <a:rPr lang="uk-UA" dirty="0" err="1">
                <a:solidFill>
                  <a:schemeClr val="tx1"/>
                </a:solidFill>
              </a:rPr>
              <a:t>and</a:t>
            </a:r>
            <a:r>
              <a:rPr lang="uk-UA" dirty="0">
                <a:solidFill>
                  <a:schemeClr val="tx1"/>
                </a:solidFill>
              </a:rPr>
              <a:t> </a:t>
            </a:r>
            <a:r>
              <a:rPr lang="uk-UA" dirty="0" err="1">
                <a:solidFill>
                  <a:schemeClr val="tx1"/>
                </a:solidFill>
              </a:rPr>
              <a:t>shift</a:t>
            </a:r>
            <a:r>
              <a:rPr lang="uk-UA" dirty="0">
                <a:solidFill>
                  <a:schemeClr val="tx1"/>
                </a:solidFill>
              </a:rPr>
              <a:t> 8 </a:t>
            </a:r>
            <a:r>
              <a:rPr lang="uk-UA" dirty="0" err="1">
                <a:solidFill>
                  <a:schemeClr val="tx1"/>
                </a:solidFill>
              </a:rPr>
              <a:t>bit</a:t>
            </a:r>
            <a:r>
              <a:rPr lang="uk-UA" dirty="0">
                <a:solidFill>
                  <a:schemeClr val="tx1"/>
                </a:solidFill>
              </a:rPr>
              <a:t> </a:t>
            </a:r>
            <a:r>
              <a:rPr lang="uk-UA" dirty="0" err="1">
                <a:solidFill>
                  <a:schemeClr val="tx1"/>
                </a:solidFill>
              </a:rPr>
              <a:t>left</a:t>
            </a:r>
            <a:r>
              <a:rPr lang="uk-UA" dirty="0">
                <a:solidFill>
                  <a:schemeClr val="tx1"/>
                </a:solidFill>
              </a:rPr>
              <a:t> </a:t>
            </a:r>
            <a:r>
              <a:rPr lang="uk-UA" dirty="0" err="1">
                <a:solidFill>
                  <a:schemeClr val="tx1"/>
                </a:solidFill>
              </a:rPr>
              <a:t>and</a:t>
            </a:r>
            <a:r>
              <a:rPr lang="uk-UA" dirty="0">
                <a:solidFill>
                  <a:schemeClr val="tx1"/>
                </a:solidFill>
              </a:rPr>
              <a:t> </a:t>
            </a:r>
            <a:r>
              <a:rPr lang="uk-UA" dirty="0" err="1">
                <a:solidFill>
                  <a:schemeClr val="tx1"/>
                </a:solidFill>
              </a:rPr>
              <a:t>add</a:t>
            </a:r>
            <a:r>
              <a:rPr lang="uk-UA" dirty="0">
                <a:solidFill>
                  <a:schemeClr val="tx1"/>
                </a:solidFill>
              </a:rPr>
              <a:t> </a:t>
            </a:r>
            <a:r>
              <a:rPr lang="uk-UA" dirty="0" err="1">
                <a:solidFill>
                  <a:schemeClr val="tx1"/>
                </a:solidFill>
              </a:rPr>
              <a:t>the</a:t>
            </a:r>
            <a:r>
              <a:rPr lang="uk-UA" dirty="0">
                <a:solidFill>
                  <a:schemeClr val="tx1"/>
                </a:solidFill>
              </a:rPr>
              <a:t> </a:t>
            </a:r>
            <a:r>
              <a:rPr lang="uk-UA" dirty="0" err="1">
                <a:solidFill>
                  <a:schemeClr val="tx1"/>
                </a:solidFill>
              </a:rPr>
              <a:t>Byte</a:t>
            </a:r>
            <a:r>
              <a:rPr lang="uk-UA" dirty="0">
                <a:solidFill>
                  <a:schemeClr val="tx1"/>
                </a:solidFill>
              </a:rPr>
              <a:t> 0</a:t>
            </a:r>
          </a:p>
          <a:p>
            <a:r>
              <a:rPr lang="uk-UA" dirty="0">
                <a:solidFill>
                  <a:schemeClr val="tx1"/>
                </a:solidFill>
              </a:rPr>
              <a:t>    </a:t>
            </a:r>
            <a:r>
              <a:rPr lang="uk-UA" dirty="0" err="1">
                <a:solidFill>
                  <a:schemeClr val="tx1"/>
                </a:solidFill>
              </a:rPr>
              <a:t>temp_v</a:t>
            </a:r>
            <a:r>
              <a:rPr lang="uk-UA" dirty="0">
                <a:solidFill>
                  <a:schemeClr val="tx1"/>
                </a:solidFill>
              </a:rPr>
              <a:t>alue2 = (Ow_Read(&amp;PORTB, 1) &lt;&lt; 8) + temp_value2;</a:t>
            </a:r>
          </a:p>
          <a:p>
            <a:r>
              <a:rPr lang="uk-UA" dirty="0">
                <a:solidFill>
                  <a:schemeClr val="tx1"/>
                </a:solidFill>
              </a:rPr>
              <a:t>    k=1; // Перша стрічка температура в середині приміщення</a:t>
            </a:r>
          </a:p>
          <a:p>
            <a:r>
              <a:rPr lang="uk-UA" dirty="0">
                <a:solidFill>
                  <a:schemeClr val="tx1"/>
                </a:solidFill>
              </a:rPr>
              <a:t>    </a:t>
            </a:r>
            <a:r>
              <a:rPr lang="uk-UA" dirty="0" err="1">
                <a:solidFill>
                  <a:schemeClr val="tx1"/>
                </a:solidFill>
              </a:rPr>
              <a:t>Display_Tem</a:t>
            </a:r>
            <a:r>
              <a:rPr lang="uk-UA" dirty="0">
                <a:solidFill>
                  <a:schemeClr val="tx1"/>
                </a:solidFill>
              </a:rPr>
              <a:t>perature(temp_value1); //Виводим на дисплей температуру в хаті</a:t>
            </a:r>
          </a:p>
          <a:p>
            <a:r>
              <a:rPr lang="uk-UA" dirty="0">
                <a:solidFill>
                  <a:schemeClr val="tx1"/>
                </a:solidFill>
              </a:rPr>
              <a:t>    </a:t>
            </a:r>
            <a:r>
              <a:rPr lang="uk-UA" dirty="0" err="1">
                <a:solidFill>
                  <a:schemeClr val="tx1"/>
                </a:solidFill>
              </a:rPr>
              <a:t>tempIN</a:t>
            </a:r>
            <a:r>
              <a:rPr lang="uk-UA" dirty="0">
                <a:solidFill>
                  <a:schemeClr val="tx1"/>
                </a:solidFill>
              </a:rPr>
              <a:t> = </a:t>
            </a:r>
            <a:r>
              <a:rPr lang="uk-UA" dirty="0" err="1">
                <a:solidFill>
                  <a:schemeClr val="tx1"/>
                </a:solidFill>
              </a:rPr>
              <a:t>temp_whole</a:t>
            </a:r>
            <a:r>
              <a:rPr lang="uk-UA" dirty="0">
                <a:solidFill>
                  <a:schemeClr val="tx1"/>
                </a:solidFill>
              </a:rPr>
              <a:t>;</a:t>
            </a:r>
          </a:p>
          <a:p>
            <a:r>
              <a:rPr lang="uk-UA" dirty="0">
                <a:solidFill>
                  <a:schemeClr val="tx1"/>
                </a:solidFill>
              </a:rPr>
              <a:t> </a:t>
            </a:r>
          </a:p>
          <a:p>
            <a:r>
              <a:rPr lang="uk-UA" dirty="0">
                <a:solidFill>
                  <a:schemeClr val="tx1"/>
                </a:solidFill>
              </a:rPr>
              <a:t>    </a:t>
            </a:r>
            <a:r>
              <a:rPr lang="uk-UA" dirty="0" err="1">
                <a:solidFill>
                  <a:schemeClr val="tx1"/>
                </a:solidFill>
              </a:rPr>
              <a:t>if</a:t>
            </a:r>
            <a:r>
              <a:rPr lang="uk-UA" dirty="0">
                <a:solidFill>
                  <a:schemeClr val="tx1"/>
                </a:solidFill>
              </a:rPr>
              <a:t>(</a:t>
            </a:r>
            <a:r>
              <a:rPr lang="uk-UA" dirty="0" err="1">
                <a:solidFill>
                  <a:schemeClr val="tx1"/>
                </a:solidFill>
              </a:rPr>
              <a:t>tempIN</a:t>
            </a:r>
            <a:r>
              <a:rPr lang="uk-UA" dirty="0">
                <a:solidFill>
                  <a:schemeClr val="tx1"/>
                </a:solidFill>
              </a:rPr>
              <a:t>&gt;</a:t>
            </a:r>
            <a:r>
              <a:rPr lang="uk-UA" dirty="0" err="1">
                <a:solidFill>
                  <a:schemeClr val="tx1"/>
                </a:solidFill>
              </a:rPr>
              <a:t>=Term</a:t>
            </a:r>
            <a:r>
              <a:rPr lang="uk-UA" dirty="0">
                <a:solidFill>
                  <a:schemeClr val="tx1"/>
                </a:solidFill>
              </a:rPr>
              <a:t>)RelayT=0; //Жарко, температура більша або рівна уставці нагрівача вимикаємо нагрівач</a:t>
            </a:r>
          </a:p>
          <a:p>
            <a:r>
              <a:rPr lang="uk-UA" dirty="0">
                <a:solidFill>
                  <a:schemeClr val="tx1"/>
                </a:solidFill>
              </a:rPr>
              <a:t>    </a:t>
            </a:r>
            <a:r>
              <a:rPr lang="uk-UA" dirty="0" err="1">
                <a:solidFill>
                  <a:schemeClr val="tx1"/>
                </a:solidFill>
              </a:rPr>
              <a:t>if</a:t>
            </a:r>
            <a:r>
              <a:rPr lang="uk-UA" dirty="0">
                <a:solidFill>
                  <a:schemeClr val="tx1"/>
                </a:solidFill>
              </a:rPr>
              <a:t>(</a:t>
            </a:r>
            <a:r>
              <a:rPr lang="uk-UA" dirty="0" err="1">
                <a:solidFill>
                  <a:schemeClr val="tx1"/>
                </a:solidFill>
              </a:rPr>
              <a:t>tempIN</a:t>
            </a:r>
            <a:r>
              <a:rPr lang="uk-UA" dirty="0">
                <a:solidFill>
                  <a:schemeClr val="tx1"/>
                </a:solidFill>
              </a:rPr>
              <a:t>&lt;=Term-GT) RelayT=1;//Похолодало, температура менша  </a:t>
            </a:r>
            <a:r>
              <a:rPr lang="uk-UA" dirty="0" err="1">
                <a:solidFill>
                  <a:schemeClr val="tx1"/>
                </a:solidFill>
              </a:rPr>
              <a:t>уставци</a:t>
            </a:r>
            <a:r>
              <a:rPr lang="uk-UA" dirty="0">
                <a:solidFill>
                  <a:schemeClr val="tx1"/>
                </a:solidFill>
              </a:rPr>
              <a:t> на величину гістерезису нагрівача вмикаємо нагрівач</a:t>
            </a:r>
          </a:p>
          <a:p>
            <a:r>
              <a:rPr lang="uk-UA" dirty="0">
                <a:solidFill>
                  <a:schemeClr val="tx1"/>
                </a:solidFill>
              </a:rPr>
              <a:t> </a:t>
            </a:r>
          </a:p>
          <a:p>
            <a:r>
              <a:rPr lang="uk-UA" dirty="0">
                <a:solidFill>
                  <a:schemeClr val="tx1"/>
                </a:solidFill>
              </a:rPr>
              <a:t>    k=2;// </a:t>
            </a:r>
            <a:r>
              <a:rPr lang="uk-UA" dirty="0" err="1">
                <a:solidFill>
                  <a:schemeClr val="tx1"/>
                </a:solidFill>
              </a:rPr>
              <a:t>Другаа</a:t>
            </a:r>
            <a:r>
              <a:rPr lang="uk-UA" dirty="0">
                <a:solidFill>
                  <a:schemeClr val="tx1"/>
                </a:solidFill>
              </a:rPr>
              <a:t> стрічка температура в зовні приміщення</a:t>
            </a:r>
          </a:p>
          <a:p>
            <a:r>
              <a:rPr lang="uk-UA" dirty="0">
                <a:solidFill>
                  <a:schemeClr val="tx1"/>
                </a:solidFill>
              </a:rPr>
              <a:t>    </a:t>
            </a:r>
            <a:r>
              <a:rPr lang="uk-UA" dirty="0" err="1">
                <a:solidFill>
                  <a:schemeClr val="tx1"/>
                </a:solidFill>
              </a:rPr>
              <a:t>Display_Tem</a:t>
            </a:r>
            <a:r>
              <a:rPr lang="uk-UA" dirty="0">
                <a:solidFill>
                  <a:schemeClr val="tx1"/>
                </a:solidFill>
              </a:rPr>
              <a:t>perature(temp_value2); //Виводим на дисплей температуру на дворі</a:t>
            </a:r>
          </a:p>
          <a:p>
            <a:r>
              <a:rPr lang="uk-UA" dirty="0">
                <a:solidFill>
                  <a:schemeClr val="tx1"/>
                </a:solidFill>
              </a:rPr>
              <a:t>    </a:t>
            </a:r>
            <a:r>
              <a:rPr lang="uk-UA" dirty="0" err="1">
                <a:solidFill>
                  <a:schemeClr val="tx1"/>
                </a:solidFill>
              </a:rPr>
              <a:t>tempOUT=</a:t>
            </a:r>
            <a:r>
              <a:rPr lang="uk-UA" dirty="0">
                <a:solidFill>
                  <a:schemeClr val="tx1"/>
                </a:solidFill>
              </a:rPr>
              <a:t> </a:t>
            </a:r>
            <a:r>
              <a:rPr lang="uk-UA" dirty="0" err="1">
                <a:solidFill>
                  <a:schemeClr val="tx1"/>
                </a:solidFill>
              </a:rPr>
              <a:t>temp_whole</a:t>
            </a:r>
            <a:r>
              <a:rPr lang="uk-UA" dirty="0">
                <a:solidFill>
                  <a:schemeClr val="tx1"/>
                </a:solidFill>
              </a:rPr>
              <a:t>;</a:t>
            </a:r>
          </a:p>
          <a:p>
            <a:r>
              <a:rPr lang="uk-UA" dirty="0">
                <a:solidFill>
                  <a:schemeClr val="tx1"/>
                </a:solidFill>
              </a:rPr>
              <a:t> </a:t>
            </a:r>
          </a:p>
          <a:p>
            <a:r>
              <a:rPr lang="uk-UA" dirty="0">
                <a:solidFill>
                  <a:schemeClr val="tx1"/>
                </a:solidFill>
              </a:rPr>
              <a:t>    </a:t>
            </a:r>
            <a:r>
              <a:rPr lang="uk-UA" dirty="0" err="1">
                <a:solidFill>
                  <a:schemeClr val="tx1"/>
                </a:solidFill>
              </a:rPr>
              <a:t>if</a:t>
            </a:r>
            <a:r>
              <a:rPr lang="uk-UA" dirty="0">
                <a:solidFill>
                  <a:schemeClr val="tx1"/>
                </a:solidFill>
              </a:rPr>
              <a:t>(</a:t>
            </a:r>
            <a:r>
              <a:rPr lang="uk-UA" dirty="0" err="1">
                <a:solidFill>
                  <a:schemeClr val="tx1"/>
                </a:solidFill>
              </a:rPr>
              <a:t>tempIN</a:t>
            </a:r>
            <a:r>
              <a:rPr lang="uk-UA" dirty="0">
                <a:solidFill>
                  <a:schemeClr val="tx1"/>
                </a:solidFill>
              </a:rPr>
              <a:t>&gt;</a:t>
            </a:r>
            <a:r>
              <a:rPr lang="uk-UA" dirty="0" err="1">
                <a:solidFill>
                  <a:schemeClr val="tx1"/>
                </a:solidFill>
              </a:rPr>
              <a:t>=Frozz</a:t>
            </a:r>
            <a:r>
              <a:rPr lang="uk-UA" dirty="0">
                <a:solidFill>
                  <a:schemeClr val="tx1"/>
                </a:solidFill>
              </a:rPr>
              <a:t>)RelayF=1;//Жарко, температура більша або рівна уставці охолоджувача вмикаємо охолоджувач</a:t>
            </a:r>
          </a:p>
          <a:p>
            <a:r>
              <a:rPr lang="uk-UA" dirty="0">
                <a:solidFill>
                  <a:schemeClr val="tx1"/>
                </a:solidFill>
              </a:rPr>
              <a:t>    </a:t>
            </a:r>
            <a:r>
              <a:rPr lang="uk-UA" dirty="0" err="1">
                <a:solidFill>
                  <a:schemeClr val="tx1"/>
                </a:solidFill>
              </a:rPr>
              <a:t>if</a:t>
            </a:r>
            <a:r>
              <a:rPr lang="uk-UA" dirty="0">
                <a:solidFill>
                  <a:schemeClr val="tx1"/>
                </a:solidFill>
              </a:rPr>
              <a:t>(</a:t>
            </a:r>
            <a:r>
              <a:rPr lang="uk-UA" dirty="0" err="1">
                <a:solidFill>
                  <a:schemeClr val="tx1"/>
                </a:solidFill>
              </a:rPr>
              <a:t>tempIN</a:t>
            </a:r>
            <a:r>
              <a:rPr lang="uk-UA" dirty="0">
                <a:solidFill>
                  <a:schemeClr val="tx1"/>
                </a:solidFill>
              </a:rPr>
              <a:t>&lt;=Frozz-GF) RelayF=0;//Похолодало, температура менша  </a:t>
            </a:r>
            <a:r>
              <a:rPr lang="uk-UA" dirty="0" err="1">
                <a:solidFill>
                  <a:schemeClr val="tx1"/>
                </a:solidFill>
              </a:rPr>
              <a:t>уставци</a:t>
            </a:r>
            <a:r>
              <a:rPr lang="uk-UA" dirty="0">
                <a:solidFill>
                  <a:schemeClr val="tx1"/>
                </a:solidFill>
              </a:rPr>
              <a:t> на величину гістерезису охолоджувача вимикаємо охолоджувач</a:t>
            </a:r>
          </a:p>
        </p:txBody>
      </p:sp>
    </p:spTree>
    <p:extLst>
      <p:ext uri="{BB962C8B-B14F-4D97-AF65-F5344CB8AC3E}">
        <p14:creationId xmlns:p14="http://schemas.microsoft.com/office/powerpoint/2010/main" xmlns="" val="3998401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Алгоритм програми функціонування панелі оператора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4033" name="Object 1"/>
          <p:cNvGraphicFramePr>
            <a:graphicFrameLocks noChangeAspect="1"/>
          </p:cNvGraphicFramePr>
          <p:nvPr/>
        </p:nvGraphicFramePr>
        <p:xfrm>
          <a:off x="1979712" y="908720"/>
          <a:ext cx="4680520" cy="5648919"/>
        </p:xfrm>
        <a:graphic>
          <a:graphicData uri="http://schemas.openxmlformats.org/presentationml/2006/ole">
            <p:oleObj spid="_x0000_s44033" name="Visio" r:id="rId3" imgW="9095118" imgH="10713664" progId="Visio.Drawing.11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323</TotalTime>
  <Words>1036</Words>
  <Application>Microsoft Office PowerPoint</Application>
  <PresentationFormat>Экран (4:3)</PresentationFormat>
  <Paragraphs>211</Paragraphs>
  <Slides>15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Visio</vt:lpstr>
      <vt:lpstr>Розробка системи вимірювання та регулювання температури з підтримкою протоколу Modbus на базі МК PIC16F628A. </vt:lpstr>
      <vt:lpstr>Слайд 2</vt:lpstr>
      <vt:lpstr>Схеми автоматизації теплових процесів на підприємстві</vt:lpstr>
      <vt:lpstr>Техніко – економічне обґрунтування</vt:lpstr>
      <vt:lpstr>Основна елементна база пристрою</vt:lpstr>
      <vt:lpstr>Схема електрична принципова</vt:lpstr>
      <vt:lpstr>Алгоритм програми функціонування системи</vt:lpstr>
      <vt:lpstr>Код програми системи вимірювання та регулювання температури</vt:lpstr>
      <vt:lpstr>Алгоритм програми функціонування панелі оператора</vt:lpstr>
      <vt:lpstr>Панель додатку верхнього рівня</vt:lpstr>
      <vt:lpstr>Код програми верхнього рівня</vt:lpstr>
      <vt:lpstr>Модель системи в середовищі відладки</vt:lpstr>
      <vt:lpstr>Робота програми. Демонстрація</vt:lpstr>
      <vt:lpstr>Висновки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Andrew</dc:creator>
  <cp:lastModifiedBy>Matvii Blyzniuk</cp:lastModifiedBy>
  <cp:revision>38</cp:revision>
  <dcterms:created xsi:type="dcterms:W3CDTF">2014-06-17T21:06:02Z</dcterms:created>
  <dcterms:modified xsi:type="dcterms:W3CDTF">2015-11-17T06:52:27Z</dcterms:modified>
</cp:coreProperties>
</file>