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70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198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AA76E51-D595-4EC3-B126-6A82E7D7A37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E5920AC-D466-41B5-B15C-55351F00DD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941168"/>
            <a:ext cx="3416424" cy="1219200"/>
          </a:xfrm>
        </p:spPr>
        <p:txBody>
          <a:bodyPr>
            <a:normAutofit fontScale="70000" lnSpcReduction="20000"/>
          </a:bodyPr>
          <a:lstStyle/>
          <a:p>
            <a:pPr marL="63500" algn="l" eaLnBrk="0" hangingPunct="0">
              <a:lnSpc>
                <a:spcPct val="80000"/>
              </a:lnSpc>
              <a:spcAft>
                <a:spcPts val="600"/>
              </a:spcAft>
            </a:pPr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Виконав: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гр.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ЕПА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14м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0" algn="l" eaLnBrk="0" hangingPunct="0">
              <a:lnSpc>
                <a:spcPct val="80000"/>
              </a:lnSpc>
              <a:spcAft>
                <a:spcPts val="600"/>
              </a:spcAft>
            </a:pP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Дідушок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.В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3500" algn="l" eaLnBrk="0" hangingPunct="0">
              <a:lnSpc>
                <a:spcPct val="80000"/>
              </a:lnSpc>
              <a:spcAft>
                <a:spcPts val="600"/>
              </a:spcAft>
            </a:pPr>
            <a:r>
              <a:rPr lang="uk-UA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Науковий керівник: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доц. </a:t>
            </a:r>
          </a:p>
          <a:p>
            <a:pPr marL="63500" algn="l" eaLnBrk="0" hangingPunct="0">
              <a:lnSpc>
                <a:spcPct val="80000"/>
              </a:lnSpc>
              <a:spcAft>
                <a:spcPts val="600"/>
              </a:spcAft>
            </a:pP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Мошноріз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00100" y="260350"/>
            <a:ext cx="82089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Міністерство освіти і науки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Факультет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електроенергетики та електромеханіки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35037" y="1772816"/>
            <a:ext cx="82089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Магістерська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кваліфікаційна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робота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«Лабораторний стенд для дослідження мікропроцесорної системи керування двигуном постійного струму»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6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78768" y="116633"/>
            <a:ext cx="8352928" cy="720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ІП-ДПС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Рисунок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5040560" cy="116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752" y="1185665"/>
            <a:ext cx="3199210" cy="203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76872"/>
            <a:ext cx="5760640" cy="146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2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752" y="3849961"/>
            <a:ext cx="305863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043608" y="1916832"/>
            <a:ext cx="3861928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ШІП-ДПС методом розділення рухів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99592" y="3501008"/>
            <a:ext cx="4320480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ШІП-ДПС методом модального керування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321393" y="3273897"/>
            <a:ext cx="3861928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Графіки перехідних процесів методом розділення рухів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292080" y="6010201"/>
            <a:ext cx="3861928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Графіки перехідних процесів методом модального керування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11560" y="6352647"/>
            <a:ext cx="4320480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Порівняльний аналіз використання двох методів розрахунку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9" name="Рисунок 2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456384" cy="236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9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77526"/>
            <a:ext cx="8352928" cy="432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Зовнішній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вигляд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лабораторного стенда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53" y="908720"/>
            <a:ext cx="7286903" cy="444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2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614535"/>
            <a:ext cx="7772400" cy="1523255"/>
          </a:xfrm>
        </p:spPr>
        <p:txBody>
          <a:bodyPr/>
          <a:lstStyle/>
          <a:p>
            <a:r>
              <a:rPr lang="uk-UA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8064896" cy="5047456"/>
          </a:xfrm>
        </p:spPr>
        <p:txBody>
          <a:bodyPr>
            <a:normAutofit/>
          </a:bodyPr>
          <a:lstStyle/>
          <a:p>
            <a:pPr lvl="0" indent="536575" algn="just"/>
            <a:r>
              <a:rPr lang="uk-UA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даній магістерській кваліфікаційній роботі був розроблений стенд для дослідження </a:t>
            </a: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мікропроцесорної системи  керування двигуном постійного </a:t>
            </a:r>
            <a:r>
              <a:rPr lang="uk-UA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струму </a:t>
            </a: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базі </a:t>
            </a: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апаратної платформи 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Arduino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uk-UA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536575" algn="just"/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структурну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функціональну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електричну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принципову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схему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лабораторної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установки, а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описаний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розраховано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вибрано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даної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536575" algn="just"/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проведено монтаж та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налагоджування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лабораторної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установки, та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налаштування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сумісної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програмної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апаратної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536575" algn="just"/>
            <a:r>
              <a:rPr lang="uk-UA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алгоритм програми та програма керування лабораторною установкою. 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536575" algn="just"/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ШІП-ДПС в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програмному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середовищі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LabView</a:t>
            </a: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536575" algn="just"/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 здійснено розрахунок системи ШІП-ДПС методом розділення рухів та методом модального керування та вибрано кращий для подальшого застосування.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536575" algn="just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72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188640"/>
            <a:ext cx="7772400" cy="1008112"/>
          </a:xfrm>
        </p:spPr>
        <p:txBody>
          <a:bodyPr/>
          <a:lstStyle/>
          <a:p>
            <a:r>
              <a:rPr lang="uk-UA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Лабораторний стенд для дослідження мікропроцесорної системи керування двигуном постійного струму</a:t>
            </a:r>
            <a:r>
              <a:rPr lang="uk-UA" sz="1800" dirty="0" smtClean="0">
                <a:effectLst/>
              </a:rPr>
              <a:t/>
            </a:r>
            <a:br>
              <a:rPr lang="uk-UA" sz="1800" dirty="0" smtClean="0">
                <a:effectLst/>
              </a:rPr>
            </a:br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908720"/>
            <a:ext cx="8176120" cy="1440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indent="808038" algn="just"/>
            <a:r>
              <a:rPr lang="ru-RU" sz="1400" b="1" dirty="0" err="1">
                <a:solidFill>
                  <a:schemeClr val="tx1"/>
                </a:solidFill>
                <a:effectLst/>
              </a:rPr>
              <a:t>Актуальність</a:t>
            </a:r>
            <a:r>
              <a:rPr lang="ru-RU" sz="1400" b="1" dirty="0">
                <a:solidFill>
                  <a:schemeClr val="tx1"/>
                </a:solidFill>
                <a:effectLst/>
              </a:rPr>
              <a:t>.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Удосконалювання</a:t>
            </a:r>
            <a:r>
              <a:rPr lang="ru-RU" sz="1400" dirty="0">
                <a:solidFill>
                  <a:schemeClr val="tx1"/>
                </a:solidFill>
                <a:effectLst/>
              </a:rPr>
              <a:t> систем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електропривода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вимагає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постійно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підвищувати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технічний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рівень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навчальних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лабораторій</a:t>
            </a:r>
            <a:r>
              <a:rPr lang="ru-RU" sz="1400" dirty="0">
                <a:solidFill>
                  <a:schemeClr val="tx1"/>
                </a:solidFill>
                <a:effectLst/>
              </a:rPr>
              <a:t>.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Використовувані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сьогодні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лабораторні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стенди</a:t>
            </a:r>
            <a:r>
              <a:rPr lang="ru-RU" sz="1400" dirty="0">
                <a:solidFill>
                  <a:schemeClr val="tx1"/>
                </a:solidFill>
                <a:effectLst/>
              </a:rPr>
              <a:t>,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що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включають</a:t>
            </a:r>
            <a:r>
              <a:rPr lang="ru-RU" sz="1400" dirty="0">
                <a:solidFill>
                  <a:schemeClr val="tx1"/>
                </a:solidFill>
                <a:effectLst/>
              </a:rPr>
              <a:t> до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свого</a:t>
            </a:r>
            <a:r>
              <a:rPr lang="ru-RU" sz="1400" dirty="0">
                <a:solidFill>
                  <a:schemeClr val="tx1"/>
                </a:solidFill>
                <a:effectLst/>
              </a:rPr>
              <a:t> складу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електромеханічні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системи</a:t>
            </a:r>
            <a:r>
              <a:rPr lang="ru-RU" sz="1400" dirty="0">
                <a:solidFill>
                  <a:schemeClr val="tx1"/>
                </a:solidFill>
                <a:effectLst/>
              </a:rPr>
              <a:t>, контроль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параметрів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яких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здійснюється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аналоговими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приладами</a:t>
            </a:r>
            <a:r>
              <a:rPr lang="ru-RU" sz="1400" dirty="0">
                <a:solidFill>
                  <a:schemeClr val="tx1"/>
                </a:solidFill>
                <a:effectLst/>
              </a:rPr>
              <a:t>,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низько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інформативні</a:t>
            </a:r>
            <a:r>
              <a:rPr lang="ru-RU" sz="1400" dirty="0">
                <a:solidFill>
                  <a:schemeClr val="tx1"/>
                </a:solidFill>
                <a:effectLst/>
              </a:rPr>
              <a:t>. </a:t>
            </a:r>
            <a:r>
              <a:rPr lang="uk-UA" sz="1400" dirty="0">
                <a:solidFill>
                  <a:schemeClr val="tx1"/>
                </a:solidFill>
                <a:effectLst/>
              </a:rPr>
              <a:t>Тому існує потреба у виготовленні нового стенда, який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істотно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підвищит</a:t>
            </a:r>
            <a:r>
              <a:rPr lang="uk-UA" sz="1400" dirty="0">
                <a:solidFill>
                  <a:schemeClr val="tx1"/>
                </a:solidFill>
                <a:effectLst/>
              </a:rPr>
              <a:t>ь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якість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навчання</a:t>
            </a:r>
            <a:r>
              <a:rPr lang="ru-RU" sz="1400" dirty="0">
                <a:solidFill>
                  <a:schemeClr val="tx1"/>
                </a:solidFill>
                <a:effectLst/>
              </a:rPr>
              <a:t>,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зменшит</a:t>
            </a:r>
            <a:r>
              <a:rPr lang="uk-UA" sz="1400" dirty="0">
                <a:solidFill>
                  <a:schemeClr val="tx1"/>
                </a:solidFill>
                <a:effectLst/>
              </a:rPr>
              <a:t>ь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необхідний</a:t>
            </a:r>
            <a:r>
              <a:rPr lang="ru-RU" sz="1400" dirty="0">
                <a:solidFill>
                  <a:schemeClr val="tx1"/>
                </a:solidFill>
                <a:effectLst/>
              </a:rPr>
              <a:t> для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засвоєння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інформації</a:t>
            </a:r>
            <a:r>
              <a:rPr lang="ru-RU" sz="1400" dirty="0">
                <a:solidFill>
                  <a:schemeClr val="tx1"/>
                </a:solidFill>
                <a:effectLst/>
              </a:rPr>
              <a:t> студентами </a:t>
            </a:r>
            <a:r>
              <a:rPr lang="ru-RU" sz="1400" dirty="0" smtClean="0">
                <a:solidFill>
                  <a:schemeClr val="tx1"/>
                </a:solidFill>
                <a:effectLst/>
              </a:rPr>
              <a:t>час.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64096" y="4653136"/>
            <a:ext cx="7772400" cy="18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just"/>
            <a:endParaRPr lang="ru-RU" sz="1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5229200"/>
            <a:ext cx="8204448" cy="1452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en-US" sz="1400" b="1" dirty="0" smtClean="0">
                <a:solidFill>
                  <a:schemeClr val="tx1"/>
                </a:solidFill>
                <a:effectLst/>
              </a:rPr>
              <a:t>	</a:t>
            </a:r>
            <a:r>
              <a:rPr lang="uk-UA" sz="1400" b="1" dirty="0" smtClean="0">
                <a:solidFill>
                  <a:schemeClr val="tx1"/>
                </a:solidFill>
                <a:effectLst/>
              </a:rPr>
              <a:t>Наукова </a:t>
            </a:r>
            <a:r>
              <a:rPr lang="uk-UA" sz="1400" b="1" dirty="0">
                <a:solidFill>
                  <a:schemeClr val="tx1"/>
                </a:solidFill>
                <a:effectLst/>
              </a:rPr>
              <a:t>новизна одержаних </a:t>
            </a:r>
            <a:r>
              <a:rPr lang="uk-UA" sz="1400" b="1" dirty="0" smtClean="0">
                <a:solidFill>
                  <a:schemeClr val="tx1"/>
                </a:solidFill>
                <a:effectLst/>
              </a:rPr>
              <a:t>результатів</a:t>
            </a:r>
            <a:r>
              <a:rPr lang="en-US" sz="1400" dirty="0" smtClean="0">
                <a:solidFill>
                  <a:schemeClr val="tx1"/>
                </a:solidFill>
                <a:effectLst/>
              </a:rPr>
              <a:t>:</a:t>
            </a:r>
            <a:endParaRPr lang="uk-UA" sz="1400" dirty="0">
              <a:solidFill>
                <a:schemeClr val="tx1"/>
              </a:solidFill>
              <a:effectLst/>
            </a:endParaRPr>
          </a:p>
          <a:p>
            <a:pPr algn="just"/>
            <a:r>
              <a:rPr lang="uk-UA" sz="1400" dirty="0" smtClean="0">
                <a:solidFill>
                  <a:schemeClr val="tx1"/>
                </a:solidFill>
                <a:effectLst/>
              </a:rPr>
              <a:t>1</a:t>
            </a:r>
            <a:r>
              <a:rPr lang="uk-UA" sz="1400" dirty="0">
                <a:solidFill>
                  <a:schemeClr val="tx1"/>
                </a:solidFill>
                <a:effectLst/>
              </a:rPr>
              <a:t>. Отримав подальшого розвитку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підхід</a:t>
            </a:r>
            <a:r>
              <a:rPr lang="ru-RU" sz="1400" dirty="0">
                <a:solidFill>
                  <a:schemeClr val="tx1"/>
                </a:solidFill>
                <a:effectLst/>
              </a:rPr>
              <a:t> до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дослідження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динамічних</a:t>
            </a:r>
            <a:r>
              <a:rPr lang="ru-RU" sz="1400" dirty="0">
                <a:solidFill>
                  <a:schemeClr val="tx1"/>
                </a:solidFill>
                <a:effectLst/>
              </a:rPr>
              <a:t> характеристик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електропривода</a:t>
            </a:r>
            <a:r>
              <a:rPr lang="ru-RU" sz="140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постійного</a:t>
            </a:r>
            <a:r>
              <a:rPr lang="ru-RU" sz="1400" dirty="0">
                <a:solidFill>
                  <a:schemeClr val="tx1"/>
                </a:solidFill>
                <a:effectLst/>
              </a:rPr>
              <a:t> струму</a:t>
            </a:r>
            <a:r>
              <a:rPr lang="uk-UA" sz="1400" dirty="0">
                <a:solidFill>
                  <a:schemeClr val="tx1"/>
                </a:solidFill>
                <a:effectLst/>
              </a:rPr>
              <a:t> за схемою ШІП-ДПС, який на відміну від відомих дозволяє побудувати та проаналізувати перехідні характеристики замкненої системи електропривода з різними параметрами та типами регуляторів в режимі реального часу, що дало змогу ефективніше проводити лабораторні дослідження розглянутої системи електропривода.</a:t>
            </a:r>
          </a:p>
          <a:p>
            <a:pPr algn="just"/>
            <a:r>
              <a:rPr lang="uk-UA" sz="1400" dirty="0">
                <a:solidFill>
                  <a:schemeClr val="tx1"/>
                </a:solidFill>
                <a:effectLst/>
              </a:rPr>
              <a:t>2. Отримав подальшого розвитку метод розрахунку систем </a:t>
            </a:r>
            <a:br>
              <a:rPr lang="uk-UA" sz="1400" dirty="0">
                <a:solidFill>
                  <a:schemeClr val="tx1"/>
                </a:solidFill>
                <a:effectLst/>
              </a:rPr>
            </a:br>
            <a:r>
              <a:rPr lang="uk-UA" sz="1400" dirty="0">
                <a:solidFill>
                  <a:schemeClr val="tx1"/>
                </a:solidFill>
                <a:effectLst/>
              </a:rPr>
              <a:t>ШІП-ДПС, який на відміну від відомих дозволяє обрати  параметри регуляторів, при яких система працює з потрібним </a:t>
            </a:r>
            <a:r>
              <a:rPr lang="uk-UA" sz="1400" dirty="0" err="1">
                <a:solidFill>
                  <a:schemeClr val="tx1"/>
                </a:solidFill>
                <a:effectLst/>
              </a:rPr>
              <a:t>перерегулюванням</a:t>
            </a:r>
            <a:r>
              <a:rPr lang="uk-UA" sz="1400" dirty="0">
                <a:solidFill>
                  <a:schemeClr val="tx1"/>
                </a:solidFill>
                <a:effectLst/>
              </a:rPr>
              <a:t> та часом регулювання.</a:t>
            </a:r>
          </a:p>
          <a:p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2132856"/>
            <a:ext cx="8280920" cy="26282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indent="808038" algn="just"/>
            <a:endParaRPr lang="ru-RU" sz="1400" b="1" dirty="0" smtClean="0">
              <a:solidFill>
                <a:schemeClr val="tx1"/>
              </a:solidFill>
              <a:effectLst/>
            </a:endParaRPr>
          </a:p>
          <a:p>
            <a:pPr indent="808038" algn="just"/>
            <a:endParaRPr lang="ru-RU" sz="1400" b="1" dirty="0">
              <a:solidFill>
                <a:schemeClr val="tx1"/>
              </a:solidFill>
              <a:effectLst/>
            </a:endParaRPr>
          </a:p>
          <a:p>
            <a:pPr indent="808038" algn="just"/>
            <a:endParaRPr lang="ru-RU" sz="1400" b="1" dirty="0" smtClean="0">
              <a:solidFill>
                <a:schemeClr val="tx1"/>
              </a:solidFill>
              <a:effectLst/>
            </a:endParaRPr>
          </a:p>
          <a:p>
            <a:pPr indent="808038" algn="just"/>
            <a:endParaRPr lang="ru-RU" sz="1400" b="1" dirty="0">
              <a:solidFill>
                <a:schemeClr val="tx1"/>
              </a:solidFill>
              <a:effectLst/>
            </a:endParaRPr>
          </a:p>
          <a:p>
            <a:pPr indent="808038" algn="just"/>
            <a:endParaRPr lang="ru-RU" sz="1400" b="1" dirty="0" smtClean="0">
              <a:solidFill>
                <a:schemeClr val="tx1"/>
              </a:solidFill>
              <a:effectLst/>
            </a:endParaRPr>
          </a:p>
          <a:p>
            <a:pPr indent="808038" algn="just"/>
            <a:r>
              <a:rPr lang="ru-RU" sz="1400" b="1" dirty="0" smtClean="0">
                <a:solidFill>
                  <a:schemeClr val="tx1"/>
                </a:solidFill>
                <a:effectLst/>
              </a:rPr>
              <a:t>Мета </a:t>
            </a:r>
            <a:r>
              <a:rPr lang="ru-RU" sz="1400" b="1" dirty="0">
                <a:solidFill>
                  <a:schemeClr val="tx1"/>
                </a:solidFill>
                <a:effectLst/>
              </a:rPr>
              <a:t>і </a:t>
            </a:r>
            <a:r>
              <a:rPr lang="ru-RU" sz="1400" b="1" dirty="0" err="1">
                <a:solidFill>
                  <a:schemeClr val="tx1"/>
                </a:solidFill>
                <a:effectLst/>
              </a:rPr>
              <a:t>завдання</a:t>
            </a:r>
            <a:r>
              <a:rPr lang="ru-RU" sz="1400" b="1" dirty="0">
                <a:solidFill>
                  <a:schemeClr val="tx1"/>
                </a:solidFill>
                <a:effectLst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effectLst/>
              </a:rPr>
              <a:t>дослідження</a:t>
            </a:r>
            <a:r>
              <a:rPr lang="ru-RU" sz="1400" b="1" dirty="0">
                <a:solidFill>
                  <a:schemeClr val="tx1"/>
                </a:solidFill>
                <a:effectLst/>
              </a:rPr>
              <a:t>.</a:t>
            </a:r>
            <a:r>
              <a:rPr lang="ru-RU" sz="1400" dirty="0">
                <a:solidFill>
                  <a:schemeClr val="tx1"/>
                </a:solidFill>
                <a:effectLst/>
              </a:rPr>
              <a:t> Метою</a:t>
            </a:r>
            <a:r>
              <a:rPr lang="ru-RU" sz="1400" i="1" dirty="0">
                <a:solidFill>
                  <a:schemeClr val="tx1"/>
                </a:solidFill>
                <a:effectLst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</a:rPr>
              <a:t>роботи</a:t>
            </a:r>
            <a:r>
              <a:rPr lang="ru-RU" sz="1400" dirty="0">
                <a:solidFill>
                  <a:schemeClr val="tx1"/>
                </a:solidFill>
                <a:effectLst/>
              </a:rPr>
              <a:t> є </a:t>
            </a:r>
            <a:r>
              <a:rPr lang="uk-UA" sz="1400" dirty="0">
                <a:solidFill>
                  <a:schemeClr val="tx1"/>
                </a:solidFill>
                <a:effectLst/>
              </a:rPr>
              <a:t>розробка лабораторного стенду системи ШІП-ДПС, який дозволить виконувати вимірювання та налаштування параметрів електропривода в процесі роботи</a:t>
            </a:r>
            <a:r>
              <a:rPr lang="uk-UA" sz="1400" dirty="0" smtClean="0">
                <a:solidFill>
                  <a:schemeClr val="tx1"/>
                </a:solidFill>
                <a:effectLst/>
              </a:rPr>
              <a:t>.</a:t>
            </a:r>
          </a:p>
          <a:p>
            <a:pPr algn="l"/>
            <a:r>
              <a:rPr lang="uk-UA" sz="1400" dirty="0">
                <a:solidFill>
                  <a:schemeClr val="tx1"/>
                </a:solidFill>
                <a:effectLst/>
              </a:rPr>
              <a:t>Для досягнення поставленої мети необхідно розв’язати </a:t>
            </a:r>
            <a:r>
              <a:rPr lang="uk-UA" sz="1400">
                <a:solidFill>
                  <a:schemeClr val="tx1"/>
                </a:solidFill>
                <a:effectLst/>
              </a:rPr>
              <a:t>такі </a:t>
            </a:r>
            <a:r>
              <a:rPr lang="uk-UA" sz="1400" smtClean="0">
                <a:solidFill>
                  <a:schemeClr val="tx1"/>
                </a:solidFill>
                <a:effectLst/>
              </a:rPr>
              <a:t>завдання:</a:t>
            </a:r>
            <a:endParaRPr lang="uk-UA" sz="1400" dirty="0">
              <a:solidFill>
                <a:schemeClr val="tx1"/>
              </a:solidFill>
              <a:effectLst/>
            </a:endParaRPr>
          </a:p>
          <a:p>
            <a:pPr algn="l"/>
            <a:r>
              <a:rPr lang="ru-RU" sz="1400" dirty="0">
                <a:solidFill>
                  <a:schemeClr val="tx1"/>
                </a:solidFill>
                <a:effectLst/>
              </a:rPr>
              <a:t>–</a:t>
            </a:r>
            <a:r>
              <a:rPr lang="uk-UA" sz="1400" dirty="0">
                <a:solidFill>
                  <a:schemeClr val="tx1"/>
                </a:solidFill>
                <a:effectLst/>
              </a:rPr>
              <a:t> аналіз існуючих підходів до побудови цифрових систем керування електроприводами постійного струму ;</a:t>
            </a:r>
          </a:p>
          <a:p>
            <a:pPr algn="l"/>
            <a:r>
              <a:rPr lang="ru-RU" sz="1400" dirty="0">
                <a:solidFill>
                  <a:schemeClr val="tx1"/>
                </a:solidFill>
                <a:effectLst/>
              </a:rPr>
              <a:t>– </a:t>
            </a:r>
            <a:r>
              <a:rPr lang="uk-UA" sz="1400" dirty="0">
                <a:solidFill>
                  <a:schemeClr val="tx1"/>
                </a:solidFill>
                <a:effectLst/>
              </a:rPr>
              <a:t>розробити структурну та функціональну схеми стенда;</a:t>
            </a:r>
          </a:p>
          <a:p>
            <a:pPr algn="l"/>
            <a:r>
              <a:rPr lang="ru-RU" sz="1400" dirty="0">
                <a:solidFill>
                  <a:schemeClr val="tx1"/>
                </a:solidFill>
                <a:effectLst/>
              </a:rPr>
              <a:t>–</a:t>
            </a:r>
            <a:r>
              <a:rPr lang="uk-UA" sz="1400" dirty="0">
                <a:solidFill>
                  <a:schemeClr val="tx1"/>
                </a:solidFill>
                <a:effectLst/>
              </a:rPr>
              <a:t> вибрати  елементи та побудувати схему електричну принципову;</a:t>
            </a:r>
          </a:p>
          <a:p>
            <a:pPr algn="l"/>
            <a:r>
              <a:rPr lang="ru-RU" sz="1400" dirty="0">
                <a:solidFill>
                  <a:schemeClr val="tx1"/>
                </a:solidFill>
                <a:effectLst/>
              </a:rPr>
              <a:t>–</a:t>
            </a:r>
            <a:r>
              <a:rPr lang="uk-UA" sz="1400" dirty="0">
                <a:solidFill>
                  <a:schemeClr val="tx1"/>
                </a:solidFill>
                <a:effectLst/>
              </a:rPr>
              <a:t> дослідити режими </a:t>
            </a:r>
            <a:r>
              <a:rPr lang="uk-UA" sz="1400" dirty="0" smtClean="0">
                <a:solidFill>
                  <a:schemeClr val="tx1"/>
                </a:solidFill>
                <a:effectLst/>
              </a:rPr>
              <a:t>роботи двигуна </a:t>
            </a:r>
            <a:r>
              <a:rPr lang="uk-UA" sz="1400" dirty="0">
                <a:solidFill>
                  <a:schemeClr val="tx1"/>
                </a:solidFill>
                <a:effectLst/>
              </a:rPr>
              <a:t>постійного струму (статичні та </a:t>
            </a:r>
            <a:r>
              <a:rPr lang="uk-UA" sz="1400" dirty="0" smtClean="0">
                <a:solidFill>
                  <a:schemeClr val="tx1"/>
                </a:solidFill>
                <a:effectLst/>
              </a:rPr>
              <a:t>динамічні характеристики</a:t>
            </a:r>
            <a:r>
              <a:rPr lang="uk-UA" sz="1400" dirty="0">
                <a:solidFill>
                  <a:schemeClr val="tx1"/>
                </a:solidFill>
                <a:effectLst/>
              </a:rPr>
              <a:t>).</a:t>
            </a:r>
          </a:p>
          <a:p>
            <a:pPr indent="808038" algn="just"/>
            <a:endParaRPr lang="uk-UA" sz="1400" dirty="0">
              <a:solidFill>
                <a:schemeClr val="tx1"/>
              </a:solidFill>
              <a:effectLst/>
            </a:endParaRPr>
          </a:p>
          <a:p>
            <a:pPr indent="808038" algn="just"/>
            <a:endParaRPr lang="ru-RU" sz="140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484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832048" y="-110479"/>
            <a:ext cx="7772400" cy="1235223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хема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електрична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структурна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endParaRPr lang="ru-RU" sz="3200" dirty="0"/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117536"/>
              </p:ext>
            </p:extLst>
          </p:nvPr>
        </p:nvGraphicFramePr>
        <p:xfrm>
          <a:off x="323528" y="626318"/>
          <a:ext cx="8648700" cy="611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Visio" r:id="rId3" imgW="29918627" imgH="21169001" progId="Visio.Drawing.11">
                  <p:embed/>
                </p:oleObj>
              </mc:Choice>
              <mc:Fallback>
                <p:oleObj name="Visio" r:id="rId3" imgW="29918627" imgH="21169001" progId="Visio.Drawing.11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626318"/>
                        <a:ext cx="8648700" cy="611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552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2048" y="-110479"/>
            <a:ext cx="7772400" cy="12352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хема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електрична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</a:t>
            </a:r>
            <a:r>
              <a:rPr lang="uk-UA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іональна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endParaRPr lang="ru-RU" sz="3200" dirty="0"/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913030"/>
              </p:ext>
            </p:extLst>
          </p:nvPr>
        </p:nvGraphicFramePr>
        <p:xfrm>
          <a:off x="467544" y="692696"/>
          <a:ext cx="8391525" cy="593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Visio" r:id="rId3" imgW="29918627" imgH="21169001" progId="Visio.Drawing.11">
                  <p:embed/>
                </p:oleObj>
              </mc:Choice>
              <mc:Fallback>
                <p:oleObj name="Visio" r:id="rId3" imgW="29918627" imgH="21169001" progId="Visio.Drawing.11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692696"/>
                        <a:ext cx="8391525" cy="593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27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2048" y="-110479"/>
            <a:ext cx="7772400" cy="12352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хема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електрична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принципова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endParaRPr lang="ru-RU" sz="3200" dirty="0"/>
          </a:p>
        </p:txBody>
      </p:sp>
      <p:sp>
        <p:nvSpPr>
          <p:cNvPr id="3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759557"/>
              </p:ext>
            </p:extLst>
          </p:nvPr>
        </p:nvGraphicFramePr>
        <p:xfrm>
          <a:off x="419422" y="692696"/>
          <a:ext cx="8401050" cy="593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Visio" r:id="rId3" imgW="29942921" imgH="21169001" progId="Visio.Drawing.11">
                  <p:embed/>
                </p:oleObj>
              </mc:Choice>
              <mc:Fallback>
                <p:oleObj name="Visio" r:id="rId3" imgW="29942921" imgH="21169001" progId="Visio.Drawing.11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22" y="692696"/>
                        <a:ext cx="8401050" cy="593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173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2048" y="-110479"/>
            <a:ext cx="7772400" cy="12352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ru-RU" sz="32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3568" y="33537"/>
            <a:ext cx="7772400" cy="12352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Приклад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вбудованої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ПІД регулятора </a:t>
            </a:r>
            <a:r>
              <a:rPr lang="uk-UA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із алгоритмом  </a:t>
            </a:r>
            <a:r>
              <a:rPr lang="uk-UA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автоналаштування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40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64892"/>
            <a:ext cx="6578222" cy="4024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87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2048" y="-110479"/>
            <a:ext cx="7772400" cy="12352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ru-RU" sz="32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5536" y="188640"/>
            <a:ext cx="8352928" cy="12352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Приклад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ПІД регулятора 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автоматичному підборі коефіцієнтів регулятора на різних ділянках перехідного процесу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00318"/>
            <a:ext cx="5832648" cy="480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3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075293"/>
              </p:ext>
            </p:extLst>
          </p:nvPr>
        </p:nvGraphicFramePr>
        <p:xfrm>
          <a:off x="292296" y="1268760"/>
          <a:ext cx="8672192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Visio" r:id="rId3" imgW="16823795" imgH="8806043" progId="Visio.Drawing.11">
                  <p:embed/>
                </p:oleObj>
              </mc:Choice>
              <mc:Fallback>
                <p:oleObj name="Visio" r:id="rId3" imgW="16823795" imgH="8806043" progId="Visio.Drawing.11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296" y="1268760"/>
                        <a:ext cx="8672192" cy="45365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378768" y="321569"/>
            <a:ext cx="8352928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алгоритму 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програмного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коду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7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8768" y="321569"/>
            <a:ext cx="8352928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Блокова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передня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панель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середовищі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-108520" y="2780928"/>
            <a:ext cx="8946573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Блокова панель системи керування в середовищі </a:t>
            </a:r>
            <a:r>
              <a:rPr lang="en-US" sz="1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LabView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108520" y="6237312"/>
            <a:ext cx="8946573" cy="443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 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передньої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панелі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ШІП-ДПС</a:t>
            </a:r>
            <a:endParaRPr lang="en-US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9884"/>
            <a:ext cx="6116637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04507"/>
            <a:ext cx="5472608" cy="229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691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702</TotalTime>
  <Words>406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Исполнительная</vt:lpstr>
      <vt:lpstr>Visio</vt:lpstr>
      <vt:lpstr>Презентация PowerPoint</vt:lpstr>
      <vt:lpstr>Лабораторний стенд для дослідження мікропроцесорної системи керування двигуном постійного струму </vt:lpstr>
      <vt:lpstr>Cхема електрична структурна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лабораторної установки для дослідження замкненої системи керування електроприводом з використанням середовища LabView</dc:title>
  <dc:creator>Ruslan</dc:creator>
  <cp:lastModifiedBy>oleg</cp:lastModifiedBy>
  <cp:revision>41</cp:revision>
  <cp:lastPrinted>2015-11-16T18:08:11Z</cp:lastPrinted>
  <dcterms:created xsi:type="dcterms:W3CDTF">2014-11-16T20:31:19Z</dcterms:created>
  <dcterms:modified xsi:type="dcterms:W3CDTF">2015-11-16T23:08:36Z</dcterms:modified>
</cp:coreProperties>
</file>