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73" r:id="rId4"/>
    <p:sldId id="259" r:id="rId5"/>
    <p:sldId id="262" r:id="rId6"/>
    <p:sldId id="261" r:id="rId7"/>
    <p:sldId id="267" r:id="rId8"/>
    <p:sldId id="268" r:id="rId9"/>
    <p:sldId id="266" r:id="rId10"/>
    <p:sldId id="265" r:id="rId11"/>
    <p:sldId id="256" r:id="rId12"/>
    <p:sldId id="264" r:id="rId13"/>
    <p:sldId id="269" r:id="rId14"/>
    <p:sldId id="270" r:id="rId15"/>
    <p:sldId id="271" r:id="rId16"/>
    <p:sldId id="272" r:id="rId17"/>
  </p:sldIdLst>
  <p:sldSz cx="9144000" cy="6858000" type="screen4x3"/>
  <p:notesSz cx="6858000" cy="9945688"/>
  <p:defaultTextStyle>
    <a:defPPr>
      <a:defRPr lang="uk-UA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421" y="3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1AB03-8BC6-4C48-94EE-AE6589F1A1FA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5469F-09B3-47C0-A901-FB051941CD5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B02FF-4EF8-4955-971A-C0C821DA07E1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2EEAF7-12FA-4D42-B5CB-5E0E42E8FF4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86C20A-4CAA-4921-88AD-F37B833FA342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8A117-68FE-4800-BC58-031BBD236D2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3FEC7-E15E-42C0-AA6D-DB85CAB974A1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D3B6F-5EEE-4697-AA50-B5D211260CC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DF680F-9A1C-4D58-8D42-57FBCC88541D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B1E8-F5F4-4066-8F1D-898B4917A88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5A13E-5784-4F84-8A10-0CDCF555446A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0FA62-CF1F-49F2-85F0-7B9FDF1B25C2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0C46C-D9A1-4148-9883-98F598A5B77A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2426D-D7A7-46F5-BDE5-34884D1F8A7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6C2CA-F0B7-4BA3-B189-4ACE5A216C38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9055B-A264-4CB4-A8DE-648749C6F484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5CBE8-6C81-4CB8-A7F2-6168714469BA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62EFE-BD5D-4043-90F8-414A4247787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20964-A40A-4515-B269-7B98C8FD5AA7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F22D7A-F3A2-4A62-B16E-9DA193008C73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6CCEC-B1CC-4F1C-AECC-B990E5BD0912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21BBD-D625-419D-9D2F-803FBBC4B99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uk-UA" smtClean="0"/>
          </a:p>
        </p:txBody>
      </p:sp>
      <p:sp>
        <p:nvSpPr>
          <p:cNvPr id="1945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 smtClean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567C6D-E8D6-40A5-A41B-C3D5D2526996}" type="datetimeFigureOut">
              <a:rPr lang="uk-UA"/>
              <a:pPr>
                <a:defRPr/>
              </a:pPr>
              <a:t>14.11.2015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9CC2028-8396-4645-A568-FD5F82D7D11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1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wmf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15.wmf"/><Relationship Id="rId5" Type="http://schemas.openxmlformats.org/officeDocument/2006/relationships/oleObject" Target="../embeddings/oleObject9.bin"/><Relationship Id="rId4" Type="http://schemas.openxmlformats.org/officeDocument/2006/relationships/image" Target="../media/image14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7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281" y="764704"/>
            <a:ext cx="7771398" cy="4464496"/>
          </a:xfrm>
          <a:prstGeom prst="rect">
            <a:avLst/>
          </a:prstGeom>
        </p:spPr>
      </p:pic>
      <p:sp>
        <p:nvSpPr>
          <p:cNvPr id="13313" name="Прямоугольник 3"/>
          <p:cNvSpPr>
            <a:spLocks noChangeArrowheads="1"/>
          </p:cNvSpPr>
          <p:nvPr/>
        </p:nvSpPr>
        <p:spPr bwMode="auto">
          <a:xfrm>
            <a:off x="602281" y="2063750"/>
            <a:ext cx="777139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автоматизації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трьохфазного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світлофорного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регулювання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рямоугольник 4"/>
          <p:cNvSpPr>
            <a:spLocks noChangeArrowheads="1"/>
          </p:cNvSpPr>
          <p:nvPr/>
        </p:nvSpPr>
        <p:spPr bwMode="auto">
          <a:xfrm>
            <a:off x="5643563" y="5275168"/>
            <a:ext cx="2928937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Керівник проекту:  </a:t>
            </a: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доц. Проценко Д.П.</a:t>
            </a:r>
          </a:p>
          <a:p>
            <a:endParaRPr lang="uk-UA" sz="16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Виконала: ст. гр. ЕПА-14м</a:t>
            </a:r>
          </a:p>
          <a:p>
            <a:r>
              <a:rPr lang="uk-UA" sz="1600" b="1" dirty="0">
                <a:latin typeface="Times New Roman" pitchFamily="18" charset="0"/>
                <a:cs typeface="Times New Roman" pitchFamily="18" charset="0"/>
              </a:rPr>
              <a:t>Кметь Н.Д.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-123825" y="785813"/>
          <a:ext cx="9267825" cy="5572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1" name="Visio" r:id="rId3" imgW="21889797" imgH="13146408" progId="Visio.Drawing.11">
                  <p:embed/>
                </p:oleObj>
              </mc:Choice>
              <mc:Fallback>
                <p:oleObj name="Visio" r:id="rId3" imgW="21889797" imgH="13146408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23825" y="785813"/>
                        <a:ext cx="9267825" cy="5572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1143000"/>
            <a:ext cx="78835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2286000" y="500063"/>
            <a:ext cx="5105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 u="sng">
                <a:latin typeface="Times New Roman" pitchFamily="18" charset="0"/>
                <a:cs typeface="Times New Roman" pitchFamily="18" charset="0"/>
              </a:rPr>
              <a:t>Особливості реалізації програмних алгоритмів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3561" name="Object 9"/>
          <p:cNvGraphicFramePr>
            <a:graphicFrameLocks noChangeAspect="1"/>
          </p:cNvGraphicFramePr>
          <p:nvPr/>
        </p:nvGraphicFramePr>
        <p:xfrm>
          <a:off x="428625" y="685800"/>
          <a:ext cx="8458200" cy="610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65" name="Visio" r:id="rId3" imgW="20042370" imgH="14466229" progId="Visio.Drawing.11">
                  <p:embed/>
                </p:oleObj>
              </mc:Choice>
              <mc:Fallback>
                <p:oleObj name="Visio" r:id="rId3" imgW="20042370" imgH="14466229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685800"/>
                        <a:ext cx="8458200" cy="6100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3" name="Прямоугольник 3"/>
          <p:cNvSpPr>
            <a:spLocks noChangeArrowheads="1"/>
          </p:cNvSpPr>
          <p:nvPr/>
        </p:nvSpPr>
        <p:spPr bwMode="auto">
          <a:xfrm>
            <a:off x="2286000" y="273050"/>
            <a:ext cx="52149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uk-UA" b="1" u="sng">
                <a:latin typeface="Times New Roman" pitchFamily="18" charset="0"/>
                <a:cs typeface="Times New Roman" pitchFamily="18" charset="0"/>
              </a:rPr>
              <a:t>Конвертування файлів для звукового модуля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1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0" name="Прямоугольник 3"/>
          <p:cNvSpPr>
            <a:spLocks noChangeArrowheads="1"/>
          </p:cNvSpPr>
          <p:nvPr/>
        </p:nvSpPr>
        <p:spPr bwMode="auto">
          <a:xfrm>
            <a:off x="2268538" y="260350"/>
            <a:ext cx="52149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 u="sng">
                <a:latin typeface="Times New Roman" pitchFamily="18" charset="0"/>
                <a:cs typeface="Times New Roman" pitchFamily="18" charset="0"/>
              </a:rPr>
              <a:t>Адаптивний алгоритм керування дорожнім рухом </a:t>
            </a:r>
          </a:p>
        </p:txBody>
      </p:sp>
      <p:sp>
        <p:nvSpPr>
          <p:cNvPr id="25621" name="Rectangle 3"/>
          <p:cNvSpPr>
            <a:spLocks noChangeArrowheads="1"/>
          </p:cNvSpPr>
          <p:nvPr/>
        </p:nvSpPr>
        <p:spPr bwMode="auto">
          <a:xfrm>
            <a:off x="500063" y="2265363"/>
            <a:ext cx="8215312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В якості критерію оптимізації вибрано критерій мінімальної затримки, яка розраховується за відомою формулою Вебстера: </a:t>
            </a:r>
            <a:endParaRPr lang="uk-UA" sz="1600">
              <a:latin typeface="Times New Roman" pitchFamily="18" charset="0"/>
            </a:endParaRPr>
          </a:p>
          <a:p>
            <a:pPr indent="450850" eaLnBrk="0" hangingPunct="0"/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uk-UA" sz="1400">
              <a:latin typeface="Times New Roman" pitchFamily="18" charset="0"/>
            </a:endParaRPr>
          </a:p>
        </p:txBody>
      </p:sp>
      <p:graphicFrame>
        <p:nvGraphicFramePr>
          <p:cNvPr id="25616" name="Object 16"/>
          <p:cNvGraphicFramePr>
            <a:graphicFrameLocks noChangeAspect="1"/>
          </p:cNvGraphicFramePr>
          <p:nvPr/>
        </p:nvGraphicFramePr>
        <p:xfrm>
          <a:off x="2916238" y="2997200"/>
          <a:ext cx="389413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8" name="Equation" r:id="rId3" imgW="2933640" imgH="558720" progId="Equation.DSMT4">
                  <p:embed/>
                </p:oleObj>
              </mc:Choice>
              <mc:Fallback>
                <p:oleObj name="Equation" r:id="rId3" imgW="2933640" imgH="55872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2997200"/>
                        <a:ext cx="389413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2" name="Rectangle 4"/>
          <p:cNvSpPr>
            <a:spLocks noChangeArrowheads="1"/>
          </p:cNvSpPr>
          <p:nvPr/>
        </p:nvSpPr>
        <p:spPr bwMode="auto">
          <a:xfrm>
            <a:off x="285750" y="4122738"/>
            <a:ext cx="842962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>
              <a:tabLst>
                <a:tab pos="3060700" algn="ctr"/>
              </a:tabLst>
            </a:pP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λ</a:t>
            </a:r>
            <a:r>
              <a:rPr lang="uk-UA" sz="14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ij</a:t>
            </a: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інтенсивність руху за напрямом і на перехресті j; N</a:t>
            </a:r>
            <a:r>
              <a:rPr lang="uk-UA" sz="1400" baseline="-300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ij</a:t>
            </a: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400">
                <a:latin typeface="Calibri" pitchFamily="34" charset="0"/>
                <a:ea typeface="Calibri" pitchFamily="34" charset="0"/>
                <a:cs typeface="Times New Roman" pitchFamily="18" charset="0"/>
              </a:rPr>
              <a:t>–</a:t>
            </a: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відношення тривалості циклу дозволяючого сигналу до тривалості циклу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; x</a:t>
            </a:r>
            <a:r>
              <a:rPr lang="uk-UA" sz="1400" baseline="-30000">
                <a:latin typeface="Times New Roman" pitchFamily="18" charset="0"/>
                <a:cs typeface="Calibri" pitchFamily="34" charset="0"/>
              </a:rPr>
              <a:t>ij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 </a:t>
            </a:r>
            <a:r>
              <a:rPr lang="uk-UA" sz="1400">
                <a:latin typeface="Calibri" pitchFamily="34" charset="0"/>
                <a:cs typeface="Calibri" pitchFamily="34" charset="0"/>
              </a:rPr>
              <a:t>–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ступінь насиченості конкретного напряму руху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; T</a:t>
            </a:r>
            <a:r>
              <a:rPr lang="uk-UA" sz="1400" baseline="-30000">
                <a:latin typeface="Times New Roman" pitchFamily="18" charset="0"/>
                <a:cs typeface="Calibri" pitchFamily="34" charset="0"/>
              </a:rPr>
              <a:t>с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 </a:t>
            </a:r>
            <a:r>
              <a:rPr lang="uk-UA" sz="1400">
                <a:latin typeface="Calibri" pitchFamily="34" charset="0"/>
                <a:cs typeface="Calibri" pitchFamily="34" charset="0"/>
              </a:rPr>
              <a:t>–</a:t>
            </a:r>
            <a:r>
              <a:rPr lang="uk-UA" sz="1400">
                <a:latin typeface="Times New Roman" pitchFamily="18" charset="0"/>
                <a:cs typeface="Calibri" pitchFamily="34" charset="0"/>
              </a:rPr>
              <a:t> </a:t>
            </a:r>
            <a:r>
              <a:rPr lang="uk-UA" sz="1400">
                <a:latin typeface="Times New Roman" pitchFamily="18" charset="0"/>
                <a:cs typeface="Times New Roman" pitchFamily="18" charset="0"/>
              </a:rPr>
              <a:t>тривалість циклу регулювання.</a:t>
            </a:r>
            <a:endParaRPr lang="uk-UA" sz="1400"/>
          </a:p>
        </p:txBody>
      </p:sp>
      <p:sp>
        <p:nvSpPr>
          <p:cNvPr id="2562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5617" name="Object 17"/>
          <p:cNvGraphicFramePr>
            <a:graphicFrameLocks noChangeAspect="1"/>
          </p:cNvGraphicFramePr>
          <p:nvPr/>
        </p:nvGraphicFramePr>
        <p:xfrm>
          <a:off x="3419475" y="1773238"/>
          <a:ext cx="21209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29" name="Формула" r:id="rId5" imgW="1612900" imgH="241300" progId="Equation.3">
                  <p:embed/>
                </p:oleObj>
              </mc:Choice>
              <mc:Fallback>
                <p:oleObj name="Формула" r:id="rId5" imgW="1612900" imgH="241300" progId="Equation.3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773238"/>
                        <a:ext cx="2120900" cy="317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4" name="Rectangle 7"/>
          <p:cNvSpPr>
            <a:spLocks noChangeArrowheads="1"/>
          </p:cNvSpPr>
          <p:nvPr/>
        </p:nvSpPr>
        <p:spPr bwMode="auto">
          <a:xfrm>
            <a:off x="0" y="244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5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6" name="Rectangle 10"/>
          <p:cNvSpPr>
            <a:spLocks noChangeArrowheads="1"/>
          </p:cNvSpPr>
          <p:nvPr/>
        </p:nvSpPr>
        <p:spPr bwMode="auto">
          <a:xfrm>
            <a:off x="0" y="754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3995738" y="5013325"/>
          <a:ext cx="1516062" cy="781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30" name="Формула" r:id="rId7" imgW="1447800" imgH="749300" progId="Equation.3">
                  <p:embed/>
                </p:oleObj>
              </mc:Choice>
              <mc:Fallback>
                <p:oleObj name="Формула" r:id="rId7" imgW="1447800" imgH="749300" progId="Equation.3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95738" y="5013325"/>
                        <a:ext cx="1516062" cy="781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28" name="Rectangle 13"/>
          <p:cNvSpPr>
            <a:spLocks noChangeArrowheads="1"/>
          </p:cNvSpPr>
          <p:nvPr/>
        </p:nvSpPr>
        <p:spPr bwMode="auto">
          <a:xfrm>
            <a:off x="0" y="7540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5629" name="Rectangle 3"/>
          <p:cNvSpPr>
            <a:spLocks noChangeArrowheads="1"/>
          </p:cNvSpPr>
          <p:nvPr/>
        </p:nvSpPr>
        <p:spPr bwMode="auto">
          <a:xfrm>
            <a:off x="539750" y="1268413"/>
            <a:ext cx="821531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450850" algn="just"/>
            <a:r>
              <a:rPr lang="uk-UA" sz="1400">
                <a:latin typeface="Times New Roman" pitchFamily="18" charset="0"/>
                <a:cs typeface="Times New Roman" pitchFamily="18" charset="0"/>
              </a:rPr>
              <a:t>Тривалість циклу регулювання</a:t>
            </a:r>
            <a:r>
              <a:rPr lang="uk-UA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uk-UA" sz="1400">
              <a:latin typeface="Times New Roman" pitchFamily="18" charset="0"/>
              <a:cs typeface="Calibri" pitchFamily="34" charset="0"/>
            </a:endParaRPr>
          </a:p>
          <a:p>
            <a:pPr indent="450850" eaLnBrk="0" hangingPunct="0"/>
            <a:r>
              <a:rPr lang="uk-UA" sz="1400">
                <a:latin typeface="Times New Roman" pitchFamily="18" charset="0"/>
                <a:cs typeface="Calibri" pitchFamily="34" charset="0"/>
              </a:rPr>
              <a:t>	</a:t>
            </a:r>
            <a:endParaRPr lang="uk-UA" sz="14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5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4584" name="Object 8"/>
          <p:cNvGraphicFramePr>
            <a:graphicFrameLocks noChangeAspect="1"/>
          </p:cNvGraphicFramePr>
          <p:nvPr/>
        </p:nvGraphicFramePr>
        <p:xfrm>
          <a:off x="2916238" y="908050"/>
          <a:ext cx="3932237" cy="479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8" name="Visio" r:id="rId3" imgW="3723036" imgH="4531605" progId="Visio.Drawing.11">
                  <p:embed/>
                </p:oleObj>
              </mc:Choice>
              <mc:Fallback>
                <p:oleObj name="Visio" r:id="rId3" imgW="3723036" imgH="4531605" progId="Visio.Drawing.11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908050"/>
                        <a:ext cx="3932237" cy="47974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6" name="TextBox 5"/>
          <p:cNvSpPr txBox="1">
            <a:spLocks noChangeArrowheads="1"/>
          </p:cNvSpPr>
          <p:nvPr/>
        </p:nvSpPr>
        <p:spPr bwMode="auto">
          <a:xfrm>
            <a:off x="1187625" y="188640"/>
            <a:ext cx="727280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b="1" u="sng" dirty="0" err="1">
                <a:latin typeface="Times New Roman" pitchFamily="18" charset="0"/>
                <a:cs typeface="Times New Roman" pitchFamily="18" charset="0"/>
              </a:rPr>
              <a:t>мікропроцесорного</a:t>
            </a: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пристрою,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реалізує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адаптивне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керування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сигналами </a:t>
            </a:r>
            <a:r>
              <a:rPr lang="ru-RU" b="1" u="sng" dirty="0" err="1" smtClean="0">
                <a:latin typeface="Times New Roman" pitchFamily="18" charset="0"/>
                <a:cs typeface="Times New Roman" pitchFamily="18" charset="0"/>
              </a:rPr>
              <a:t>світлофора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extBox 4"/>
          <p:cNvSpPr txBox="1">
            <a:spLocks noChangeArrowheads="1"/>
          </p:cNvSpPr>
          <p:nvPr/>
        </p:nvSpPr>
        <p:spPr bwMode="auto">
          <a:xfrm>
            <a:off x="611188" y="765175"/>
            <a:ext cx="7993062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 u="sng" dirty="0" smtClean="0">
                <a:latin typeface="Times New Roman" pitchFamily="18" charset="0"/>
                <a:cs typeface="Times New Roman" pitchFamily="18" charset="0"/>
              </a:rPr>
              <a:t>Висновки</a:t>
            </a:r>
            <a:endParaRPr lang="en-US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b="1" u="sng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Удосконалено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підхід до дослідження адаптивної системи керування дорожнім рухом за критерієм мінімальної транспортної затримки, який дозволяє проводити лабораторні дослідження систем автоматизації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трьохфазного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світлофорного регулювання та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оперативно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визначати необхідний час вмикання дозволяючи сигналів для заданих умов руху.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Практичне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значення одержаних у роботі результатів полягає в тому, що на основі теоретичних положень розроблено програмні і апаратні засоби, зокрема: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розроблені структурна, функціональна та принципова електричні схеми стенда системи автоматизації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трьохфазного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світлофорного регулювання;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розроблено алгоритмічне та програмне забезпечення для роботи системи автоматизації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трьохфазного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світлофорного регулювання;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розглянуто особливості реалізації програмних алгоритмів та оптимізацію світлофорного регулювання дорожнього руху;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здійснено експериментальні дослідження.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 роботи  опубліковані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 сайті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Міжнародної науково-технічної конференції «Оптимальне керування електроустановками (ОКЕУ-2015)» професорсько-викладацького складу, співробітників та студентів університету. </a:t>
            </a:r>
            <a:endParaRPr lang="ru-RU" sz="14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Дякую за увагу!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333374" y="1053318"/>
            <a:ext cx="8501063" cy="386451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/>
            <a:r>
              <a:rPr lang="en-US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uk-UA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 </a:t>
            </a:r>
            <a:r>
              <a:rPr lang="uk-UA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і завдання дослідження. 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Метою магістерської роботи є поліпшення пропускної спроможності та надійності роботи елементів систем керування світлофорних перехресть за рахунок розробки системи автоматизації </a:t>
            </a:r>
            <a:r>
              <a:rPr lang="uk-UA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трьохфазного</a:t>
            </a:r>
            <a:r>
              <a:rPr lang="uk-UA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світлофорного регулювання та схеми керування на базі сучасних МП пристроїв</a:t>
            </a:r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досягнення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поставленої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мети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необхідно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розв’язати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такі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завдання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привести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аналіз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світлофорного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вимог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обґрунтування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базового модуля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керування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розрахунок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вибір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елементної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бази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побудови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принципову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функціональну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схему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автоматизації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трифазного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світлофорного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регулювання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розробити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комплекс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алгоритмічного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забезпечення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функціонування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апаратного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комплексу;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оптимізацію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роботи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світлофорного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перехрестя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залежності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від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інтенсивності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руху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транспорту;</a:t>
            </a:r>
          </a:p>
          <a:p>
            <a:pPr algn="just"/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здійснити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реалізацію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вигляді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макета.</a:t>
            </a:r>
          </a:p>
          <a:p>
            <a:pPr indent="450850" algn="just">
              <a:lnSpc>
                <a:spcPct val="150000"/>
              </a:lnSpc>
            </a:pPr>
            <a:endParaRPr lang="uk-UA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857500" y="285750"/>
            <a:ext cx="34528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sz="2400" b="1" u="sng">
                <a:latin typeface="Times New Roman" pitchFamily="18" charset="0"/>
                <a:cs typeface="Times New Roman" pitchFamily="18" charset="0"/>
              </a:rPr>
              <a:t>Мета і завдання роботи</a:t>
            </a:r>
            <a:endParaRPr lang="uk-UA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16013" y="1328738"/>
          <a:ext cx="6660340" cy="50914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17763"/>
                <a:gridCol w="1257075"/>
                <a:gridCol w="1019534"/>
                <a:gridCol w="1332984"/>
                <a:gridCol w="1332984"/>
              </a:tblGrid>
              <a:tr h="178025">
                <a:tc rowSpan="2">
                  <a:txBody>
                    <a:bodyPr/>
                    <a:lstStyle/>
                    <a:p>
                      <a:pPr algn="ctr"/>
                      <a:r>
                        <a:rPr lang="uk-UA" sz="1000" dirty="0">
                          <a:effectLst/>
                        </a:rPr>
                        <a:t>Показники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uk-UA" sz="1000">
                          <a:effectLst/>
                        </a:rPr>
                        <a:t>Система електричного привода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8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>
                          <a:effectLst/>
                        </a:rPr>
                        <a:t>На базі МК</a:t>
                      </a:r>
                      <a:endParaRPr lang="ru-RU" sz="1000">
                        <a:effectLst/>
                      </a:endParaRPr>
                    </a:p>
                    <a:p>
                      <a:pPr algn="ctr"/>
                      <a:r>
                        <a:rPr lang="en-US" sz="1200">
                          <a:effectLst/>
                        </a:rPr>
                        <a:t>EPF</a:t>
                      </a:r>
                      <a:r>
                        <a:rPr lang="ru-RU" sz="1200">
                          <a:effectLst/>
                        </a:rPr>
                        <a:t>8282</a:t>
                      </a:r>
                      <a:r>
                        <a:rPr lang="en-US" sz="1200">
                          <a:effectLst/>
                        </a:rPr>
                        <a:t>ALC</a:t>
                      </a:r>
                      <a:r>
                        <a:rPr lang="ru-RU" sz="1200">
                          <a:effectLst/>
                        </a:rPr>
                        <a:t>84-4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>
                          <a:effectLst/>
                        </a:rPr>
                        <a:t>На базі МК </a:t>
                      </a:r>
                      <a:r>
                        <a:rPr lang="en-US" sz="1200">
                          <a:effectLst/>
                        </a:rPr>
                        <a:t>AT90S4433-8AU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>
                          <a:effectLst/>
                        </a:rPr>
                        <a:t>На базі </a:t>
                      </a:r>
                      <a:r>
                        <a:rPr lang="ru-RU" sz="1200" dirty="0">
                          <a:effectLst/>
                        </a:rPr>
                        <a:t>МК </a:t>
                      </a:r>
                      <a:r>
                        <a:rPr lang="en-US" sz="1200" dirty="0">
                          <a:effectLst/>
                        </a:rPr>
                        <a:t>PIC</a:t>
                      </a:r>
                      <a:r>
                        <a:rPr lang="ru-RU" sz="1200" dirty="0">
                          <a:effectLst/>
                        </a:rPr>
                        <a:t>1</a:t>
                      </a:r>
                      <a:r>
                        <a:rPr lang="uk-UA" sz="1200" dirty="0">
                          <a:effectLst/>
                        </a:rPr>
                        <a:t>8</a:t>
                      </a:r>
                      <a:r>
                        <a:rPr lang="en-US" sz="1200" dirty="0">
                          <a:effectLst/>
                        </a:rPr>
                        <a:t>F</a:t>
                      </a:r>
                      <a:r>
                        <a:rPr lang="uk-UA" sz="1200" dirty="0">
                          <a:effectLst/>
                        </a:rPr>
                        <a:t>452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>
                          <a:effectLst/>
                        </a:rPr>
                        <a:t>На базі </a:t>
                      </a:r>
                      <a:r>
                        <a:rPr lang="en-US" sz="1200">
                          <a:effectLst/>
                        </a:rPr>
                        <a:t>ArduinoMega</a:t>
                      </a:r>
                      <a:r>
                        <a:rPr lang="uk-UA" sz="1200">
                          <a:effectLst/>
                        </a:rPr>
                        <a:t> 2560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Мікропроцесорний </a:t>
                      </a:r>
                      <a:r>
                        <a:rPr lang="ru-RU" sz="1000">
                          <a:effectLst/>
                        </a:rPr>
                        <a:t>п</a:t>
                      </a:r>
                      <a:r>
                        <a:rPr lang="uk-UA" sz="1000">
                          <a:effectLst/>
                        </a:rPr>
                        <a:t>ристрій МП, грн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700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630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600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1200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534073">
                <a:tc>
                  <a:txBody>
                    <a:bodyPr/>
                    <a:lstStyle/>
                    <a:p>
                      <a:pPr algn="l"/>
                      <a:r>
                        <a:rPr lang="uk-UA" sz="1000" dirty="0">
                          <a:effectLst/>
                        </a:rPr>
                        <a:t>Інформаційно-вимірювальні прилади ІВП, грн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600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600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600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Комутаційна апаратура КА, грн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100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100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100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ru-RU" sz="1000">
                          <a:effectLst/>
                        </a:rPr>
                        <a:t>Загальнаварт</a:t>
                      </a:r>
                      <a:r>
                        <a:rPr lang="uk-UA" sz="1000">
                          <a:effectLst/>
                        </a:rPr>
                        <a:t>ість системи керування СК, грн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1400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1330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1300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>
                          <a:effectLst/>
                        </a:rPr>
                        <a:t>1200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Капітальні вкладення К, грн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2400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2330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2300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2200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Річні капітальні витрати К</a:t>
                      </a:r>
                      <a:r>
                        <a:rPr lang="uk-UA" sz="1000" baseline="-25000">
                          <a:effectLst/>
                        </a:rPr>
                        <a:t>річн</a:t>
                      </a:r>
                      <a:r>
                        <a:rPr lang="uk-UA" sz="1000">
                          <a:effectLst/>
                        </a:rPr>
                        <a:t>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408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396,1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391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374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Амортизаційні відрахування С</a:t>
                      </a:r>
                      <a:r>
                        <a:rPr lang="uk-UA" sz="1000" baseline="-25000">
                          <a:effectLst/>
                        </a:rPr>
                        <a:t>А</a:t>
                      </a:r>
                      <a:r>
                        <a:rPr lang="uk-UA" sz="1000">
                          <a:effectLst/>
                        </a:rPr>
                        <a:t>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240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233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230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220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Відрахування на ремонт С</a:t>
                      </a:r>
                      <a:r>
                        <a:rPr lang="uk-UA" sz="1000" baseline="-25000">
                          <a:effectLst/>
                        </a:rPr>
                        <a:t>Р</a:t>
                      </a:r>
                      <a:r>
                        <a:rPr lang="uk-UA" sz="1000">
                          <a:effectLst/>
                        </a:rPr>
                        <a:t>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46,6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46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44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534073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Відрахування на обслуговування С</a:t>
                      </a:r>
                      <a:r>
                        <a:rPr lang="uk-UA" sz="1000" baseline="-25000">
                          <a:effectLst/>
                        </a:rPr>
                        <a:t>О</a:t>
                      </a:r>
                      <a:r>
                        <a:rPr lang="uk-UA" sz="1000">
                          <a:effectLst/>
                        </a:rPr>
                        <a:t>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14,4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13,98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13,8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13,2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Загальні відрахування С,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302,4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293,58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289,8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277,2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  <a:tr h="356048">
                <a:tc>
                  <a:txBody>
                    <a:bodyPr/>
                    <a:lstStyle/>
                    <a:p>
                      <a:pPr algn="l"/>
                      <a:r>
                        <a:rPr lang="uk-UA" sz="1000">
                          <a:effectLst/>
                        </a:rPr>
                        <a:t>Приведені витрати З, грн/рік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effectLst/>
                        </a:rPr>
                        <a:t>710,4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689,68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>
                          <a:effectLst/>
                        </a:rPr>
                        <a:t>680,8</a:t>
                      </a:r>
                      <a:endParaRPr lang="ru-RU" sz="100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effectLst/>
                        </a:rPr>
                        <a:t>651,2</a:t>
                      </a:r>
                      <a:endParaRPr lang="ru-RU" sz="1000" dirty="0">
                        <a:effectLst/>
                        <a:latin typeface="Calibri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27088" y="404813"/>
            <a:ext cx="7561262" cy="923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u="sng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ТЕХНІКО-ЕКОНОМІЧНЕ ОБГРУНТУВАННЯ ВИБОРУ ВАРІАНТУ РЕАЛІЗАЦІЇ СИСТЕМИ АВТОМАТИЗАЦІЇ ТРЬОХФАЗНОГО СВІТЛОФОРНОГО РЕГУЛЮВАННЯ</a:t>
            </a:r>
            <a:endParaRPr lang="ru-RU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4105" name="Object 9"/>
          <p:cNvGraphicFramePr>
            <a:graphicFrameLocks noChangeAspect="1"/>
          </p:cNvGraphicFramePr>
          <p:nvPr/>
        </p:nvGraphicFramePr>
        <p:xfrm>
          <a:off x="71438" y="361950"/>
          <a:ext cx="9001125" cy="6210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Visio" r:id="rId3" imgW="21020310" imgH="14513404" progId="Visio.Drawing.11">
                  <p:embed/>
                </p:oleObj>
              </mc:Choice>
              <mc:Fallback>
                <p:oleObj name="Visio" r:id="rId3" imgW="21020310" imgH="14513404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8" y="361950"/>
                        <a:ext cx="9001125" cy="62103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1036" name="Object 12"/>
          <p:cNvGraphicFramePr>
            <a:graphicFrameLocks noChangeAspect="1"/>
          </p:cNvGraphicFramePr>
          <p:nvPr/>
        </p:nvGraphicFramePr>
        <p:xfrm>
          <a:off x="142875" y="428625"/>
          <a:ext cx="8886825" cy="621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Visio" r:id="rId3" imgW="20928860" imgH="14658602" progId="Visio.Drawing.11">
                  <p:embed/>
                </p:oleObj>
              </mc:Choice>
              <mc:Fallback>
                <p:oleObj name="Visio" r:id="rId3" imgW="20928860" imgH="14658602" progId="Visio.Drawing.11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75" y="428625"/>
                        <a:ext cx="8886825" cy="62150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134938" y="500063"/>
          <a:ext cx="8866187" cy="621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Visio" r:id="rId3" imgW="20906664" imgH="14658602" progId="Visio.Drawing.11">
                  <p:embed/>
                </p:oleObj>
              </mc:Choice>
              <mc:Fallback>
                <p:oleObj name="Visio" r:id="rId3" imgW="20906664" imgH="14658602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938" y="500063"/>
                        <a:ext cx="8866187" cy="62150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0489" name="Object 9"/>
          <p:cNvGraphicFramePr>
            <a:graphicFrameLocks noChangeAspect="1"/>
          </p:cNvGraphicFramePr>
          <p:nvPr/>
        </p:nvGraphicFramePr>
        <p:xfrm>
          <a:off x="103188" y="500063"/>
          <a:ext cx="8969375" cy="6286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Visio" r:id="rId3" imgW="20908659" imgH="14658602" progId="Visio.Drawing.11">
                  <p:embed/>
                </p:oleObj>
              </mc:Choice>
              <mc:Fallback>
                <p:oleObj name="Visio" r:id="rId3" imgW="20908659" imgH="14658602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88" y="500063"/>
                        <a:ext cx="8969375" cy="6286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500188"/>
            <a:ext cx="3571875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2251075"/>
            <a:ext cx="5000625" cy="389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Прямоугольник 5"/>
          <p:cNvSpPr>
            <a:spLocks noChangeArrowheads="1"/>
          </p:cNvSpPr>
          <p:nvPr/>
        </p:nvSpPr>
        <p:spPr bwMode="auto">
          <a:xfrm>
            <a:off x="592138" y="415925"/>
            <a:ext cx="85518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uk-UA" b="1" u="sng">
                <a:latin typeface="Times New Roman" pitchFamily="18" charset="0"/>
                <a:cs typeface="Times New Roman" pitchFamily="18" charset="0"/>
              </a:rPr>
              <a:t>Розташування та функціональне позначення виводів плати </a:t>
            </a:r>
            <a:r>
              <a:rPr lang="en-US" b="1" u="sng">
                <a:latin typeface="Times New Roman" pitchFamily="18" charset="0"/>
                <a:cs typeface="Times New Roman" pitchFamily="18" charset="0"/>
              </a:rPr>
              <a:t>ArduinoMega 2560</a:t>
            </a:r>
            <a:endParaRPr lang="uk-UA" b="1" u="sng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263" y="1285875"/>
            <a:ext cx="121761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5929313"/>
            <a:ext cx="811212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graphicFrame>
        <p:nvGraphicFramePr>
          <p:cNvPr id="21513" name="Object 9"/>
          <p:cNvGraphicFramePr>
            <a:graphicFrameLocks noChangeAspect="1"/>
          </p:cNvGraphicFramePr>
          <p:nvPr/>
        </p:nvGraphicFramePr>
        <p:xfrm>
          <a:off x="76200" y="1500188"/>
          <a:ext cx="9067800" cy="435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7" name="Visio" r:id="rId3" imgW="28867996" imgH="13874262" progId="Visio.Drawing.11">
                  <p:embed/>
                </p:oleObj>
              </mc:Choice>
              <mc:Fallback>
                <p:oleObj name="Visio" r:id="rId3" imgW="28867996" imgH="13874262" progId="Visio.Drawing.11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1500188"/>
                        <a:ext cx="9067800" cy="43576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2270</TotalTime>
  <Words>447</Words>
  <Application>Microsoft Office PowerPoint</Application>
  <PresentationFormat>Экран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Тема Office</vt:lpstr>
      <vt:lpstr>Visio</vt:lpstr>
      <vt:lpstr>Equation</vt:lpstr>
      <vt:lpstr>Формула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Дякую за увагу!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Asus</cp:lastModifiedBy>
  <cp:revision>82</cp:revision>
  <dcterms:created xsi:type="dcterms:W3CDTF">2014-06-12T21:50:16Z</dcterms:created>
  <dcterms:modified xsi:type="dcterms:W3CDTF">2015-11-14T10:43:35Z</dcterms:modified>
</cp:coreProperties>
</file>