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0"/>
  </p:notesMasterIdLst>
  <p:sldIdLst>
    <p:sldId id="267" r:id="rId2"/>
    <p:sldId id="268" r:id="rId3"/>
    <p:sldId id="257" r:id="rId4"/>
    <p:sldId id="295" r:id="rId5"/>
    <p:sldId id="296" r:id="rId6"/>
    <p:sldId id="297" r:id="rId7"/>
    <p:sldId id="299" r:id="rId8"/>
    <p:sldId id="300" r:id="rId9"/>
    <p:sldId id="301" r:id="rId10"/>
    <p:sldId id="302" r:id="rId11"/>
    <p:sldId id="303" r:id="rId12"/>
    <p:sldId id="304" r:id="rId13"/>
    <p:sldId id="308" r:id="rId14"/>
    <p:sldId id="287" r:id="rId15"/>
    <p:sldId id="309" r:id="rId16"/>
    <p:sldId id="310" r:id="rId17"/>
    <p:sldId id="311" r:id="rId18"/>
    <p:sldId id="292" r:id="rId19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ra\Dropbox\VNTU_Yura\4%20&#1082;&#1091;&#1088;&#1089;%20&#1030;&#1030;\&#1041;&#1072;&#1082;&#1072;&#1083;&#1072;&#1074;&#1088;\&#1071;\&#1050;&#1085;&#1080;&#1075;&#1072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82184590886338"/>
          <c:y val="2.1930008323865956E-2"/>
          <c:w val="0.85267363399620033"/>
          <c:h val="0.72185355081784341"/>
        </c:manualLayout>
      </c:layout>
      <c:scatterChart>
        <c:scatterStyle val="smoothMarker"/>
        <c:varyColors val="0"/>
        <c:ser>
          <c:idx val="0"/>
          <c:order val="0"/>
          <c:tx>
            <c:v>СSIM</c:v>
          </c:tx>
          <c:spPr>
            <a:ln w="9525" cap="rnd">
              <a:solidFill>
                <a:schemeClr val="accent1">
                  <a:shade val="76000"/>
                  <a:alpha val="50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>
                    <a:shade val="76000"/>
                  </a:schemeClr>
                </a:solidFill>
                <a:round/>
              </a:ln>
              <a:effectLst/>
            </c:spPr>
          </c:marker>
          <c:xVal>
            <c:numRef>
              <c:f>Лист1!$A$39:$A$56</c:f>
              <c:numCache>
                <c:formatCode>General</c:formatCode>
                <c:ptCount val="18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  <c:pt idx="15">
                  <c:v>85</c:v>
                </c:pt>
                <c:pt idx="16">
                  <c:v>90</c:v>
                </c:pt>
                <c:pt idx="17">
                  <c:v>95</c:v>
                </c:pt>
              </c:numCache>
            </c:numRef>
          </c:xVal>
          <c:yVal>
            <c:numRef>
              <c:f>Лист1!$F$39:$F$56</c:f>
              <c:numCache>
                <c:formatCode>General</c:formatCode>
                <c:ptCount val="18"/>
                <c:pt idx="0">
                  <c:v>416.66666666666708</c:v>
                </c:pt>
                <c:pt idx="1">
                  <c:v>588.23529411764753</c:v>
                </c:pt>
                <c:pt idx="2">
                  <c:v>840.33613445378148</c:v>
                </c:pt>
                <c:pt idx="3">
                  <c:v>1041.6666666666667</c:v>
                </c:pt>
                <c:pt idx="4">
                  <c:v>1249.9999999999989</c:v>
                </c:pt>
                <c:pt idx="5">
                  <c:v>1492.5373134328358</c:v>
                </c:pt>
                <c:pt idx="6">
                  <c:v>1785.7142857142869</c:v>
                </c:pt>
                <c:pt idx="7">
                  <c:v>2040.8163265306148</c:v>
                </c:pt>
                <c:pt idx="8">
                  <c:v>2272.7272727272707</c:v>
                </c:pt>
                <c:pt idx="9">
                  <c:v>2499.9999999999977</c:v>
                </c:pt>
                <c:pt idx="10">
                  <c:v>2777.7777777777824</c:v>
                </c:pt>
                <c:pt idx="11">
                  <c:v>3030.3030303030482</c:v>
                </c:pt>
                <c:pt idx="12">
                  <c:v>3225.8064516128957</c:v>
                </c:pt>
                <c:pt idx="13">
                  <c:v>3571.4285714285684</c:v>
                </c:pt>
                <c:pt idx="14">
                  <c:v>3703.7037037037094</c:v>
                </c:pt>
                <c:pt idx="15">
                  <c:v>3846.1538461538494</c:v>
                </c:pt>
                <c:pt idx="16">
                  <c:v>3846.1538461538357</c:v>
                </c:pt>
                <c:pt idx="17">
                  <c:v>3846.1538461538494</c:v>
                </c:pt>
              </c:numCache>
            </c:numRef>
          </c:yVal>
          <c:smooth val="1"/>
        </c:ser>
        <c:ser>
          <c:idx val="1"/>
          <c:order val="1"/>
          <c:tx>
            <c:v>MULTISIM</c:v>
          </c:tx>
          <c:spPr>
            <a:ln w="9525" cap="rnd">
              <a:solidFill>
                <a:schemeClr val="accent1">
                  <a:tint val="77000"/>
                  <a:alpha val="50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lt1"/>
              </a:solidFill>
              <a:ln w="15875">
                <a:solidFill>
                  <a:schemeClr val="accent1">
                    <a:tint val="77000"/>
                  </a:schemeClr>
                </a:solidFill>
                <a:round/>
              </a:ln>
              <a:effectLst/>
            </c:spPr>
          </c:marker>
          <c:xVal>
            <c:numRef>
              <c:f>Лист1!$A$62:$A$79</c:f>
              <c:numCache>
                <c:formatCode>General</c:formatCode>
                <c:ptCount val="18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55</c:v>
                </c:pt>
                <c:pt idx="10">
                  <c:v>60</c:v>
                </c:pt>
                <c:pt idx="11">
                  <c:v>65</c:v>
                </c:pt>
                <c:pt idx="12">
                  <c:v>70</c:v>
                </c:pt>
                <c:pt idx="13">
                  <c:v>75</c:v>
                </c:pt>
                <c:pt idx="14">
                  <c:v>80</c:v>
                </c:pt>
                <c:pt idx="15">
                  <c:v>85</c:v>
                </c:pt>
                <c:pt idx="16">
                  <c:v>90</c:v>
                </c:pt>
                <c:pt idx="17">
                  <c:v>95</c:v>
                </c:pt>
              </c:numCache>
            </c:numRef>
          </c:xVal>
          <c:yVal>
            <c:numRef>
              <c:f>Лист1!$F$62:$F$79</c:f>
              <c:numCache>
                <c:formatCode>General</c:formatCode>
                <c:ptCount val="18"/>
                <c:pt idx="0">
                  <c:v>416.66666666666708</c:v>
                </c:pt>
                <c:pt idx="1">
                  <c:v>590.66745422327233</c:v>
                </c:pt>
                <c:pt idx="2">
                  <c:v>783.69905956113439</c:v>
                </c:pt>
                <c:pt idx="3">
                  <c:v>1011.1223458038423</c:v>
                </c:pt>
                <c:pt idx="4">
                  <c:v>1166.861143523912</c:v>
                </c:pt>
                <c:pt idx="5">
                  <c:v>1371.7421124828529</c:v>
                </c:pt>
                <c:pt idx="6">
                  <c:v>1769.9115044247919</c:v>
                </c:pt>
                <c:pt idx="7">
                  <c:v>2123.1422505307851</c:v>
                </c:pt>
                <c:pt idx="8">
                  <c:v>2358.4905660377412</c:v>
                </c:pt>
                <c:pt idx="9">
                  <c:v>2544.5292620865152</c:v>
                </c:pt>
                <c:pt idx="10">
                  <c:v>2666.6666666666351</c:v>
                </c:pt>
                <c:pt idx="11">
                  <c:v>2958.5798816567849</c:v>
                </c:pt>
                <c:pt idx="12">
                  <c:v>3311.2582781456708</c:v>
                </c:pt>
                <c:pt idx="13">
                  <c:v>3731.3432835820922</c:v>
                </c:pt>
                <c:pt idx="14">
                  <c:v>4065.0406504064968</c:v>
                </c:pt>
                <c:pt idx="15">
                  <c:v>4273.5042735042734</c:v>
                </c:pt>
                <c:pt idx="16">
                  <c:v>4347.8260869565684</c:v>
                </c:pt>
                <c:pt idx="17">
                  <c:v>4366.8122270742879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606364768"/>
        <c:axId val="-1606357152"/>
      </c:scatterChart>
      <c:valAx>
        <c:axId val="-1606364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I, </a:t>
                </a:r>
                <a:r>
                  <a:rPr lang="ru-RU"/>
                  <a:t>мкА</a:t>
                </a:r>
                <a:endParaRPr lang="uk-U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06357152"/>
        <c:crosses val="autoZero"/>
        <c:crossBetween val="midCat"/>
      </c:valAx>
      <c:valAx>
        <c:axId val="-1606357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f,</a:t>
                </a:r>
                <a:r>
                  <a:rPr lang="ru-RU"/>
                  <a:t>Гц</a:t>
                </a:r>
                <a:endParaRPr lang="uk-UA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06364768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3859E7F7-AC86-4E62-B50C-31BA68C74C49}" type="datetimeFigureOut">
              <a:rPr lang="uk-UA"/>
              <a:pPr>
                <a:defRPr/>
              </a:pPr>
              <a:t>16.11.2015</a:t>
            </a:fld>
            <a:endParaRPr lang="uk-UA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noProof="0" smtClean="0"/>
              <a:t>Образец текста</a:t>
            </a:r>
          </a:p>
          <a:p>
            <a:pPr lvl="1"/>
            <a:r>
              <a:rPr lang="uk-UA" noProof="0" smtClean="0"/>
              <a:t>Второй уровень</a:t>
            </a:r>
          </a:p>
          <a:p>
            <a:pPr lvl="2"/>
            <a:r>
              <a:rPr lang="uk-UA" noProof="0" smtClean="0"/>
              <a:t>Третий уровень</a:t>
            </a:r>
          </a:p>
          <a:p>
            <a:pPr lvl="3"/>
            <a:r>
              <a:rPr lang="uk-UA" noProof="0" smtClean="0"/>
              <a:t>Четвертый уровень</a:t>
            </a:r>
          </a:p>
          <a:p>
            <a:pPr lvl="4"/>
            <a:r>
              <a:rPr lang="uk-UA" noProof="0" smtClean="0"/>
              <a:t>Пятый уровень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788A467-D61C-4164-BC9C-7BCB9DE4C0F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2233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9AF59F-F48E-461F-A1BE-0EC90EBCD81E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AD2AA-638F-40D5-9B16-28D496008165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06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33C17-7A07-451F-900D-E75A543241FE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809F4-53EE-415A-A8E3-E9A956453F0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0640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33C17-7A07-451F-900D-E75A543241FE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809F4-53EE-415A-A8E3-E9A956453F0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4175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33C17-7A07-451F-900D-E75A543241FE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809F4-53EE-415A-A8E3-E9A956453F0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1128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F988C3-1CB6-4BD1-8856-47E509733D2A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4D4F1-E817-4EBF-A414-7B6A96562BCF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678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68202-CB4B-4864-9C25-B43C54422F58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5E0AFF-AC31-4B4A-A0C7-5EB7D4E989A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90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E4E88-0120-4475-9332-CB85BC1BE126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BC9A5-BBE7-41D5-9292-96178F5FFFC5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55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9561FD-D537-42E0-B8EA-504348A73EAD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61732-0405-4807-84BD-B855B42E4BFF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7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365CE-02C5-49D9-BC97-6EEDF48F7C51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C95A1-A9C0-4068-A071-4CDA27C0B195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2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C50CA8-BE0A-456E-AFB9-ACDB13AB4F0A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D47A4-2D75-41B6-B680-BBC99847C1C1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1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D154D-5A01-4864-98BB-8B45A8CE898D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F338-C736-416F-A3BB-97D85BFF6171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2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A0FCD7-EE41-4CEA-A2AB-40330E00A808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2ABD8-0BEB-4A7E-AF2C-421DB7A12E58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0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4CDDF2-6556-418F-8886-7AA8E8CD6DE1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83EEA-4836-4C99-B992-D70323D519D1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pPr>
              <a:defRPr/>
            </a:pPr>
            <a:fld id="{939F026B-B801-4C7D-808A-9FEA9924A834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pPr>
              <a:defRPr/>
            </a:pPr>
            <a:fld id="{2AEA4354-17A6-41C3-9C93-D69355F6EE4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15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1C33C17-7A07-451F-900D-E75A543241FE}" type="datetime1">
              <a:rPr lang="ru-RU" smtClean="0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17809F4-53EE-415A-A8E3-E9A956453F0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74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/>
          </p:cNvSpPr>
          <p:nvPr>
            <p:ph type="ctrTitle"/>
          </p:nvPr>
        </p:nvSpPr>
        <p:spPr>
          <a:xfrm>
            <a:off x="179512" y="714376"/>
            <a:ext cx="8643938" cy="32146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altLang="uk-UA" sz="2400" dirty="0" smtClean="0">
                <a:latin typeface="Times New Roman" pitchFamily="18" charset="0"/>
              </a:rPr>
              <a:t>Магістерська кваліфікаційна робота</a:t>
            </a:r>
            <a:br>
              <a:rPr lang="uk-UA" altLang="uk-UA" sz="2400" dirty="0" smtClean="0">
                <a:latin typeface="Times New Roman" pitchFamily="18" charset="0"/>
              </a:rPr>
            </a:br>
            <a:r>
              <a:rPr lang="uk-UA" altLang="uk-UA" sz="2400" dirty="0" smtClean="0">
                <a:latin typeface="Times New Roman" pitchFamily="18" charset="0"/>
              </a:rPr>
              <a:t/>
            </a:r>
            <a:br>
              <a:rPr lang="uk-UA" altLang="uk-UA" sz="2400" dirty="0" smtClean="0">
                <a:latin typeface="Times New Roman" pitchFamily="18" charset="0"/>
              </a:rPr>
            </a:br>
            <a:r>
              <a:rPr lang="ru-RU" altLang="uk-UA" dirty="0" err="1" smtClean="0">
                <a:solidFill>
                  <a:srgbClr val="FFFF00"/>
                </a:solidFill>
              </a:rPr>
              <a:t>М</a:t>
            </a:r>
            <a:r>
              <a:rPr lang="ru-RU" altLang="uk-UA" b="1" dirty="0" err="1" smtClean="0">
                <a:solidFill>
                  <a:srgbClr val="FFFF00"/>
                </a:solidFill>
              </a:rPr>
              <a:t>оделювання</a:t>
            </a:r>
            <a:r>
              <a:rPr lang="ru-RU" altLang="uk-UA" b="1" dirty="0" smtClean="0">
                <a:solidFill>
                  <a:srgbClr val="FFFF00"/>
                </a:solidFill>
              </a:rPr>
              <a:t> </a:t>
            </a:r>
            <a:r>
              <a:rPr lang="ru-RU" altLang="uk-UA" b="1" dirty="0" err="1" smtClean="0">
                <a:solidFill>
                  <a:srgbClr val="FFFF00"/>
                </a:solidFill>
              </a:rPr>
              <a:t>роботи</a:t>
            </a:r>
            <a:r>
              <a:rPr lang="ru-RU" altLang="uk-UA" b="1" dirty="0" smtClean="0">
                <a:solidFill>
                  <a:srgbClr val="FFFF00"/>
                </a:solidFill>
              </a:rPr>
              <a:t> </a:t>
            </a:r>
            <a:r>
              <a:rPr lang="ru-RU" altLang="uk-UA" b="1" dirty="0" err="1" smtClean="0">
                <a:solidFill>
                  <a:srgbClr val="FFFF00"/>
                </a:solidFill>
              </a:rPr>
              <a:t>імпульсного</a:t>
            </a:r>
            <a:r>
              <a:rPr lang="ru-RU" altLang="uk-UA" b="1" dirty="0" smtClean="0">
                <a:solidFill>
                  <a:srgbClr val="FFFF00"/>
                </a:solidFill>
              </a:rPr>
              <a:t> нейрона на </a:t>
            </a:r>
            <a:r>
              <a:rPr lang="ru-RU" altLang="uk-UA" b="1" dirty="0" err="1" smtClean="0">
                <a:solidFill>
                  <a:srgbClr val="FFFF00"/>
                </a:solidFill>
              </a:rPr>
              <a:t>стабілітроні</a:t>
            </a:r>
            <a:r>
              <a:rPr lang="ru-RU" altLang="uk-UA" b="1" dirty="0" smtClean="0">
                <a:solidFill>
                  <a:srgbClr val="FFFF00"/>
                </a:solidFill>
              </a:rPr>
              <a:t/>
            </a:r>
            <a:br>
              <a:rPr lang="ru-RU" altLang="uk-UA" b="1" dirty="0" smtClean="0">
                <a:solidFill>
                  <a:srgbClr val="FFFF00"/>
                </a:solidFill>
              </a:rPr>
            </a:br>
            <a:r>
              <a:rPr lang="uk-UA" altLang="uk-UA" sz="2400" dirty="0" smtClean="0">
                <a:latin typeface="Times New Roman" pitchFamily="18" charset="0"/>
              </a:rPr>
              <a:t/>
            </a:r>
            <a:br>
              <a:rPr lang="uk-UA" altLang="uk-UA" sz="2400" dirty="0" smtClean="0">
                <a:latin typeface="Times New Roman" pitchFamily="18" charset="0"/>
              </a:rPr>
            </a:br>
            <a:r>
              <a:rPr lang="uk-UA" altLang="uk-UA" sz="2400" dirty="0" smtClean="0">
                <a:latin typeface="Times New Roman" pitchFamily="18" charset="0"/>
              </a:rPr>
              <a:t>напрям 8.05010104 </a:t>
            </a:r>
            <a:r>
              <a:rPr lang="uk-UA" altLang="uk-UA" sz="2400" dirty="0" smtClean="0"/>
              <a:t>–</a:t>
            </a:r>
            <a:r>
              <a:rPr lang="uk-UA" altLang="uk-UA" sz="2400" dirty="0" smtClean="0">
                <a:latin typeface="Times New Roman" pitchFamily="18" charset="0"/>
              </a:rPr>
              <a:t> </a:t>
            </a:r>
            <a:r>
              <a:rPr lang="uk-UA" altLang="uk-UA" sz="2400" dirty="0" smtClean="0"/>
              <a:t>“</a:t>
            </a:r>
            <a:r>
              <a:rPr lang="uk-UA" altLang="uk-UA" sz="2400" dirty="0" smtClean="0">
                <a:latin typeface="Times New Roman" pitchFamily="18" charset="0"/>
              </a:rPr>
              <a:t>Системи штучного інтелекту</a:t>
            </a:r>
            <a:r>
              <a:rPr lang="uk-UA" altLang="uk-UA" sz="2400" dirty="0" smtClean="0"/>
              <a:t>”</a:t>
            </a:r>
            <a:endParaRPr lang="uk-UA" altLang="uk-UA" sz="2400" dirty="0" smtClean="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/>
          </p:cNvSpPr>
          <p:nvPr>
            <p:ph type="subTitle" idx="1"/>
          </p:nvPr>
        </p:nvSpPr>
        <p:spPr>
          <a:xfrm>
            <a:off x="179512" y="5339624"/>
            <a:ext cx="7272337" cy="1152525"/>
          </a:xfrm>
        </p:spPr>
        <p:txBody>
          <a:bodyPr/>
          <a:lstStyle/>
          <a:p>
            <a:pPr marL="63500" eaLnBrk="1" hangingPunct="1">
              <a:lnSpc>
                <a:spcPct val="90000"/>
              </a:lnSpc>
            </a:pPr>
            <a:r>
              <a:rPr lang="ru-RU" altLang="uk-UA" dirty="0" err="1" smtClean="0">
                <a:solidFill>
                  <a:schemeClr val="tx1"/>
                </a:solidFill>
                <a:latin typeface="Times New Roman" pitchFamily="18" charset="0"/>
              </a:rPr>
              <a:t>Виконав</a:t>
            </a:r>
            <a:r>
              <a:rPr lang="ru-RU" altLang="uk-UA" dirty="0" smtClean="0">
                <a:solidFill>
                  <a:schemeClr val="tx1"/>
                </a:solidFill>
                <a:latin typeface="Times New Roman" pitchFamily="18" charset="0"/>
              </a:rPr>
              <a:t>: </a:t>
            </a:r>
            <a:r>
              <a:rPr lang="uk-UA" altLang="uk-UA" b="1" dirty="0" smtClean="0">
                <a:solidFill>
                  <a:schemeClr val="tx1"/>
                </a:solidFill>
                <a:latin typeface="Times New Roman" pitchFamily="18" charset="0"/>
              </a:rPr>
              <a:t>Левченко Ю.В.</a:t>
            </a:r>
          </a:p>
          <a:p>
            <a:pPr marL="63500" eaLnBrk="1" hangingPunct="1">
              <a:lnSpc>
                <a:spcPct val="90000"/>
              </a:lnSpc>
            </a:pPr>
            <a:r>
              <a:rPr lang="uk-UA" altLang="uk-UA" dirty="0" smtClean="0">
                <a:solidFill>
                  <a:schemeClr val="tx1"/>
                </a:solidFill>
                <a:latin typeface="Times New Roman" pitchFamily="18" charset="0"/>
              </a:rPr>
              <a:t>Керівник: </a:t>
            </a:r>
            <a:r>
              <a:rPr lang="uk-UA" altLang="uk-UA" b="1" dirty="0" err="1" smtClean="0">
                <a:solidFill>
                  <a:schemeClr val="tx1"/>
                </a:solidFill>
                <a:latin typeface="Times New Roman" pitchFamily="18" charset="0"/>
              </a:rPr>
              <a:t>к.т.н</a:t>
            </a:r>
            <a:r>
              <a:rPr lang="uk-UA" altLang="uk-UA" b="1" dirty="0" smtClean="0">
                <a:solidFill>
                  <a:schemeClr val="tx1"/>
                </a:solidFill>
                <a:latin typeface="Times New Roman" pitchFamily="18" charset="0"/>
              </a:rPr>
              <a:t>., доц. каф. КН  </a:t>
            </a:r>
            <a:r>
              <a:rPr lang="uk-UA" altLang="uk-UA" b="1" dirty="0" err="1" smtClean="0">
                <a:solidFill>
                  <a:schemeClr val="tx1"/>
                </a:solidFill>
                <a:latin typeface="Times New Roman" pitchFamily="18" charset="0"/>
              </a:rPr>
              <a:t>Колесницький</a:t>
            </a:r>
            <a:r>
              <a:rPr lang="uk-UA" altLang="uk-UA" b="1" dirty="0" smtClean="0">
                <a:solidFill>
                  <a:schemeClr val="tx1"/>
                </a:solidFill>
                <a:latin typeface="Times New Roman" pitchFamily="18" charset="0"/>
              </a:rPr>
              <a:t> О.К.</a:t>
            </a:r>
          </a:p>
        </p:txBody>
      </p:sp>
      <p:sp>
        <p:nvSpPr>
          <p:cNvPr id="7172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2DD6DA6-5BEA-4B7F-B570-DAEF33C89E66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  <p:pic>
        <p:nvPicPr>
          <p:cNvPr id="7177" name="Picture 4" descr="http://conf.vntu.edu.ua/EmblVN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3200" y="4723244"/>
            <a:ext cx="2000250" cy="97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Заголовок 4"/>
          <p:cNvSpPr txBox="1">
            <a:spLocks noChangeArrowheads="1"/>
          </p:cNvSpPr>
          <p:nvPr/>
        </p:nvSpPr>
        <p:spPr>
          <a:xfrm>
            <a:off x="4654973" y="5696842"/>
            <a:ext cx="6336704" cy="928688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1800" dirty="0" smtClean="0">
                <a:solidFill>
                  <a:schemeClr val="tx1"/>
                </a:solidFill>
              </a:rPr>
              <a:t>КАФЕДРА</a:t>
            </a:r>
            <a:br>
              <a:rPr lang="uk-UA" sz="1800" dirty="0" smtClean="0">
                <a:solidFill>
                  <a:schemeClr val="tx1"/>
                </a:solidFill>
              </a:rPr>
            </a:br>
            <a:r>
              <a:rPr lang="uk-UA" sz="1800" dirty="0" smtClean="0">
                <a:solidFill>
                  <a:schemeClr val="tx1"/>
                </a:solidFill>
              </a:rPr>
              <a:t>КОМП’ЮТЕРНИХ</a:t>
            </a:r>
            <a:br>
              <a:rPr lang="uk-UA" sz="1800" dirty="0" smtClean="0">
                <a:solidFill>
                  <a:schemeClr val="tx1"/>
                </a:solidFill>
              </a:rPr>
            </a:br>
            <a:r>
              <a:rPr lang="uk-UA" sz="1800" dirty="0" smtClean="0">
                <a:solidFill>
                  <a:schemeClr val="tx1"/>
                </a:solidFill>
              </a:rPr>
              <a:t> НАУК</a:t>
            </a:r>
            <a:endParaRPr lang="ru-RU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244111" y="378359"/>
            <a:ext cx="6336704" cy="9286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2800" dirty="0">
                <a:solidFill>
                  <a:schemeClr val="tx1"/>
                </a:solidFill>
              </a:rPr>
              <a:t>МАТЕМАТИЧНА МОДЕЛЬ </a:t>
            </a:r>
            <a:r>
              <a:rPr lang="uk-UA" sz="2800" dirty="0" smtClean="0">
                <a:solidFill>
                  <a:schemeClr val="tx1"/>
                </a:solidFill>
              </a:rPr>
              <a:t>               </a:t>
            </a:r>
            <a:r>
              <a:rPr lang="en-US" sz="2800" dirty="0" smtClean="0">
                <a:solidFill>
                  <a:schemeClr val="tx1"/>
                </a:solidFill>
              </a:rPr>
              <a:t>LIF-</a:t>
            </a:r>
            <a:r>
              <a:rPr lang="ru-RU" sz="2800" dirty="0">
                <a:solidFill>
                  <a:schemeClr val="tx1"/>
                </a:solidFill>
              </a:rPr>
              <a:t>НЕЙРОНУ в СЕРЕДОВИЩІ </a:t>
            </a:r>
            <a:r>
              <a:rPr lang="uk-UA" sz="2800" dirty="0">
                <a:solidFill>
                  <a:schemeClr val="tx1"/>
                </a:solidFill>
              </a:rPr>
              <a:t>С</a:t>
            </a:r>
            <a:r>
              <a:rPr lang="en-US" sz="2800" dirty="0">
                <a:solidFill>
                  <a:schemeClr val="tx1"/>
                </a:solidFill>
              </a:rPr>
              <a:t>SIM</a:t>
            </a:r>
            <a:endParaRPr lang="ru-RU" sz="25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pic>
        <p:nvPicPr>
          <p:cNvPr id="9" name="Рисунок 5" descr="Скриншот 2014-06-02 21.40.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79015"/>
            <a:ext cx="43719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S:\Dropbox\Dropbox\Screenshots\Скриншот 2014-06-06 21.22.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85971"/>
            <a:ext cx="3786189" cy="31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135624" y="4803331"/>
            <a:ext cx="46812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 eaLnBrk="0" hangingPunct="0"/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Нейронний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елемент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середовищі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MatLab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(CSIM)</a:t>
            </a:r>
            <a:endParaRPr lang="uk-UA" b="1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-335119" y="6007297"/>
            <a:ext cx="49176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 eaLnBrk="0" hangingPunct="0"/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Мембранний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потенціал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вихідні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імпульси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нейрону</a:t>
            </a:r>
            <a:endParaRPr lang="uk-UA" b="1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19219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3000" dirty="0">
                <a:solidFill>
                  <a:schemeClr val="tx1"/>
                </a:solidFill>
              </a:rPr>
              <a:t>ГРАФІК ЗАЛЕЖНОСТІ ПЕРЕДАТНИХ </a:t>
            </a:r>
            <a:r>
              <a:rPr lang="uk-UA" sz="3000" dirty="0" smtClean="0">
                <a:solidFill>
                  <a:schemeClr val="tx1"/>
                </a:solidFill>
              </a:rPr>
              <a:t>ХАРАКТЕРИСТИК</a:t>
            </a:r>
            <a:endParaRPr lang="ru-RU" sz="30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194908"/>
            <a:ext cx="7776864" cy="4330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750880999"/>
              </p:ext>
            </p:extLst>
          </p:nvPr>
        </p:nvGraphicFramePr>
        <p:xfrm>
          <a:off x="539552" y="2309078"/>
          <a:ext cx="7488832" cy="409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211098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154877" y="-85985"/>
            <a:ext cx="5159833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</a:rPr>
              <a:t>ДОСЯГНЕННЯ МЕТИ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12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67744" y="842703"/>
            <a:ext cx="6552728" cy="9757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67744" y="969442"/>
            <a:ext cx="64257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sz="2000" b="1" dirty="0" smtClean="0">
                <a:solidFill>
                  <a:srgbClr val="FF0000"/>
                </a:solidFill>
              </a:rPr>
              <a:t>Мета </a:t>
            </a:r>
            <a:r>
              <a:rPr lang="uk-UA" altLang="uk-UA" sz="2000" b="1" dirty="0">
                <a:solidFill>
                  <a:srgbClr val="FF0000"/>
                </a:solidFill>
              </a:rPr>
              <a:t>дослідження </a:t>
            </a:r>
            <a:r>
              <a:rPr lang="uk-UA" altLang="uk-UA" sz="2000" b="1" dirty="0">
                <a:solidFill>
                  <a:schemeClr val="bg1"/>
                </a:solidFill>
              </a:rPr>
              <a:t>– </a:t>
            </a:r>
            <a:r>
              <a:rPr lang="uk-UA" sz="2000" b="1" dirty="0">
                <a:solidFill>
                  <a:schemeClr val="bg1"/>
                </a:solidFill>
              </a:rPr>
              <a:t>спрощення </a:t>
            </a:r>
            <a:r>
              <a:rPr lang="uk-UA" sz="2000" b="1" dirty="0" err="1">
                <a:solidFill>
                  <a:schemeClr val="bg1"/>
                </a:solidFill>
              </a:rPr>
              <a:t>схемотехнічної</a:t>
            </a:r>
            <a:r>
              <a:rPr lang="uk-UA" sz="2000" b="1" dirty="0">
                <a:solidFill>
                  <a:schemeClr val="bg1"/>
                </a:solidFill>
              </a:rPr>
              <a:t> реалізації імпульсного </a:t>
            </a:r>
            <a:r>
              <a:rPr lang="uk-UA" sz="2000" b="1" dirty="0" smtClean="0">
                <a:solidFill>
                  <a:schemeClr val="bg1"/>
                </a:solidFill>
              </a:rPr>
              <a:t>нейрону</a:t>
            </a:r>
            <a:endParaRPr lang="uk-UA" sz="2000" b="1" dirty="0">
              <a:solidFill>
                <a:schemeClr val="bg1"/>
              </a:solidFill>
            </a:endParaRPr>
          </a:p>
        </p:txBody>
      </p:sp>
      <p:pic>
        <p:nvPicPr>
          <p:cNvPr id="20" name="Picture 1" descr="S:\Dropbox\Dropbox\Screenshots\Screenshot 2014-06-20 12.06.13.png"/>
          <p:cNvPicPr>
            <a:picLocks noChangeAspect="1" noChangeArrowheads="1"/>
          </p:cNvPicPr>
          <p:nvPr/>
        </p:nvPicPr>
        <p:blipFill rotWithShape="1">
          <a:blip r:embed="rId3" cstate="print"/>
          <a:srcRect l="6280" t="9304" r="59540" b="25745"/>
          <a:stretch/>
        </p:blipFill>
        <p:spPr bwMode="auto">
          <a:xfrm>
            <a:off x="213965" y="2256919"/>
            <a:ext cx="2952329" cy="2952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1" descr="S:\Dropbox\Dropbox\Screenshots\Screenshot 2014-06-20 12.06.13.png"/>
          <p:cNvPicPr>
            <a:picLocks noChangeAspect="1" noChangeArrowheads="1"/>
          </p:cNvPicPr>
          <p:nvPr/>
        </p:nvPicPr>
        <p:blipFill rotWithShape="1">
          <a:blip r:embed="rId3" cstate="print"/>
          <a:srcRect l="59189" t="10809" r="7465" b="23958"/>
          <a:stretch/>
        </p:blipFill>
        <p:spPr bwMode="auto">
          <a:xfrm>
            <a:off x="5940152" y="2256919"/>
            <a:ext cx="2880320" cy="2965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Заголовок 4"/>
          <p:cNvSpPr txBox="1">
            <a:spLocks noChangeArrowheads="1"/>
          </p:cNvSpPr>
          <p:nvPr/>
        </p:nvSpPr>
        <p:spPr>
          <a:xfrm>
            <a:off x="3197013" y="3621489"/>
            <a:ext cx="5159833" cy="928688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uk-UA" sz="8000" dirty="0" smtClean="0">
                <a:solidFill>
                  <a:srgbClr val="FF0000"/>
                </a:solidFill>
              </a:rPr>
              <a:t>10</a:t>
            </a:r>
            <a:r>
              <a:rPr lang="en-US" sz="8000" dirty="0" smtClean="0">
                <a:solidFill>
                  <a:schemeClr val="tx1"/>
                </a:solidFill>
              </a:rPr>
              <a:t>|</a:t>
            </a:r>
            <a:r>
              <a:rPr lang="uk-UA" sz="8000" dirty="0" smtClean="0">
                <a:solidFill>
                  <a:srgbClr val="009900"/>
                </a:solidFill>
              </a:rPr>
              <a:t>6</a:t>
            </a:r>
            <a:r>
              <a:rPr lang="uk-UA" sz="8000" dirty="0" smtClean="0">
                <a:solidFill>
                  <a:schemeClr val="tx1"/>
                </a:solidFill>
              </a:rPr>
              <a:t> </a:t>
            </a:r>
            <a:endParaRPr lang="ru-RU" sz="8000" dirty="0" smtClean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1856" y="5509178"/>
            <a:ext cx="6552728" cy="103486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507263" y="5509178"/>
            <a:ext cx="62875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500" b="1" dirty="0">
                <a:solidFill>
                  <a:srgbClr val="FF0000"/>
                </a:solidFill>
              </a:rPr>
              <a:t>Пристрій для моделювання нейрона (патент України №55921, </a:t>
            </a:r>
            <a:r>
              <a:rPr lang="uk-UA" sz="1500" b="1" dirty="0" err="1">
                <a:solidFill>
                  <a:srgbClr val="FF0000"/>
                </a:solidFill>
              </a:rPr>
              <a:t>м.кл</a:t>
            </a:r>
            <a:r>
              <a:rPr lang="uk-UA" sz="1500" b="1" dirty="0">
                <a:solidFill>
                  <a:srgbClr val="FF0000"/>
                </a:solidFill>
              </a:rPr>
              <a:t>. G06G 7/00, 2009 р., </a:t>
            </a:r>
            <a:r>
              <a:rPr lang="uk-UA" sz="1500" b="1" dirty="0" err="1">
                <a:solidFill>
                  <a:srgbClr val="FF0000"/>
                </a:solidFill>
              </a:rPr>
              <a:t>бюл</a:t>
            </a:r>
            <a:r>
              <a:rPr lang="uk-UA" sz="1500" b="1" dirty="0">
                <a:solidFill>
                  <a:srgbClr val="FF0000"/>
                </a:solidFill>
              </a:rPr>
              <a:t>. №24</a:t>
            </a:r>
            <a:r>
              <a:rPr lang="uk-UA" sz="1500" b="1" dirty="0" smtClean="0">
                <a:solidFill>
                  <a:srgbClr val="FF0000"/>
                </a:solidFill>
              </a:rPr>
              <a:t>).</a:t>
            </a:r>
            <a:endParaRPr lang="en-US" sz="1500" b="1" dirty="0" smtClean="0">
              <a:solidFill>
                <a:srgbClr val="FF0000"/>
              </a:solidFill>
            </a:endParaRPr>
          </a:p>
          <a:p>
            <a:pPr algn="ctr"/>
            <a:r>
              <a:rPr lang="uk-UA" sz="1500" b="1" dirty="0" smtClean="0">
                <a:solidFill>
                  <a:srgbClr val="009900"/>
                </a:solidFill>
              </a:rPr>
              <a:t>Пристрій </a:t>
            </a:r>
            <a:r>
              <a:rPr lang="uk-UA" sz="1500" b="1" dirty="0">
                <a:solidFill>
                  <a:srgbClr val="009900"/>
                </a:solidFill>
              </a:rPr>
              <a:t>для моделювання нейрона (патент України №</a:t>
            </a:r>
            <a:r>
              <a:rPr lang="uk-UA" sz="1500" b="1" dirty="0" smtClean="0">
                <a:solidFill>
                  <a:srgbClr val="009900"/>
                </a:solidFill>
              </a:rPr>
              <a:t>7</a:t>
            </a:r>
            <a:r>
              <a:rPr lang="en-US" sz="1500" b="1" dirty="0" smtClean="0">
                <a:solidFill>
                  <a:srgbClr val="009900"/>
                </a:solidFill>
              </a:rPr>
              <a:t>6</a:t>
            </a:r>
            <a:r>
              <a:rPr lang="uk-UA" sz="1500" b="1" dirty="0" smtClean="0">
                <a:solidFill>
                  <a:srgbClr val="009900"/>
                </a:solidFill>
              </a:rPr>
              <a:t>9</a:t>
            </a:r>
            <a:r>
              <a:rPr lang="en-US" sz="1500" b="1" dirty="0" smtClean="0">
                <a:solidFill>
                  <a:srgbClr val="009900"/>
                </a:solidFill>
              </a:rPr>
              <a:t>24</a:t>
            </a:r>
            <a:r>
              <a:rPr lang="uk-UA" sz="1500" b="1" dirty="0" smtClean="0">
                <a:solidFill>
                  <a:srgbClr val="009900"/>
                </a:solidFill>
              </a:rPr>
              <a:t>, МПК G06 G7/60</a:t>
            </a:r>
            <a:r>
              <a:rPr lang="uk-UA" sz="1500" b="1" dirty="0">
                <a:solidFill>
                  <a:srgbClr val="009900"/>
                </a:solidFill>
              </a:rPr>
              <a:t>, </a:t>
            </a:r>
            <a:r>
              <a:rPr lang="uk-UA" sz="1500" b="1" dirty="0" smtClean="0">
                <a:solidFill>
                  <a:srgbClr val="009900"/>
                </a:solidFill>
              </a:rPr>
              <a:t>2013 </a:t>
            </a:r>
            <a:r>
              <a:rPr lang="uk-UA" sz="1500" b="1" dirty="0">
                <a:solidFill>
                  <a:srgbClr val="009900"/>
                </a:solidFill>
              </a:rPr>
              <a:t>р., </a:t>
            </a:r>
            <a:r>
              <a:rPr lang="uk-UA" sz="1500" b="1" dirty="0" err="1">
                <a:solidFill>
                  <a:srgbClr val="009900"/>
                </a:solidFill>
              </a:rPr>
              <a:t>бюл</a:t>
            </a:r>
            <a:r>
              <a:rPr lang="uk-UA" sz="1500" b="1" dirty="0">
                <a:solidFill>
                  <a:srgbClr val="009900"/>
                </a:solidFill>
              </a:rPr>
              <a:t>. </a:t>
            </a:r>
            <a:r>
              <a:rPr lang="uk-UA" sz="1500" b="1" dirty="0" smtClean="0">
                <a:solidFill>
                  <a:srgbClr val="009900"/>
                </a:solidFill>
              </a:rPr>
              <a:t>№2</a:t>
            </a:r>
            <a:r>
              <a:rPr lang="uk-UA" sz="1500" b="1" dirty="0">
                <a:solidFill>
                  <a:srgbClr val="009900"/>
                </a:solidFill>
              </a:rPr>
              <a:t>).</a:t>
            </a:r>
          </a:p>
        </p:txBody>
      </p:sp>
      <p:sp>
        <p:nvSpPr>
          <p:cNvPr id="25" name="Заголовок 4"/>
          <p:cNvSpPr txBox="1">
            <a:spLocks noChangeArrowheads="1"/>
          </p:cNvSpPr>
          <p:nvPr/>
        </p:nvSpPr>
        <p:spPr>
          <a:xfrm>
            <a:off x="2005324" y="2359613"/>
            <a:ext cx="5159833" cy="968185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500" dirty="0" smtClean="0">
                <a:solidFill>
                  <a:schemeClr val="tx1"/>
                </a:solidFill>
              </a:rPr>
              <a:t>кількість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500" dirty="0" smtClean="0">
                <a:solidFill>
                  <a:schemeClr val="tx1"/>
                </a:solidFill>
              </a:rPr>
              <a:t>елементів</a:t>
            </a:r>
            <a:endParaRPr lang="ru-RU" sz="25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9299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154877" y="-85985"/>
            <a:ext cx="5159833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</a:rPr>
              <a:t>ДОСЯГНЕННЯ МЕТИ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0344" y="764704"/>
            <a:ext cx="6552728" cy="1015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67744" y="764704"/>
            <a:ext cx="64257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sz="2000" b="1" dirty="0" smtClean="0">
                <a:solidFill>
                  <a:srgbClr val="FF0000"/>
                </a:solidFill>
              </a:rPr>
              <a:t>Мета </a:t>
            </a:r>
            <a:r>
              <a:rPr lang="uk-UA" altLang="uk-UA" sz="2000" b="1" dirty="0">
                <a:solidFill>
                  <a:srgbClr val="FF0000"/>
                </a:solidFill>
              </a:rPr>
              <a:t>дослідження </a:t>
            </a:r>
            <a:r>
              <a:rPr lang="uk-UA" altLang="uk-UA" sz="2000" b="1" dirty="0">
                <a:solidFill>
                  <a:schemeClr val="bg1"/>
                </a:solidFill>
              </a:rPr>
              <a:t>– </a:t>
            </a:r>
            <a:r>
              <a:rPr lang="uk-UA" sz="2000" b="1" dirty="0" smtClean="0">
                <a:solidFill>
                  <a:schemeClr val="bg1"/>
                </a:solidFill>
              </a:rPr>
              <a:t>доведення </a:t>
            </a:r>
            <a:r>
              <a:rPr lang="uk-UA" sz="2000" b="1" dirty="0" smtClean="0">
                <a:solidFill>
                  <a:schemeClr val="bg1"/>
                </a:solidFill>
              </a:rPr>
              <a:t>адекватності </a:t>
            </a:r>
            <a:r>
              <a:rPr lang="uk-UA" sz="2000" b="1" dirty="0" err="1" smtClean="0">
                <a:solidFill>
                  <a:schemeClr val="bg1"/>
                </a:solidFill>
              </a:rPr>
              <a:t>схемотехнічної</a:t>
            </a:r>
            <a:r>
              <a:rPr lang="uk-UA" sz="2000" b="1" dirty="0" smtClean="0">
                <a:solidFill>
                  <a:schemeClr val="bg1"/>
                </a:solidFill>
              </a:rPr>
              <a:t> </a:t>
            </a:r>
            <a:r>
              <a:rPr lang="uk-UA" sz="2000" b="1" dirty="0">
                <a:solidFill>
                  <a:schemeClr val="bg1"/>
                </a:solidFill>
              </a:rPr>
              <a:t>реалізації </a:t>
            </a:r>
            <a:r>
              <a:rPr lang="uk-UA" sz="2000" b="1" dirty="0" smtClean="0">
                <a:solidFill>
                  <a:schemeClr val="bg1"/>
                </a:solidFill>
              </a:rPr>
              <a:t>математичній </a:t>
            </a:r>
            <a:r>
              <a:rPr lang="uk-UA" sz="2000" b="1" dirty="0">
                <a:solidFill>
                  <a:schemeClr val="bg1"/>
                </a:solidFill>
              </a:rPr>
              <a:t>моделі </a:t>
            </a:r>
            <a:r>
              <a:rPr lang="en-US" sz="2000" b="1" dirty="0">
                <a:solidFill>
                  <a:schemeClr val="bg1"/>
                </a:solidFill>
              </a:rPr>
              <a:t>LIF-</a:t>
            </a:r>
            <a:r>
              <a:rPr lang="uk-UA" sz="2000" b="1" dirty="0">
                <a:solidFill>
                  <a:schemeClr val="bg1"/>
                </a:solidFill>
              </a:rPr>
              <a:t>нейрону</a:t>
            </a:r>
            <a:r>
              <a:rPr lang="uk-UA" sz="2000" b="1" dirty="0" smtClean="0">
                <a:solidFill>
                  <a:schemeClr val="bg1"/>
                </a:solidFill>
              </a:rPr>
              <a:t>.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1957" y="2024151"/>
            <a:ext cx="4669635" cy="46452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4"/>
          <p:cNvSpPr txBox="1">
            <a:spLocks noChangeArrowheads="1"/>
          </p:cNvSpPr>
          <p:nvPr/>
        </p:nvSpPr>
        <p:spPr>
          <a:xfrm>
            <a:off x="-1755039" y="1785717"/>
            <a:ext cx="8578523" cy="968185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000" b="0" dirty="0" smtClean="0">
                <a:solidFill>
                  <a:schemeClr val="bg1"/>
                </a:solidFill>
              </a:rPr>
              <a:t>Дані визначення середнього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000" b="0" dirty="0" smtClean="0">
                <a:solidFill>
                  <a:schemeClr val="bg1"/>
                </a:solidFill>
              </a:rPr>
              <a:t> відносного відхилення</a:t>
            </a:r>
            <a:endParaRPr lang="ru-RU" sz="2000" b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486024"/>
              </p:ext>
            </p:extLst>
          </p:nvPr>
        </p:nvGraphicFramePr>
        <p:xfrm>
          <a:off x="279198" y="2870179"/>
          <a:ext cx="4436818" cy="3675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323"/>
                <a:gridCol w="765061"/>
                <a:gridCol w="765615"/>
                <a:gridCol w="687005"/>
                <a:gridCol w="1077840"/>
                <a:gridCol w="574974"/>
              </a:tblGrid>
              <a:tr h="374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І, </a:t>
                      </a:r>
                      <a:r>
                        <a:rPr lang="uk-UA" sz="1000" dirty="0" err="1">
                          <a:effectLst/>
                        </a:rPr>
                        <a:t>мкА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</a:t>
                      </a:r>
                      <a:r>
                        <a:rPr lang="en-US" sz="1000" baseline="-25000">
                          <a:effectLst/>
                        </a:rPr>
                        <a:t>ms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</a:t>
                      </a:r>
                      <a:r>
                        <a:rPr lang="en-US" sz="1000" baseline="-25000">
                          <a:effectLst/>
                        </a:rPr>
                        <a:t>cs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|</a:t>
                      </a:r>
                      <a:r>
                        <a:rPr lang="en-US" sz="1000">
                          <a:effectLst/>
                        </a:rPr>
                        <a:t>y</a:t>
                      </a:r>
                      <a:r>
                        <a:rPr lang="en-US" sz="1000" baseline="-25000">
                          <a:effectLst/>
                        </a:rPr>
                        <a:t>ms</a:t>
                      </a:r>
                      <a:r>
                        <a:rPr lang="uk-UA" sz="1000">
                          <a:effectLst/>
                        </a:rPr>
                        <a:t>-</a:t>
                      </a:r>
                      <a:r>
                        <a:rPr lang="en-US" sz="1000">
                          <a:effectLst/>
                        </a:rPr>
                        <a:t>y</a:t>
                      </a:r>
                      <a:r>
                        <a:rPr lang="en-US" sz="1000" baseline="-25000">
                          <a:effectLst/>
                        </a:rPr>
                        <a:t>cs</a:t>
                      </a:r>
                      <a:r>
                        <a:rPr lang="uk-UA" sz="1000">
                          <a:effectLst/>
                        </a:rPr>
                        <a:t>|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|(</a:t>
                      </a:r>
                      <a:r>
                        <a:rPr lang="en-US" sz="1000" dirty="0" err="1">
                          <a:effectLst/>
                        </a:rPr>
                        <a:t>y</a:t>
                      </a:r>
                      <a:r>
                        <a:rPr lang="en-US" sz="1000" baseline="-25000" dirty="0" err="1">
                          <a:effectLst/>
                        </a:rPr>
                        <a:t>ms</a:t>
                      </a:r>
                      <a:r>
                        <a:rPr lang="uk-UA" sz="1000" dirty="0">
                          <a:effectLst/>
                        </a:rPr>
                        <a:t>-</a:t>
                      </a:r>
                      <a:r>
                        <a:rPr lang="en-US" sz="1000" dirty="0" err="1">
                          <a:effectLst/>
                        </a:rPr>
                        <a:t>y</a:t>
                      </a:r>
                      <a:r>
                        <a:rPr lang="en-US" sz="1000" baseline="-25000" dirty="0" err="1">
                          <a:effectLst/>
                        </a:rPr>
                        <a:t>cs</a:t>
                      </a:r>
                      <a:r>
                        <a:rPr lang="uk-UA" sz="1000" dirty="0">
                          <a:effectLst/>
                        </a:rPr>
                        <a:t>)| / </a:t>
                      </a:r>
                      <a:r>
                        <a:rPr lang="en-US" sz="1000" dirty="0" err="1">
                          <a:effectLst/>
                        </a:rPr>
                        <a:t>y</a:t>
                      </a:r>
                      <a:r>
                        <a:rPr lang="en-US" sz="1000" baseline="-25000" dirty="0" err="1">
                          <a:effectLst/>
                        </a:rPr>
                        <a:t>cs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416.7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416.7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0.000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rowSpan="1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0,93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588.2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590.7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0.0042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840.3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783.7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56.</a:t>
                      </a:r>
                      <a:r>
                        <a:rPr lang="uk-UA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1041.7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1011.1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0.0303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1250.0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1166.9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83.1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0.0712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1492.5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1371.7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120.8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0.0880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1785.7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1769.9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0.0089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2040.8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2123.1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0.0388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2272.7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2358.5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0.0364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2500.0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2544.5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0.0175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2777.8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2666.7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0.0417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3030.3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2958.6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0.0242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3225.8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3311.3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0.0258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3571.4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3731.3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159.9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0.0429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3703.7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4065.0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361.3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0.0889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3846.2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4273.5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427.3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0.0999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3846.2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4347.8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501.6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0.1154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3846.2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4366.8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520.6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0.1192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88" marR="5978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18113" y="30624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955608" y="2024152"/>
            <a:ext cx="4028925" cy="24849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Заголовок 4"/>
          <p:cNvSpPr txBox="1">
            <a:spLocks noChangeArrowheads="1"/>
          </p:cNvSpPr>
          <p:nvPr/>
        </p:nvSpPr>
        <p:spPr>
          <a:xfrm>
            <a:off x="5263685" y="1785985"/>
            <a:ext cx="3312368" cy="968185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000" dirty="0" smtClean="0">
                <a:solidFill>
                  <a:schemeClr val="bg1"/>
                </a:solidFill>
              </a:rPr>
              <a:t>Середнє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000" dirty="0">
                <a:solidFill>
                  <a:schemeClr val="bg1"/>
                </a:solidFill>
              </a:rPr>
              <a:t>в</a:t>
            </a:r>
            <a:r>
              <a:rPr lang="uk-UA" sz="2000" dirty="0" smtClean="0">
                <a:solidFill>
                  <a:schemeClr val="bg1"/>
                </a:solidFill>
              </a:rPr>
              <a:t>ідносне відхилення: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083313"/>
              </p:ext>
            </p:extLst>
          </p:nvPr>
        </p:nvGraphicFramePr>
        <p:xfrm>
          <a:off x="5923229" y="2881806"/>
          <a:ext cx="237966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4" imgW="1955520" imgH="457200" progId="Equation.3">
                  <p:embed/>
                </p:oleObj>
              </mc:Choice>
              <mc:Fallback>
                <p:oleObj name="Формула" r:id="rId4" imgW="1955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229" y="2881806"/>
                        <a:ext cx="2379663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4473966" y="3429000"/>
            <a:ext cx="46345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eaLnBrk="0" hangingPunct="0"/>
            <a:r>
              <a:rPr lang="en-US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середн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 відносне відхилення;</a:t>
            </a:r>
            <a:endParaRPr lang="uk-UA" sz="1300" dirty="0">
              <a:ea typeface="Calibri" pitchFamily="34" charset="0"/>
              <a:cs typeface="Times New Roman" pitchFamily="18" charset="0"/>
            </a:endParaRPr>
          </a:p>
          <a:p>
            <a:pPr indent="450850" eaLnBrk="0" hangingPunct="0"/>
            <a:r>
              <a:rPr lang="en-US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sz="1300" baseline="-300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значення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з середовища </a:t>
            </a:r>
            <a:r>
              <a:rPr lang="en-US" sz="13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MULTISIM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uk-UA" sz="1300" dirty="0">
              <a:ea typeface="Calibri" pitchFamily="34" charset="0"/>
            </a:endParaRPr>
          </a:p>
          <a:p>
            <a:pPr indent="450850" eaLnBrk="0" hangingPunct="0"/>
            <a:r>
              <a:rPr lang="en-US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y</a:t>
            </a:r>
            <a:r>
              <a:rPr lang="en-US" sz="1300" baseline="-300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cs</a:t>
            </a:r>
            <a:r>
              <a:rPr lang="ru-RU" sz="1300" baseline="-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  </a:t>
            </a:r>
            <a:r>
              <a:rPr lang="ru-RU" sz="13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</a:rPr>
              <a:t>–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значення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математично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ї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модел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і з середовища </a:t>
            </a:r>
            <a:r>
              <a:rPr lang="en-US" sz="13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CSIM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;</a:t>
            </a:r>
            <a:endParaRPr lang="uk-UA" sz="1300" dirty="0">
              <a:ea typeface="Calibri" pitchFamily="34" charset="0"/>
            </a:endParaRPr>
          </a:p>
          <a:p>
            <a:pPr indent="450850" eaLnBrk="0" hangingPunct="0"/>
            <a:r>
              <a:rPr lang="en-US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N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 </a:t>
            </a:r>
            <a:r>
              <a:rPr lang="uk-UA" sz="13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</a:rPr>
              <a:t>–</a:t>
            </a:r>
            <a:r>
              <a:rPr lang="uk-UA" sz="13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 кількість значень вимірювань. </a:t>
            </a:r>
            <a:endParaRPr lang="uk-UA" sz="1300" dirty="0">
              <a:ea typeface="Calibri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55607" y="4605723"/>
            <a:ext cx="4028926" cy="12106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960657"/>
              </p:ext>
            </p:extLst>
          </p:nvPr>
        </p:nvGraphicFramePr>
        <p:xfrm>
          <a:off x="5151851" y="4725144"/>
          <a:ext cx="3668621" cy="940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6" imgW="1524000" imgH="393700" progId="Equation.3">
                  <p:embed/>
                </p:oleObj>
              </mc:Choice>
              <mc:Fallback>
                <p:oleObj name="Формула" r:id="rId6" imgW="15240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851" y="4725144"/>
                        <a:ext cx="3668621" cy="940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815850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Заголовок 4"/>
          <p:cNvSpPr>
            <a:spLocks noGrp="1" noChangeArrowheads="1"/>
          </p:cNvSpPr>
          <p:nvPr>
            <p:ph type="title"/>
          </p:nvPr>
        </p:nvSpPr>
        <p:spPr>
          <a:xfrm>
            <a:off x="2627784" y="528631"/>
            <a:ext cx="6858000" cy="928687"/>
          </a:xfrm>
        </p:spPr>
        <p:txBody>
          <a:bodyPr/>
          <a:lstStyle/>
          <a:p>
            <a:pPr eaLnBrk="1" hangingPunct="1"/>
            <a:r>
              <a:rPr lang="uk-UA" sz="3600" b="1" dirty="0" smtClean="0">
                <a:solidFill>
                  <a:schemeClr val="tx1"/>
                </a:solidFill>
              </a:rPr>
              <a:t>ЕКОНОМІЧНА ЧАСТИНА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2051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3F13B81-A16E-4D58-A009-D383384D8326}" type="slidenum">
              <a:rPr lang="ru-RU" smtClean="0"/>
              <a:pPr>
                <a:defRPr/>
              </a:pPr>
              <a:t>14</a:t>
            </a:fld>
            <a:endParaRPr lang="ru-RU" smtClean="0"/>
          </a:p>
        </p:txBody>
      </p:sp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755576" y="2598279"/>
            <a:ext cx="816513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2000" b="1" dirty="0"/>
              <a:t>У ході виконання економічної частини </a:t>
            </a:r>
            <a:endParaRPr lang="uk-UA" sz="2000" b="1" dirty="0" smtClean="0"/>
          </a:p>
          <a:p>
            <a:r>
              <a:rPr lang="uk-UA" sz="2000" b="1" dirty="0" smtClean="0"/>
              <a:t>магістерської </a:t>
            </a:r>
            <a:r>
              <a:rPr lang="uk-UA" sz="2000" b="1" dirty="0"/>
              <a:t>кваліфікаційної роботи на основі розрахунків </a:t>
            </a:r>
            <a:endParaRPr lang="uk-UA" sz="2000" b="1" dirty="0" smtClean="0"/>
          </a:p>
          <a:p>
            <a:r>
              <a:rPr lang="uk-UA" sz="2000" b="1" dirty="0" smtClean="0"/>
              <a:t>було </a:t>
            </a:r>
            <a:r>
              <a:rPr lang="uk-UA" sz="2000" b="1" dirty="0"/>
              <a:t>доведено потенційну прибутковість дослідження та впровадження результатів, оскільки експлуатаційні витрати – </a:t>
            </a:r>
            <a:r>
              <a:rPr lang="uk-UA" sz="3600" b="1" dirty="0"/>
              <a:t>8321,82 </a:t>
            </a:r>
            <a:r>
              <a:rPr lang="uk-UA" sz="2000" b="1" dirty="0"/>
              <a:t>грн. – не перевищують комерційний ефект від впровадження розробки, який за три роки складе </a:t>
            </a:r>
            <a:r>
              <a:rPr lang="uk-UA" sz="3600" b="1" dirty="0"/>
              <a:t>24624,6 </a:t>
            </a:r>
            <a:r>
              <a:rPr lang="uk-UA" sz="2000" b="1" dirty="0"/>
              <a:t>грн., абсолютна ефективність вкладених інвестицій є позитивним числом, термін окупності складає </a:t>
            </a:r>
            <a:r>
              <a:rPr lang="uk-UA" sz="3600" b="1" dirty="0"/>
              <a:t>4,5 </a:t>
            </a:r>
            <a:r>
              <a:rPr lang="uk-UA" sz="2000" b="1" dirty="0"/>
              <a:t>роки.</a:t>
            </a:r>
            <a:endParaRPr lang="ru-RU" sz="2000" b="1" dirty="0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pic>
        <p:nvPicPr>
          <p:cNvPr id="2058" name="Picture 10" descr="http://economika.ucoz.ua/_si/0/594703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48319"/>
            <a:ext cx="2109676" cy="158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300176" y="1484783"/>
            <a:ext cx="6401023" cy="15827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843808" y="486370"/>
            <a:ext cx="5159833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000" dirty="0" smtClean="0">
                <a:solidFill>
                  <a:schemeClr val="tx1"/>
                </a:solidFill>
              </a:rPr>
              <a:t>ВИСНОВКИ</a:t>
            </a:r>
            <a:endParaRPr lang="ru-RU" sz="50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15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5" y="1484784"/>
            <a:ext cx="5291038" cy="168958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23528" y="2917449"/>
            <a:ext cx="846368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 algn="just" eaLnBrk="0" hangingPunct="0"/>
            <a:r>
              <a:rPr lang="uk-UA" sz="2000" b="1" dirty="0" smtClean="0"/>
              <a:t>З аналізу передатних характеристик з’ясовано, що вони збігаються майже на </a:t>
            </a:r>
            <a:r>
              <a:rPr lang="uk-UA" sz="3600" b="1" dirty="0" smtClean="0"/>
              <a:t>95%</a:t>
            </a:r>
            <a:r>
              <a:rPr lang="uk-UA" sz="2000" b="1" dirty="0" smtClean="0"/>
              <a:t>, тобто можна зробити висновок, що запропоновану та промодельовану в середовищі розробки        NI </a:t>
            </a:r>
            <a:r>
              <a:rPr lang="uk-UA" sz="2000" b="1" dirty="0" err="1" smtClean="0"/>
              <a:t>Multisim</a:t>
            </a:r>
            <a:r>
              <a:rPr lang="uk-UA" sz="2000" b="1" dirty="0" smtClean="0"/>
              <a:t> схему нейрона на стабілітроні можна </a:t>
            </a:r>
            <a:r>
              <a:rPr lang="uk-UA" sz="2000" b="1" dirty="0" err="1" smtClean="0"/>
              <a:t>використо-вувати</a:t>
            </a:r>
            <a:r>
              <a:rPr lang="uk-UA" sz="2000" b="1" dirty="0" smtClean="0"/>
              <a:t> для побудови нейронних мереж, тому що дана схема з великим ступенем достовірності відповідає результатам комп’ютерного моделювання математичної </a:t>
            </a:r>
            <a:r>
              <a:rPr lang="en-US" sz="2000" b="1" dirty="0" smtClean="0"/>
              <a:t>LIF</a:t>
            </a:r>
            <a:r>
              <a:rPr lang="uk-UA" sz="2000" b="1" dirty="0" smtClean="0"/>
              <a:t>-моделі нейрона, що й підтверджує  її теоретичну придатність. </a:t>
            </a:r>
            <a:endParaRPr lang="ru-RU" sz="2000" b="1" dirty="0" smtClean="0"/>
          </a:p>
          <a:p>
            <a:pPr indent="449263" eaLnBrk="0" hangingPunct="0"/>
            <a:endParaRPr lang="uk-UA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72898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/>
                </a:solidFill>
              </a:rPr>
              <a:t>АКТ ВПРОВАДЖЕННЯ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374395" y="2276872"/>
            <a:ext cx="4563431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500" dirty="0"/>
              <a:t>Результати магістерської кваліфікаційної роботи використано в програмному забезпеченні для інтелектуального аналізу трафіку в комп’ютерних мережах, що розробляються компанією ТОВ </a:t>
            </a:r>
            <a:r>
              <a:rPr lang="uk-UA" sz="2500" dirty="0" err="1" smtClean="0"/>
              <a:t>Теле</a:t>
            </a:r>
            <a:r>
              <a:rPr lang="uk-UA" sz="2500" dirty="0" smtClean="0"/>
              <a:t>-комунікаційна </a:t>
            </a:r>
            <a:r>
              <a:rPr lang="uk-UA" sz="2500" dirty="0"/>
              <a:t>компанія «ВІНТЕЛЕПОРТ</a:t>
            </a:r>
            <a:r>
              <a:rPr lang="uk-UA" sz="2500" dirty="0" smtClean="0"/>
              <a:t>».</a:t>
            </a:r>
            <a:endParaRPr lang="ru-RU" sz="2500" dirty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14909"/>
            <a:ext cx="3014403" cy="426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9063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95807" y="139265"/>
            <a:ext cx="3843473" cy="7361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500" dirty="0" smtClean="0">
                <a:solidFill>
                  <a:schemeClr val="tx1"/>
                </a:solidFill>
              </a:rPr>
              <a:t>ПУБЛІКАЦІЇ</a:t>
            </a:r>
            <a:endParaRPr lang="ru-RU" sz="45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17</a:t>
            </a:fld>
            <a:endParaRPr lang="ru-RU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95807" y="825128"/>
            <a:ext cx="3332810" cy="100548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5" descr="I:\DCIM\133___06\IMG_7898.JPG"/>
          <p:cNvPicPr>
            <a:picLocks noChangeAspect="1" noChangeArrowheads="1"/>
          </p:cNvPicPr>
          <p:nvPr/>
        </p:nvPicPr>
        <p:blipFill>
          <a:blip r:embed="rId2" cstate="print"/>
          <a:srcRect l="7302" t="10351" r="6030" b="11065"/>
          <a:stretch>
            <a:fillRect/>
          </a:stretch>
        </p:blipFill>
        <p:spPr bwMode="auto">
          <a:xfrm rot="5400000">
            <a:off x="-100383" y="1596671"/>
            <a:ext cx="2521341" cy="1714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19414" y="183158"/>
            <a:ext cx="5517083" cy="65576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3519414" y="242927"/>
            <a:ext cx="5593309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1450" dirty="0">
                <a:solidFill>
                  <a:schemeClr val="bg1"/>
                </a:solidFill>
              </a:rPr>
              <a:t>Тези доповідей на </a:t>
            </a:r>
            <a:r>
              <a:rPr lang="en-US" sz="1450" dirty="0">
                <a:solidFill>
                  <a:schemeClr val="bg1"/>
                </a:solidFill>
              </a:rPr>
              <a:t>XLII </a:t>
            </a:r>
            <a:r>
              <a:rPr lang="uk-UA" sz="1450" dirty="0">
                <a:solidFill>
                  <a:schemeClr val="bg1"/>
                </a:solidFill>
              </a:rPr>
              <a:t>та </a:t>
            </a:r>
            <a:r>
              <a:rPr lang="en-US" sz="1450" dirty="0">
                <a:solidFill>
                  <a:schemeClr val="bg1"/>
                </a:solidFill>
              </a:rPr>
              <a:t>XLII</a:t>
            </a:r>
            <a:r>
              <a:rPr lang="uk-UA" sz="1450" dirty="0">
                <a:solidFill>
                  <a:schemeClr val="bg1"/>
                </a:solidFill>
              </a:rPr>
              <a:t>І та </a:t>
            </a:r>
            <a:r>
              <a:rPr lang="en-US" sz="1450" dirty="0">
                <a:solidFill>
                  <a:schemeClr val="bg1"/>
                </a:solidFill>
              </a:rPr>
              <a:t>XLIV </a:t>
            </a:r>
            <a:r>
              <a:rPr lang="uk-UA" sz="1450" dirty="0">
                <a:solidFill>
                  <a:schemeClr val="bg1"/>
                </a:solidFill>
              </a:rPr>
              <a:t>регіональних науково-технічних конференціях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 Вінниці та області</a:t>
            </a:r>
            <a:r>
              <a:rPr lang="uk-UA" sz="1450" dirty="0" smtClean="0">
                <a:solidFill>
                  <a:schemeClr val="bg1"/>
                </a:solidFill>
              </a:rPr>
              <a:t>.</a:t>
            </a:r>
          </a:p>
          <a:p>
            <a:endParaRPr lang="uk-UA" sz="1450" dirty="0">
              <a:solidFill>
                <a:schemeClr val="bg1"/>
              </a:solidFill>
            </a:endParaRPr>
          </a:p>
          <a:p>
            <a:r>
              <a:rPr lang="uk-UA" sz="1450" dirty="0" smtClean="0">
                <a:solidFill>
                  <a:schemeClr val="bg1"/>
                </a:solidFill>
              </a:rPr>
              <a:t>Тези доповіді на ІІІ Всеукраїнській науково-практичній конференції молодих учених та студентів “Інтелектуальні технології в системному програмуванні (ІТСП-2014)” /                   м. Хмельницький.</a:t>
            </a:r>
          </a:p>
          <a:p>
            <a:endParaRPr lang="uk-UA" sz="1450" dirty="0" smtClean="0">
              <a:solidFill>
                <a:schemeClr val="bg1"/>
              </a:solidFill>
            </a:endParaRPr>
          </a:p>
          <a:p>
            <a:r>
              <a:rPr lang="uk-UA" sz="1450" dirty="0" smtClean="0">
                <a:solidFill>
                  <a:schemeClr val="bg1"/>
                </a:solidFill>
              </a:rPr>
              <a:t>Тези доповіді на Всеукраїнській науково-практичній конференції “Інформаційні та моделюючі технології (ІМТ-2014)” / м. Черкаси.</a:t>
            </a:r>
          </a:p>
          <a:p>
            <a:endParaRPr lang="uk-UA" sz="1450" dirty="0" smtClean="0">
              <a:solidFill>
                <a:schemeClr val="bg1"/>
              </a:solidFill>
            </a:endParaRPr>
          </a:p>
          <a:p>
            <a:r>
              <a:rPr lang="uk-UA" sz="1450" dirty="0" smtClean="0">
                <a:solidFill>
                  <a:schemeClr val="bg1"/>
                </a:solidFill>
              </a:rPr>
              <a:t>Стаття «Імпульсний </a:t>
            </a:r>
            <a:r>
              <a:rPr lang="uk-UA" sz="1450" dirty="0">
                <a:solidFill>
                  <a:schemeClr val="bg1"/>
                </a:solidFill>
              </a:rPr>
              <a:t>нейронний елемент на </a:t>
            </a:r>
            <a:r>
              <a:rPr lang="uk-UA" sz="1450" dirty="0" smtClean="0">
                <a:solidFill>
                  <a:schemeClr val="bg1"/>
                </a:solidFill>
              </a:rPr>
              <a:t>стабілітроні» /        </a:t>
            </a:r>
            <a:r>
              <a:rPr lang="uk-UA" sz="1450" dirty="0">
                <a:solidFill>
                  <a:schemeClr val="bg1"/>
                </a:solidFill>
              </a:rPr>
              <a:t>О.К. </a:t>
            </a:r>
            <a:r>
              <a:rPr lang="uk-UA" sz="1450" dirty="0" err="1">
                <a:solidFill>
                  <a:schemeClr val="bg1"/>
                </a:solidFill>
              </a:rPr>
              <a:t>Колесницький</a:t>
            </a:r>
            <a:r>
              <a:rPr lang="uk-UA" sz="1450" dirty="0">
                <a:solidFill>
                  <a:schemeClr val="bg1"/>
                </a:solidFill>
              </a:rPr>
              <a:t>., Ю.В. Левченко // Інформаційні технології та комп’ютерна інженерія. – 2015 - №32. – с.42. </a:t>
            </a:r>
            <a:endParaRPr lang="uk-UA" sz="1450" dirty="0" smtClean="0">
              <a:solidFill>
                <a:schemeClr val="bg1"/>
              </a:solidFill>
            </a:endParaRPr>
          </a:p>
          <a:p>
            <a:endParaRPr lang="uk-UA" sz="1450" dirty="0" smtClean="0">
              <a:solidFill>
                <a:schemeClr val="bg1"/>
              </a:solidFill>
            </a:endParaRPr>
          </a:p>
          <a:p>
            <a:r>
              <a:rPr lang="uk-UA" sz="1450" dirty="0" smtClean="0">
                <a:solidFill>
                  <a:schemeClr val="bg1"/>
                </a:solidFill>
              </a:rPr>
              <a:t>Тези доповіді на Міжнародній науково-технічній конференції «Оптоелектронні інформаційні технології                           ФОТОНІКА-ОДС-2015»: - місто Вінниця (2015 рік).</a:t>
            </a:r>
          </a:p>
          <a:p>
            <a:endParaRPr lang="uk-UA" sz="1450" dirty="0" smtClean="0">
              <a:solidFill>
                <a:schemeClr val="bg1"/>
              </a:solidFill>
            </a:endParaRPr>
          </a:p>
          <a:p>
            <a:r>
              <a:rPr lang="uk-UA" sz="1450" dirty="0" smtClean="0">
                <a:solidFill>
                  <a:schemeClr val="bg1"/>
                </a:solidFill>
              </a:rPr>
              <a:t>Тези доповіді на ІІІ міжнародній науково-практичні конференції / м. Черкаси, 2015.</a:t>
            </a:r>
          </a:p>
          <a:p>
            <a:endParaRPr lang="uk-UA" sz="1450" dirty="0" smtClean="0">
              <a:solidFill>
                <a:schemeClr val="bg1"/>
              </a:solidFill>
            </a:endParaRPr>
          </a:p>
          <a:p>
            <a:r>
              <a:rPr lang="ru-RU" sz="1450" dirty="0" smtClean="0">
                <a:solidFill>
                  <a:schemeClr val="bg1"/>
                </a:solidFill>
              </a:rPr>
              <a:t>Патент 76924 </a:t>
            </a:r>
            <a:r>
              <a:rPr lang="ru-RU" sz="1450" dirty="0" err="1" smtClean="0">
                <a:solidFill>
                  <a:schemeClr val="bg1"/>
                </a:solidFill>
              </a:rPr>
              <a:t>Україна</a:t>
            </a:r>
            <a:r>
              <a:rPr lang="ru-RU" sz="1450" dirty="0" smtClean="0">
                <a:solidFill>
                  <a:schemeClr val="bg1"/>
                </a:solidFill>
              </a:rPr>
              <a:t>, МПК </a:t>
            </a:r>
            <a:r>
              <a:rPr lang="en-US" sz="1450" dirty="0" smtClean="0">
                <a:solidFill>
                  <a:schemeClr val="bg1"/>
                </a:solidFill>
              </a:rPr>
              <a:t>G</a:t>
            </a:r>
            <a:r>
              <a:rPr lang="ru-RU" sz="1450" dirty="0" smtClean="0">
                <a:solidFill>
                  <a:schemeClr val="bg1"/>
                </a:solidFill>
              </a:rPr>
              <a:t> 06 </a:t>
            </a:r>
            <a:r>
              <a:rPr lang="en-US" sz="1450" dirty="0" smtClean="0">
                <a:solidFill>
                  <a:schemeClr val="bg1"/>
                </a:solidFill>
              </a:rPr>
              <a:t>G</a:t>
            </a:r>
            <a:r>
              <a:rPr lang="ru-RU" sz="1450" dirty="0" smtClean="0">
                <a:solidFill>
                  <a:schemeClr val="bg1"/>
                </a:solidFill>
              </a:rPr>
              <a:t> 7/60. Модель нейрона /            О. К. </a:t>
            </a:r>
            <a:r>
              <a:rPr lang="ru-RU" sz="1450" dirty="0" err="1" smtClean="0">
                <a:solidFill>
                  <a:schemeClr val="bg1"/>
                </a:solidFill>
              </a:rPr>
              <a:t>Колесницький</a:t>
            </a:r>
            <a:r>
              <a:rPr lang="ru-RU" sz="1450" dirty="0" smtClean="0">
                <a:solidFill>
                  <a:schemeClr val="bg1"/>
                </a:solidFill>
              </a:rPr>
              <a:t>,  Ю. В. Левченко, Г. О. </a:t>
            </a:r>
            <a:r>
              <a:rPr lang="ru-RU" sz="1450" dirty="0" err="1" smtClean="0">
                <a:solidFill>
                  <a:schemeClr val="bg1"/>
                </a:solidFill>
              </a:rPr>
              <a:t>Колесницька</a:t>
            </a:r>
            <a:r>
              <a:rPr lang="ru-RU" sz="1450" dirty="0" smtClean="0">
                <a:solidFill>
                  <a:schemeClr val="bg1"/>
                </a:solidFill>
              </a:rPr>
              <a:t>; Бюл.№2.</a:t>
            </a:r>
            <a:endParaRPr lang="uk-UA" sz="1450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endParaRPr lang="uk-UA" sz="1450" dirty="0" smtClean="0">
              <a:solidFill>
                <a:schemeClr val="bg1"/>
              </a:solidFill>
            </a:endParaRPr>
          </a:p>
        </p:txBody>
      </p:sp>
      <p:pic>
        <p:nvPicPr>
          <p:cNvPr id="20" name="Picture 4" descr="I:\DCIM\133___06\IMG_7899.JPG"/>
          <p:cNvPicPr>
            <a:picLocks noChangeAspect="1" noChangeArrowheads="1"/>
          </p:cNvPicPr>
          <p:nvPr/>
        </p:nvPicPr>
        <p:blipFill>
          <a:blip r:embed="rId3" cstate="print"/>
          <a:srcRect l="4616" t="10003" r="2056" b="7774"/>
          <a:stretch>
            <a:fillRect/>
          </a:stretch>
        </p:blipFill>
        <p:spPr bwMode="auto">
          <a:xfrm rot="5400000">
            <a:off x="1376739" y="2393775"/>
            <a:ext cx="2453989" cy="1621386"/>
          </a:xfrm>
          <a:prstGeom prst="rect">
            <a:avLst/>
          </a:prstGeom>
          <a:noFill/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1" y="3646981"/>
            <a:ext cx="1627702" cy="2331142"/>
          </a:xfrm>
          <a:prstGeom prst="rect">
            <a:avLst/>
          </a:prstGeom>
        </p:spPr>
      </p:pic>
      <p:pic>
        <p:nvPicPr>
          <p:cNvPr id="25" name="Picture 2" descr="C:\Users\yura\Desktop\Новая папка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16" y="3909211"/>
            <a:ext cx="1793327" cy="2485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476110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77509BA-DC87-4511-9CC5-5B9B899B8298}" type="slidenum">
              <a:rPr lang="ru-RU" smtClean="0"/>
              <a:pPr>
                <a:defRPr/>
              </a:pPr>
              <a:t>18</a:t>
            </a:fld>
            <a:endParaRPr lang="ru-RU" smtClean="0"/>
          </a:p>
        </p:txBody>
      </p:sp>
      <p:pic>
        <p:nvPicPr>
          <p:cNvPr id="1741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0709" y="123025"/>
            <a:ext cx="2014238" cy="158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 noChangeArrowheads="1"/>
          </p:cNvSpPr>
          <p:nvPr/>
        </p:nvSpPr>
        <p:spPr>
          <a:xfrm>
            <a:off x="1199828" y="2973846"/>
            <a:ext cx="6952906" cy="1702961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ДЯКУЮ ЗА УВАГУ</a:t>
            </a:r>
          </a:p>
        </p:txBody>
      </p:sp>
      <p:pic>
        <p:nvPicPr>
          <p:cNvPr id="17415" name="Picture 4" descr="http://conf.vntu.edu.ua/EmblVN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3"/>
            <a:ext cx="1892176" cy="92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economika.ucoz.ua/_si/0/594703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752" y="107466"/>
            <a:ext cx="2109676" cy="158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-2052736" y="992319"/>
            <a:ext cx="6336704" cy="9286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1800" b="1" dirty="0" smtClean="0">
                <a:solidFill>
                  <a:schemeClr val="tx1"/>
                </a:solidFill>
              </a:rPr>
              <a:t>КАФЕДРА</a:t>
            </a:r>
            <a:br>
              <a:rPr lang="uk-UA" sz="1800" b="1" dirty="0" smtClean="0">
                <a:solidFill>
                  <a:schemeClr val="tx1"/>
                </a:solidFill>
              </a:rPr>
            </a:br>
            <a:r>
              <a:rPr lang="uk-UA" sz="1800" b="1" dirty="0" smtClean="0">
                <a:solidFill>
                  <a:schemeClr val="tx1"/>
                </a:solidFill>
              </a:rPr>
              <a:t>КОМП’ЮТЕРНИХ</a:t>
            </a:r>
            <a:br>
              <a:rPr lang="uk-UA" sz="1800" b="1" dirty="0" smtClean="0">
                <a:solidFill>
                  <a:schemeClr val="tx1"/>
                </a:solidFill>
              </a:rPr>
            </a:br>
            <a:r>
              <a:rPr lang="uk-UA" sz="1800" b="1" dirty="0" smtClean="0">
                <a:solidFill>
                  <a:schemeClr val="tx1"/>
                </a:solidFill>
              </a:rPr>
              <a:t> НАУК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http://www.vinnitsa.com/manager/templates/vinteleport/img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76" y="260648"/>
            <a:ext cx="2631905" cy="11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4"/>
          <p:cNvSpPr txBox="1">
            <a:spLocks noChangeArrowheads="1"/>
          </p:cNvSpPr>
          <p:nvPr/>
        </p:nvSpPr>
        <p:spPr>
          <a:xfrm>
            <a:off x="208447" y="5696842"/>
            <a:ext cx="5938762" cy="928688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3600" dirty="0" smtClean="0">
                <a:solidFill>
                  <a:srgbClr val="FFFF00"/>
                </a:solidFill>
              </a:rPr>
              <a:t>МАГІСТЕРСЬКА КВАЛІФІКАЦІЙНА РОБОТА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3600" dirty="0" smtClean="0">
                <a:solidFill>
                  <a:schemeClr val="tx1"/>
                </a:solidFill>
              </a:rPr>
              <a:t>Моделювання роботи імпульсного нейрона на </a:t>
            </a:r>
            <a:r>
              <a:rPr lang="uk-UA" sz="3600" dirty="0" smtClean="0">
                <a:solidFill>
                  <a:schemeClr val="tx1"/>
                </a:solidFill>
              </a:rPr>
              <a:t>ст</a:t>
            </a:r>
            <a:r>
              <a:rPr lang="uk-UA" sz="3600" dirty="0" smtClean="0">
                <a:solidFill>
                  <a:schemeClr val="tx1"/>
                </a:solidFill>
              </a:rPr>
              <a:t>абі</a:t>
            </a:r>
            <a:r>
              <a:rPr lang="uk-UA" sz="3600" dirty="0" smtClean="0">
                <a:solidFill>
                  <a:schemeClr val="tx1"/>
                </a:solidFill>
              </a:rPr>
              <a:t>літроні</a:t>
            </a:r>
            <a:endParaRPr lang="ru-RU" sz="3600" dirty="0" smtClean="0">
              <a:solidFill>
                <a:schemeClr val="tx1"/>
              </a:solidFill>
            </a:endParaRPr>
          </a:p>
        </p:txBody>
      </p:sp>
      <p:sp>
        <p:nvSpPr>
          <p:cNvPr id="12" name="Заголовок 4"/>
          <p:cNvSpPr txBox="1">
            <a:spLocks noChangeArrowheads="1"/>
          </p:cNvSpPr>
          <p:nvPr/>
        </p:nvSpPr>
        <p:spPr>
          <a:xfrm>
            <a:off x="5940152" y="5689343"/>
            <a:ext cx="2499539" cy="928688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3600" dirty="0" smtClean="0">
                <a:solidFill>
                  <a:srgbClr val="FF0000"/>
                </a:solidFill>
              </a:rPr>
              <a:t>ВІННИЦЯ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3600" dirty="0" smtClean="0">
                <a:solidFill>
                  <a:schemeClr val="tx1"/>
                </a:solidFill>
              </a:rPr>
              <a:t>2015</a:t>
            </a:r>
            <a:endParaRPr lang="ru-RU" sz="3600" dirty="0" smtClean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309901"/>
            <a:ext cx="8712967" cy="1556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4437196-ACCB-4D47-AB0A-829DD864F29F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51520" y="2620940"/>
            <a:ext cx="84496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alt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Об’єкт </a:t>
            </a:r>
            <a:r>
              <a:rPr lang="uk-UA" altLang="uk-UA" sz="2400" b="1" dirty="0">
                <a:solidFill>
                  <a:schemeClr val="accent2">
                    <a:lumMod val="75000"/>
                  </a:schemeClr>
                </a:solidFill>
              </a:rPr>
              <a:t>дослідження </a:t>
            </a:r>
            <a:r>
              <a:rPr lang="uk-UA" altLang="uk-UA" sz="2400" b="1" dirty="0"/>
              <a:t>– </a:t>
            </a:r>
            <a:r>
              <a:rPr lang="uk-UA" sz="2400" b="1" dirty="0" smtClean="0"/>
              <a:t>процеси </a:t>
            </a:r>
            <a:r>
              <a:rPr lang="uk-UA" sz="2400" b="1" dirty="0" err="1" smtClean="0"/>
              <a:t>схемотехнічного</a:t>
            </a:r>
            <a:r>
              <a:rPr lang="uk-UA" sz="2400" b="1" dirty="0" smtClean="0"/>
              <a:t> та комп’ютерного моделювання імпульсних нейронів.</a:t>
            </a:r>
            <a:endParaRPr lang="uk-UA" sz="2400" b="1" dirty="0"/>
          </a:p>
          <a:p>
            <a:endParaRPr lang="uk-UA" altLang="uk-UA" sz="2400" b="1" dirty="0"/>
          </a:p>
          <a:p>
            <a:r>
              <a:rPr lang="uk-UA" alt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Предмет </a:t>
            </a:r>
            <a:r>
              <a:rPr lang="uk-UA" altLang="uk-UA" sz="2400" b="1" dirty="0">
                <a:solidFill>
                  <a:schemeClr val="accent2">
                    <a:lumMod val="75000"/>
                  </a:schemeClr>
                </a:solidFill>
              </a:rPr>
              <a:t>дослідження </a:t>
            </a:r>
            <a:r>
              <a:rPr lang="uk-UA" altLang="uk-UA" sz="2400" b="1" dirty="0" smtClean="0"/>
              <a:t>– </a:t>
            </a:r>
            <a:r>
              <a:rPr lang="uk-UA" sz="2400" b="1" dirty="0" err="1" smtClean="0"/>
              <a:t>схемотехнічні</a:t>
            </a:r>
            <a:r>
              <a:rPr lang="uk-UA" sz="2400" b="1" dirty="0" smtClean="0"/>
              <a:t> та програмні засоби моделювання імпульсних нейронів.</a:t>
            </a:r>
            <a:endParaRPr lang="uk-UA" sz="2400" b="1" dirty="0"/>
          </a:p>
          <a:p>
            <a:endParaRPr lang="uk-UA" sz="2400" b="1" dirty="0"/>
          </a:p>
          <a:p>
            <a:r>
              <a:rPr lang="uk-UA" alt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Мета </a:t>
            </a:r>
            <a:r>
              <a:rPr lang="uk-UA" altLang="uk-UA" sz="2400" b="1" dirty="0">
                <a:solidFill>
                  <a:schemeClr val="accent2">
                    <a:lumMod val="75000"/>
                  </a:schemeClr>
                </a:solidFill>
              </a:rPr>
              <a:t>дослідження </a:t>
            </a:r>
            <a:r>
              <a:rPr lang="uk-UA" altLang="uk-UA" sz="2400" b="1" dirty="0"/>
              <a:t>– </a:t>
            </a:r>
            <a:r>
              <a:rPr lang="uk-UA" sz="2400" b="1" dirty="0" smtClean="0"/>
              <a:t>спрощення </a:t>
            </a:r>
            <a:r>
              <a:rPr lang="uk-UA" sz="2400" b="1" dirty="0" err="1" smtClean="0"/>
              <a:t>схемотехнічної</a:t>
            </a:r>
            <a:r>
              <a:rPr lang="uk-UA" sz="2400" b="1" dirty="0" smtClean="0"/>
              <a:t> реалізації імпульсного нейрону та доведення її </a:t>
            </a:r>
            <a:r>
              <a:rPr lang="uk-UA" sz="2400" b="1" dirty="0" smtClean="0"/>
              <a:t>адекватності </a:t>
            </a:r>
            <a:r>
              <a:rPr lang="uk-UA" sz="2400" b="1" dirty="0" smtClean="0"/>
              <a:t>математичній </a:t>
            </a:r>
            <a:r>
              <a:rPr lang="uk-UA" sz="2400" b="1" dirty="0" smtClean="0"/>
              <a:t>моделі </a:t>
            </a:r>
            <a:r>
              <a:rPr lang="en-US" sz="2400" b="1" dirty="0" smtClean="0"/>
              <a:t>LIF-</a:t>
            </a:r>
            <a:r>
              <a:rPr lang="uk-UA" sz="2400" b="1" dirty="0" smtClean="0"/>
              <a:t>нейрону.</a:t>
            </a:r>
            <a:endParaRPr lang="uk-UA" sz="2400" b="1" dirty="0"/>
          </a:p>
        </p:txBody>
      </p:sp>
      <p:sp>
        <p:nvSpPr>
          <p:cNvPr id="4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404627" y="476672"/>
            <a:ext cx="8047210" cy="9286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tx1"/>
                </a:solidFill>
              </a:rPr>
              <a:t>Моделювання роботи імпульсного нейрона на </a:t>
            </a:r>
            <a:r>
              <a:rPr lang="uk-UA" sz="3600" b="1" dirty="0" smtClean="0">
                <a:solidFill>
                  <a:schemeClr val="tx1"/>
                </a:solidFill>
              </a:rPr>
              <a:t>стабілітроні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5112568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000" b="1" dirty="0" smtClean="0">
                <a:solidFill>
                  <a:schemeClr val="tx1"/>
                </a:solidFill>
              </a:rPr>
              <a:t>АКТУАЛЬНІСТЬ</a:t>
            </a:r>
            <a:endParaRPr lang="ru-RU" sz="50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276337" y="2438012"/>
            <a:ext cx="84248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200" dirty="0"/>
              <a:t>	</a:t>
            </a:r>
          </a:p>
          <a:p>
            <a:pPr algn="just"/>
            <a:r>
              <a:rPr lang="uk-UA" sz="2200" dirty="0"/>
              <a:t>	Людський мозок є найбільш дивним і загадковим створенням природи. Прототипом до створення нейрона послужив біологічний нейрон мозку.</a:t>
            </a:r>
          </a:p>
          <a:p>
            <a:pPr algn="just"/>
            <a:r>
              <a:rPr lang="uk-UA" sz="2200" dirty="0"/>
              <a:t>	Інтерес до штучних нейронних мереж швидко виріс за останні декілька років. Тому існує задача створення моделі нейрона, </a:t>
            </a:r>
            <a:r>
              <a:rPr lang="uk-UA" sz="2200" dirty="0" smtClean="0"/>
              <a:t>яка була б максимально простою, виконувала більшість функцій біологічного нейрону та мала змогу працювати </a:t>
            </a:r>
            <a:r>
              <a:rPr lang="uk-UA" sz="2200" dirty="0"/>
              <a:t>з оптичними сигналами. </a:t>
            </a:r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5" y="1484784"/>
            <a:ext cx="5616624" cy="188020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/>
                </a:solidFill>
              </a:rPr>
              <a:t>ЗАДАЧІ ДОСЛІДЖЕННЯ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4</a:t>
            </a:fld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-783568" y="2406312"/>
            <a:ext cx="992756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00150" lvl="2" indent="-285750">
              <a:buFontTx/>
              <a:buChar char="-"/>
            </a:pPr>
            <a:r>
              <a:rPr lang="uk-UA" sz="1700" dirty="0" smtClean="0"/>
              <a:t>Зробити </a:t>
            </a:r>
            <a:r>
              <a:rPr lang="uk-UA" sz="1700" dirty="0"/>
              <a:t>огляд моделей імпульсних нейронів та засобів їх </a:t>
            </a:r>
            <a:r>
              <a:rPr lang="uk-UA" sz="1700" dirty="0" smtClean="0"/>
              <a:t>моделювання.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Розробити </a:t>
            </a:r>
            <a:r>
              <a:rPr lang="uk-UA" sz="1700" dirty="0" err="1"/>
              <a:t>схемотехнічну</a:t>
            </a:r>
            <a:r>
              <a:rPr lang="uk-UA" sz="1700" dirty="0"/>
              <a:t> модель нейрона на </a:t>
            </a:r>
            <a:r>
              <a:rPr lang="uk-UA" sz="1700" dirty="0" smtClean="0"/>
              <a:t>стабілітроні.</a:t>
            </a:r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Розробити </a:t>
            </a:r>
            <a:r>
              <a:rPr lang="uk-UA" sz="1700" dirty="0"/>
              <a:t>методику </a:t>
            </a:r>
            <a:r>
              <a:rPr lang="uk-UA" sz="1700" dirty="0" smtClean="0"/>
              <a:t>дослідження.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Провести </a:t>
            </a:r>
            <a:r>
              <a:rPr lang="uk-UA" sz="1700" dirty="0"/>
              <a:t>моделювання роботи імпульсного </a:t>
            </a:r>
            <a:r>
              <a:rPr lang="uk-UA" sz="1700" dirty="0" smtClean="0"/>
              <a:t>нейрона.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Здійснити </a:t>
            </a:r>
            <a:r>
              <a:rPr lang="uk-UA" sz="1700" dirty="0"/>
              <a:t>комп’ютерне моделювання математичної </a:t>
            </a:r>
            <a:r>
              <a:rPr lang="uk-UA" sz="1700" dirty="0" smtClean="0"/>
              <a:t>моделі.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Провести </a:t>
            </a:r>
            <a:r>
              <a:rPr lang="uk-UA" sz="1700" dirty="0"/>
              <a:t>аналіз результатів </a:t>
            </a:r>
            <a:r>
              <a:rPr lang="uk-UA" sz="1700" dirty="0" smtClean="0"/>
              <a:t>моделювання.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Здійснити </a:t>
            </a:r>
            <a:r>
              <a:rPr lang="uk-UA" sz="1700" dirty="0"/>
              <a:t>оцінку адекватності нейрона на стабілітроні та математичної </a:t>
            </a:r>
            <a:r>
              <a:rPr lang="en-US" sz="1700" dirty="0"/>
              <a:t>LIF</a:t>
            </a:r>
            <a:r>
              <a:rPr lang="uk-UA" sz="1700" dirty="0"/>
              <a:t>-моделі </a:t>
            </a:r>
            <a:r>
              <a:rPr lang="uk-UA" sz="1700" dirty="0" smtClean="0"/>
              <a:t>нейрона.</a:t>
            </a:r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Провести </a:t>
            </a:r>
            <a:r>
              <a:rPr lang="uk-UA" sz="1700" dirty="0"/>
              <a:t>оцінювання комерційного потенціалу </a:t>
            </a:r>
            <a:r>
              <a:rPr lang="uk-UA" sz="1700" dirty="0" smtClean="0"/>
              <a:t>розробки.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 smtClean="0"/>
              <a:t>Здійснити </a:t>
            </a:r>
            <a:r>
              <a:rPr lang="uk-UA" sz="1700" dirty="0"/>
              <a:t>прогнозування витрат на виконання наукової роботи та впровадження її </a:t>
            </a:r>
            <a:r>
              <a:rPr lang="uk-UA" sz="1700" dirty="0" smtClean="0"/>
              <a:t>результатів.</a:t>
            </a:r>
          </a:p>
          <a:p>
            <a:pPr marL="1200150" lvl="2" indent="-285750">
              <a:buFontTx/>
              <a:buChar char="-"/>
            </a:pPr>
            <a:r>
              <a:rPr lang="uk-UA" sz="1700" dirty="0"/>
              <a:t>П</a:t>
            </a:r>
            <a:r>
              <a:rPr lang="uk-UA" sz="1700" dirty="0" smtClean="0"/>
              <a:t>ровести </a:t>
            </a:r>
            <a:r>
              <a:rPr lang="uk-UA" sz="1700" dirty="0"/>
              <a:t>прогнозування комерційних ефектів від реалізації результатів </a:t>
            </a:r>
            <a:r>
              <a:rPr lang="uk-UA" sz="1700" dirty="0" smtClean="0"/>
              <a:t>розробки.</a:t>
            </a:r>
            <a:endParaRPr lang="ru-RU" sz="1700" dirty="0"/>
          </a:p>
          <a:p>
            <a:pPr marL="1200150" lvl="2" indent="-285750">
              <a:buFontTx/>
              <a:buChar char="-"/>
            </a:pPr>
            <a:r>
              <a:rPr lang="uk-UA" sz="1700" dirty="0"/>
              <a:t>З</a:t>
            </a:r>
            <a:r>
              <a:rPr lang="uk-UA" sz="1700" dirty="0" smtClean="0"/>
              <a:t>робити </a:t>
            </a:r>
            <a:r>
              <a:rPr lang="uk-UA" sz="1700" dirty="0"/>
              <a:t>розрахунок ефективності вкладених інвестицій та періоду їх окупності.</a:t>
            </a:r>
            <a:endParaRPr lang="ru-RU" sz="1700" dirty="0"/>
          </a:p>
          <a:p>
            <a:pPr algn="just"/>
            <a:endParaRPr lang="uk-UA" sz="1700" dirty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475700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/>
                </a:solidFill>
              </a:rPr>
              <a:t>НАУКОВА НОВИЗНА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539552" y="2204864"/>
            <a:ext cx="79208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lvl="0" indent="-514350">
              <a:buAutoNum type="arabicPeriod"/>
            </a:pPr>
            <a:r>
              <a:rPr lang="uk-UA" sz="2800" dirty="0" smtClean="0"/>
              <a:t>Удосконалено </a:t>
            </a:r>
            <a:r>
              <a:rPr lang="uk-UA" sz="2800" dirty="0" err="1"/>
              <a:t>схемотехнічну</a:t>
            </a:r>
            <a:r>
              <a:rPr lang="uk-UA" sz="2800" dirty="0"/>
              <a:t> модель нейрона на стабілітроні, яка за рахунок введення нових вузлів та </a:t>
            </a:r>
            <a:r>
              <a:rPr lang="uk-UA" sz="2800" dirty="0" err="1"/>
              <a:t>зв’язків</a:t>
            </a:r>
            <a:r>
              <a:rPr lang="uk-UA" sz="2800" dirty="0"/>
              <a:t> має розширені функціональні можливості та підвищену адекватність моделі до біологічного </a:t>
            </a:r>
            <a:r>
              <a:rPr lang="uk-UA" sz="2800" dirty="0" smtClean="0"/>
              <a:t>нейрона.</a:t>
            </a:r>
          </a:p>
          <a:p>
            <a:pPr marL="514350" lvl="0" indent="-514350">
              <a:buAutoNum type="arabicPeriod"/>
            </a:pPr>
            <a:endParaRPr lang="ru-RU" sz="2800" dirty="0"/>
          </a:p>
          <a:p>
            <a:pPr marL="514350" lvl="0" indent="-514350">
              <a:buAutoNum type="arabicPeriod"/>
            </a:pPr>
            <a:r>
              <a:rPr lang="uk-UA" sz="2800" dirty="0" smtClean="0"/>
              <a:t>Доведено </a:t>
            </a:r>
            <a:r>
              <a:rPr lang="uk-UA" sz="2800" dirty="0"/>
              <a:t>адекватність запропонованої моделі нейрона на стабілітроні до математичної </a:t>
            </a:r>
            <a:r>
              <a:rPr lang="en-US" sz="2800" dirty="0"/>
              <a:t>LIF</a:t>
            </a:r>
            <a:r>
              <a:rPr lang="uk-UA" sz="2800" dirty="0"/>
              <a:t>-моделі нейрона.</a:t>
            </a:r>
            <a:endParaRPr lang="ru-RU" sz="2800" dirty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036866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/>
                </a:solidFill>
              </a:rPr>
              <a:t>ПРАКТИЧНЕ ЗНАЧЕННЯ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6</a:t>
            </a:fld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327043" y="2313025"/>
            <a:ext cx="878497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800" i="1" dirty="0"/>
              <a:t>Практичне значення одержаних результатів полягає у наступному:</a:t>
            </a:r>
            <a:endParaRPr lang="ru-RU" sz="2800" i="1" dirty="0"/>
          </a:p>
          <a:p>
            <a:pPr lvl="0"/>
            <a:r>
              <a:rPr lang="uk-UA" sz="2800" b="1" dirty="0" smtClean="0"/>
              <a:t>- Розроблено </a:t>
            </a:r>
            <a:r>
              <a:rPr lang="uk-UA" sz="2800" b="1" dirty="0"/>
              <a:t>схему електричну принципову моделі нейрона.</a:t>
            </a:r>
            <a:endParaRPr lang="ru-RU" sz="2800" b="1" dirty="0"/>
          </a:p>
          <a:p>
            <a:pPr lvl="0"/>
            <a:r>
              <a:rPr lang="uk-UA" sz="2800" b="1" dirty="0" smtClean="0"/>
              <a:t>- Розроблено </a:t>
            </a:r>
            <a:r>
              <a:rPr lang="uk-UA" sz="2800" b="1" dirty="0" err="1"/>
              <a:t>схемотехнічну</a:t>
            </a:r>
            <a:r>
              <a:rPr lang="uk-UA" sz="2800" b="1" dirty="0"/>
              <a:t> модель імпульсного нейрона на стабілітроні в середовищі </a:t>
            </a:r>
            <a:r>
              <a:rPr lang="en-US" sz="2800" b="1" dirty="0"/>
              <a:t>NI </a:t>
            </a:r>
            <a:r>
              <a:rPr lang="en-US" sz="2800" b="1" dirty="0" err="1"/>
              <a:t>Multisim</a:t>
            </a:r>
            <a:endParaRPr lang="ru-RU" sz="2800" b="1" dirty="0"/>
          </a:p>
          <a:p>
            <a:pPr lvl="0"/>
            <a:r>
              <a:rPr lang="uk-UA" sz="2800" b="1" dirty="0" smtClean="0"/>
              <a:t>- Розроблено </a:t>
            </a:r>
            <a:r>
              <a:rPr lang="uk-UA" sz="2800" b="1" dirty="0"/>
              <a:t>комп’ютерну модель </a:t>
            </a:r>
            <a:r>
              <a:rPr lang="en-US" sz="2800" b="1" dirty="0"/>
              <a:t>LIF</a:t>
            </a:r>
            <a:r>
              <a:rPr lang="uk-UA" sz="2800" b="1" dirty="0"/>
              <a:t>-нейрона в середовищі </a:t>
            </a:r>
            <a:r>
              <a:rPr lang="en-US" sz="2800" b="1" dirty="0"/>
              <a:t>CSIM</a:t>
            </a:r>
            <a:r>
              <a:rPr lang="uk-UA" sz="2800" b="1" dirty="0"/>
              <a:t>.</a:t>
            </a:r>
            <a:endParaRPr lang="ru-RU" sz="2800" b="1" dirty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87970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483768" y="332656"/>
            <a:ext cx="6336704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</a:rPr>
              <a:t>ІСНУЮЧІ МОДЕЛІ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3196032" y="2134906"/>
            <a:ext cx="54381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AutoNum type="arabicPeriod"/>
            </a:pPr>
            <a:r>
              <a:rPr lang="ru-RU" sz="1400" b="1" dirty="0" err="1" smtClean="0"/>
              <a:t>Пристрій</a:t>
            </a:r>
            <a:r>
              <a:rPr lang="ru-RU" sz="1400" b="1" dirty="0" smtClean="0"/>
              <a:t> для </a:t>
            </a:r>
            <a:r>
              <a:rPr lang="ru-RU" sz="1400" b="1" dirty="0" err="1" smtClean="0"/>
              <a:t>моделювання</a:t>
            </a:r>
            <a:r>
              <a:rPr lang="ru-RU" sz="1400" b="1" dirty="0" smtClean="0"/>
              <a:t> нейрона (патент </a:t>
            </a:r>
            <a:r>
              <a:rPr lang="ru-RU" sz="1400" b="1" dirty="0" err="1" smtClean="0"/>
              <a:t>України</a:t>
            </a:r>
            <a:r>
              <a:rPr lang="ru-RU" sz="1400" b="1" dirty="0" smtClean="0"/>
              <a:t> № 52771, м. </a:t>
            </a:r>
            <a:r>
              <a:rPr lang="ru-RU" sz="1400" b="1" dirty="0" err="1" smtClean="0"/>
              <a:t>кл</a:t>
            </a:r>
            <a:r>
              <a:rPr lang="ru-RU" sz="1400" b="1" dirty="0" smtClean="0"/>
              <a:t>. G06G 7/60, 2006 р., </a:t>
            </a:r>
            <a:r>
              <a:rPr lang="ru-RU" sz="1400" b="1" dirty="0" err="1" smtClean="0"/>
              <a:t>бюл</a:t>
            </a:r>
            <a:r>
              <a:rPr lang="ru-RU" sz="1400" b="1" dirty="0" smtClean="0"/>
              <a:t>. №17).</a:t>
            </a:r>
          </a:p>
          <a:p>
            <a:pPr marL="457200" indent="-457200" algn="just">
              <a:buFontTx/>
              <a:buAutoNum type="arabicPeriod"/>
            </a:pPr>
            <a:r>
              <a:rPr lang="uk-UA" sz="1400" b="1" dirty="0" smtClean="0"/>
              <a:t>Пристрій для моделювання нейрона (патент України № 22956,  м. кл.G06 G 7/60, 1998 р., </a:t>
            </a:r>
            <a:r>
              <a:rPr lang="uk-UA" sz="1400" b="1" dirty="0" err="1" smtClean="0"/>
              <a:t>Бюл</a:t>
            </a:r>
            <a:r>
              <a:rPr lang="uk-UA" sz="1400" b="1" dirty="0" smtClean="0"/>
              <a:t>. 3).</a:t>
            </a:r>
          </a:p>
          <a:p>
            <a:pPr marL="457200" indent="-457200" algn="just">
              <a:buFontTx/>
              <a:buAutoNum type="arabicPeriod"/>
            </a:pPr>
            <a:r>
              <a:rPr lang="uk-UA" sz="1400" b="1" dirty="0" smtClean="0"/>
              <a:t>Пристрій для моделювання нейрона (патент України №55921, </a:t>
            </a:r>
            <a:r>
              <a:rPr lang="uk-UA" sz="1400" b="1" dirty="0" err="1" smtClean="0"/>
              <a:t>м.кл</a:t>
            </a:r>
            <a:r>
              <a:rPr lang="uk-UA" sz="1400" b="1" dirty="0" smtClean="0"/>
              <a:t>. G06G 7/00, 2009 р., бюл. №24).</a:t>
            </a:r>
          </a:p>
          <a:p>
            <a:pPr marL="457200" indent="-457200" algn="just">
              <a:buFontTx/>
              <a:buAutoNum type="arabicPeriod"/>
            </a:pPr>
            <a:r>
              <a:rPr lang="uk-UA" sz="1400" b="1" dirty="0" smtClean="0"/>
              <a:t>Пристрій для моделювання нейрона (патент України №70918, </a:t>
            </a:r>
            <a:r>
              <a:rPr lang="uk-UA" sz="1400" b="1" dirty="0" err="1" smtClean="0"/>
              <a:t>м.кл</a:t>
            </a:r>
            <a:r>
              <a:rPr lang="uk-UA" sz="1400" b="1" dirty="0" smtClean="0"/>
              <a:t>. G06G 7/60, 2006 р., бюл. №12).</a:t>
            </a:r>
          </a:p>
          <a:p>
            <a:pPr marL="457200" indent="-457200" algn="just"/>
            <a:endParaRPr lang="uk-UA" sz="1400" b="1" dirty="0"/>
          </a:p>
        </p:txBody>
      </p:sp>
      <p:sp>
        <p:nvSpPr>
          <p:cNvPr id="9" name="Заголовок 4"/>
          <p:cNvSpPr txBox="1">
            <a:spLocks noChangeArrowheads="1"/>
          </p:cNvSpPr>
          <p:nvPr/>
        </p:nvSpPr>
        <p:spPr bwMode="auto">
          <a:xfrm>
            <a:off x="366750" y="3599451"/>
            <a:ext cx="259228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Недоліки:</a:t>
            </a:r>
            <a:endParaRPr kumimoji="0" lang="ru-RU" sz="3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93676" y="4394118"/>
            <a:ext cx="81405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uk-UA" dirty="0"/>
              <a:t>Апаратурна складність.</a:t>
            </a:r>
          </a:p>
          <a:p>
            <a:pPr marL="457200" indent="-457200">
              <a:buFontTx/>
              <a:buAutoNum type="arabicPeriod"/>
            </a:pPr>
            <a:r>
              <a:rPr lang="uk-UA" dirty="0"/>
              <a:t>Вузька область застосування через наявність електричних, а не оптичних входів та виходів.</a:t>
            </a:r>
          </a:p>
          <a:p>
            <a:pPr marL="457200" indent="-457200">
              <a:buFontTx/>
              <a:buAutoNum type="arabicPeriod"/>
            </a:pPr>
            <a:r>
              <a:rPr lang="uk-UA" dirty="0"/>
              <a:t>Неповна відповідність функціонуванню реальних нейронів.</a:t>
            </a:r>
          </a:p>
          <a:p>
            <a:pPr marL="457200" indent="-457200">
              <a:buFontTx/>
              <a:buAutoNum type="arabicPeriod"/>
            </a:pPr>
            <a:r>
              <a:rPr lang="uk-UA" dirty="0"/>
              <a:t>Вузькі функціональні можливості через нездатність сприймати імпульсні вхідні сигнали.</a:t>
            </a:r>
          </a:p>
          <a:p>
            <a:pPr marL="457200" indent="-457200">
              <a:buFontTx/>
              <a:buAutoNum type="arabicPeriod"/>
            </a:pPr>
            <a:r>
              <a:rPr lang="uk-UA" dirty="0"/>
              <a:t>Необхідність відносно великих для інтегральних схем </a:t>
            </a:r>
            <a:r>
              <a:rPr lang="uk-UA" dirty="0" err="1"/>
              <a:t>напруг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96762775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220480" y="372152"/>
            <a:ext cx="5159833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</a:rPr>
              <a:t>МОДЕЛЬ НЕЙРОНА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5" y="1484784"/>
            <a:ext cx="5291038" cy="168958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" name="Прямоугольник 1"/>
          <p:cNvSpPr/>
          <p:nvPr/>
        </p:nvSpPr>
        <p:spPr>
          <a:xfrm>
            <a:off x="213965" y="2302030"/>
            <a:ext cx="3565947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492896"/>
            <a:ext cx="3168352" cy="369180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</a:t>
            </a:r>
            <a:endParaRPr lang="ru-RU" dirty="0"/>
          </a:p>
        </p:txBody>
      </p:sp>
      <p:pic>
        <p:nvPicPr>
          <p:cNvPr id="13" name="Рисунок 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740880"/>
            <a:ext cx="2706075" cy="32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3886307" y="2662894"/>
            <a:ext cx="2346371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1400" b="1" dirty="0" smtClean="0">
                <a:latin typeface="Times New Roman" pitchFamily="18" charset="0"/>
              </a:rPr>
              <a:t>1 – конденсатор;</a:t>
            </a:r>
          </a:p>
          <a:p>
            <a:r>
              <a:rPr lang="uk-UA" sz="1400" b="1" dirty="0" smtClean="0">
                <a:latin typeface="Times New Roman" pitchFamily="18" charset="0"/>
              </a:rPr>
              <a:t>2 – стабілітрон;</a:t>
            </a:r>
          </a:p>
          <a:p>
            <a:r>
              <a:rPr lang="uk-UA" sz="1400" b="1" dirty="0" smtClean="0">
                <a:latin typeface="Times New Roman" pitchFamily="18" charset="0"/>
              </a:rPr>
              <a:t>3 – резистор;</a:t>
            </a:r>
          </a:p>
          <a:p>
            <a:r>
              <a:rPr lang="uk-UA" sz="1400" b="1" dirty="0" smtClean="0">
                <a:latin typeface="Times New Roman" pitchFamily="18" charset="0"/>
              </a:rPr>
              <a:t>4 – перший фотодіод;</a:t>
            </a:r>
          </a:p>
          <a:p>
            <a:r>
              <a:rPr lang="uk-UA" sz="1400" b="1" dirty="0" smtClean="0">
                <a:latin typeface="Times New Roman" pitchFamily="18" charset="0"/>
              </a:rPr>
              <a:t>5 – другий фотодіод;</a:t>
            </a:r>
          </a:p>
          <a:p>
            <a:r>
              <a:rPr lang="uk-UA" sz="1400" b="1" dirty="0" smtClean="0">
                <a:latin typeface="Times New Roman" pitchFamily="18" charset="0"/>
              </a:rPr>
              <a:t>6 – </a:t>
            </a:r>
            <a:r>
              <a:rPr lang="uk-UA" sz="1400" b="1" dirty="0" err="1" smtClean="0">
                <a:latin typeface="Times New Roman" pitchFamily="18" charset="0"/>
              </a:rPr>
              <a:t>світловипромінювач</a:t>
            </a:r>
            <a:r>
              <a:rPr lang="uk-UA" sz="1400" b="1" dirty="0" smtClean="0">
                <a:latin typeface="Times New Roman" pitchFamily="18" charset="0"/>
              </a:rPr>
              <a:t>;</a:t>
            </a:r>
          </a:p>
          <a:p>
            <a:r>
              <a:rPr lang="uk-UA" sz="1400" b="1" dirty="0" smtClean="0">
                <a:latin typeface="Times New Roman" pitchFamily="18" charset="0"/>
              </a:rPr>
              <a:t>7 – вхід для збуджувальних </a:t>
            </a:r>
          </a:p>
          <a:p>
            <a:r>
              <a:rPr lang="uk-UA" sz="1400" b="1" dirty="0" smtClean="0">
                <a:latin typeface="Times New Roman" pitchFamily="18" charset="0"/>
              </a:rPr>
              <a:t>сигналів моделі нейрона;</a:t>
            </a:r>
          </a:p>
          <a:p>
            <a:r>
              <a:rPr lang="uk-UA" sz="1400" b="1" dirty="0" smtClean="0">
                <a:latin typeface="Times New Roman" pitchFamily="18" charset="0"/>
              </a:rPr>
              <a:t>8 – вхід для гальмівних сигналів моделі нейрона;</a:t>
            </a:r>
          </a:p>
          <a:p>
            <a:r>
              <a:rPr lang="uk-UA" sz="1400" b="1" dirty="0" smtClean="0">
                <a:latin typeface="Times New Roman" pitchFamily="18" charset="0"/>
              </a:rPr>
              <a:t>9 – оптичний вихід моделі;</a:t>
            </a:r>
          </a:p>
          <a:p>
            <a:r>
              <a:rPr lang="uk-UA" sz="1400" b="1" dirty="0" smtClean="0">
                <a:latin typeface="Times New Roman" pitchFamily="18" charset="0"/>
              </a:rPr>
              <a:t>10 – електричний вихід моделі;</a:t>
            </a:r>
          </a:p>
          <a:p>
            <a:r>
              <a:rPr lang="uk-UA" sz="1400" b="1" dirty="0" smtClean="0">
                <a:latin typeface="Times New Roman" pitchFamily="18" charset="0"/>
              </a:rPr>
              <a:t>11 – джерело живлення.</a:t>
            </a:r>
            <a:endParaRPr lang="uk-UA" sz="1400" b="1" dirty="0">
              <a:latin typeface="Times New Roman" pitchFamily="18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 l="4725" t="13300" r="55507" b="11801"/>
          <a:stretch>
            <a:fillRect/>
          </a:stretch>
        </p:blipFill>
        <p:spPr bwMode="auto">
          <a:xfrm>
            <a:off x="6595117" y="2054334"/>
            <a:ext cx="2386013" cy="2528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" descr="C:\Users\yura\Desktop\Новая папка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7024" y="3651899"/>
            <a:ext cx="2071400" cy="2870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849898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>
          <a:xfrm>
            <a:off x="2265815" y="448430"/>
            <a:ext cx="6336704" cy="9286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500" dirty="0">
                <a:solidFill>
                  <a:schemeClr val="tx1"/>
                </a:solidFill>
              </a:rPr>
              <a:t>МОДЕЛ</a:t>
            </a:r>
            <a:r>
              <a:rPr lang="uk-UA" sz="2500" dirty="0">
                <a:solidFill>
                  <a:schemeClr val="tx1"/>
                </a:solidFill>
              </a:rPr>
              <a:t>Ь НЕЙРОНУ НА СТАБІЛІТРОНІ В СЕРЕДОВИЩІ NI MULTISIM</a:t>
            </a:r>
            <a:endParaRPr lang="ru-RU" sz="2500" b="1" dirty="0" smtClean="0">
              <a:solidFill>
                <a:schemeClr val="tx1"/>
              </a:solidFill>
            </a:endParaRPr>
          </a:p>
        </p:txBody>
      </p:sp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D67EB1-462F-454D-A631-F215CC33EA81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  <p:pic>
        <p:nvPicPr>
          <p:cNvPr id="9221" name="Picture 8" descr="http://img.sci-lib.com/2012/01/17/b_137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65" y="200621"/>
            <a:ext cx="19097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89274" y="1484784"/>
            <a:ext cx="6611925" cy="14401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348880"/>
            <a:ext cx="6585834" cy="41837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3" cstate="print"/>
          <a:srcRect r="2272"/>
          <a:stretch>
            <a:fillRect/>
          </a:stretch>
        </p:blipFill>
        <p:spPr bwMode="auto">
          <a:xfrm>
            <a:off x="2483768" y="2564213"/>
            <a:ext cx="5401766" cy="395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27406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TM03457503[[fn=Цитируемая]]</Template>
  <TotalTime>1184</TotalTime>
  <Words>925</Words>
  <Application>Microsoft Office PowerPoint</Application>
  <PresentationFormat>Екран (4:3)</PresentationFormat>
  <Paragraphs>227</Paragraphs>
  <Slides>18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Trebuchet MS</vt:lpstr>
      <vt:lpstr>Wingdings 2</vt:lpstr>
      <vt:lpstr>Цитаты</vt:lpstr>
      <vt:lpstr>Формула</vt:lpstr>
      <vt:lpstr>Магістерська кваліфікаційна робота  Моделювання роботи імпульсного нейрона на стабілітроні  напрям 8.05010104 – “Системи штучного інтелекту”</vt:lpstr>
      <vt:lpstr>Моделювання роботи імпульсного нейрона на стабілітроні</vt:lpstr>
      <vt:lpstr>АКТУАЛЬНІСТЬ</vt:lpstr>
      <vt:lpstr>ЗАДАЧІ ДОСЛІДЖЕННЯ</vt:lpstr>
      <vt:lpstr>НАУКОВА НОВИЗНА</vt:lpstr>
      <vt:lpstr>ПРАКТИЧНЕ ЗНАЧЕННЯ</vt:lpstr>
      <vt:lpstr>ІСНУЮЧІ МОДЕЛІ</vt:lpstr>
      <vt:lpstr>МОДЕЛЬ НЕЙРОНА</vt:lpstr>
      <vt:lpstr>МОДЕЛЬ НЕЙРОНУ НА СТАБІЛІТРОНІ В СЕРЕДОВИЩІ NI MULTISIM</vt:lpstr>
      <vt:lpstr>МАТЕМАТИЧНА МОДЕЛЬ                LIF-НЕЙРОНУ в СЕРЕДОВИЩІ СSIM</vt:lpstr>
      <vt:lpstr>ГРАФІК ЗАЛЕЖНОСТІ ПЕРЕДАТНИХ ХАРАКТЕРИСТИК</vt:lpstr>
      <vt:lpstr>ДОСЯГНЕННЯ МЕТИ</vt:lpstr>
      <vt:lpstr>ДОСЯГНЕННЯ МЕТИ</vt:lpstr>
      <vt:lpstr>ЕКОНОМІЧНА ЧАСТИНА</vt:lpstr>
      <vt:lpstr>ВИСНОВКИ</vt:lpstr>
      <vt:lpstr>АКТ ВПРОВАДЖЕННЯ</vt:lpstr>
      <vt:lpstr>ПУБЛІКАЦІЇ</vt:lpstr>
      <vt:lpstr>КАФЕДРА КОМП’ЮТЕРНИХ  НАУК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точності прогнозування часових рядів багатошаровим персептроном</dc:title>
  <dc:creator>Компьютер</dc:creator>
  <cp:lastModifiedBy>Левченко Юрій Вікторович</cp:lastModifiedBy>
  <cp:revision>70</cp:revision>
  <cp:lastPrinted>2013-06-26T00:17:03Z</cp:lastPrinted>
  <dcterms:created xsi:type="dcterms:W3CDTF">2010-06-22T17:54:32Z</dcterms:created>
  <dcterms:modified xsi:type="dcterms:W3CDTF">2015-11-16T17:06:53Z</dcterms:modified>
</cp:coreProperties>
</file>