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60" r:id="rId5"/>
    <p:sldId id="257" r:id="rId6"/>
    <p:sldId id="265" r:id="rId7"/>
    <p:sldId id="262" r:id="rId8"/>
    <p:sldId id="266" r:id="rId9"/>
    <p:sldId id="267" r:id="rId10"/>
    <p:sldId id="263" r:id="rId11"/>
    <p:sldId id="268" r:id="rId12"/>
    <p:sldId id="264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83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6984776" cy="187220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Інформаційна технологія обслуговування клієнтів у закладах харчування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933056"/>
            <a:ext cx="7673280" cy="1733550"/>
          </a:xfrm>
        </p:spPr>
        <p:txBody>
          <a:bodyPr>
            <a:normAutofit fontScale="85000" lnSpcReduction="20000"/>
          </a:bodyPr>
          <a:lstStyle/>
          <a:p>
            <a:r>
              <a:rPr lang="uk-UA" dirty="0"/>
              <a:t>Виконала:</a:t>
            </a:r>
          </a:p>
          <a:p>
            <a:r>
              <a:rPr lang="uk-UA" dirty="0"/>
              <a:t>ст. групи 1-КН-10б</a:t>
            </a:r>
          </a:p>
          <a:p>
            <a:r>
              <a:rPr lang="uk-UA" dirty="0" err="1"/>
              <a:t>Мазурова</a:t>
            </a:r>
            <a:r>
              <a:rPr lang="uk-UA" dirty="0"/>
              <a:t> О. М.</a:t>
            </a:r>
          </a:p>
          <a:p>
            <a:endParaRPr lang="en-US" dirty="0" smtClean="0"/>
          </a:p>
          <a:p>
            <a:r>
              <a:rPr lang="uk-UA" dirty="0" smtClean="0"/>
              <a:t>Керівник</a:t>
            </a:r>
            <a:r>
              <a:rPr lang="uk-UA" dirty="0"/>
              <a:t>: </a:t>
            </a:r>
          </a:p>
          <a:p>
            <a:r>
              <a:rPr lang="uk-UA" dirty="0" err="1"/>
              <a:t>д.т.н</a:t>
            </a:r>
            <a:r>
              <a:rPr lang="uk-UA" dirty="0"/>
              <a:t>., проф., Яровий А.А.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862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71612" y="152711"/>
            <a:ext cx="6200775" cy="6516649"/>
            <a:chOff x="9525" y="-85724"/>
            <a:chExt cx="6200775" cy="7334249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2096219" y="5011947"/>
              <a:ext cx="1428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Группа 5"/>
            <p:cNvGrpSpPr/>
            <p:nvPr/>
          </p:nvGrpSpPr>
          <p:grpSpPr>
            <a:xfrm>
              <a:off x="9525" y="-85724"/>
              <a:ext cx="6200775" cy="7334249"/>
              <a:chOff x="9525" y="-85724"/>
              <a:chExt cx="6200775" cy="7334249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9525" y="-85724"/>
                <a:ext cx="6200775" cy="7334249"/>
                <a:chOff x="9525" y="-85724"/>
                <a:chExt cx="6200775" cy="7334249"/>
              </a:xfrm>
            </p:grpSpPr>
            <p:grpSp>
              <p:nvGrpSpPr>
                <p:cNvPr id="13" name="Группа 12"/>
                <p:cNvGrpSpPr/>
                <p:nvPr/>
              </p:nvGrpSpPr>
              <p:grpSpPr>
                <a:xfrm>
                  <a:off x="219074" y="-85724"/>
                  <a:ext cx="5991226" cy="7334249"/>
                  <a:chOff x="-1" y="-85724"/>
                  <a:chExt cx="5991226" cy="7334249"/>
                </a:xfrm>
              </p:grpSpPr>
              <p:grpSp>
                <p:nvGrpSpPr>
                  <p:cNvPr id="19" name="Группа 18"/>
                  <p:cNvGrpSpPr/>
                  <p:nvPr/>
                </p:nvGrpSpPr>
                <p:grpSpPr>
                  <a:xfrm>
                    <a:off x="-1" y="-85724"/>
                    <a:ext cx="5991226" cy="7334249"/>
                    <a:chOff x="-1" y="-85724"/>
                    <a:chExt cx="5991226" cy="7334249"/>
                  </a:xfrm>
                </p:grpSpPr>
                <p:sp>
                  <p:nvSpPr>
                    <p:cNvPr id="25" name="Прямоугольник 24"/>
                    <p:cNvSpPr/>
                    <p:nvPr/>
                  </p:nvSpPr>
                  <p:spPr>
                    <a:xfrm>
                      <a:off x="2019300" y="-85724"/>
                      <a:ext cx="1847850" cy="78105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колаборативної фільтрації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рямоугольник 25"/>
                    <p:cNvSpPr/>
                    <p:nvPr/>
                  </p:nvSpPr>
                  <p:spPr>
                    <a:xfrm>
                      <a:off x="-1" y="1389754"/>
                      <a:ext cx="1828801" cy="991028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Анамнестичні методи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(Memory-based)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основані на сусідстві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Neighbourhood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based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7" name="Прямоугольник 26"/>
                    <p:cNvSpPr/>
                    <p:nvPr/>
                  </p:nvSpPr>
                  <p:spPr>
                    <a:xfrm>
                      <a:off x="2028824" y="1390010"/>
                      <a:ext cx="1838325" cy="991242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Модельні методи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(Model-based)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на основі прихованих чинників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Latent Factors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8" name="Прямоугольник 27"/>
                    <p:cNvSpPr/>
                    <p:nvPr/>
                  </p:nvSpPr>
                  <p:spPr>
                    <a:xfrm>
                      <a:off x="4219575" y="1390650"/>
                      <a:ext cx="1771650" cy="3810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4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Гібридні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solidFill>
                            <a:srgbClr val="000000"/>
                          </a:solidFill>
                          <a:effectLst/>
                          <a:ea typeface="Calibri"/>
                          <a:cs typeface="Times New Roman"/>
                        </a:rPr>
                        <a:t> 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9" name="Прямоугольник 28"/>
                    <p:cNvSpPr/>
                    <p:nvPr/>
                  </p:nvSpPr>
                  <p:spPr>
                    <a:xfrm>
                      <a:off x="0" y="2457450"/>
                      <a:ext cx="1771650" cy="6953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основані на користувачах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User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based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0" name="Прямоугольник 29"/>
                    <p:cNvSpPr/>
                    <p:nvPr/>
                  </p:nvSpPr>
                  <p:spPr>
                    <a:xfrm>
                      <a:off x="2019300" y="2457450"/>
                      <a:ext cx="1771650" cy="8477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Байєсових мереж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1" name="Прямоугольник 30"/>
                    <p:cNvSpPr/>
                    <p:nvPr/>
                  </p:nvSpPr>
                  <p:spPr>
                    <a:xfrm>
                      <a:off x="0" y="3381375"/>
                      <a:ext cx="1771650" cy="6953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основані на подібності елементів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Item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based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2" name="Прямоугольник 31"/>
                    <p:cNvSpPr/>
                    <p:nvPr/>
                  </p:nvSpPr>
                  <p:spPr>
                    <a:xfrm>
                      <a:off x="2019300" y="4572000"/>
                      <a:ext cx="1771650" cy="8477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на основі моделей Маркова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Markov decision process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MDP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3" name="Прямоугольник 32"/>
                    <p:cNvSpPr/>
                    <p:nvPr/>
                  </p:nvSpPr>
                  <p:spPr>
                    <a:xfrm>
                      <a:off x="2019300" y="3514725"/>
                      <a:ext cx="1771650" cy="8477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кластерного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аналізу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4" name="Прямоугольник 33"/>
                    <p:cNvSpPr/>
                    <p:nvPr/>
                  </p:nvSpPr>
                  <p:spPr>
                    <a:xfrm>
                      <a:off x="2019300" y="5572125"/>
                      <a:ext cx="1771650" cy="84772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Сингулярні 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Singular Value Decomposition(SVD)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5" name="Прямоугольник 34"/>
                    <p:cNvSpPr/>
                    <p:nvPr/>
                  </p:nvSpPr>
                  <p:spPr>
                    <a:xfrm>
                      <a:off x="2019300" y="6572250"/>
                      <a:ext cx="1771650" cy="67627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Аналіз головних компонент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Principle Component Analysis (PCA)</a:t>
                      </a:r>
                      <a:endParaRPr lang="uk-UA" sz="1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>
                    <a:off x="2895600" y="695325"/>
                    <a:ext cx="0" cy="36195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Прямая соединительная линия 20"/>
                  <p:cNvCxnSpPr/>
                  <p:nvPr/>
                </p:nvCxnSpPr>
                <p:spPr>
                  <a:xfrm>
                    <a:off x="781050" y="1057275"/>
                    <a:ext cx="432435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>
                    <a:off x="2895600" y="1028700"/>
                    <a:ext cx="0" cy="352425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>
                    <a:off x="5105400" y="1057275"/>
                    <a:ext cx="0" cy="333375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Прямая соединительная линия 23"/>
                  <p:cNvCxnSpPr/>
                  <p:nvPr/>
                </p:nvCxnSpPr>
                <p:spPr>
                  <a:xfrm>
                    <a:off x="781050" y="1066800"/>
                    <a:ext cx="0" cy="314325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9525" y="1771650"/>
                  <a:ext cx="0" cy="19716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095500" y="1704975"/>
                  <a:ext cx="0" cy="522922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9525" y="1771650"/>
                  <a:ext cx="209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9525" y="3743325"/>
                  <a:ext cx="209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9525" y="2838450"/>
                  <a:ext cx="209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2095500" y="1704975"/>
                <a:ext cx="1428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095500" y="3952875"/>
                <a:ext cx="1428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05025" y="2886075"/>
                <a:ext cx="1428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Прямая соединительная линия 6"/>
            <p:cNvCxnSpPr/>
            <p:nvPr/>
          </p:nvCxnSpPr>
          <p:spPr>
            <a:xfrm>
              <a:off x="2104845" y="6055743"/>
              <a:ext cx="1428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096219" y="6935637"/>
              <a:ext cx="1428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558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Архітектура рекомендаційного модуля ІТО</a:t>
            </a: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835696" y="1926326"/>
            <a:ext cx="5832648" cy="3672408"/>
            <a:chOff x="0" y="0"/>
            <a:chExt cx="4942840" cy="284670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4942840" cy="2846705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effectLst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6" name="Поле 761"/>
            <p:cNvSpPr txBox="1"/>
            <p:nvPr/>
          </p:nvSpPr>
          <p:spPr>
            <a:xfrm>
              <a:off x="3372929" y="77637"/>
              <a:ext cx="1397000" cy="4654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Recommendation Module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1526876" y="439947"/>
              <a:ext cx="1560830" cy="2207895"/>
              <a:chOff x="0" y="0"/>
              <a:chExt cx="1560830" cy="2208362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0"/>
                <a:ext cx="1560830" cy="43053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Find Clients 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0" y="1630392"/>
                <a:ext cx="1560830" cy="57797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Calculate  Recommendation 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0" y="836762"/>
                <a:ext cx="1560830" cy="430530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Formation Clusters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11" name="Прямая со стрелкой 10"/>
              <p:cNvCxnSpPr/>
              <p:nvPr/>
            </p:nvCxnSpPr>
            <p:spPr>
              <a:xfrm>
                <a:off x="785004" y="431320"/>
                <a:ext cx="0" cy="40449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>
                <a:off x="776378" y="1268083"/>
                <a:ext cx="0" cy="3623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28700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uk-UA" dirty="0" smtClean="0"/>
              <a:t>Коефіцієнт кореляції Пірсона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/>
                        </m:ctrlPr>
                      </m:sSubPr>
                      <m:e>
                        <m:r>
                          <a:rPr lang="en-US" i="1"/>
                          <m:t>           </m:t>
                        </m:r>
                        <m:r>
                          <a:rPr lang="uk-UA" b="0" i="1" smtClean="0">
                            <a:latin typeface="Cambria Math"/>
                          </a:rPr>
                          <m:t>  </m:t>
                        </m:r>
                        <m:r>
                          <a:rPr lang="en-US" i="1"/>
                          <m:t>   </m:t>
                        </m:r>
                        <m:r>
                          <a:rPr lang="en-US" i="1"/>
                          <m:t>𝑤</m:t>
                        </m:r>
                      </m:e>
                      <m:sub>
                        <m:r>
                          <a:rPr lang="en-US" i="1"/>
                          <m:t>𝑢</m:t>
                        </m:r>
                        <m:r>
                          <a:rPr lang="uk-UA" i="1"/>
                          <m:t>,</m:t>
                        </m:r>
                        <m:r>
                          <a:rPr lang="uk-UA" i="1"/>
                          <m:t>𝑎</m:t>
                        </m:r>
                      </m:sub>
                    </m:sSub>
                    <m:r>
                      <a:rPr lang="uk-UA" i="1"/>
                      <m:t>= </m:t>
                    </m:r>
                    <m:f>
                      <m:fPr>
                        <m:ctrlPr>
                          <a:rPr lang="uk-UA" i="1"/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uk-UA" i="1"/>
                            </m:ctrlPr>
                          </m:naryPr>
                          <m:sub>
                            <m:r>
                              <a:rPr lang="uk-UA" i="1"/>
                              <m:t>𝑖</m:t>
                            </m:r>
                            <m:r>
                              <a:rPr lang="uk-UA" i="1"/>
                              <m:t>∈</m:t>
                            </m:r>
                            <m:r>
                              <a:rPr lang="uk-UA" i="1"/>
                              <m:t>𝐼</m:t>
                            </m:r>
                          </m:sub>
                          <m:sup/>
                          <m:e>
                            <m:d>
                              <m:dPr>
                                <m:ctrlPr>
                                  <a:rPr lang="uk-UA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uk-UA" i="1"/>
                                    </m:ctrlPr>
                                  </m:sSubPr>
                                  <m:e>
                                    <m:r>
                                      <a:rPr lang="uk-UA" i="1"/>
                                      <m:t>𝑟</m:t>
                                    </m:r>
                                  </m:e>
                                  <m:sub>
                                    <m:r>
                                      <a:rPr lang="uk-UA" i="1"/>
                                      <m:t>𝑎</m:t>
                                    </m:r>
                                    <m:r>
                                      <a:rPr lang="uk-UA" i="1"/>
                                      <m:t>,</m:t>
                                    </m:r>
                                    <m:r>
                                      <a:rPr lang="uk-UA" i="1"/>
                                      <m:t>𝑖</m:t>
                                    </m:r>
                                  </m:sub>
                                </m:sSub>
                                <m:r>
                                  <a:rPr lang="uk-UA" i="1"/>
                                  <m:t>−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uk-UA" i="1"/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uk-UA" i="1"/>
                                        </m:ctrlPr>
                                      </m:sSubPr>
                                      <m:e>
                                        <m:r>
                                          <a:rPr lang="uk-UA" i="1"/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uk-UA" i="1"/>
                                          <m:t>𝑎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d>
                            <m:r>
                              <a:rPr lang="uk-UA" i="1"/>
                              <m:t>(</m:t>
                            </m:r>
                            <m:sSub>
                              <m:sSubPr>
                                <m:ctrlPr>
                                  <a:rPr lang="uk-UA" i="1"/>
                                </m:ctrlPr>
                              </m:sSubPr>
                              <m:e>
                                <m:r>
                                  <a:rPr lang="uk-UA" i="1"/>
                                  <m:t>𝑟</m:t>
                                </m:r>
                              </m:e>
                              <m:sub>
                                <m:r>
                                  <a:rPr lang="uk-UA" i="1"/>
                                  <m:t>𝑢</m:t>
                                </m:r>
                                <m:r>
                                  <a:rPr lang="uk-UA" i="1"/>
                                  <m:t>,</m:t>
                                </m:r>
                                <m:r>
                                  <a:rPr lang="uk-UA" i="1"/>
                                  <m:t>𝑖</m:t>
                                </m:r>
                              </m:sub>
                            </m:sSub>
                            <m:r>
                              <a:rPr lang="uk-UA" i="1"/>
                              <m:t>− </m:t>
                            </m:r>
                            <m:acc>
                              <m:accPr>
                                <m:chr m:val="̅"/>
                                <m:ctrlPr>
                                  <a:rPr lang="uk-UA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uk-UA" i="1"/>
                                    </m:ctrlPr>
                                  </m:sSubPr>
                                  <m:e>
                                    <m:r>
                                      <a:rPr lang="uk-UA" i="1"/>
                                      <m:t>𝑟</m:t>
                                    </m:r>
                                  </m:e>
                                  <m:sub>
                                    <m:r>
                                      <a:rPr lang="uk-UA" i="1"/>
                                      <m:t>𝑢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uk-UA" i="1"/>
                              <m:t>)</m:t>
                            </m:r>
                          </m:e>
                        </m:nary>
                      </m:num>
                      <m:den>
                        <m:rad>
                          <m:radPr>
                            <m:degHide m:val="on"/>
                            <m:ctrlPr>
                              <a:rPr lang="uk-UA" i="1"/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supHide m:val="on"/>
                                <m:ctrlPr>
                                  <a:rPr lang="uk-UA" i="1"/>
                                </m:ctrlPr>
                              </m:naryPr>
                              <m:sub>
                                <m:r>
                                  <a:rPr lang="uk-UA" i="1"/>
                                  <m:t>𝑖</m:t>
                                </m:r>
                                <m:r>
                                  <a:rPr lang="uk-UA" i="1"/>
                                  <m:t>∈</m:t>
                                </m:r>
                                <m:r>
                                  <a:rPr lang="uk-UA" i="1"/>
                                  <m:t>𝐼</m:t>
                                </m:r>
                              </m:sub>
                              <m:sup/>
                              <m:e>
                                <m:r>
                                  <a:rPr lang="uk-UA" i="1"/>
                                  <m:t>(</m:t>
                                </m:r>
                                <m:sSup>
                                  <m:sSupPr>
                                    <m:ctrlPr>
                                      <a:rPr lang="uk-UA" i="1"/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uk-UA" i="1"/>
                                        </m:ctrlPr>
                                      </m:sSubPr>
                                      <m:e>
                                        <m:r>
                                          <a:rPr lang="uk-UA" i="1"/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uk-UA" i="1"/>
                                          <m:t>𝑎</m:t>
                                        </m:r>
                                        <m:r>
                                          <a:rPr lang="uk-UA" i="1"/>
                                          <m:t>,</m:t>
                                        </m:r>
                                        <m:r>
                                          <a:rPr lang="uk-UA" i="1"/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uk-UA" i="1"/>
                                      <m:t>− 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i="1"/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uk-UA" i="1"/>
                                            </m:ctrlPr>
                                          </m:sSubPr>
                                          <m:e>
                                            <m:r>
                                              <a:rPr lang="uk-UA" i="1"/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uk-UA" i="1"/>
                                              <m:t>𝑎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  <m:r>
                                      <a:rPr lang="uk-UA" i="1"/>
                                      <m:t>)</m:t>
                                    </m:r>
                                  </m:e>
                                  <m:sup>
                                    <m:r>
                                      <a:rPr lang="uk-UA" i="1"/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  <m:r>
                              <a:rPr lang="uk-UA" i="1"/>
                              <m:t>  </m:t>
                            </m:r>
                          </m:e>
                        </m:rad>
                        <m:r>
                          <a:rPr lang="uk-UA" i="1"/>
                          <m:t> </m:t>
                        </m:r>
                        <m:rad>
                          <m:radPr>
                            <m:degHide m:val="on"/>
                            <m:ctrlPr>
                              <a:rPr lang="uk-UA" i="1"/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supHide m:val="on"/>
                                <m:ctrlPr>
                                  <a:rPr lang="uk-UA" i="1"/>
                                </m:ctrlPr>
                              </m:naryPr>
                              <m:sub>
                                <m:r>
                                  <a:rPr lang="uk-UA" i="1"/>
                                  <m:t>𝑖</m:t>
                                </m:r>
                                <m:r>
                                  <a:rPr lang="uk-UA" i="1"/>
                                  <m:t>∈</m:t>
                                </m:r>
                                <m:r>
                                  <a:rPr lang="uk-UA" i="1"/>
                                  <m:t>𝐼</m:t>
                                </m:r>
                              </m:sub>
                              <m:sup/>
                              <m:e>
                                <m:r>
                                  <a:rPr lang="uk-UA" i="1"/>
                                  <m:t>(</m:t>
                                </m:r>
                                <m:sSup>
                                  <m:sSupPr>
                                    <m:ctrlPr>
                                      <a:rPr lang="uk-UA" i="1"/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uk-UA" i="1"/>
                                        </m:ctrlPr>
                                      </m:sSubPr>
                                      <m:e>
                                        <m:r>
                                          <a:rPr lang="uk-UA" i="1"/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uk-UA" i="1"/>
                                          <m:t>𝑢</m:t>
                                        </m:r>
                                        <m:r>
                                          <a:rPr lang="uk-UA" i="1"/>
                                          <m:t>,</m:t>
                                        </m:r>
                                        <m:r>
                                          <a:rPr lang="uk-UA" i="1"/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uk-UA" i="1"/>
                                      <m:t>− 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i="1"/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uk-UA" i="1"/>
                                            </m:ctrlPr>
                                          </m:sSubPr>
                                          <m:e>
                                            <m:r>
                                              <a:rPr lang="uk-UA" i="1"/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uk-UA" i="1"/>
                                              <m:t>𝑢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  <m:r>
                                      <a:rPr lang="uk-UA" i="1"/>
                                      <m:t>)</m:t>
                                    </m:r>
                                  </m:e>
                                  <m:sup>
                                    <m:r>
                                      <a:rPr lang="uk-UA" i="1"/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  <m:r>
                              <a:rPr lang="uk-UA" i="1"/>
                              <m:t>  </m:t>
                            </m:r>
                          </m:e>
                        </m:rad>
                      </m:den>
                    </m:f>
                  </m:oMath>
                </a14:m>
                <a:endParaRPr lang="uk-UA" dirty="0" smtClean="0"/>
              </a:p>
              <a:p>
                <a:endParaRPr lang="uk-UA" dirty="0"/>
              </a:p>
              <a:p>
                <a:r>
                  <a:rPr lang="uk-UA" dirty="0"/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en-US" i="1"/>
                          <m:t>𝑤</m:t>
                        </m:r>
                      </m:e>
                      <m:sub>
                        <m:r>
                          <a:rPr lang="en-US" i="1"/>
                          <m:t>𝑢</m:t>
                        </m:r>
                        <m:r>
                          <a:rPr lang="uk-UA" i="1"/>
                          <m:t>,</m:t>
                        </m:r>
                        <m:r>
                          <a:rPr lang="uk-UA" i="1"/>
                          <m:t>𝑎</m:t>
                        </m:r>
                      </m:sub>
                    </m:sSub>
                  </m:oMath>
                </a14:m>
                <a:r>
                  <a:rPr lang="uk-UA" dirty="0"/>
                  <a:t>- міра схожості користувачів </a:t>
                </a:r>
                <a:r>
                  <a:rPr lang="en-US" dirty="0"/>
                  <a:t>a</a:t>
                </a:r>
                <a:r>
                  <a:rPr lang="uk-UA" dirty="0"/>
                  <a:t> і </a:t>
                </a:r>
                <a:r>
                  <a:rPr lang="en-US" dirty="0"/>
                  <a:t>u</a:t>
                </a:r>
                <a:r>
                  <a:rPr lang="uk-UA" dirty="0" smtClean="0"/>
                  <a:t>,</a:t>
                </a:r>
              </a:p>
              <a:p>
                <a:r>
                  <a:rPr lang="uk-UA" dirty="0" smtClean="0"/>
                  <a:t> </a:t>
                </a:r>
                <a:r>
                  <a:rPr lang="uk-UA" dirty="0"/>
                  <a:t>I – множина об'єктів, які оцінені як користувачем a, так і користувачем u</a:t>
                </a:r>
                <a:r>
                  <a:rPr lang="uk-UA" dirty="0" smtClean="0"/>
                  <a:t>;</a:t>
                </a:r>
              </a:p>
              <a:p>
                <a:r>
                  <a:rPr lang="uk-UA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uk-UA" i="1"/>
                          <m:t>𝑟</m:t>
                        </m:r>
                      </m:e>
                      <m:sub>
                        <m:r>
                          <a:rPr lang="uk-UA" i="1"/>
                          <m:t>𝑢</m:t>
                        </m:r>
                        <m:r>
                          <a:rPr lang="uk-UA" i="1"/>
                          <m:t>,</m:t>
                        </m:r>
                        <m:r>
                          <a:rPr lang="uk-UA" i="1"/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uk-UA" i="1"/>
                          <m:t>𝑟</m:t>
                        </m:r>
                      </m:e>
                      <m:sub>
                        <m:r>
                          <a:rPr lang="en-US" i="1"/>
                          <m:t>𝑎</m:t>
                        </m:r>
                        <m:r>
                          <a:rPr lang="uk-UA" i="1"/>
                          <m:t>,</m:t>
                        </m:r>
                        <m:r>
                          <a:rPr lang="uk-UA" i="1"/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 – оцінка об'єкта i користувачами u і a відповідно;</a:t>
                </a:r>
                <a14:m>
                  <m:oMath xmlns:m="http://schemas.openxmlformats.org/officeDocument/2006/math">
                    <m:r>
                      <a:rPr lang="uk-UA" i="1"/>
                      <m:t> </m:t>
                    </m:r>
                  </m:oMath>
                </a14:m>
                <a:endParaRPr lang="uk-UA" i="1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uk-UA" i="1"/>
                          <m:t>𝑟</m:t>
                        </m:r>
                      </m:e>
                      <m:sub>
                        <m:r>
                          <a:rPr lang="uk-UA" i="1"/>
                          <m:t>а</m:t>
                        </m:r>
                      </m:sub>
                    </m:sSub>
                  </m:oMath>
                </a14:m>
                <a:r>
                  <a:rPr lang="uk-UA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uk-UA" i="1"/>
                          <m:t>𝑟</m:t>
                        </m:r>
                      </m:e>
                      <m:sub>
                        <m:r>
                          <a:rPr lang="uk-UA" i="1"/>
                          <m:t>𝑢</m:t>
                        </m:r>
                      </m:sub>
                    </m:sSub>
                  </m:oMath>
                </a14:m>
                <a:r>
                  <a:rPr lang="uk-UA" dirty="0"/>
                  <a:t> – середня оцінка користувачів a і u відповідно. </a:t>
                </a:r>
              </a:p>
              <a:p>
                <a:endParaRPr lang="uk-UA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0691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401" y="299148"/>
            <a:ext cx="8229600" cy="522312"/>
          </a:xfrm>
        </p:spPr>
        <p:txBody>
          <a:bodyPr>
            <a:normAutofit fontScale="90000"/>
          </a:bodyPr>
          <a:lstStyle/>
          <a:p>
            <a:r>
              <a:rPr lang="uk-UA" dirty="0"/>
              <a:t>Алгоритм </a:t>
            </a:r>
            <a:r>
              <a:rPr lang="en-US" dirty="0"/>
              <a:t>RNSA </a:t>
            </a: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436432" y="801988"/>
            <a:ext cx="4231005" cy="5831200"/>
            <a:chOff x="0" y="0"/>
            <a:chExt cx="4231005" cy="624014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14324" y="0"/>
              <a:ext cx="3916681" cy="6240145"/>
              <a:chOff x="-1" y="0"/>
              <a:chExt cx="3916681" cy="6240145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-1" y="0"/>
                <a:ext cx="3916681" cy="6240145"/>
                <a:chOff x="63374" y="0"/>
                <a:chExt cx="3917221" cy="6240915"/>
              </a:xfrm>
            </p:grpSpPr>
            <p:grpSp>
              <p:nvGrpSpPr>
                <p:cNvPr id="15" name="Группа 14"/>
                <p:cNvGrpSpPr/>
                <p:nvPr/>
              </p:nvGrpSpPr>
              <p:grpSpPr>
                <a:xfrm>
                  <a:off x="63374" y="0"/>
                  <a:ext cx="3917221" cy="6240915"/>
                  <a:chOff x="63374" y="0"/>
                  <a:chExt cx="3917221" cy="6240915"/>
                </a:xfrm>
              </p:grpSpPr>
              <p:grpSp>
                <p:nvGrpSpPr>
                  <p:cNvPr id="18" name="Группа 17"/>
                  <p:cNvGrpSpPr/>
                  <p:nvPr/>
                </p:nvGrpSpPr>
                <p:grpSpPr>
                  <a:xfrm>
                    <a:off x="63374" y="0"/>
                    <a:ext cx="3917221" cy="6240915"/>
                    <a:chOff x="63374" y="0"/>
                    <a:chExt cx="3917221" cy="6240915"/>
                  </a:xfrm>
                </p:grpSpPr>
                <p:sp>
                  <p:nvSpPr>
                    <p:cNvPr id="24" name="Овал 23"/>
                    <p:cNvSpPr/>
                    <p:nvPr/>
                  </p:nvSpPr>
                  <p:spPr>
                    <a:xfrm>
                      <a:off x="2930892" y="5824990"/>
                      <a:ext cx="1049655" cy="415925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Кінець</a:t>
                      </a:r>
                      <a:endParaRPr lang="uk-UA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25" name="Прямая соединительная линия 24"/>
                    <p:cNvCxnSpPr/>
                    <p:nvPr/>
                  </p:nvCxnSpPr>
                  <p:spPr>
                    <a:xfrm>
                      <a:off x="3449504" y="5290955"/>
                      <a:ext cx="0" cy="534035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6" name="Группа 25"/>
                    <p:cNvGrpSpPr/>
                    <p:nvPr/>
                  </p:nvGrpSpPr>
                  <p:grpSpPr>
                    <a:xfrm>
                      <a:off x="63374" y="0"/>
                      <a:ext cx="3917221" cy="5747777"/>
                      <a:chOff x="63374" y="0"/>
                      <a:chExt cx="3917221" cy="5747777"/>
                    </a:xfrm>
                  </p:grpSpPr>
                  <p:sp>
                    <p:nvSpPr>
                      <p:cNvPr id="27" name="Прямоугольник 26"/>
                      <p:cNvSpPr/>
                      <p:nvPr/>
                    </p:nvSpPr>
                    <p:spPr>
                      <a:xfrm>
                        <a:off x="63374" y="4761966"/>
                        <a:ext cx="1231515" cy="985811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     </a:t>
                        </a:r>
                        <a:r>
                          <a:rPr lang="uk-UA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Беремо </a:t>
                        </a:r>
                        <a:r>
                          <a:rPr lang="en-US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v </a:t>
                        </a:r>
                        <a:r>
                          <a:rPr lang="uk-UA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із </a:t>
                        </a:r>
                        <a:r>
                          <a:rPr lang="en-US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C</a:t>
                        </a:r>
                        <a:r>
                          <a:rPr lang="uk-UA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. Знаходимо схожість клієнта, </a:t>
                        </a:r>
                        <a:r>
                          <a:rPr lang="en-US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v</a:t>
                        </a:r>
                        <a:r>
                          <a:rPr lang="uk-UA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 = </a:t>
                        </a:r>
                        <a:r>
                          <a:rPr lang="uk-UA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клієнт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8" name="Прямоугольник 27"/>
                      <p:cNvSpPr/>
                      <p:nvPr/>
                    </p:nvSpPr>
                    <p:spPr>
                      <a:xfrm>
                        <a:off x="2885220" y="4766445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9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   </a:t>
                        </a:r>
                        <a:endParaRPr lang="en-US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endParaRPr>
                      </a:p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Повертаємо </a:t>
                        </a:r>
                        <a:r>
                          <a:rPr lang="uk-UA" sz="10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список сусідів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9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 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29" name="Прямая соединительная линия 28"/>
                      <p:cNvCxnSpPr/>
                      <p:nvPr/>
                    </p:nvCxnSpPr>
                    <p:spPr>
                      <a:xfrm>
                        <a:off x="3476415" y="4458698"/>
                        <a:ext cx="1" cy="307747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0" name="Группа 29"/>
                      <p:cNvGrpSpPr/>
                      <p:nvPr/>
                    </p:nvGrpSpPr>
                    <p:grpSpPr>
                      <a:xfrm>
                        <a:off x="1294890" y="0"/>
                        <a:ext cx="1384935" cy="4934137"/>
                        <a:chOff x="245" y="0"/>
                        <a:chExt cx="1384935" cy="4934137"/>
                      </a:xfrm>
                    </p:grpSpPr>
                    <p:sp>
                      <p:nvSpPr>
                        <p:cNvPr id="35" name="Овал 34"/>
                        <p:cNvSpPr/>
                        <p:nvPr/>
                      </p:nvSpPr>
                      <p:spPr>
                        <a:xfrm>
                          <a:off x="162962" y="0"/>
                          <a:ext cx="986790" cy="415925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uk-UA" sz="1100">
                              <a:solidFill>
                                <a:srgbClr val="00000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Початок</a:t>
                          </a:r>
                          <a:endParaRPr lang="uk-UA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6" name="Прямоугольник 35"/>
                        <p:cNvSpPr/>
                        <p:nvPr/>
                      </p:nvSpPr>
                      <p:spPr>
                        <a:xfrm>
                          <a:off x="126749" y="760492"/>
                          <a:ext cx="1095375" cy="524510"/>
                        </a:xfrm>
                        <a:prstGeom prst="rect">
                          <a:avLst/>
                        </a:prstGeom>
                        <a:noFill/>
                        <a:ln w="1270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uk-UA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   </a:t>
                          </a:r>
                          <a:r>
                            <a:rPr lang="uk-UA" sz="1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Створити К кластерів з </a:t>
                          </a:r>
                          <a:r>
                            <a:rPr lang="en-US" sz="10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S</a:t>
                          </a:r>
                          <a:endParaRPr lang="uk-UA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7" name="Прямоугольник 36"/>
                        <p:cNvSpPr/>
                        <p:nvPr/>
                      </p:nvSpPr>
                      <p:spPr>
                        <a:xfrm>
                          <a:off x="126749" y="1566250"/>
                          <a:ext cx="1149242" cy="524510"/>
                        </a:xfrm>
                        <a:prstGeom prst="rect">
                          <a:avLst/>
                        </a:prstGeom>
                        <a:noFill/>
                        <a:ln w="1270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 </a:t>
                          </a:r>
                          <a:r>
                            <a:rPr lang="uk-UA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Знайти кращий кластер С для </a:t>
                          </a:r>
                          <a:r>
                            <a:rPr lang="en-US" sz="10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t</a:t>
                          </a:r>
                          <a:endParaRPr lang="uk-UA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8" name="Прямоугольник 37"/>
                        <p:cNvSpPr/>
                        <p:nvPr/>
                      </p:nvSpPr>
                      <p:spPr>
                        <a:xfrm>
                          <a:off x="126749" y="2290527"/>
                          <a:ext cx="1095375" cy="576690"/>
                        </a:xfrm>
                        <a:prstGeom prst="rect">
                          <a:avLst/>
                        </a:prstGeom>
                        <a:noFill/>
                        <a:ln w="1270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uk-UA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    Додати </a:t>
                          </a:r>
                          <a:r>
                            <a:rPr lang="en-US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t</a:t>
                          </a:r>
                          <a:r>
                            <a:rPr lang="uk-UA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в кращий кластер С, </a:t>
                          </a:r>
                          <a:r>
                            <a:rPr lang="en-US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v</a:t>
                          </a:r>
                          <a:r>
                            <a:rPr lang="ru-RU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=</a:t>
                          </a:r>
                          <a:r>
                            <a:rPr lang="en-US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t</a:t>
                          </a:r>
                          <a:endParaRPr lang="uk-UA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9" name="Ромб 38"/>
                        <p:cNvSpPr/>
                        <p:nvPr/>
                      </p:nvSpPr>
                      <p:spPr>
                        <a:xfrm>
                          <a:off x="245" y="3974470"/>
                          <a:ext cx="1384935" cy="959667"/>
                        </a:xfrm>
                        <a:prstGeom prst="diamond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uk-UA" sz="9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Кількість сусідів досить</a:t>
                          </a:r>
                          <a:endParaRPr lang="uk-UA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40" name="Прямая соединительная линия 39"/>
                        <p:cNvCxnSpPr/>
                        <p:nvPr/>
                      </p:nvCxnSpPr>
                      <p:spPr>
                        <a:xfrm>
                          <a:off x="669957" y="416460"/>
                          <a:ext cx="0" cy="344724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Прямая соединительная линия 40"/>
                        <p:cNvCxnSpPr/>
                        <p:nvPr/>
                      </p:nvCxnSpPr>
                      <p:spPr>
                        <a:xfrm>
                          <a:off x="669957" y="2091351"/>
                          <a:ext cx="0" cy="199176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Прямая соединительная линия 41"/>
                        <p:cNvCxnSpPr/>
                        <p:nvPr/>
                      </p:nvCxnSpPr>
                      <p:spPr>
                        <a:xfrm>
                          <a:off x="669957" y="1276539"/>
                          <a:ext cx="0" cy="28971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" name="Прямая соединительная линия 30"/>
                      <p:cNvCxnSpPr/>
                      <p:nvPr/>
                    </p:nvCxnSpPr>
                    <p:spPr>
                      <a:xfrm>
                        <a:off x="2671899" y="4458698"/>
                        <a:ext cx="796705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Прямая соединительная линия 31"/>
                      <p:cNvCxnSpPr>
                        <a:endCxn id="39" idx="0"/>
                      </p:cNvCxnSpPr>
                      <p:nvPr/>
                    </p:nvCxnSpPr>
                    <p:spPr>
                      <a:xfrm>
                        <a:off x="1987293" y="3786758"/>
                        <a:ext cx="65" cy="187712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Прямая соединительная линия 32"/>
                      <p:cNvCxnSpPr/>
                      <p:nvPr/>
                    </p:nvCxnSpPr>
                    <p:spPr>
                      <a:xfrm flipH="1">
                        <a:off x="543203" y="4450017"/>
                        <a:ext cx="11" cy="31195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Прямая соединительная линия 33"/>
                      <p:cNvCxnSpPr>
                        <a:endCxn id="39" idx="1"/>
                      </p:cNvCxnSpPr>
                      <p:nvPr/>
                    </p:nvCxnSpPr>
                    <p:spPr>
                      <a:xfrm>
                        <a:off x="539675" y="4450017"/>
                        <a:ext cx="755216" cy="4287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Поле 517"/>
                  <p:cNvSpPr txBox="1"/>
                  <p:nvPr/>
                </p:nvSpPr>
                <p:spPr>
                  <a:xfrm>
                    <a:off x="1457608" y="625633"/>
                    <a:ext cx="144443" cy="30543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72000" tIns="45720" rIns="7200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uk-UA" sz="1200">
                        <a:effectLst/>
                        <a:latin typeface="Times New Roman"/>
                        <a:ea typeface="Calibri"/>
                        <a:cs typeface="Times New Roman"/>
                      </a:rPr>
                      <a:t>1</a:t>
                    </a:r>
                    <a:endParaRPr lang="uk-UA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0" name="Поле 519"/>
                  <p:cNvSpPr txBox="1"/>
                  <p:nvPr/>
                </p:nvSpPr>
                <p:spPr>
                  <a:xfrm>
                    <a:off x="2930892" y="4628703"/>
                    <a:ext cx="144145" cy="30543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72000" tIns="45720" rIns="7200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uk-UA" sz="1200">
                        <a:effectLst/>
                        <a:latin typeface="Times New Roman"/>
                        <a:ea typeface="Calibri"/>
                        <a:cs typeface="Times New Roman"/>
                      </a:rPr>
                      <a:t>7</a:t>
                    </a:r>
                    <a:endParaRPr lang="uk-UA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1" name="Поле 521"/>
                  <p:cNvSpPr txBox="1"/>
                  <p:nvPr/>
                </p:nvSpPr>
                <p:spPr>
                  <a:xfrm>
                    <a:off x="1439501" y="1412340"/>
                    <a:ext cx="144145" cy="30543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72000" tIns="45720" rIns="7200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uk-UA" sz="1200">
                        <a:effectLst/>
                        <a:latin typeface="Times New Roman"/>
                        <a:ea typeface="Calibri"/>
                        <a:cs typeface="Times New Roman"/>
                      </a:rPr>
                      <a:t>2</a:t>
                    </a:r>
                    <a:endParaRPr lang="uk-UA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2" name="Поле 522"/>
                  <p:cNvSpPr txBox="1"/>
                  <p:nvPr/>
                </p:nvSpPr>
                <p:spPr>
                  <a:xfrm>
                    <a:off x="1457608" y="2154724"/>
                    <a:ext cx="144145" cy="30543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72000" tIns="45720" rIns="7200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uk-UA" sz="1200">
                        <a:effectLst/>
                        <a:latin typeface="Times New Roman"/>
                        <a:ea typeface="Calibri"/>
                        <a:cs typeface="Times New Roman"/>
                      </a:rPr>
                      <a:t>3</a:t>
                    </a:r>
                    <a:endParaRPr lang="uk-UA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3" name="Поле 525"/>
                  <p:cNvSpPr txBox="1"/>
                  <p:nvPr/>
                </p:nvSpPr>
                <p:spPr>
                  <a:xfrm>
                    <a:off x="110532" y="4628702"/>
                    <a:ext cx="144145" cy="305435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72000" tIns="45720" rIns="7200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uk-UA" sz="1200">
                        <a:effectLst/>
                        <a:latin typeface="Times New Roman"/>
                        <a:ea typeface="Calibri"/>
                        <a:cs typeface="Times New Roman"/>
                      </a:rPr>
                      <a:t>6</a:t>
                    </a:r>
                    <a:endParaRPr lang="uk-UA" sz="110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16" name="Поле 24"/>
                <p:cNvSpPr txBox="1"/>
                <p:nvPr/>
              </p:nvSpPr>
              <p:spPr>
                <a:xfrm>
                  <a:off x="2752892" y="4211765"/>
                  <a:ext cx="534035" cy="2349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uk-UA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так</a:t>
                  </a:r>
                  <a:endParaRPr lang="uk-UA" sz="11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7" name="Поле 25"/>
                <p:cNvSpPr txBox="1"/>
                <p:nvPr/>
              </p:nvSpPr>
              <p:spPr>
                <a:xfrm>
                  <a:off x="760743" y="4211765"/>
                  <a:ext cx="534154" cy="23514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uk-UA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ні</a:t>
                  </a:r>
                  <a:endParaRPr lang="uk-UA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11" name="Прямоугольник 10"/>
              <p:cNvSpPr/>
              <p:nvPr/>
            </p:nvSpPr>
            <p:spPr>
              <a:xfrm>
                <a:off x="1343025" y="3209925"/>
                <a:ext cx="1094740" cy="57658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9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    Додати </a:t>
                </a:r>
                <a:r>
                  <a:rPr lang="en-US" sz="9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v </a:t>
                </a:r>
                <a:r>
                  <a:rPr lang="uk-UA" sz="9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в список сусідів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1895475" y="2867025"/>
                <a:ext cx="0" cy="3430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Поле 4"/>
              <p:cNvSpPr txBox="1"/>
              <p:nvPr/>
            </p:nvSpPr>
            <p:spPr>
              <a:xfrm>
                <a:off x="1447800" y="4095750"/>
                <a:ext cx="143510" cy="3048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72000" tIns="45720" rIns="7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200">
                    <a:effectLst/>
                    <a:latin typeface="Times New Roman"/>
                    <a:ea typeface="Calibri"/>
                    <a:cs typeface="Times New Roman"/>
                  </a:rPr>
                  <a:t>5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4" name="Поле 5"/>
              <p:cNvSpPr txBox="1"/>
              <p:nvPr/>
            </p:nvSpPr>
            <p:spPr>
              <a:xfrm>
                <a:off x="1400175" y="3057525"/>
                <a:ext cx="143510" cy="3048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72000" tIns="45720" rIns="7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200">
                    <a:effectLst/>
                    <a:latin typeface="Times New Roman"/>
                    <a:ea typeface="Calibri"/>
                    <a:cs typeface="Times New Roman"/>
                  </a:rPr>
                  <a:t>4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790559" y="5747067"/>
              <a:ext cx="9541" cy="1558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905500"/>
              <a:ext cx="7962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067050"/>
              <a:ext cx="0" cy="28384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0" y="3067050"/>
              <a:ext cx="22098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3813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25354"/>
            <a:ext cx="8229600" cy="990600"/>
          </a:xfrm>
        </p:spPr>
        <p:txBody>
          <a:bodyPr/>
          <a:lstStyle/>
          <a:p>
            <a:r>
              <a:rPr lang="uk-UA" dirty="0"/>
              <a:t>Діаграма абстракцій на рівні пакетів</a:t>
            </a:r>
            <a:endParaRPr lang="ru-RU" dirty="0"/>
          </a:p>
        </p:txBody>
      </p:sp>
      <p:pic>
        <p:nvPicPr>
          <p:cNvPr id="4" name="Рисунок 3" descr="D:\OKSANA\4 курс\2 триместр\Проектування ІС\Курсова робота\Діаграма пакетів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91276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511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1081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uk-UA" dirty="0"/>
              <a:t>Діаграма взаємодії класів для варіанту використання «Подання меню»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pic>
        <p:nvPicPr>
          <p:cNvPr id="4" name="Рисунок 3" descr="D:\OKSANA\4 курс\2 триместр\Проектування ІС\Курсова робота\rkfc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42863"/>
            <a:ext cx="6798907" cy="5138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5005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21162"/>
            <a:ext cx="8229600" cy="738336"/>
          </a:xfrm>
        </p:spPr>
        <p:txBody>
          <a:bodyPr/>
          <a:lstStyle/>
          <a:p>
            <a:pPr algn="ctr"/>
            <a:r>
              <a:rPr lang="uk-UA" dirty="0"/>
              <a:t>Алгоритм роботи мобільного додатку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251600" y="742416"/>
            <a:ext cx="4821820" cy="6019266"/>
            <a:chOff x="0" y="0"/>
            <a:chExt cx="5178487" cy="851022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5178487" cy="8510228"/>
              <a:chOff x="0" y="0"/>
              <a:chExt cx="5178487" cy="9061984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4572000" y="4861711"/>
                <a:ext cx="0" cy="171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Группа 10"/>
              <p:cNvGrpSpPr/>
              <p:nvPr/>
            </p:nvGrpSpPr>
            <p:grpSpPr>
              <a:xfrm>
                <a:off x="0" y="0"/>
                <a:ext cx="5178487" cy="9061984"/>
                <a:chOff x="0" y="0"/>
                <a:chExt cx="5178487" cy="9061984"/>
              </a:xfrm>
            </p:grpSpPr>
            <p:sp>
              <p:nvSpPr>
                <p:cNvPr id="12" name="Прямоугольник 11"/>
                <p:cNvSpPr/>
                <p:nvPr/>
              </p:nvSpPr>
              <p:spPr>
                <a:xfrm>
                  <a:off x="4083112" y="4327556"/>
                  <a:ext cx="1095375" cy="524510"/>
                </a:xfrm>
                <a:prstGeom prst="rect">
                  <a:avLst/>
                </a:pr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uk-UA" sz="1000" dirty="0">
                      <a:solidFill>
                        <a:srgbClr val="000000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  </a:t>
                  </a:r>
                  <a:r>
                    <a:rPr lang="uk-UA" sz="1000" dirty="0" smtClean="0">
                      <a:solidFill>
                        <a:srgbClr val="000000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Завантаження </a:t>
                  </a:r>
                  <a:r>
                    <a:rPr lang="uk-UA" sz="1000" dirty="0">
                      <a:solidFill>
                        <a:srgbClr val="000000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даних</a:t>
                  </a:r>
                  <a:endParaRPr lang="uk-UA" sz="11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3" name="Поле 98"/>
                <p:cNvSpPr txBox="1"/>
                <p:nvPr/>
              </p:nvSpPr>
              <p:spPr>
                <a:xfrm>
                  <a:off x="4101219" y="4047893"/>
                  <a:ext cx="171450" cy="305435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72000" tIns="45720" rIns="7200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uk-UA" sz="1200" dirty="0">
                      <a:effectLst/>
                      <a:latin typeface="Times New Roman"/>
                      <a:ea typeface="Calibri"/>
                      <a:cs typeface="Times New Roman"/>
                    </a:rPr>
                    <a:t>9</a:t>
                  </a:r>
                  <a:endParaRPr lang="uk-UA" sz="1100" dirty="0">
                    <a:effectLst/>
                    <a:ea typeface="Calibri"/>
                    <a:cs typeface="Times New Roman"/>
                  </a:endParaRPr>
                </a:p>
              </p:txBody>
            </p:sp>
            <p:grpSp>
              <p:nvGrpSpPr>
                <p:cNvPr id="14" name="Группа 13"/>
                <p:cNvGrpSpPr/>
                <p:nvPr/>
              </p:nvGrpSpPr>
              <p:grpSpPr>
                <a:xfrm>
                  <a:off x="0" y="0"/>
                  <a:ext cx="4626226" cy="9061984"/>
                  <a:chOff x="0" y="0"/>
                  <a:chExt cx="4626226" cy="9061984"/>
                </a:xfrm>
              </p:grpSpPr>
              <p:cxnSp>
                <p:nvCxnSpPr>
                  <p:cNvPr id="15" name="Прямая соединительная линия 14"/>
                  <p:cNvCxnSpPr/>
                  <p:nvPr/>
                </p:nvCxnSpPr>
                <p:spPr>
                  <a:xfrm>
                    <a:off x="4571926" y="3641897"/>
                    <a:ext cx="0" cy="684965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Прямая соединительная линия 15"/>
                  <p:cNvCxnSpPr/>
                  <p:nvPr/>
                </p:nvCxnSpPr>
                <p:spPr>
                  <a:xfrm>
                    <a:off x="479817" y="3641631"/>
                    <a:ext cx="8" cy="13917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" name="Группа 16"/>
                  <p:cNvGrpSpPr/>
                  <p:nvPr/>
                </p:nvGrpSpPr>
                <p:grpSpPr>
                  <a:xfrm>
                    <a:off x="0" y="0"/>
                    <a:ext cx="4626226" cy="4191221"/>
                    <a:chOff x="0" y="0"/>
                    <a:chExt cx="4626226" cy="4191221"/>
                  </a:xfrm>
                </p:grpSpPr>
                <p:grpSp>
                  <p:nvGrpSpPr>
                    <p:cNvPr id="35" name="Группа 34"/>
                    <p:cNvGrpSpPr/>
                    <p:nvPr/>
                  </p:nvGrpSpPr>
                  <p:grpSpPr>
                    <a:xfrm>
                      <a:off x="0" y="0"/>
                      <a:ext cx="4626226" cy="4191221"/>
                      <a:chOff x="0" y="0"/>
                      <a:chExt cx="4626226" cy="4191221"/>
                    </a:xfrm>
                  </p:grpSpPr>
                  <p:sp>
                    <p:nvSpPr>
                      <p:cNvPr id="37" name="Овал 36"/>
                      <p:cNvSpPr/>
                      <p:nvPr/>
                    </p:nvSpPr>
                    <p:spPr>
                      <a:xfrm>
                        <a:off x="1872476" y="0"/>
                        <a:ext cx="1113465" cy="415925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ea typeface="Calibri"/>
                            <a:cs typeface="Times New Roman"/>
                          </a:rPr>
                          <a:t>Початок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38" name="Ромб 37"/>
                      <p:cNvSpPr/>
                      <p:nvPr/>
                    </p:nvSpPr>
                    <p:spPr>
                      <a:xfrm>
                        <a:off x="1729183" y="767138"/>
                        <a:ext cx="1384935" cy="987417"/>
                      </a:xfrm>
                      <a:prstGeom prst="diamond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9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Клієнт зареєстрований 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39" name="Прямоугольник 38"/>
                      <p:cNvSpPr/>
                      <p:nvPr/>
                    </p:nvSpPr>
                    <p:spPr>
                      <a:xfrm>
                        <a:off x="0" y="2091350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Реєстрація клієнта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40" name="Прямоугольник 39"/>
                      <p:cNvSpPr/>
                      <p:nvPr/>
                    </p:nvSpPr>
                    <p:spPr>
                      <a:xfrm>
                        <a:off x="3530851" y="2027976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  Авторизація клієнта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41" name="Ромб 40"/>
                      <p:cNvSpPr/>
                      <p:nvPr/>
                    </p:nvSpPr>
                    <p:spPr>
                      <a:xfrm>
                        <a:off x="1745961" y="3104884"/>
                        <a:ext cx="1485938" cy="1086337"/>
                      </a:xfrm>
                      <a:prstGeom prst="diamond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9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Перевірка оновлення даних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42" name="Прямая соединительная линия 41"/>
                      <p:cNvCxnSpPr>
                        <a:endCxn id="38" idx="0"/>
                      </p:cNvCxnSpPr>
                      <p:nvPr/>
                    </p:nvCxnSpPr>
                    <p:spPr>
                      <a:xfrm>
                        <a:off x="2417236" y="416428"/>
                        <a:ext cx="4414" cy="350711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Прямая соединительная линия 42"/>
                      <p:cNvCxnSpPr/>
                      <p:nvPr/>
                    </p:nvCxnSpPr>
                    <p:spPr>
                      <a:xfrm>
                        <a:off x="3114392" y="1267485"/>
                        <a:ext cx="91440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Прямая соединительная линия 43"/>
                      <p:cNvCxnSpPr/>
                      <p:nvPr/>
                    </p:nvCxnSpPr>
                    <p:spPr>
                      <a:xfrm>
                        <a:off x="4028792" y="1267485"/>
                        <a:ext cx="0" cy="75946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Прямая соединительная линия 44"/>
                      <p:cNvCxnSpPr/>
                      <p:nvPr/>
                    </p:nvCxnSpPr>
                    <p:spPr>
                      <a:xfrm>
                        <a:off x="479833" y="1267485"/>
                        <a:ext cx="0" cy="823595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Прямая соединительная линия 45"/>
                      <p:cNvCxnSpPr/>
                      <p:nvPr/>
                    </p:nvCxnSpPr>
                    <p:spPr>
                      <a:xfrm>
                        <a:off x="479833" y="1267485"/>
                        <a:ext cx="124841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Прямая соединительная линия 46"/>
                      <p:cNvCxnSpPr/>
                      <p:nvPr/>
                    </p:nvCxnSpPr>
                    <p:spPr>
                      <a:xfrm>
                        <a:off x="4037845" y="2553077"/>
                        <a:ext cx="0" cy="415925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" name="Прямая соединительная линия 47"/>
                      <p:cNvCxnSpPr/>
                      <p:nvPr/>
                    </p:nvCxnSpPr>
                    <p:spPr>
                      <a:xfrm>
                        <a:off x="479833" y="2616451"/>
                        <a:ext cx="0" cy="35306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Прямая соединительная линия 48"/>
                      <p:cNvCxnSpPr/>
                      <p:nvPr/>
                    </p:nvCxnSpPr>
                    <p:spPr>
                      <a:xfrm flipV="1">
                        <a:off x="479833" y="2969536"/>
                        <a:ext cx="3558012" cy="25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Прямая соединительная линия 49"/>
                      <p:cNvCxnSpPr/>
                      <p:nvPr/>
                    </p:nvCxnSpPr>
                    <p:spPr>
                      <a:xfrm>
                        <a:off x="2489703" y="2969536"/>
                        <a:ext cx="0" cy="135802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Прямая соединительная линия 50"/>
                      <p:cNvCxnSpPr/>
                      <p:nvPr/>
                    </p:nvCxnSpPr>
                    <p:spPr>
                      <a:xfrm>
                        <a:off x="3218560" y="3642163"/>
                        <a:ext cx="1353366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" name="Прямая соединительная линия 51"/>
                      <p:cNvCxnSpPr>
                        <a:endCxn id="41" idx="1"/>
                      </p:cNvCxnSpPr>
                      <p:nvPr/>
                    </p:nvCxnSpPr>
                    <p:spPr>
                      <a:xfrm flipV="1">
                        <a:off x="479825" y="3648053"/>
                        <a:ext cx="1266136" cy="3158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3" name="Поле 91"/>
                      <p:cNvSpPr txBox="1"/>
                      <p:nvPr/>
                    </p:nvSpPr>
                    <p:spPr>
                      <a:xfrm>
                        <a:off x="45267" y="1815417"/>
                        <a:ext cx="171450" cy="305435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72000" tIns="45720" rIns="7200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2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54" name="Поле 92"/>
                      <p:cNvSpPr txBox="1"/>
                      <p:nvPr/>
                    </p:nvSpPr>
                    <p:spPr>
                      <a:xfrm>
                        <a:off x="1940790" y="810803"/>
                        <a:ext cx="171450" cy="305435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72000" tIns="45720" rIns="7200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1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55" name="Поле 97"/>
                      <p:cNvSpPr txBox="1"/>
                      <p:nvPr/>
                    </p:nvSpPr>
                    <p:spPr>
                      <a:xfrm>
                        <a:off x="3567065" y="1897605"/>
                        <a:ext cx="171450" cy="305435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72000" tIns="0" rIns="7200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8</a:t>
                        </a:r>
                        <a:endParaRPr lang="uk-UA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36" name="Поле 93"/>
                    <p:cNvSpPr txBox="1"/>
                    <p:nvPr/>
                  </p:nvSpPr>
                  <p:spPr>
                    <a:xfrm>
                      <a:off x="1955548" y="3237091"/>
                      <a:ext cx="171450" cy="30543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72000" tIns="45720" rIns="7200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18" name="Группа 17"/>
                  <p:cNvGrpSpPr/>
                  <p:nvPr/>
                </p:nvGrpSpPr>
                <p:grpSpPr>
                  <a:xfrm>
                    <a:off x="479833" y="5023071"/>
                    <a:ext cx="4091305" cy="4038913"/>
                    <a:chOff x="0" y="-10656"/>
                    <a:chExt cx="4091305" cy="4038913"/>
                  </a:xfrm>
                </p:grpSpPr>
                <p:grpSp>
                  <p:nvGrpSpPr>
                    <p:cNvPr id="19" name="Группа 18"/>
                    <p:cNvGrpSpPr/>
                    <p:nvPr/>
                  </p:nvGrpSpPr>
                  <p:grpSpPr>
                    <a:xfrm>
                      <a:off x="0" y="0"/>
                      <a:ext cx="4091305" cy="4028257"/>
                      <a:chOff x="0" y="0"/>
                      <a:chExt cx="4091305" cy="4028257"/>
                    </a:xfrm>
                  </p:grpSpPr>
                  <p:sp>
                    <p:nvSpPr>
                      <p:cNvPr id="24" name="Прямоугольник 23"/>
                      <p:cNvSpPr/>
                      <p:nvPr/>
                    </p:nvSpPr>
                    <p:spPr>
                      <a:xfrm>
                        <a:off x="1475715" y="181069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Перегляд меню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5" name="Прямоугольник 24"/>
                      <p:cNvSpPr/>
                      <p:nvPr/>
                    </p:nvSpPr>
                    <p:spPr>
                      <a:xfrm>
                        <a:off x="1475715" y="1013988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  Формування замовлення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6" name="Прямоугольник 25"/>
                      <p:cNvSpPr/>
                      <p:nvPr/>
                    </p:nvSpPr>
                    <p:spPr>
                      <a:xfrm>
                        <a:off x="1475683" y="1891669"/>
                        <a:ext cx="1095375" cy="574843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9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Відправка замовлення на сервер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7" name="Прямоугольник 26"/>
                      <p:cNvSpPr/>
                      <p:nvPr/>
                    </p:nvSpPr>
                    <p:spPr>
                      <a:xfrm>
                        <a:off x="1502876" y="2725093"/>
                        <a:ext cx="1095375" cy="524510"/>
                      </a:xfrm>
                      <a:prstGeom prst="rect">
                        <a:avLst/>
                      </a:prstGeom>
                      <a:noFill/>
                      <a:ln w="127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Прийняття відповіді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8" name="Овал 27"/>
                      <p:cNvSpPr/>
                      <p:nvPr/>
                    </p:nvSpPr>
                    <p:spPr>
                      <a:xfrm>
                        <a:off x="1511929" y="3612332"/>
                        <a:ext cx="1050108" cy="415925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uk-UA" sz="11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Кінець</a:t>
                        </a:r>
                        <a:endParaRPr lang="uk-UA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29" name="Прямая соединительная линия 28"/>
                      <p:cNvCxnSpPr/>
                      <p:nvPr/>
                    </p:nvCxnSpPr>
                    <p:spPr>
                      <a:xfrm>
                        <a:off x="2000816" y="9053"/>
                        <a:ext cx="0" cy="17145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Прямая соединительная линия 29"/>
                      <p:cNvCxnSpPr/>
                      <p:nvPr/>
                    </p:nvCxnSpPr>
                    <p:spPr>
                      <a:xfrm>
                        <a:off x="2018923" y="706170"/>
                        <a:ext cx="0" cy="308402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Прямая соединительная линия 30"/>
                      <p:cNvCxnSpPr/>
                      <p:nvPr/>
                    </p:nvCxnSpPr>
                    <p:spPr>
                      <a:xfrm>
                        <a:off x="0" y="0"/>
                        <a:ext cx="4091305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Прямая соединительная линия 31"/>
                      <p:cNvCxnSpPr/>
                      <p:nvPr/>
                    </p:nvCxnSpPr>
                    <p:spPr>
                      <a:xfrm>
                        <a:off x="2027977" y="1539089"/>
                        <a:ext cx="0" cy="353085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Прямая соединительная линия 32"/>
                      <p:cNvCxnSpPr/>
                      <p:nvPr/>
                    </p:nvCxnSpPr>
                    <p:spPr>
                      <a:xfrm>
                        <a:off x="2027977" y="3250194"/>
                        <a:ext cx="0" cy="35306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Прямая соединительная линия 33"/>
                      <p:cNvCxnSpPr>
                        <a:stCxn id="26" idx="2"/>
                      </p:cNvCxnSpPr>
                      <p:nvPr/>
                    </p:nvCxnSpPr>
                    <p:spPr>
                      <a:xfrm>
                        <a:off x="2023370" y="2466511"/>
                        <a:ext cx="4567" cy="258015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0" name="Поле 95"/>
                    <p:cNvSpPr txBox="1"/>
                    <p:nvPr/>
                  </p:nvSpPr>
                  <p:spPr>
                    <a:xfrm>
                      <a:off x="1493822" y="770711"/>
                      <a:ext cx="171450" cy="30543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72000" tIns="45720" rIns="7200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1" name="Поле 96"/>
                    <p:cNvSpPr txBox="1"/>
                    <p:nvPr/>
                  </p:nvSpPr>
                  <p:spPr>
                    <a:xfrm>
                      <a:off x="1502876" y="-10656"/>
                      <a:ext cx="171450" cy="30543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72000" tIns="45720" rIns="7200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2" name="Поле 100"/>
                    <p:cNvSpPr txBox="1"/>
                    <p:nvPr/>
                  </p:nvSpPr>
                  <p:spPr>
                    <a:xfrm>
                      <a:off x="1530036" y="1663701"/>
                      <a:ext cx="171450" cy="30543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72000" tIns="45720" rIns="7200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3" name="Поле 101"/>
                    <p:cNvSpPr txBox="1"/>
                    <p:nvPr/>
                  </p:nvSpPr>
                  <p:spPr>
                    <a:xfrm>
                      <a:off x="1530036" y="2474504"/>
                      <a:ext cx="171450" cy="305435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72000" tIns="45720" rIns="7200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uk-UA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</p:grpSp>
          </p:grpSp>
        </p:grpSp>
        <p:sp>
          <p:nvSpPr>
            <p:cNvPr id="6" name="Поле 26"/>
            <p:cNvSpPr txBox="1"/>
            <p:nvPr/>
          </p:nvSpPr>
          <p:spPr>
            <a:xfrm>
              <a:off x="3278994" y="3014698"/>
              <a:ext cx="534035" cy="2349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/>
                  <a:ea typeface="Calibri"/>
                  <a:cs typeface="Times New Roman"/>
                </a:rPr>
                <a:t>так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7" name="Поле 35"/>
            <p:cNvSpPr txBox="1"/>
            <p:nvPr/>
          </p:nvSpPr>
          <p:spPr>
            <a:xfrm>
              <a:off x="3032911" y="838619"/>
              <a:ext cx="534035" cy="2349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/>
                  <a:ea typeface="Calibri"/>
                  <a:cs typeface="Times New Roman"/>
                </a:rPr>
                <a:t>так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8" name="Поле 36"/>
            <p:cNvSpPr txBox="1"/>
            <p:nvPr/>
          </p:nvSpPr>
          <p:spPr>
            <a:xfrm>
              <a:off x="1240324" y="838619"/>
              <a:ext cx="534035" cy="2349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/>
                  <a:ea typeface="Calibri"/>
                  <a:cs typeface="Times New Roman"/>
                </a:rPr>
                <a:t>ні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9" name="Поле 37"/>
            <p:cNvSpPr txBox="1"/>
            <p:nvPr/>
          </p:nvSpPr>
          <p:spPr>
            <a:xfrm>
              <a:off x="1257173" y="3014698"/>
              <a:ext cx="534035" cy="2349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latin typeface="Times New Roman"/>
                  <a:ea typeface="Calibri"/>
                  <a:cs typeface="Times New Roman"/>
                </a:rPr>
                <a:t>ні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2823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dirty="0" smtClean="0"/>
              <a:t>Мобільний додаток</a:t>
            </a:r>
            <a:endParaRPr lang="uk-UA" sz="3000" dirty="0"/>
          </a:p>
        </p:txBody>
      </p:sp>
      <p:pic>
        <p:nvPicPr>
          <p:cNvPr id="4" name="Рисунок 3" descr="D:\OKSANA\4 курс\2 триместр\Бакалавр\РЕгистр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3312368" cy="4991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OKSANA\4 курс\2 триместр\Бакалавр\makeup\Вариант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47867"/>
            <a:ext cx="3024336" cy="4991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7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OKSANA\4 курс\2 триместр\Бакалавр\makeup\Вариант2-3-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82" y="764704"/>
            <a:ext cx="3561428" cy="5616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OKSANA\4 курс\2 триместр\Бакалавр\makeup\блюдо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546987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7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OKSANA\4 курс\2 триместр\Бакалавр\makeup\ЗАКАЗ_принят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411750"/>
            <a:ext cx="3536239" cy="589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oksana\Downloads\ВАШ_ЗАКАЗ_ВЫПОЛ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1751"/>
            <a:ext cx="3536239" cy="589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3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888200"/>
          </a:xfrm>
        </p:spPr>
        <p:txBody>
          <a:bodyPr/>
          <a:lstStyle/>
          <a:p>
            <a:pPr algn="just"/>
            <a:r>
              <a:rPr lang="uk-UA" dirty="0"/>
              <a:t>Об’єкт дослідження – процес автоматизації обслуговування клієнтів у закладах харчування</a:t>
            </a:r>
          </a:p>
          <a:p>
            <a:pPr algn="just"/>
            <a:r>
              <a:rPr lang="uk-UA" dirty="0"/>
              <a:t>Предмет дослідження – </a:t>
            </a:r>
            <a:r>
              <a:rPr lang="uk-UA" dirty="0" smtClean="0"/>
              <a:t>моделі та </a:t>
            </a:r>
            <a:r>
              <a:rPr lang="uk-UA" dirty="0"/>
              <a:t>програмні засоби автоматизації обслуговування клієнтів у закладах харчування.</a:t>
            </a:r>
          </a:p>
          <a:p>
            <a:pPr algn="just"/>
            <a:r>
              <a:rPr lang="uk-UA" dirty="0"/>
              <a:t>Мета дослідження – </a:t>
            </a:r>
            <a:r>
              <a:rPr lang="uk-UA" dirty="0" smtClean="0"/>
              <a:t>автоматизація процесу обслуговування клієнтів у закладах харчування для підвищення ефективності роботи персоналу та розширення функціональних можливостей систем обслуговування.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169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Oksana\Downloads\рекомендация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1033"/>
            <a:ext cx="3456384" cy="5634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Oksana\Downloads\оценка заказа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1033"/>
            <a:ext cx="3528392" cy="5634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2752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OKSANA\4 курс\2 триместр\Бакалавр\makeup\web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704856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dirty="0" smtClean="0"/>
              <a:t>Вхід в систему </a:t>
            </a:r>
            <a:r>
              <a:rPr lang="uk-UA" sz="3000" dirty="0" err="1" smtClean="0"/>
              <a:t>веб-клієнта</a:t>
            </a: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32177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057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dirty="0" smtClean="0"/>
              <a:t>Вікно з виконаним замовленням клієнта</a:t>
            </a:r>
            <a:endParaRPr lang="uk-UA" sz="3000" dirty="0"/>
          </a:p>
        </p:txBody>
      </p:sp>
      <p:pic>
        <p:nvPicPr>
          <p:cNvPr id="3074" name="Picture 2" descr="D:\OKSANA\4 курс\2 триместр\Бакалавр\makeup\web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2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333" y="116632"/>
            <a:ext cx="8229600" cy="922114"/>
          </a:xfrm>
        </p:spPr>
        <p:txBody>
          <a:bodyPr>
            <a:normAutofit/>
          </a:bodyPr>
          <a:lstStyle/>
          <a:p>
            <a:r>
              <a:rPr lang="uk-UA" sz="3000" dirty="0"/>
              <a:t>Вікно меню закладу харчування</a:t>
            </a:r>
          </a:p>
        </p:txBody>
      </p:sp>
      <p:pic>
        <p:nvPicPr>
          <p:cNvPr id="4098" name="Picture 2" descr="D:\OKSANA\4 курс\2 триместр\Бакалавр\makeup\web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5126"/>
            <a:ext cx="8568952" cy="454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3000" dirty="0"/>
              <a:t>Вікно редагування страви з меню</a:t>
            </a:r>
          </a:p>
        </p:txBody>
      </p:sp>
      <p:pic>
        <p:nvPicPr>
          <p:cNvPr id="5122" name="Picture 2" descr="D:\OKSANA\4 курс\2 триместр\Бакалавр\makeup\web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85698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14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6612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700" dirty="0" smtClean="0"/>
              <a:t>Проаналізовано предметну область обслуговування клієнтів у закладах харчування. Виконано проектування архітектури та програмних модулів </a:t>
            </a:r>
            <a:r>
              <a:rPr lang="uk-UA" sz="2700" dirty="0" smtClean="0"/>
              <a:t>ІТО</a:t>
            </a:r>
            <a:r>
              <a:rPr lang="uk-UA" sz="2700" dirty="0" smtClean="0"/>
              <a:t>. Проаналізовані підходи  до автоматизованого формування рекомендацій, обґрунтовано вибір алгоритму </a:t>
            </a:r>
            <a:r>
              <a:rPr lang="en-US" sz="2700" dirty="0" smtClean="0"/>
              <a:t>RNSA </a:t>
            </a:r>
            <a:r>
              <a:rPr lang="uk-UA" sz="2700" dirty="0" smtClean="0"/>
              <a:t>формування рекомендацій при обслуговуванні клієнтів у закладах харчування. Виконано програмну реалізацію модулів </a:t>
            </a:r>
            <a:r>
              <a:rPr lang="uk-UA" sz="2700" dirty="0" smtClean="0"/>
              <a:t>ІТО</a:t>
            </a:r>
            <a:r>
              <a:rPr lang="uk-UA" sz="2700" dirty="0" smtClean="0"/>
              <a:t>. </a:t>
            </a:r>
            <a:r>
              <a:rPr lang="uk-UA" sz="2700" dirty="0" smtClean="0"/>
              <a:t>Розширено </a:t>
            </a:r>
            <a:r>
              <a:rPr lang="uk-UA" sz="2700" dirty="0" smtClean="0"/>
              <a:t>функціональні можливості систем обслуговування клієнтів у закладах </a:t>
            </a:r>
            <a:r>
              <a:rPr lang="uk-UA" sz="2700" dirty="0" smtClean="0"/>
              <a:t>харчування</a:t>
            </a:r>
            <a:endParaRPr lang="uk-UA" sz="2700" dirty="0"/>
          </a:p>
          <a:p>
            <a:pPr algn="just"/>
            <a:r>
              <a:rPr lang="uk-UA" sz="2700" dirty="0" smtClean="0"/>
              <a:t>Публікації: Мазурова О.М., Яровий А. А. «Інтелектуальна система для автоматизації обслуговування клієнтів у закладах харчування»</a:t>
            </a:r>
          </a:p>
          <a:p>
            <a:pPr marL="0" indent="0" algn="just">
              <a:buNone/>
            </a:pPr>
            <a:r>
              <a:rPr lang="uk-UA" sz="2700" dirty="0"/>
              <a:t> </a:t>
            </a:r>
            <a:r>
              <a:rPr lang="uk-UA" sz="2700" dirty="0" smtClean="0"/>
              <a:t>    </a:t>
            </a:r>
            <a:r>
              <a:rPr lang="ru-RU" sz="2800" dirty="0" smtClean="0"/>
              <a:t>[</a:t>
            </a:r>
            <a:r>
              <a:rPr lang="en-US" sz="2800" dirty="0"/>
              <a:t>http://conf.vntu.edu.ua/allvntu/2014/initki/txt/Mazurova.pdf</a:t>
            </a:r>
            <a:r>
              <a:rPr lang="ru-RU" sz="2800" dirty="0" smtClean="0"/>
              <a:t>]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uk-UA" sz="2700" dirty="0" err="1" smtClean="0"/>
              <a:t>Мазурова</a:t>
            </a:r>
            <a:r>
              <a:rPr lang="uk-UA" sz="2700" dirty="0" smtClean="0"/>
              <a:t> </a:t>
            </a:r>
            <a:r>
              <a:rPr lang="uk-UA" sz="2700" dirty="0"/>
              <a:t>О.М., Яровий А. А. </a:t>
            </a:r>
            <a:r>
              <a:rPr lang="uk-UA" sz="2700" dirty="0" smtClean="0"/>
              <a:t>«Інформаційна технологія    обслуговування </a:t>
            </a:r>
            <a:r>
              <a:rPr lang="uk-UA" sz="2700" dirty="0"/>
              <a:t>клієнтів у закладах харчування</a:t>
            </a:r>
            <a:r>
              <a:rPr lang="uk-UA" sz="2700" dirty="0" smtClean="0"/>
              <a:t>»</a:t>
            </a:r>
            <a:r>
              <a:rPr lang="ru-RU" sz="2400" dirty="0"/>
              <a:t> [</a:t>
            </a:r>
            <a:r>
              <a:rPr lang="en-US" sz="2400" dirty="0"/>
              <a:t>http://conf.vntu.edu.ua/allvntu/2014/initki/txt/Mazurova.pdf</a:t>
            </a:r>
            <a:r>
              <a:rPr lang="ru-RU" sz="2400" dirty="0"/>
              <a:t>]</a:t>
            </a:r>
          </a:p>
          <a:p>
            <a:pPr marL="0" indent="0" algn="just">
              <a:buNone/>
            </a:pPr>
            <a:endParaRPr lang="uk-UA" sz="2700" dirty="0"/>
          </a:p>
          <a:p>
            <a:pPr marL="0" indent="0" algn="just">
              <a:buNone/>
            </a:pPr>
            <a:endParaRPr lang="uk-UA" sz="2700" dirty="0"/>
          </a:p>
        </p:txBody>
      </p:sp>
    </p:spTree>
    <p:extLst>
      <p:ext uri="{BB962C8B-B14F-4D97-AF65-F5344CB8AC3E}">
        <p14:creationId xmlns:p14="http://schemas.microsoft.com/office/powerpoint/2010/main" val="2592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/>
          <a:lstStyle/>
          <a:p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r>
              <a:rPr lang="ru-RU" dirty="0" smtClean="0"/>
              <a:t>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11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988850" y="1846358"/>
            <a:ext cx="7360875" cy="3102464"/>
            <a:chOff x="979417" y="1454259"/>
            <a:chExt cx="7360875" cy="3102464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979417" y="1454259"/>
              <a:ext cx="2354434" cy="3102464"/>
              <a:chOff x="5076055" y="1075613"/>
              <a:chExt cx="2354434" cy="3102464"/>
            </a:xfrm>
          </p:grpSpPr>
          <p:pic>
            <p:nvPicPr>
              <p:cNvPr id="6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7171" y="3501008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1097" y="2328423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9229" y="1889680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6669" y="1551146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6055" y="1889681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6056" y="1075613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7171" y="2645517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2160" y="3162473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D:\VNTU\Diplom\Презентація\_318-44334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3420" y="2656804"/>
                <a:ext cx="677069" cy="677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1" name="Picture 3" descr="D:\VNTU\Diplom\Презентація\_318-4738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5476" y="2387703"/>
              <a:ext cx="1324816" cy="1324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D:\VNTU\Diplom\Презентація\1440599058-hous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513995"/>
              <a:ext cx="1111628" cy="991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Стрелка вправо 23"/>
            <p:cNvSpPr/>
            <p:nvPr/>
          </p:nvSpPr>
          <p:spPr>
            <a:xfrm>
              <a:off x="3491880" y="3009721"/>
              <a:ext cx="864096" cy="3529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" name="Стрелка вправо 28"/>
            <p:cNvSpPr/>
            <p:nvPr/>
          </p:nvSpPr>
          <p:spPr>
            <a:xfrm>
              <a:off x="5940152" y="3044614"/>
              <a:ext cx="864096" cy="35297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6792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469"/>
            <a:ext cx="8229600" cy="990600"/>
          </a:xfrm>
        </p:spPr>
        <p:txBody>
          <a:bodyPr/>
          <a:lstStyle/>
          <a:p>
            <a:pPr algn="ctr"/>
            <a:r>
              <a:rPr lang="uk-UA" dirty="0"/>
              <a:t>Недоліки процесу обслуговування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2107" y="4149080"/>
            <a:ext cx="8229600" cy="2151895"/>
          </a:xfrm>
        </p:spPr>
        <p:txBody>
          <a:bodyPr/>
          <a:lstStyle/>
          <a:p>
            <a:r>
              <a:rPr lang="uk-UA" dirty="0" smtClean="0"/>
              <a:t>Довгий час обслуговування</a:t>
            </a:r>
          </a:p>
          <a:p>
            <a:r>
              <a:rPr lang="uk-UA" dirty="0" smtClean="0"/>
              <a:t>Виникнення черг</a:t>
            </a:r>
          </a:p>
          <a:p>
            <a:r>
              <a:rPr lang="uk-UA" dirty="0" smtClean="0"/>
              <a:t>Недостатня кількість персоналу</a:t>
            </a:r>
            <a:endParaRPr lang="uk-UA" dirty="0"/>
          </a:p>
        </p:txBody>
      </p:sp>
      <p:pic>
        <p:nvPicPr>
          <p:cNvPr id="4098" name="Picture 2" descr="D:\VNTU\Diplom\Презентація\27_82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8783">
            <a:off x="597180" y="1285058"/>
            <a:ext cx="3607425" cy="24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VNTU\Diplom\Презентація\depositphotos_32346731-Many-people-sit-at-tables-in-restaurant-on-ship-during-cru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012">
            <a:off x="4559906" y="1472293"/>
            <a:ext cx="3834297" cy="22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57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Інформаційна система обслуговування</a:t>
            </a:r>
            <a:endParaRPr lang="uk-UA" dirty="0"/>
          </a:p>
        </p:txBody>
      </p:sp>
      <p:pic>
        <p:nvPicPr>
          <p:cNvPr id="5" name="Picture 3" descr="C:\Users\oksana\Documents\prezantation\none\content\data\repo\____aviary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960439" cy="258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VNTU\Diplom\Презентація\201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61" y="2204864"/>
            <a:ext cx="3660783" cy="258550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388" y="476672"/>
            <a:ext cx="8229600" cy="81034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Загальна діаграма використання </a:t>
            </a:r>
            <a:r>
              <a:rPr lang="uk-UA" dirty="0" smtClean="0"/>
              <a:t>ІТО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933056"/>
            <a:ext cx="8229600" cy="2223904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Рисунок 3" descr="D:\OKSANA\4 курс\2 триместр\Проектування ІС\Курсова робота\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3332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22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Узагальнена структура ІСО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267744" y="1268760"/>
            <a:ext cx="4680520" cy="5112568"/>
            <a:chOff x="0" y="0"/>
            <a:chExt cx="4234768" cy="595222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3132" y="1354347"/>
              <a:ext cx="4191636" cy="2527300"/>
              <a:chOff x="-284671" y="-111602"/>
              <a:chExt cx="4191890" cy="2527540"/>
            </a:xfrm>
          </p:grpSpPr>
          <p:sp>
            <p:nvSpPr>
              <p:cNvPr id="13" name="Облако 12"/>
              <p:cNvSpPr/>
              <p:nvPr/>
            </p:nvSpPr>
            <p:spPr>
              <a:xfrm>
                <a:off x="1329005" y="-111602"/>
                <a:ext cx="1285875" cy="990600"/>
              </a:xfrm>
              <a:prstGeom prst="cloud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4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Server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-284671" y="1457945"/>
                <a:ext cx="1268752" cy="89535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3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Android 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3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client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2637878" y="1510028"/>
                <a:ext cx="1269341" cy="90591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4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Web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400">
                    <a:solidFill>
                      <a:srgbClr val="00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client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16" name="Прямая со стрелкой 15"/>
              <p:cNvCxnSpPr>
                <a:stCxn id="14" idx="0"/>
              </p:cNvCxnSpPr>
              <p:nvPr/>
            </p:nvCxnSpPr>
            <p:spPr>
              <a:xfrm flipV="1">
                <a:off x="349705" y="621642"/>
                <a:ext cx="979300" cy="83630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flipH="1" flipV="1">
                <a:off x="2543176" y="533248"/>
                <a:ext cx="752115" cy="9769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>
                <a:endCxn id="14" idx="7"/>
              </p:cNvCxnSpPr>
              <p:nvPr/>
            </p:nvCxnSpPr>
            <p:spPr>
              <a:xfrm flipH="1">
                <a:off x="798277" y="802656"/>
                <a:ext cx="771619" cy="7864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>
                <a:off x="2362122" y="752061"/>
                <a:ext cx="657203" cy="8286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Прямоугольник 5"/>
            <p:cNvSpPr/>
            <p:nvPr/>
          </p:nvSpPr>
          <p:spPr>
            <a:xfrm>
              <a:off x="8627" y="4054415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Перегляд меню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4701396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Формування замовлення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114136" y="4045789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Керування замовленнями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114136" y="4692770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Редагування меню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751162" y="0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Збереження даних систем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751162" y="724619"/>
              <a:ext cx="1112520" cy="5086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Формування рекомендацій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626" y="5374256"/>
              <a:ext cx="1158463" cy="5779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000" dirty="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Розрахунок платіжними картами</a:t>
              </a:r>
              <a:endParaRPr lang="uk-UA" sz="10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36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10344"/>
          </a:xfrm>
        </p:spPr>
        <p:txBody>
          <a:bodyPr/>
          <a:lstStyle/>
          <a:p>
            <a:pPr algn="ctr"/>
            <a:r>
              <a:rPr lang="uk-UA" dirty="0"/>
              <a:t>Модулі мобільного додатку</a:t>
            </a: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219098" y="1541650"/>
            <a:ext cx="6488655" cy="4286778"/>
            <a:chOff x="0" y="0"/>
            <a:chExt cx="5632450" cy="3829661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940280" y="0"/>
              <a:ext cx="3691662" cy="1595839"/>
              <a:chOff x="0" y="0"/>
              <a:chExt cx="3691662" cy="1595839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0" y="0"/>
                <a:ext cx="1543685" cy="431165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User Interface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0" y="759125"/>
                <a:ext cx="1543685" cy="431165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Adapters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2147977" y="759125"/>
                <a:ext cx="1543685" cy="431165"/>
              </a:xfrm>
              <a:prstGeom prst="round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1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REST 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19" name="Прямая со стрелкой 18"/>
              <p:cNvCxnSpPr/>
              <p:nvPr/>
            </p:nvCxnSpPr>
            <p:spPr>
              <a:xfrm flipV="1">
                <a:off x="560717" y="431321"/>
                <a:ext cx="0" cy="3276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>
                <a:off x="871268" y="431321"/>
                <a:ext cx="0" cy="32780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 flipV="1">
                <a:off x="1009291" y="1181819"/>
                <a:ext cx="0" cy="4140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>
                <a:off x="1328468" y="1190445"/>
                <a:ext cx="0" cy="4051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 стрелкой 22"/>
              <p:cNvCxnSpPr/>
              <p:nvPr/>
            </p:nvCxnSpPr>
            <p:spPr>
              <a:xfrm flipV="1">
                <a:off x="2518913" y="1199072"/>
                <a:ext cx="0" cy="3962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 стрелкой 23"/>
              <p:cNvCxnSpPr/>
              <p:nvPr/>
            </p:nvCxnSpPr>
            <p:spPr>
              <a:xfrm>
                <a:off x="2829464" y="1199072"/>
                <a:ext cx="0" cy="3962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Группа 5"/>
            <p:cNvGrpSpPr/>
            <p:nvPr/>
          </p:nvGrpSpPr>
          <p:grpSpPr>
            <a:xfrm>
              <a:off x="0" y="1621766"/>
              <a:ext cx="5632450" cy="2207895"/>
              <a:chOff x="0" y="0"/>
              <a:chExt cx="5632450" cy="2207895"/>
            </a:xfrm>
          </p:grpSpPr>
          <p:sp>
            <p:nvSpPr>
              <p:cNvPr id="7" name="Поле 745"/>
              <p:cNvSpPr txBox="1"/>
              <p:nvPr/>
            </p:nvSpPr>
            <p:spPr>
              <a:xfrm>
                <a:off x="4408098" y="120770"/>
                <a:ext cx="1172210" cy="37909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300">
                    <a:effectLst/>
                    <a:ea typeface="Calibri"/>
                    <a:cs typeface="Times New Roman"/>
                  </a:rPr>
                  <a:t>Activities</a:t>
                </a:r>
                <a:endParaRPr lang="uk-UA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0"/>
                <a:ext cx="5632450" cy="220789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100">
                    <a:effectLst/>
                    <a:ea typeface="Calibri"/>
                    <a:cs typeface="Times New Roman"/>
                  </a:rPr>
                  <a:t> </a:t>
                </a:r>
              </a:p>
            </p:txBody>
          </p:sp>
          <p:grpSp>
            <p:nvGrpSpPr>
              <p:cNvPr id="9" name="Группа 8"/>
              <p:cNvGrpSpPr/>
              <p:nvPr/>
            </p:nvGrpSpPr>
            <p:grpSpPr>
              <a:xfrm>
                <a:off x="267419" y="715993"/>
                <a:ext cx="5149215" cy="1163954"/>
                <a:chOff x="0" y="0"/>
                <a:chExt cx="5149526" cy="1164243"/>
              </a:xfrm>
            </p:grpSpPr>
            <p:sp>
              <p:nvSpPr>
                <p:cNvPr id="10" name="Скругленный прямоугольник 9"/>
                <p:cNvSpPr/>
                <p:nvPr/>
              </p:nvSpPr>
              <p:spPr>
                <a:xfrm>
                  <a:off x="3605841" y="0"/>
                  <a:ext cx="1543685" cy="431165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Dish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1" name="Скругленный прямоугольник 10"/>
                <p:cNvSpPr/>
                <p:nvPr/>
              </p:nvSpPr>
              <p:spPr>
                <a:xfrm>
                  <a:off x="1837426" y="0"/>
                  <a:ext cx="1543685" cy="439947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Dishes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2" name="Скругленный прямоугольник 11"/>
                <p:cNvSpPr/>
                <p:nvPr/>
              </p:nvSpPr>
              <p:spPr>
                <a:xfrm>
                  <a:off x="0" y="672861"/>
                  <a:ext cx="1543685" cy="448574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Menu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3" name="Скругленный прямоугольник 12"/>
                <p:cNvSpPr/>
                <p:nvPr/>
              </p:nvSpPr>
              <p:spPr>
                <a:xfrm>
                  <a:off x="0" y="0"/>
                  <a:ext cx="1543685" cy="431165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Login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4" name="Скругленный прямоугольник 13"/>
                <p:cNvSpPr/>
                <p:nvPr/>
              </p:nvSpPr>
              <p:spPr>
                <a:xfrm>
                  <a:off x="1837426" y="672861"/>
                  <a:ext cx="1543685" cy="448310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Order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5" name="Скругленный прямоугольник 14"/>
                <p:cNvSpPr/>
                <p:nvPr/>
              </p:nvSpPr>
              <p:spPr>
                <a:xfrm>
                  <a:off x="3605841" y="655608"/>
                  <a:ext cx="1543685" cy="508635"/>
                </a:xfrm>
                <a:prstGeom prst="round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Times New Roman"/>
                      <a:cs typeface="Times New Roman"/>
                    </a:rPr>
                    <a:t>Recommendation Activity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uk-UA" sz="1100">
                    <a:effectLst/>
                    <a:ea typeface="Calibri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1300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Модулі серверної частини </a:t>
            </a:r>
            <a:r>
              <a:rPr lang="uk-UA" dirty="0" smtClean="0"/>
              <a:t>ІТО</a:t>
            </a: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483768" y="1628850"/>
            <a:ext cx="4176464" cy="4333969"/>
            <a:chOff x="0" y="0"/>
            <a:chExt cx="3665783" cy="3915817"/>
          </a:xfrm>
        </p:grpSpPr>
        <p:sp>
          <p:nvSpPr>
            <p:cNvPr id="5" name="Блок-схема: магнитный диск 4"/>
            <p:cNvSpPr/>
            <p:nvPr/>
          </p:nvSpPr>
          <p:spPr>
            <a:xfrm>
              <a:off x="1423358" y="0"/>
              <a:ext cx="810883" cy="871268"/>
            </a:xfrm>
            <a:prstGeom prst="flowChartMagneticDisk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База даних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1095555" y="1276709"/>
              <a:ext cx="1544128" cy="552091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DAO (Data Access Object)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0" y="2372264"/>
              <a:ext cx="1543685" cy="55181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Recommendation Module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147313" y="3519577"/>
              <a:ext cx="1543685" cy="3962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REST module</a:t>
              </a:r>
              <a:endParaRPr lang="uk-UA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122098" y="2372264"/>
              <a:ext cx="1543685" cy="55181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DATA Operation Module</a:t>
              </a:r>
              <a:endParaRPr lang="uk-UA" sz="11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flipV="1">
              <a:off x="1716656" y="862641"/>
              <a:ext cx="0" cy="3967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1958196" y="862641"/>
              <a:ext cx="0" cy="3962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flipV="1">
              <a:off x="741872" y="1828800"/>
              <a:ext cx="621101" cy="54292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1035170" y="1828800"/>
              <a:ext cx="577968" cy="5429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2035834" y="1828800"/>
              <a:ext cx="490855" cy="5416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flipH="1" flipV="1">
              <a:off x="2389517" y="1828800"/>
              <a:ext cx="567690" cy="5422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1544128" y="2518913"/>
              <a:ext cx="595594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H="1">
              <a:off x="1544128" y="2734573"/>
              <a:ext cx="5778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flipH="1">
              <a:off x="2277373" y="2924354"/>
              <a:ext cx="551815" cy="5949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V="1">
              <a:off x="1932317" y="2924354"/>
              <a:ext cx="595630" cy="5952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2558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651</Words>
  <Application>Microsoft Office PowerPoint</Application>
  <PresentationFormat>Экран (4:3)</PresentationFormat>
  <Paragraphs>138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Начальная</vt:lpstr>
      <vt:lpstr>Інформаційна технологія обслуговування клієнтів у закладах харчування</vt:lpstr>
      <vt:lpstr>Презентация PowerPoint</vt:lpstr>
      <vt:lpstr>Презентация PowerPoint</vt:lpstr>
      <vt:lpstr>Недоліки процесу обслуговування</vt:lpstr>
      <vt:lpstr>Інформаційна система обслуговування</vt:lpstr>
      <vt:lpstr>Загальна діаграма використання ІТО </vt:lpstr>
      <vt:lpstr>Узагальнена структура ІСО</vt:lpstr>
      <vt:lpstr>Модулі мобільного додатку</vt:lpstr>
      <vt:lpstr>Модулі серверної частини ІТО</vt:lpstr>
      <vt:lpstr>Презентация PowerPoint</vt:lpstr>
      <vt:lpstr>Архітектура рекомендаційного модуля ІТО</vt:lpstr>
      <vt:lpstr>Коефіцієнт кореляції Пірсона</vt:lpstr>
      <vt:lpstr>Алгоритм RNSA </vt:lpstr>
      <vt:lpstr>Діаграма абстракцій на рівні пакетів</vt:lpstr>
      <vt:lpstr>Діаграма взаємодії класів для варіанту використання «Подання меню» </vt:lpstr>
      <vt:lpstr>Алгоритм роботи мобільного додатку</vt:lpstr>
      <vt:lpstr>Мобільний додаток</vt:lpstr>
      <vt:lpstr>Презентация PowerPoint</vt:lpstr>
      <vt:lpstr>Презентация PowerPoint</vt:lpstr>
      <vt:lpstr>Презентация PowerPoint</vt:lpstr>
      <vt:lpstr>Вхід в систему веб-клієнта</vt:lpstr>
      <vt:lpstr>Вікно з виконаним замовленням клієнта</vt:lpstr>
      <vt:lpstr>Вікно меню закладу харчування</vt:lpstr>
      <vt:lpstr>Вікно редагування страви з меню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Oksana</cp:lastModifiedBy>
  <cp:revision>13</cp:revision>
  <dcterms:created xsi:type="dcterms:W3CDTF">2015-11-18T22:39:31Z</dcterms:created>
  <dcterms:modified xsi:type="dcterms:W3CDTF">2015-11-19T08:52:52Z</dcterms:modified>
</cp:coreProperties>
</file>