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Default Extension="vsdx" ContentType="application/vnd.ms-visio.drawing"/>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Default Extension="xlsx" ContentType="application/vnd.openxmlformats-officedocument.spreadsheetml.sheet"/>
  <Override PartName="/ppt/charts/chart3.xml" ContentType="application/vnd.openxmlformats-officedocument.drawingml.char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Default Extension="emf" ContentType="image/x-em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3" r:id="rId4"/>
    <p:sldId id="274" r:id="rId5"/>
    <p:sldId id="261" r:id="rId6"/>
    <p:sldId id="263" r:id="rId7"/>
    <p:sldId id="275" r:id="rId8"/>
    <p:sldId id="280" r:id="rId9"/>
    <p:sldId id="281" r:id="rId10"/>
    <p:sldId id="272" r:id="rId11"/>
    <p:sldId id="269" r:id="rId12"/>
    <p:sldId id="276" r:id="rId13"/>
    <p:sldId id="282" r:id="rId14"/>
    <p:sldId id="283" r:id="rId15"/>
    <p:sldId id="284" r:id="rId16"/>
    <p:sldId id="285" r:id="rId17"/>
    <p:sldId id="267" r:id="rId18"/>
    <p:sldId id="286" r:id="rId19"/>
    <p:sldId id="287" r:id="rId20"/>
    <p:sldId id="259" r:id="rId21"/>
    <p:sldId id="277" r:id="rId22"/>
    <p:sldId id="288" r:id="rId23"/>
    <p:sldId id="289" r:id="rId24"/>
    <p:sldId id="290" r:id="rId25"/>
    <p:sldId id="291" r:id="rId26"/>
    <p:sldId id="278" r:id="rId27"/>
    <p:sldId id="292" r:id="rId28"/>
    <p:sldId id="264"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xmlns="">
        <p14:section name="Раздел по умолчанию" id="{22CA318E-741D-499E-A181-2F4849FC0C3F}">
          <p14:sldIdLst>
            <p14:sldId id="256"/>
          </p14:sldIdLst>
        </p14:section>
        <p14:section name="Раздел без заголовка" id="{9C0BCF6F-0F67-4353-BD99-AEAF8B3871FA}">
          <p14:sldIdLst>
            <p14:sldId id="257"/>
            <p14:sldId id="273"/>
            <p14:sldId id="274"/>
            <p14:sldId id="261"/>
            <p14:sldId id="271"/>
            <p14:sldId id="263"/>
            <p14:sldId id="275"/>
            <p14:sldId id="272"/>
            <p14:sldId id="268"/>
            <p14:sldId id="269"/>
            <p14:sldId id="270"/>
            <p14:sldId id="262"/>
            <p14:sldId id="265"/>
            <p14:sldId id="266"/>
            <p14:sldId id="276"/>
            <p14:sldId id="267"/>
            <p14:sldId id="259"/>
            <p14:sldId id="277"/>
            <p14:sldId id="278"/>
            <p14:sldId id="264"/>
          </p14:sldIdLst>
        </p14:section>
      </p14:sectionLst>
    </p:ex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121"/>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3" d="100"/>
          <a:sy n="73" d="100"/>
        </p:scale>
        <p:origin x="-420"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_____Microsoft_Office_Excel3.xlsx"/></Relationships>
</file>

<file path=ppt/charts/_rels/chart2.xml.rels><?xml version="1.0" encoding="UTF-8" standalone="yes"?>
<Relationships xmlns="http://schemas.openxmlformats.org/package/2006/relationships"><Relationship Id="rId1" Type="http://schemas.openxmlformats.org/officeDocument/2006/relationships/package" Target="../embeddings/_____Microsoft_Office_Excel4.xlsx"/></Relationships>
</file>

<file path=ppt/charts/_rels/chart3.xml.rels><?xml version="1.0" encoding="UTF-8" standalone="yes"?>
<Relationships xmlns="http://schemas.openxmlformats.org/package/2006/relationships"><Relationship Id="rId1" Type="http://schemas.openxmlformats.org/officeDocument/2006/relationships/package" Target="../embeddings/_____Microsoft_Office_Excel5.xlsx"/></Relationships>
</file>

<file path=ppt/charts/chart1.xml><?xml version="1.0" encoding="utf-8"?>
<c:chartSpace xmlns:c="http://schemas.openxmlformats.org/drawingml/2006/chart" xmlns:a="http://schemas.openxmlformats.org/drawingml/2006/main" xmlns:r="http://schemas.openxmlformats.org/officeDocument/2006/relationships">
  <c:lang val="uk-UA"/>
  <c:chart>
    <c:title>
      <c:tx>
        <c:rich>
          <a:bodyPr/>
          <a:lstStyle/>
          <a:p>
            <a:pPr>
              <a:defRPr/>
            </a:pPr>
            <a:r>
              <a:rPr lang="uk-UA"/>
              <a:t>Час роботи програми </a:t>
            </a:r>
          </a:p>
        </c:rich>
      </c:tx>
      <c:layout/>
    </c:title>
    <c:plotArea>
      <c:layout/>
      <c:lineChart>
        <c:grouping val="stacked"/>
        <c:ser>
          <c:idx val="0"/>
          <c:order val="0"/>
          <c:tx>
            <c:strRef>
              <c:f>Sheet1!$B$1</c:f>
              <c:strCache>
                <c:ptCount val="1"/>
                <c:pt idx="0">
                  <c:v>Час роботи програми у секундах</c:v>
                </c:pt>
              </c:strCache>
            </c:strRef>
          </c:tx>
          <c:spPr>
            <a:ln>
              <a:solidFill>
                <a:srgbClr val="FF2121"/>
              </a:solidFill>
            </a:ln>
          </c:spPr>
          <c:cat>
            <c:strRef>
              <c:f>Sheet1!$A$2:$A$7</c:f>
              <c:strCache>
                <c:ptCount val="6"/>
                <c:pt idx="0">
                  <c:v>3*3</c:v>
                </c:pt>
                <c:pt idx="1">
                  <c:v>8*8</c:v>
                </c:pt>
                <c:pt idx="2">
                  <c:v>16*16</c:v>
                </c:pt>
                <c:pt idx="3">
                  <c:v>32*32</c:v>
                </c:pt>
                <c:pt idx="4">
                  <c:v>64*64</c:v>
                </c:pt>
                <c:pt idx="5">
                  <c:v>128*128</c:v>
                </c:pt>
              </c:strCache>
            </c:strRef>
          </c:cat>
          <c:val>
            <c:numRef>
              <c:f>Sheet1!$B$2:$B$7</c:f>
              <c:numCache>
                <c:formatCode>General</c:formatCode>
                <c:ptCount val="6"/>
                <c:pt idx="0">
                  <c:v>1.6640000000000005E-3</c:v>
                </c:pt>
                <c:pt idx="1">
                  <c:v>3.3030000000000012E-3</c:v>
                </c:pt>
                <c:pt idx="2">
                  <c:v>1.0227000000000003E-2</c:v>
                </c:pt>
                <c:pt idx="3">
                  <c:v>3.2643000000000012E-2</c:v>
                </c:pt>
                <c:pt idx="4">
                  <c:v>0.19248000000000007</c:v>
                </c:pt>
                <c:pt idx="5">
                  <c:v>1.280035</c:v>
                </c:pt>
              </c:numCache>
            </c:numRef>
          </c:val>
        </c:ser>
        <c:marker val="1"/>
        <c:axId val="81321984"/>
        <c:axId val="57729408"/>
      </c:lineChart>
      <c:catAx>
        <c:axId val="81321984"/>
        <c:scaling>
          <c:orientation val="minMax"/>
        </c:scaling>
        <c:axPos val="b"/>
        <c:numFmt formatCode="General" sourceLinked="1"/>
        <c:tickLblPos val="nextTo"/>
        <c:crossAx val="57729408"/>
        <c:crosses val="autoZero"/>
        <c:auto val="1"/>
        <c:lblAlgn val="ctr"/>
        <c:lblOffset val="100"/>
      </c:catAx>
      <c:valAx>
        <c:axId val="57729408"/>
        <c:scaling>
          <c:orientation val="minMax"/>
        </c:scaling>
        <c:axPos val="l"/>
        <c:majorGridlines/>
        <c:numFmt formatCode="General" sourceLinked="1"/>
        <c:tickLblPos val="nextTo"/>
        <c:crossAx val="81321984"/>
        <c:crosses val="autoZero"/>
        <c:crossBetween val="between"/>
      </c:valAx>
    </c:plotArea>
    <c:legend>
      <c:legendPos val="r"/>
      <c:layout/>
    </c:legend>
    <c:plotVisOnly val="1"/>
  </c:chart>
  <c:externalData r:id="rId1"/>
</c:chartSpace>
</file>

<file path=ppt/charts/chart2.xml><?xml version="1.0" encoding="utf-8"?>
<c:chartSpace xmlns:c="http://schemas.openxmlformats.org/drawingml/2006/chart" xmlns:a="http://schemas.openxmlformats.org/drawingml/2006/main" xmlns:r="http://schemas.openxmlformats.org/officeDocument/2006/relationships">
  <c:date1904 val="1"/>
  <c:lang val="uk-UA"/>
  <c:chart>
    <c:title>
      <c:tx>
        <c:rich>
          <a:bodyPr/>
          <a:lstStyle/>
          <a:p>
            <a:pPr>
              <a:defRPr/>
            </a:pPr>
            <a:r>
              <a:rPr lang="uk-UA"/>
              <a:t>Час роботи програми</a:t>
            </a:r>
          </a:p>
        </c:rich>
      </c:tx>
      <c:layout/>
    </c:title>
    <c:plotArea>
      <c:layout/>
      <c:lineChart>
        <c:grouping val="stacked"/>
        <c:ser>
          <c:idx val="0"/>
          <c:order val="0"/>
          <c:tx>
            <c:strRef>
              <c:f>Sheet1!$B$1</c:f>
              <c:strCache>
                <c:ptCount val="1"/>
                <c:pt idx="0">
                  <c:v>Час роботи програми у мілісекундах</c:v>
                </c:pt>
              </c:strCache>
            </c:strRef>
          </c:tx>
          <c:spPr>
            <a:ln>
              <a:solidFill>
                <a:srgbClr val="FF2121"/>
              </a:solidFill>
            </a:ln>
          </c:spPr>
          <c:cat>
            <c:strRef>
              <c:f>Sheet1!$A$2:$A$5</c:f>
              <c:strCache>
                <c:ptCount val="4"/>
                <c:pt idx="0">
                  <c:v>128×128</c:v>
                </c:pt>
                <c:pt idx="1">
                  <c:v>256×256</c:v>
                </c:pt>
                <c:pt idx="2">
                  <c:v>512×512</c:v>
                </c:pt>
                <c:pt idx="3">
                  <c:v>1024×1024</c:v>
                </c:pt>
              </c:strCache>
            </c:strRef>
          </c:cat>
          <c:val>
            <c:numRef>
              <c:f>Sheet1!$B$2:$B$5</c:f>
              <c:numCache>
                <c:formatCode>General</c:formatCode>
                <c:ptCount val="4"/>
                <c:pt idx="0">
                  <c:v>2.2012000000000011E-2</c:v>
                </c:pt>
                <c:pt idx="1">
                  <c:v>3.5007000000000052E-2</c:v>
                </c:pt>
                <c:pt idx="2">
                  <c:v>3.6012000000000002E-2</c:v>
                </c:pt>
                <c:pt idx="3">
                  <c:v>3.6102000000000002E-2</c:v>
                </c:pt>
              </c:numCache>
            </c:numRef>
          </c:val>
        </c:ser>
        <c:marker val="1"/>
        <c:axId val="84910080"/>
        <c:axId val="84911616"/>
      </c:lineChart>
      <c:catAx>
        <c:axId val="84910080"/>
        <c:scaling>
          <c:orientation val="minMax"/>
        </c:scaling>
        <c:axPos val="b"/>
        <c:numFmt formatCode="General" sourceLinked="1"/>
        <c:tickLblPos val="nextTo"/>
        <c:crossAx val="84911616"/>
        <c:crosses val="autoZero"/>
        <c:auto val="1"/>
        <c:lblAlgn val="ctr"/>
        <c:lblOffset val="100"/>
      </c:catAx>
      <c:valAx>
        <c:axId val="84911616"/>
        <c:scaling>
          <c:orientation val="minMax"/>
        </c:scaling>
        <c:axPos val="l"/>
        <c:majorGridlines/>
        <c:numFmt formatCode="General" sourceLinked="1"/>
        <c:tickLblPos val="nextTo"/>
        <c:crossAx val="84910080"/>
        <c:crosses val="autoZero"/>
        <c:crossBetween val="between"/>
      </c:valAx>
    </c:plotArea>
    <c:legend>
      <c:legendPos val="r"/>
      <c:layout/>
    </c:legend>
    <c:plotVisOnly val="1"/>
  </c:chart>
  <c:externalData r:id="rId1"/>
</c:chartSpace>
</file>

<file path=ppt/charts/chart3.xml><?xml version="1.0" encoding="utf-8"?>
<c:chartSpace xmlns:c="http://schemas.openxmlformats.org/drawingml/2006/chart" xmlns:a="http://schemas.openxmlformats.org/drawingml/2006/main" xmlns:r="http://schemas.openxmlformats.org/officeDocument/2006/relationships">
  <c:date1904 val="1"/>
  <c:lang val="uk-UA"/>
  <c:chart>
    <c:title>
      <c:tx>
        <c:rich>
          <a:bodyPr/>
          <a:lstStyle/>
          <a:p>
            <a:pPr>
              <a:defRPr/>
            </a:pPr>
            <a:r>
              <a:rPr lang="uk-UA"/>
              <a:t>Час роботи програми</a:t>
            </a:r>
          </a:p>
        </c:rich>
      </c:tx>
      <c:layout/>
    </c:title>
    <c:plotArea>
      <c:layout/>
      <c:lineChart>
        <c:grouping val="stacked"/>
        <c:ser>
          <c:idx val="0"/>
          <c:order val="0"/>
          <c:tx>
            <c:strRef>
              <c:f>Sheet1!$B$1</c:f>
              <c:strCache>
                <c:ptCount val="1"/>
                <c:pt idx="0">
                  <c:v>Час роботи програми у мілісекундах</c:v>
                </c:pt>
              </c:strCache>
            </c:strRef>
          </c:tx>
          <c:spPr>
            <a:ln>
              <a:solidFill>
                <a:srgbClr val="FF2121"/>
              </a:solidFill>
            </a:ln>
          </c:spPr>
          <c:cat>
            <c:strRef>
              <c:f>Sheet1!$A$2:$A$5</c:f>
              <c:strCache>
                <c:ptCount val="4"/>
                <c:pt idx="0">
                  <c:v>128×128</c:v>
                </c:pt>
                <c:pt idx="1">
                  <c:v>256×256</c:v>
                </c:pt>
                <c:pt idx="2">
                  <c:v>512×512</c:v>
                </c:pt>
                <c:pt idx="3">
                  <c:v>1024×1024</c:v>
                </c:pt>
              </c:strCache>
            </c:strRef>
          </c:cat>
          <c:val>
            <c:numRef>
              <c:f>Sheet1!$B$2:$B$5</c:f>
              <c:numCache>
                <c:formatCode>General</c:formatCode>
                <c:ptCount val="4"/>
                <c:pt idx="0">
                  <c:v>3.7999999999999999E-2</c:v>
                </c:pt>
                <c:pt idx="1">
                  <c:v>4.1399999999999999E-2</c:v>
                </c:pt>
                <c:pt idx="2">
                  <c:v>4.5699999999999998E-2</c:v>
                </c:pt>
                <c:pt idx="3">
                  <c:v>5.1000000000000004E-2</c:v>
                </c:pt>
              </c:numCache>
            </c:numRef>
          </c:val>
        </c:ser>
        <c:marker val="1"/>
        <c:axId val="85341312"/>
        <c:axId val="85342848"/>
      </c:lineChart>
      <c:catAx>
        <c:axId val="85341312"/>
        <c:scaling>
          <c:orientation val="minMax"/>
        </c:scaling>
        <c:axPos val="b"/>
        <c:numFmt formatCode="General" sourceLinked="1"/>
        <c:tickLblPos val="nextTo"/>
        <c:crossAx val="85342848"/>
        <c:crosses val="autoZero"/>
        <c:auto val="1"/>
        <c:lblAlgn val="ctr"/>
        <c:lblOffset val="100"/>
      </c:catAx>
      <c:valAx>
        <c:axId val="85342848"/>
        <c:scaling>
          <c:orientation val="minMax"/>
        </c:scaling>
        <c:axPos val="l"/>
        <c:majorGridlines/>
        <c:numFmt formatCode="General" sourceLinked="1"/>
        <c:tickLblPos val="nextTo"/>
        <c:crossAx val="85341312"/>
        <c:crosses val="autoZero"/>
        <c:crossBetween val="between"/>
      </c:valAx>
    </c:plotArea>
    <c:legend>
      <c:legendPos val="r"/>
      <c:layout/>
    </c:legend>
    <c:plotVisOnly val="1"/>
  </c:chart>
  <c:externalData r:id="rId1"/>
</c:chartSpace>
</file>

<file path=ppt/drawings/_rels/vmlDrawing1.v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image" Target="../media/image8.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ru-RU" smtClean="0"/>
              <a:t>Образец заголовка</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smtClean="0"/>
              <a:t>Образец подзаголовка</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pPr/>
              <a:t>11/17/2015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Content Placeholder 2"/>
          <p:cNvSpPr>
            <a:spLocks noGrp="1"/>
          </p:cNvSpPr>
          <p:nvPr>
            <p:ph idx="1"/>
          </p:nvPr>
        </p:nvSpPr>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ru-RU" smtClean="0"/>
              <a:t>Образец заголовка</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9796027F-7875-4030-9381-8BD8C4F21935}" type="datetimeFigureOut">
              <a:rPr lang="en-US" dirty="0"/>
              <a:pPr/>
              <a:t>11/17/2015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pPr/>
              <a:t>11/17/2015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u-RU" smtClean="0"/>
              <a:t>Образец заголовка</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pPr/>
              <a:t>11/17/2015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ru-RU" smtClean="0"/>
              <a:t>Образец заголовка</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7" name="Date Placeholder 4"/>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ru-RU" smtClean="0"/>
              <a:t>Образец заголовка</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dirty="0" smtClean="0"/>
              <a:t>Вставка рисунка</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Date Placeholder 4"/>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я фотография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ru-RU" smtClean="0"/>
              <a:t>Образец заголовка</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dirty="0" smtClean="0"/>
              <a:t>Вставка рисунка</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Date Placeholder 4"/>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Заголовок и подпись">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ru-RU" smtClean="0"/>
              <a:t>Образец заголовка</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4" name="Date Placeholder 3"/>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Цитата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ru-RU" smtClean="0"/>
              <a:t>Образец заголовка</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ru-RU" smtClean="0"/>
              <a:t>Образец текста</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4" name="Date Placeholder 3"/>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очка имени">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ru-RU" smtClean="0"/>
              <a:t>Образец заголовка</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Три колонки">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ru-RU" smtClean="0"/>
              <a:t>Образец заголовка</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Столбец с тремя рисунками">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ru-RU" smtClean="0"/>
              <a:t>Образец заголовка</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dirty="0" smtClean="0"/>
              <a:t>Вставка рисунка</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dirty="0" smtClean="0"/>
              <a:t>Вставка рисунка</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dirty="0" smtClean="0"/>
              <a:t>Вставка рисунка</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Vertical Text Placeholder 2"/>
          <p:cNvSpPr>
            <a:spLocks noGrp="1"/>
          </p:cNvSpPr>
          <p:nvPr>
            <p:ph type="body" orient="vert" idx="1"/>
          </p:nvPr>
        </p:nvSpPr>
        <p:spPr/>
        <p:txBody>
          <a:bodyPr vert="eaVert" anchor="t" anchorCtr="0"/>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ru-RU" smtClean="0"/>
              <a:t>Образец заголовка</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pPr/>
              <a:t>11/17/2015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xmlns=""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xmlns=""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ru-RU" smtClean="0"/>
              <a:t>Образец заголовка</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pPr/>
              <a:t>11/17/2015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package" Target="../embeddings/_________Microsoft_Visio22.vsdx"/><Relationship Id="rId5" Type="http://schemas.openxmlformats.org/officeDocument/2006/relationships/package" Target="../embeddings/_________Microsoft_Visio11.vsdx"/><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775881" y="152400"/>
            <a:ext cx="7937501" cy="1320800"/>
          </a:xfrm>
        </p:spPr>
        <p:txBody>
          <a:bodyPr/>
          <a:lstStyle/>
          <a:p>
            <a:pPr algn="ctr"/>
            <a:r>
              <a:rPr lang="uk-UA" sz="2000" b="1" cap="all" dirty="0" smtClean="0">
                <a:effectLst>
                  <a:outerShdw blurRad="38100" dist="38100" dir="2700000" algn="tl">
                    <a:srgbClr val="000000">
                      <a:alpha val="43137"/>
                    </a:srgbClr>
                  </a:outerShdw>
                </a:effectLst>
              </a:rPr>
              <a:t>міністерство освіти і науки України</a:t>
            </a:r>
            <a:br>
              <a:rPr lang="uk-UA" sz="2000" b="1" cap="all" dirty="0" smtClean="0">
                <a:effectLst>
                  <a:outerShdw blurRad="38100" dist="38100" dir="2700000" algn="tl">
                    <a:srgbClr val="000000">
                      <a:alpha val="43137"/>
                    </a:srgbClr>
                  </a:outerShdw>
                </a:effectLst>
              </a:rPr>
            </a:br>
            <a:r>
              <a:rPr lang="uk-UA" sz="2000" b="1" cap="all" dirty="0">
                <a:effectLst>
                  <a:outerShdw blurRad="38100" dist="38100" dir="2700000" algn="tl">
                    <a:srgbClr val="000000">
                      <a:alpha val="43137"/>
                    </a:srgbClr>
                  </a:outerShdw>
                </a:effectLst>
              </a:rPr>
              <a:t>Вінницький національний технічний університет</a:t>
            </a:r>
            <a:r>
              <a:rPr lang="uk-UA" sz="2000" b="1" dirty="0">
                <a:effectLst>
                  <a:outerShdw blurRad="38100" dist="38100" dir="2700000" algn="tl">
                    <a:srgbClr val="000000">
                      <a:alpha val="43137"/>
                    </a:srgbClr>
                  </a:outerShdw>
                </a:effectLst>
              </a:rPr>
              <a:t/>
            </a:r>
            <a:br>
              <a:rPr lang="uk-UA" sz="2000" b="1" dirty="0">
                <a:effectLst>
                  <a:outerShdw blurRad="38100" dist="38100" dir="2700000" algn="tl">
                    <a:srgbClr val="000000">
                      <a:alpha val="43137"/>
                    </a:srgbClr>
                  </a:outerShdw>
                </a:effectLst>
              </a:rPr>
            </a:br>
            <a:r>
              <a:rPr lang="uk-UA" sz="2000" b="1" dirty="0">
                <a:effectLst>
                  <a:outerShdw blurRad="38100" dist="38100" dir="2700000" algn="tl">
                    <a:srgbClr val="000000">
                      <a:alpha val="43137"/>
                    </a:srgbClr>
                  </a:outerShdw>
                </a:effectLst>
              </a:rPr>
              <a:t/>
            </a:r>
            <a:br>
              <a:rPr lang="uk-UA" sz="2000" b="1" dirty="0">
                <a:effectLst>
                  <a:outerShdw blurRad="38100" dist="38100" dir="2700000" algn="tl">
                    <a:srgbClr val="000000">
                      <a:alpha val="43137"/>
                    </a:srgbClr>
                  </a:outerShdw>
                </a:effectLst>
              </a:rPr>
            </a:br>
            <a:endParaRPr lang="uk-UA" sz="2000" b="1" cap="all" dirty="0">
              <a:effectLst>
                <a:outerShdw blurRad="38100" dist="38100" dir="2700000" algn="tl">
                  <a:srgbClr val="000000">
                    <a:alpha val="43137"/>
                  </a:srgbClr>
                </a:outerShdw>
              </a:effectLst>
            </a:endParaRPr>
          </a:p>
        </p:txBody>
      </p:sp>
      <p:sp>
        <p:nvSpPr>
          <p:cNvPr id="3" name="Подзаголовок 2"/>
          <p:cNvSpPr>
            <a:spLocks noGrp="1"/>
          </p:cNvSpPr>
          <p:nvPr>
            <p:ph type="subTitle" idx="1"/>
          </p:nvPr>
        </p:nvSpPr>
        <p:spPr>
          <a:xfrm>
            <a:off x="3797300" y="1466850"/>
            <a:ext cx="8102600" cy="762000"/>
          </a:xfrm>
        </p:spPr>
        <p:txBody>
          <a:bodyPr>
            <a:noAutofit/>
          </a:bodyPr>
          <a:lstStyle/>
          <a:p>
            <a:pPr algn="r"/>
            <a:endParaRPr lang="ru-RU" sz="1800" b="1" i="1" dirty="0">
              <a:solidFill>
                <a:schemeClr val="tx1"/>
              </a:solidFill>
              <a:effectLst>
                <a:outerShdw blurRad="38100" dist="38100" dir="2700000" algn="tl">
                  <a:srgbClr val="000000">
                    <a:alpha val="43137"/>
                  </a:srgbClr>
                </a:outerShdw>
              </a:effectLst>
            </a:endParaRPr>
          </a:p>
        </p:txBody>
      </p:sp>
      <p:sp>
        <p:nvSpPr>
          <p:cNvPr id="7" name="TextBox 6"/>
          <p:cNvSpPr txBox="1"/>
          <p:nvPr/>
        </p:nvSpPr>
        <p:spPr>
          <a:xfrm>
            <a:off x="1066800" y="2787650"/>
            <a:ext cx="10274300" cy="1200329"/>
          </a:xfrm>
          <a:prstGeom prst="rect">
            <a:avLst/>
          </a:prstGeom>
          <a:noFill/>
        </p:spPr>
        <p:txBody>
          <a:bodyPr wrap="square" rtlCol="0">
            <a:spAutoFit/>
          </a:bodyPr>
          <a:lstStyle/>
          <a:p>
            <a:pPr algn="ctr"/>
            <a:r>
              <a:rPr lang="ru-RU" sz="2400" b="1" i="1" dirty="0">
                <a:solidFill>
                  <a:srgbClr val="FF2121"/>
                </a:solidFill>
              </a:rPr>
              <a:t>Інформаційна технологія паралельно-ієрархічного </a:t>
            </a:r>
            <a:r>
              <a:rPr lang="ru-RU" sz="2400" b="1" i="1" dirty="0" smtClean="0">
                <a:solidFill>
                  <a:srgbClr val="FF2121"/>
                </a:solidFill>
              </a:rPr>
              <a:t>перетворення цифрової інформації на основі актор-моделі обчислень</a:t>
            </a:r>
            <a:endParaRPr lang="uk-UA" sz="2400" b="1" i="1" dirty="0" smtClean="0">
              <a:solidFill>
                <a:srgbClr val="FF2121"/>
              </a:solidFill>
            </a:endParaRPr>
          </a:p>
        </p:txBody>
      </p:sp>
      <p:sp>
        <p:nvSpPr>
          <p:cNvPr id="9" name="TextBox 8"/>
          <p:cNvSpPr txBox="1"/>
          <p:nvPr/>
        </p:nvSpPr>
        <p:spPr>
          <a:xfrm>
            <a:off x="5418666" y="4623315"/>
            <a:ext cx="6481233" cy="646331"/>
          </a:xfrm>
          <a:prstGeom prst="rect">
            <a:avLst/>
          </a:prstGeom>
          <a:noFill/>
        </p:spPr>
        <p:txBody>
          <a:bodyPr wrap="square" rtlCol="0">
            <a:spAutoFit/>
          </a:bodyPr>
          <a:lstStyle/>
          <a:p>
            <a:pPr algn="ctr"/>
            <a:r>
              <a:rPr lang="ru-RU" b="1" i="1" dirty="0" smtClean="0">
                <a:effectLst>
                  <a:outerShdw blurRad="38100" dist="38100" dir="2700000" algn="tl">
                    <a:srgbClr val="000000">
                      <a:alpha val="43137"/>
                    </a:srgbClr>
                  </a:outerShdw>
                </a:effectLst>
              </a:rPr>
              <a:t>Польгуль Т. Д., </a:t>
            </a:r>
            <a:r>
              <a:rPr lang="ru-RU" b="1" i="1" dirty="0">
                <a:effectLst>
                  <a:outerShdw blurRad="38100" dist="38100" dir="2700000" algn="tl">
                    <a:srgbClr val="000000">
                      <a:alpha val="43137"/>
                    </a:srgbClr>
                  </a:outerShdw>
                </a:effectLst>
              </a:rPr>
              <a:t>ст. гр. </a:t>
            </a:r>
            <a:r>
              <a:rPr lang="ru-RU" b="1" i="1" dirty="0" smtClean="0">
                <a:effectLst>
                  <a:outerShdw blurRad="38100" dist="38100" dir="2700000" algn="tl">
                    <a:srgbClr val="000000">
                      <a:alpha val="43137"/>
                    </a:srgbClr>
                  </a:outerShdw>
                </a:effectLst>
              </a:rPr>
              <a:t>1КН-</a:t>
            </a:r>
            <a:r>
              <a:rPr lang="en-US" b="1" i="1" dirty="0" smtClean="0">
                <a:effectLst>
                  <a:outerShdw blurRad="38100" dist="38100" dir="2700000" algn="tl">
                    <a:srgbClr val="000000">
                      <a:alpha val="43137"/>
                    </a:srgbClr>
                  </a:outerShdw>
                </a:effectLst>
              </a:rPr>
              <a:t>1</a:t>
            </a:r>
            <a:r>
              <a:rPr lang="uk-UA" b="1" i="1" dirty="0" smtClean="0">
                <a:effectLst>
                  <a:outerShdw blurRad="38100" dist="38100" dir="2700000" algn="tl">
                    <a:srgbClr val="000000">
                      <a:alpha val="43137"/>
                    </a:srgbClr>
                  </a:outerShdw>
                </a:effectLst>
              </a:rPr>
              <a:t>4</a:t>
            </a:r>
            <a:r>
              <a:rPr lang="ru-RU" b="1" i="1" dirty="0" smtClean="0">
                <a:effectLst>
                  <a:outerShdw blurRad="38100" dist="38100" dir="2700000" algn="tl">
                    <a:srgbClr val="000000">
                      <a:alpha val="43137"/>
                    </a:srgbClr>
                  </a:outerShdw>
                </a:effectLst>
              </a:rPr>
              <a:t>м</a:t>
            </a:r>
            <a:r>
              <a:rPr lang="uk-UA" b="1" i="1" dirty="0" smtClean="0">
                <a:effectLst>
                  <a:outerShdw blurRad="38100" dist="38100" dir="2700000" algn="tl">
                    <a:srgbClr val="000000">
                      <a:alpha val="43137"/>
                    </a:srgbClr>
                  </a:outerShdw>
                </a:effectLst>
              </a:rPr>
              <a:t>н</a:t>
            </a:r>
            <a:r>
              <a:rPr lang="ru-RU" b="1" i="1" dirty="0" smtClean="0">
                <a:effectLst>
                  <a:outerShdw blurRad="38100" dist="38100" dir="2700000" algn="tl">
                    <a:srgbClr val="000000">
                      <a:alpha val="43137"/>
                    </a:srgbClr>
                  </a:outerShdw>
                </a:effectLst>
              </a:rPr>
              <a:t>, </a:t>
            </a:r>
          </a:p>
          <a:p>
            <a:pPr algn="ctr"/>
            <a:r>
              <a:rPr lang="ru-RU" b="1" i="1" dirty="0" err="1" smtClean="0">
                <a:effectLst>
                  <a:outerShdw blurRad="38100" dist="38100" dir="2700000" algn="tl">
                    <a:srgbClr val="000000">
                      <a:alpha val="43137"/>
                    </a:srgbClr>
                  </a:outerShdw>
                </a:effectLst>
              </a:rPr>
              <a:t>науковий</a:t>
            </a:r>
            <a:r>
              <a:rPr lang="ru-RU" b="1" i="1" dirty="0" smtClean="0">
                <a:effectLst>
                  <a:outerShdw blurRad="38100" dist="38100" dir="2700000" algn="tl">
                    <a:srgbClr val="000000">
                      <a:alpha val="43137"/>
                    </a:srgbClr>
                  </a:outerShdw>
                </a:effectLst>
              </a:rPr>
              <a:t> </a:t>
            </a:r>
            <a:r>
              <a:rPr lang="ru-RU" b="1" i="1" dirty="0">
                <a:effectLst>
                  <a:outerShdw blurRad="38100" dist="38100" dir="2700000" algn="tl">
                    <a:srgbClr val="000000">
                      <a:alpha val="43137"/>
                    </a:srgbClr>
                  </a:outerShdw>
                </a:effectLst>
              </a:rPr>
              <a:t>керівник – </a:t>
            </a:r>
            <a:r>
              <a:rPr lang="uk-UA" b="1" i="1" dirty="0" smtClean="0">
                <a:effectLst>
                  <a:outerShdw blurRad="38100" dist="38100" dir="2700000" algn="tl">
                    <a:srgbClr val="000000">
                      <a:alpha val="43137"/>
                    </a:srgbClr>
                  </a:outerShdw>
                </a:effectLst>
              </a:rPr>
              <a:t>д</a:t>
            </a:r>
            <a:r>
              <a:rPr lang="ru-RU" b="1" i="1" dirty="0" smtClean="0">
                <a:effectLst>
                  <a:outerShdw blurRad="38100" dist="38100" dir="2700000" algn="tl">
                    <a:srgbClr val="000000">
                      <a:alpha val="43137"/>
                    </a:srgbClr>
                  </a:outerShdw>
                </a:effectLst>
              </a:rPr>
              <a:t>. </a:t>
            </a:r>
            <a:r>
              <a:rPr lang="ru-RU" b="1" i="1" dirty="0">
                <a:effectLst>
                  <a:outerShdw blurRad="38100" dist="38100" dir="2700000" algn="tl">
                    <a:srgbClr val="000000">
                      <a:alpha val="43137"/>
                    </a:srgbClr>
                  </a:outerShdw>
                </a:effectLst>
              </a:rPr>
              <a:t>т. н</a:t>
            </a:r>
            <a:r>
              <a:rPr lang="ru-RU" b="1" i="1" dirty="0" smtClean="0">
                <a:effectLst>
                  <a:outerShdw blurRad="38100" dist="38100" dir="2700000" algn="tl">
                    <a:srgbClr val="000000">
                      <a:alpha val="43137"/>
                    </a:srgbClr>
                  </a:outerShdw>
                </a:effectLst>
              </a:rPr>
              <a:t>., </a:t>
            </a:r>
            <a:r>
              <a:rPr lang="uk-UA" b="1" i="1" dirty="0" smtClean="0">
                <a:effectLst>
                  <a:outerShdw blurRad="38100" dist="38100" dir="2700000" algn="tl">
                    <a:srgbClr val="000000">
                      <a:alpha val="43137"/>
                    </a:srgbClr>
                  </a:outerShdw>
                </a:effectLst>
              </a:rPr>
              <a:t>професор</a:t>
            </a:r>
            <a:r>
              <a:rPr lang="ru-RU" b="1" i="1" dirty="0" smtClean="0">
                <a:effectLst>
                  <a:outerShdw blurRad="38100" dist="38100" dir="2700000" algn="tl">
                    <a:srgbClr val="000000">
                      <a:alpha val="43137"/>
                    </a:srgbClr>
                  </a:outerShdw>
                </a:effectLst>
              </a:rPr>
              <a:t> </a:t>
            </a:r>
            <a:r>
              <a:rPr lang="ru-RU" b="1" i="1" dirty="0">
                <a:effectLst>
                  <a:outerShdw blurRad="38100" dist="38100" dir="2700000" algn="tl">
                    <a:srgbClr val="000000">
                      <a:alpha val="43137"/>
                    </a:srgbClr>
                  </a:outerShdw>
                </a:effectLst>
              </a:rPr>
              <a:t>Яровий А. А.</a:t>
            </a:r>
            <a:endParaRPr lang="uk-UA" b="1" dirty="0">
              <a:effectLst>
                <a:outerShdw blurRad="38100" dist="38100" dir="2700000" algn="tl">
                  <a:srgbClr val="000000">
                    <a:alpha val="43137"/>
                  </a:srgbClr>
                </a:outerShdw>
              </a:effectLst>
            </a:endParaRPr>
          </a:p>
        </p:txBody>
      </p:sp>
      <p:sp>
        <p:nvSpPr>
          <p:cNvPr id="10" name="Заголовок 1"/>
          <p:cNvSpPr txBox="1">
            <a:spLocks/>
          </p:cNvSpPr>
          <p:nvPr/>
        </p:nvSpPr>
        <p:spPr>
          <a:xfrm>
            <a:off x="3361268" y="6121400"/>
            <a:ext cx="4242858" cy="368300"/>
          </a:xfrm>
          <a:prstGeom prst="rect">
            <a:avLst/>
          </a:prstGeom>
        </p:spPr>
        <p:txBody>
          <a:bodyPr vert="horz" lIns="91440" tIns="45720" rIns="91440" bIns="45720" rtlCol="0" anchor="b">
            <a:noAutofit/>
          </a:bodyPr>
          <a:lstStyle>
            <a:lvl1pPr algn="l" defTabSz="457200" rtl="0" eaLnBrk="1" latinLnBrk="0" hangingPunct="1">
              <a:spcBef>
                <a:spcPct val="0"/>
              </a:spcBef>
              <a:buNone/>
              <a:defRPr sz="7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uk-UA" sz="2000" b="1" cap="all" dirty="0" smtClean="0">
                <a:effectLst>
                  <a:outerShdw blurRad="38100" dist="38100" dir="2700000" algn="tl">
                    <a:srgbClr val="000000">
                      <a:alpha val="43137"/>
                    </a:srgbClr>
                  </a:outerShdw>
                </a:effectLst>
              </a:rPr>
              <a:t>ВІННИЦЯ - 2015</a:t>
            </a:r>
            <a:endParaRPr lang="uk-UA" sz="2000" b="1" cap="all"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2326289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68456" y="285234"/>
            <a:ext cx="4561244" cy="646331"/>
          </a:xfrm>
          <a:prstGeom prst="rect">
            <a:avLst/>
          </a:prstGeom>
        </p:spPr>
        <p:txBody>
          <a:bodyPr wrap="square">
            <a:spAutoFit/>
          </a:bodyPr>
          <a:lstStyle/>
          <a:p>
            <a:r>
              <a:rPr lang="uk-UA" sz="3600" b="1" i="1" dirty="0" smtClean="0">
                <a:effectLst>
                  <a:outerShdw blurRad="38100" dist="38100" dir="2700000" algn="tl">
                    <a:srgbClr val="000000">
                      <a:alpha val="43137"/>
                    </a:srgbClr>
                  </a:outerShdw>
                </a:effectLst>
              </a:rPr>
              <a:t>Актуальність</a:t>
            </a:r>
            <a:endParaRPr lang="uk-UA" sz="3600" dirty="0"/>
          </a:p>
        </p:txBody>
      </p:sp>
      <p:sp>
        <p:nvSpPr>
          <p:cNvPr id="4" name="Content Placeholder 3"/>
          <p:cNvSpPr>
            <a:spLocks noGrp="1"/>
          </p:cNvSpPr>
          <p:nvPr>
            <p:ph idx="1"/>
          </p:nvPr>
        </p:nvSpPr>
        <p:spPr/>
        <p:txBody>
          <a:bodyPr/>
          <a:lstStyle/>
          <a:p>
            <a:endParaRPr lang="uk-UA"/>
          </a:p>
        </p:txBody>
      </p:sp>
      <p:sp>
        <p:nvSpPr>
          <p:cNvPr id="5" name="Объект 2"/>
          <p:cNvSpPr txBox="1">
            <a:spLocks/>
          </p:cNvSpPr>
          <p:nvPr/>
        </p:nvSpPr>
        <p:spPr>
          <a:xfrm>
            <a:off x="702671" y="1034956"/>
            <a:ext cx="10454184" cy="5308978"/>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just">
              <a:buNone/>
            </a:pPr>
            <a:r>
              <a:rPr lang="ru-RU" dirty="0" smtClean="0">
                <a:latin typeface="Times New Roman" panose="02020603050405020304" pitchFamily="18" charset="0"/>
                <a:cs typeface="Times New Roman" panose="02020603050405020304" pitchFamily="18" charset="0"/>
              </a:rPr>
              <a:t>	</a:t>
            </a:r>
            <a:r>
              <a:rPr lang="uk-UA" dirty="0"/>
              <a:t>З ростом розмірності та кількості </a:t>
            </a:r>
            <a:r>
              <a:rPr lang="uk-UA" dirty="0" smtClean="0"/>
              <a:t>цифрової інформації постає </a:t>
            </a:r>
            <a:r>
              <a:rPr lang="uk-UA" dirty="0"/>
              <a:t>потреба в паралельних алгоритмах обробки </a:t>
            </a:r>
            <a:r>
              <a:rPr lang="uk-UA" dirty="0" smtClean="0"/>
              <a:t>цифрової інформації, </a:t>
            </a:r>
            <a:r>
              <a:rPr lang="uk-UA" dirty="0"/>
              <a:t>які працюють значено ефективніше ніж послідовні. Розвиток технологій побудови обчислювальних засобів дає змогу досягти високої апаратної паралелізації. </a:t>
            </a:r>
            <a:endParaRPr lang="uk-UA" dirty="0" smtClean="0">
              <a:latin typeface="+mn-lt"/>
              <a:cs typeface="Times New Roman" panose="02020603050405020304" pitchFamily="18" charset="0"/>
            </a:endParaRPr>
          </a:p>
          <a:p>
            <a:r>
              <a:rPr lang="uk-UA" dirty="0" smtClean="0"/>
              <a:t>Вирішення проблеми швидкого перетворення надвеликих масивів інформації для ефективного забезпечення її запису, збереження, обробки і зчитування пов'язано зі створенням швидкодіючих пристроїв кодування і декодування. Швидкодія процесу кодування-декодування масиву цифрових даних залежить насамперед від втіленого в пристрої алгоритму числової обробки.</a:t>
            </a:r>
          </a:p>
          <a:p>
            <a:r>
              <a:rPr lang="uk-UA" dirty="0" smtClean="0"/>
              <a:t>Найбільш актуальною дана проблема виявляється в галузі кодування зображень, де доцільним є застосування методів паралельного кодування. В результаті такого перетворення формується така структура, як паралельно-ієрархічна обчислювальна система (ПІОС). Процес перетворень в ній продовжується до тих пір, поки всі елементи масиву приймуть нульові значення. Такий підхід приводить до істотного підвищення алгоритмічної швидкодії, достатньо високому показнику ущільнення, а також природній формі переопису цифрових сигналів.</a:t>
            </a:r>
            <a:endParaRPr lang="uk-UA"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9520225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982997" y="1258835"/>
            <a:ext cx="10206372" cy="4251629"/>
          </a:xfrm>
        </p:spPr>
        <p:txBody>
          <a:bodyPr>
            <a:normAutofit/>
          </a:bodyPr>
          <a:lstStyle/>
          <a:p>
            <a:pPr algn="just"/>
            <a:r>
              <a:rPr lang="uk-UA" sz="2500" b="1" i="1" dirty="0">
                <a:effectLst>
                  <a:outerShdw blurRad="38100" dist="38100" dir="2700000" algn="tl">
                    <a:srgbClr val="000000">
                      <a:alpha val="43137"/>
                    </a:srgbClr>
                  </a:outerShdw>
                </a:effectLst>
              </a:rPr>
              <a:t>Мета досліджень: </a:t>
            </a:r>
            <a:r>
              <a:rPr lang="uk-UA" sz="2800" dirty="0" smtClean="0"/>
              <a:t>підвищення швидкодії обчислювальних процесів обробки цифрової інформації на основі актор-моделі обчислень. </a:t>
            </a:r>
            <a:endParaRPr lang="uk-UA" sz="2500" dirty="0" smtClean="0">
              <a:effectLst>
                <a:outerShdw blurRad="38100" dist="38100" dir="2700000" algn="tl">
                  <a:srgbClr val="000000">
                    <a:alpha val="43137"/>
                  </a:srgbClr>
                </a:outerShdw>
              </a:effectLst>
            </a:endParaRPr>
          </a:p>
          <a:p>
            <a:pPr algn="just"/>
            <a:r>
              <a:rPr lang="uk-UA" sz="2500" b="1" i="1" dirty="0" smtClean="0">
                <a:effectLst>
                  <a:outerShdw blurRad="38100" dist="38100" dir="2700000" algn="tl">
                    <a:srgbClr val="000000">
                      <a:alpha val="43137"/>
                    </a:srgbClr>
                  </a:outerShdw>
                </a:effectLst>
              </a:rPr>
              <a:t>Об’єкт досліджень: </a:t>
            </a:r>
            <a:r>
              <a:rPr lang="ru-RU" sz="2500" dirty="0" smtClean="0">
                <a:effectLst>
                  <a:outerShdw blurRad="38100" dist="38100" dir="2700000" algn="tl">
                    <a:srgbClr val="000000">
                      <a:alpha val="43137"/>
                    </a:srgbClr>
                  </a:outerShdw>
                </a:effectLst>
              </a:rPr>
              <a:t>процес </a:t>
            </a:r>
            <a:r>
              <a:rPr lang="ru-RU" sz="2500" dirty="0">
                <a:effectLst>
                  <a:outerShdw blurRad="38100" dist="38100" dir="2700000" algn="tl">
                    <a:srgbClr val="000000">
                      <a:alpha val="43137"/>
                    </a:srgbClr>
                  </a:outerShdw>
                </a:effectLst>
              </a:rPr>
              <a:t>обробки зображень профілю лазерного променя</a:t>
            </a:r>
            <a:r>
              <a:rPr lang="ru-RU" sz="2500" dirty="0" smtClean="0">
                <a:effectLst>
                  <a:outerShdw blurRad="38100" dist="38100" dir="2700000" algn="tl">
                    <a:srgbClr val="000000">
                      <a:alpha val="43137"/>
                    </a:srgbClr>
                  </a:outerShdw>
                </a:effectLst>
              </a:rPr>
              <a:t>.</a:t>
            </a:r>
            <a:r>
              <a:rPr lang="uk-UA" sz="2800" dirty="0" smtClean="0"/>
              <a:t> процес паралельного перетворення цифрової інформації.</a:t>
            </a:r>
            <a:endParaRPr lang="ru-RU" sz="2500" dirty="0" smtClean="0">
              <a:effectLst>
                <a:outerShdw blurRad="38100" dist="38100" dir="2700000" algn="tl">
                  <a:srgbClr val="000000">
                    <a:alpha val="43137"/>
                  </a:srgbClr>
                </a:outerShdw>
              </a:effectLst>
            </a:endParaRPr>
          </a:p>
          <a:p>
            <a:pPr algn="just"/>
            <a:r>
              <a:rPr lang="uk-UA" sz="2500" b="1" i="1" dirty="0" smtClean="0">
                <a:effectLst>
                  <a:outerShdw blurRad="38100" dist="38100" dir="2700000" algn="tl">
                    <a:srgbClr val="000000">
                      <a:alpha val="43137"/>
                    </a:srgbClr>
                  </a:outerShdw>
                </a:effectLst>
              </a:rPr>
              <a:t>Предмет досліджень: </a:t>
            </a:r>
            <a:r>
              <a:rPr lang="uk-UA" sz="2800" dirty="0" smtClean="0"/>
              <a:t>програмні засоби паралельно-ієрархічного перетворення цифрової інформації на основі актор-моделі обчислень. </a:t>
            </a:r>
          </a:p>
          <a:p>
            <a:pPr algn="just">
              <a:buNone/>
            </a:pPr>
            <a:endParaRPr lang="uk-UA" sz="25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15373237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982997" y="1258835"/>
            <a:ext cx="10206372" cy="4251629"/>
          </a:xfrm>
        </p:spPr>
        <p:txBody>
          <a:bodyPr>
            <a:noAutofit/>
          </a:bodyPr>
          <a:lstStyle/>
          <a:p>
            <a:r>
              <a:rPr lang="uk-UA" dirty="0" smtClean="0"/>
              <a:t>Дістали подальший розвиток математичні моделі паралельно-ієрархічного перетворення цифрової інформації за рахунок реорганізації їх з використанням актор-моделі обчислень, що забезпечило підвищення швидкодії.</a:t>
            </a:r>
          </a:p>
          <a:p>
            <a:r>
              <a:rPr lang="uk-UA" dirty="0" smtClean="0"/>
              <a:t>Розроблено моделі організації обчислювального процесу оброблення цифрової інформації на основі актор-моделі обчислень, що забезпечило підвищення швидкодії обробки великих масивів цифрової інформації у 6 раз у порівнянні з комп’ютерним моделюванням та у 1.4 рази у порівнянні з реалізацією без використання актор-моделі обчислень.</a:t>
            </a:r>
          </a:p>
          <a:p>
            <a:r>
              <a:rPr lang="uk-UA" dirty="0" smtClean="0"/>
              <a:t>Розроблено високопродуктивні комп’ютерні засоби в межах інформаційної технології паралельно-ієрархічного оброблення цифрової інформації, що забезпечують обробку великих масивів цифрової інформації в реальному часі.</a:t>
            </a:r>
            <a:endParaRPr lang="uk-UA" dirty="0"/>
          </a:p>
        </p:txBody>
      </p:sp>
      <p:sp>
        <p:nvSpPr>
          <p:cNvPr id="4" name="Rectangle 3"/>
          <p:cNvSpPr/>
          <p:nvPr/>
        </p:nvSpPr>
        <p:spPr>
          <a:xfrm>
            <a:off x="4176356" y="252968"/>
            <a:ext cx="4561244" cy="646331"/>
          </a:xfrm>
          <a:prstGeom prst="rect">
            <a:avLst/>
          </a:prstGeom>
        </p:spPr>
        <p:txBody>
          <a:bodyPr wrap="square">
            <a:spAutoFit/>
          </a:bodyPr>
          <a:lstStyle/>
          <a:p>
            <a:r>
              <a:rPr lang="uk-UA" sz="3600" b="1" i="1" dirty="0" smtClean="0">
                <a:effectLst>
                  <a:outerShdw blurRad="38100" dist="38100" dir="2700000" algn="tl">
                    <a:srgbClr val="000000">
                      <a:alpha val="43137"/>
                    </a:srgbClr>
                  </a:outerShdw>
                </a:effectLst>
              </a:rPr>
              <a:t>Наукова новизна </a:t>
            </a:r>
            <a:endParaRPr lang="uk-UA" sz="3600" dirty="0"/>
          </a:p>
        </p:txBody>
      </p:sp>
    </p:spTree>
    <p:extLst>
      <p:ext uri="{BB962C8B-B14F-4D97-AF65-F5344CB8AC3E}">
        <p14:creationId xmlns:p14="http://schemas.microsoft.com/office/powerpoint/2010/main" xmlns="" val="2660329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77911" y="351118"/>
            <a:ext cx="9404723" cy="1207640"/>
          </a:xfrm>
        </p:spPr>
        <p:txBody>
          <a:bodyPr/>
          <a:lstStyle/>
          <a:p>
            <a:pPr algn="ctr"/>
            <a:r>
              <a:rPr lang="uk-UA" sz="3600" b="1" i="1" dirty="0" smtClean="0">
                <a:solidFill>
                  <a:schemeClr val="tx1"/>
                </a:solidFill>
                <a:effectLst>
                  <a:outerShdw blurRad="38100" dist="38100" dir="2700000" algn="tl">
                    <a:srgbClr val="000000">
                      <a:alpha val="43137"/>
                    </a:srgbClr>
                  </a:outerShdw>
                </a:effectLst>
              </a:rPr>
              <a:t>Світові</a:t>
            </a:r>
            <a:r>
              <a:rPr lang="uk-UA" sz="3600" b="1" i="1" dirty="0" smtClean="0">
                <a:effectLst>
                  <a:outerShdw blurRad="38100" dist="38100" dir="2700000" algn="tl">
                    <a:srgbClr val="000000">
                      <a:alpha val="43137"/>
                    </a:srgbClr>
                  </a:outerShdw>
                </a:effectLst>
              </a:rPr>
              <a:t> </a:t>
            </a:r>
            <a:r>
              <a:rPr lang="uk-UA" sz="3600" b="1" i="1" dirty="0" smtClean="0">
                <a:solidFill>
                  <a:schemeClr val="tx1"/>
                </a:solidFill>
                <a:effectLst>
                  <a:outerShdw blurRad="38100" dist="38100" dir="2700000" algn="tl">
                    <a:srgbClr val="000000">
                      <a:alpha val="43137"/>
                    </a:srgbClr>
                  </a:outerShdw>
                </a:effectLst>
              </a:rPr>
              <a:t>аналоги</a:t>
            </a:r>
            <a:endParaRPr lang="uk-UA" sz="3600" b="1" i="1" dirty="0">
              <a:solidFill>
                <a:schemeClr val="tx1"/>
              </a:solidFill>
              <a:effectLst>
                <a:outerShdw blurRad="38100" dist="38100" dir="2700000" algn="tl">
                  <a:srgbClr val="000000">
                    <a:alpha val="43137"/>
                  </a:srgbClr>
                </a:outerShdw>
              </a:effectLst>
            </a:endParaRPr>
          </a:p>
        </p:txBody>
      </p:sp>
      <p:sp>
        <p:nvSpPr>
          <p:cNvPr id="3" name="Объект 2"/>
          <p:cNvSpPr>
            <a:spLocks noGrp="1"/>
          </p:cNvSpPr>
          <p:nvPr>
            <p:ph idx="1"/>
          </p:nvPr>
        </p:nvSpPr>
        <p:spPr>
          <a:xfrm>
            <a:off x="1044045" y="1392518"/>
            <a:ext cx="9509655" cy="4195481"/>
          </a:xfrm>
        </p:spPr>
        <p:txBody>
          <a:bodyPr>
            <a:normAutofit/>
          </a:bodyPr>
          <a:lstStyle/>
          <a:p>
            <a:r>
              <a:rPr lang="uk-UA" sz="2500" dirty="0" smtClean="0"/>
              <a:t>В якості аналогу обрано нейронні мережі з затримкою по часу.</a:t>
            </a:r>
          </a:p>
          <a:p>
            <a:r>
              <a:rPr lang="uk-UA" sz="2500" dirty="0" smtClean="0"/>
              <a:t>Популярною мережею, яка для часової обробки використовує звичайні затримки, являється так звана нейронна мережа з затримкою по часу (time delay neural network – TDNN).</a:t>
            </a:r>
          </a:p>
          <a:p>
            <a:r>
              <a:rPr lang="uk-UA" sz="2500" dirty="0" smtClean="0"/>
              <a:t>T</a:t>
            </a:r>
            <a:r>
              <a:rPr lang="en-US" sz="2500" dirty="0" smtClean="0"/>
              <a:t>DNN</a:t>
            </a:r>
            <a:r>
              <a:rPr lang="uk-UA" sz="2500" dirty="0" smtClean="0"/>
              <a:t> – це багатошарова мережа прямого поширення, приховані і вихідні нейрони якої реплікуються по часу (replicated across time).</a:t>
            </a:r>
          </a:p>
          <a:p>
            <a:pPr lvl="0"/>
            <a:endParaRPr lang="ru-RU" sz="2500" dirty="0"/>
          </a:p>
          <a:p>
            <a:endParaRPr lang="ru-RU" sz="2500" dirty="0"/>
          </a:p>
        </p:txBody>
      </p:sp>
    </p:spTree>
    <p:extLst>
      <p:ext uri="{BB962C8B-B14F-4D97-AF65-F5344CB8AC3E}">
        <p14:creationId xmlns:p14="http://schemas.microsoft.com/office/powerpoint/2010/main" xmlns="" val="35322104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46111" y="452718"/>
            <a:ext cx="9404723" cy="750440"/>
          </a:xfrm>
        </p:spPr>
        <p:txBody>
          <a:bodyPr/>
          <a:lstStyle/>
          <a:p>
            <a:pPr algn="ctr"/>
            <a:r>
              <a:rPr lang="uk-UA" sz="2800" b="1" i="1" dirty="0" smtClean="0">
                <a:solidFill>
                  <a:schemeClr val="tx1"/>
                </a:solidFill>
              </a:rPr>
              <a:t>Паралельно-ієрархічне</a:t>
            </a:r>
            <a:r>
              <a:rPr lang="uk-UA" sz="2800" b="1" i="1" dirty="0" smtClean="0"/>
              <a:t> </a:t>
            </a:r>
            <a:r>
              <a:rPr lang="uk-UA" sz="2800" b="1" i="1" dirty="0" smtClean="0">
                <a:solidFill>
                  <a:schemeClr val="tx1"/>
                </a:solidFill>
              </a:rPr>
              <a:t>перетворення</a:t>
            </a:r>
            <a:endParaRPr lang="uk-UA" sz="2800" b="1" i="1" dirty="0">
              <a:solidFill>
                <a:schemeClr val="tx1"/>
              </a:solidFill>
            </a:endParaRPr>
          </a:p>
        </p:txBody>
      </p:sp>
      <p:sp>
        <p:nvSpPr>
          <p:cNvPr id="3" name="Объект 2"/>
          <p:cNvSpPr>
            <a:spLocks noGrp="1"/>
          </p:cNvSpPr>
          <p:nvPr>
            <p:ph idx="1"/>
          </p:nvPr>
        </p:nvSpPr>
        <p:spPr>
          <a:xfrm>
            <a:off x="866246" y="1409452"/>
            <a:ext cx="9437688" cy="4644215"/>
          </a:xfrm>
        </p:spPr>
        <p:txBody>
          <a:bodyPr>
            <a:normAutofit fontScale="92500" lnSpcReduction="20000"/>
          </a:bodyPr>
          <a:lstStyle/>
          <a:p>
            <a:r>
              <a:rPr lang="uk-UA" dirty="0"/>
              <a:t>Принцип паралельно-ієрархічного оброблення інформації припускає організацію багаторівневого ПІ обчислювального процесу, орієнтованого на досягнення максимально можливої алгоритмічної та </a:t>
            </a:r>
            <a:r>
              <a:rPr lang="uk-UA" dirty="0" err="1"/>
              <a:t>схемотехнічної</a:t>
            </a:r>
            <a:r>
              <a:rPr lang="uk-UA" dirty="0"/>
              <a:t> швидкодії при перетворенні інформації, і мінімально можливих параметрів ємності пам'яті і споживаної потужності для її збереження, з випереджаючим ростом функціональних можливостей технічних засобів у порівнянні з їхньою складністю. </a:t>
            </a:r>
            <a:br>
              <a:rPr lang="uk-UA" dirty="0"/>
            </a:br>
            <a:r>
              <a:rPr lang="uk-UA" dirty="0"/>
              <a:t/>
            </a:r>
            <a:br>
              <a:rPr lang="uk-UA" dirty="0"/>
            </a:br>
            <a:endParaRPr lang="uk-UA" dirty="0"/>
          </a:p>
          <a:p>
            <a:r>
              <a:rPr lang="uk-UA" dirty="0"/>
              <a:t>ПІ перетворення застосовується для виділення характерних ознак зображень, їх кодування і скорочення розмірності при виконанні обчислень. Добра збіжність ПІ перетворення використовується в структурах паралельної пам'яті, аналізу і розпізнавання зображень, при кодуванні і ущільненні </a:t>
            </a:r>
            <a:r>
              <a:rPr lang="uk-UA" dirty="0" smtClean="0"/>
              <a:t>даних, </a:t>
            </a:r>
            <a:r>
              <a:rPr lang="uk-UA" dirty="0"/>
              <a:t>а також для обробки </a:t>
            </a:r>
            <a:r>
              <a:rPr lang="uk-UA" dirty="0" err="1"/>
              <a:t>біомедичних</a:t>
            </a:r>
            <a:r>
              <a:rPr lang="uk-UA" dirty="0"/>
              <a:t> </a:t>
            </a:r>
            <a:r>
              <a:rPr lang="uk-UA" dirty="0" smtClean="0"/>
              <a:t>сигналів. </a:t>
            </a:r>
            <a:r>
              <a:rPr lang="uk-UA" dirty="0"/>
              <a:t>Особливо перспективною є ідея реалізації ПІ перетворення при побудові оптоелектронних елементів і пристроїв із динамічною </a:t>
            </a:r>
            <a:r>
              <a:rPr lang="uk-UA" dirty="0" smtClean="0"/>
              <a:t>багатофункціональністю.</a:t>
            </a:r>
            <a:endParaRPr lang="uk-UA" dirty="0"/>
          </a:p>
          <a:p>
            <a:pPr marL="0" indent="0">
              <a:buNone/>
            </a:pPr>
            <a:endParaRPr lang="ru-RU" dirty="0"/>
          </a:p>
        </p:txBody>
      </p:sp>
    </p:spTree>
    <p:extLst>
      <p:ext uri="{BB962C8B-B14F-4D97-AF65-F5344CB8AC3E}">
        <p14:creationId xmlns:p14="http://schemas.microsoft.com/office/powerpoint/2010/main" xmlns="" val="15849479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46111" y="452718"/>
            <a:ext cx="9577389" cy="750440"/>
          </a:xfrm>
        </p:spPr>
        <p:txBody>
          <a:bodyPr/>
          <a:lstStyle/>
          <a:p>
            <a:pPr algn="ctr"/>
            <a:r>
              <a:rPr lang="uk-UA" sz="1800" b="1" dirty="0">
                <a:solidFill>
                  <a:schemeClr val="tx1"/>
                </a:solidFill>
                <a:cs typeface="Times New Roman" pitchFamily="18" charset="0"/>
              </a:rPr>
              <a:t>Математична модель </a:t>
            </a:r>
            <a:r>
              <a:rPr lang="uk-UA" sz="1800" b="1" dirty="0" smtClean="0">
                <a:solidFill>
                  <a:schemeClr val="tx1"/>
                </a:solidFill>
                <a:cs typeface="Times New Roman" pitchFamily="18" charset="0"/>
              </a:rPr>
              <a:t>прямого паралельно-ієрархічного перетворення</a:t>
            </a:r>
            <a:endParaRPr lang="uk-UA" sz="1800" b="1" i="1" dirty="0">
              <a:solidFill>
                <a:schemeClr val="tx1"/>
              </a:solidFill>
            </a:endParaRPr>
          </a:p>
        </p:txBody>
      </p:sp>
      <p:sp>
        <p:nvSpPr>
          <p:cNvPr id="5" name="Content Placeholder 4"/>
          <p:cNvSpPr>
            <a:spLocks noGrp="1"/>
          </p:cNvSpPr>
          <p:nvPr>
            <p:ph idx="1"/>
          </p:nvPr>
        </p:nvSpPr>
        <p:spPr/>
        <p:txBody>
          <a:bodyPr/>
          <a:lstStyle/>
          <a:p>
            <a:endParaRPr lang="uk-UA" dirty="0"/>
          </a:p>
        </p:txBody>
      </p:sp>
      <p:sp>
        <p:nvSpPr>
          <p:cNvPr id="7" name="Объект 2"/>
          <p:cNvSpPr txBox="1">
            <a:spLocks/>
          </p:cNvSpPr>
          <p:nvPr/>
        </p:nvSpPr>
        <p:spPr>
          <a:xfrm>
            <a:off x="1064621" y="1260666"/>
            <a:ext cx="10590662" cy="483130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just">
              <a:buFont typeface="Wingdings 3" charset="2"/>
              <a:buNone/>
            </a:pPr>
            <a:endParaRPr lang="ru-RU" dirty="0" smtClean="0">
              <a:latin typeface="+mn-lt"/>
              <a:cs typeface="Times New Roman" panose="02020603050405020304" pitchFamily="18" charset="0"/>
            </a:endParaRPr>
          </a:p>
        </p:txBody>
      </p:sp>
      <p:sp>
        <p:nvSpPr>
          <p:cNvPr id="9" name="Прямоугольник 4"/>
          <p:cNvSpPr/>
          <p:nvPr/>
        </p:nvSpPr>
        <p:spPr>
          <a:xfrm>
            <a:off x="632157" y="2904701"/>
            <a:ext cx="10508776" cy="400110"/>
          </a:xfrm>
          <a:prstGeom prst="rect">
            <a:avLst/>
          </a:prstGeom>
        </p:spPr>
        <p:txBody>
          <a:bodyPr wrap="square">
            <a:spAutoFit/>
          </a:bodyPr>
          <a:lstStyle/>
          <a:p>
            <a:pPr algn="just"/>
            <a:endParaRPr lang="ru-RU" sz="2000" dirty="0">
              <a:cs typeface="Times New Roman" pitchFamily="18" charset="0"/>
            </a:endParaRPr>
          </a:p>
        </p:txBody>
      </p:sp>
      <p:sp>
        <p:nvSpPr>
          <p:cNvPr id="12" name="Прямоугольник 5"/>
          <p:cNvSpPr/>
          <p:nvPr/>
        </p:nvSpPr>
        <p:spPr>
          <a:xfrm>
            <a:off x="632157" y="4638278"/>
            <a:ext cx="10508776" cy="400110"/>
          </a:xfrm>
          <a:prstGeom prst="rect">
            <a:avLst/>
          </a:prstGeom>
        </p:spPr>
        <p:txBody>
          <a:bodyPr wrap="square">
            <a:spAutoFit/>
          </a:bodyPr>
          <a:lstStyle/>
          <a:p>
            <a:endParaRPr lang="ru-RU" sz="2000" dirty="0">
              <a:cs typeface="Times New Roman" pitchFamily="18" charset="0"/>
            </a:endParaRPr>
          </a:p>
        </p:txBody>
      </p:sp>
      <p:sp>
        <p:nvSpPr>
          <p:cNvPr id="13" name="Объект 3"/>
          <p:cNvSpPr txBox="1">
            <a:spLocks noRot="1" noChangeAspect="1" noMove="1" noResize="1" noEditPoints="1" noAdjustHandles="1" noChangeArrowheads="1" noChangeShapeType="1" noTextEdit="1"/>
          </p:cNvSpPr>
          <p:nvPr/>
        </p:nvSpPr>
        <p:spPr>
          <a:xfrm>
            <a:off x="914400" y="1447800"/>
            <a:ext cx="7772400" cy="4572000"/>
          </a:xfrm>
          <a:prstGeom prst="rect">
            <a:avLst/>
          </a:prstGeom>
          <a:blipFill rotWithShape="1">
            <a:blip r:embed="rId2" cstate="print"/>
            <a:stretch>
              <a:fillRect l="-842" r="-2754"/>
            </a:stretch>
          </a:blipFill>
        </p:spPr>
        <p:txBody>
          <a:bodyPr vert="horz" lIns="91440" tIns="45720" rIns="91440" bIns="45720" rtlCol="0">
            <a:normAutofit/>
          </a:bodyPr>
          <a:lstStyle/>
          <a:p>
            <a:pPr marL="342900" marR="0" lvl="0" indent="-342900" algn="l" defTabSz="457200" rtl="0" eaLnBrk="1" fontAlgn="auto" latinLnBrk="0" hangingPunct="1">
              <a:lnSpc>
                <a:spcPct val="100000"/>
              </a:lnSpc>
              <a:spcBef>
                <a:spcPts val="1000"/>
              </a:spcBef>
              <a:spcAft>
                <a:spcPts val="0"/>
              </a:spcAft>
              <a:buClr>
                <a:schemeClr val="bg2">
                  <a:lumMod val="40000"/>
                  <a:lumOff val="60000"/>
                </a:schemeClr>
              </a:buClr>
              <a:buSzPct val="80000"/>
              <a:buFont typeface="Wingdings 3" charset="2"/>
              <a:buChar char=""/>
              <a:tabLst/>
              <a:defRPr/>
            </a:pPr>
            <a:r>
              <a:rPr kumimoji="0" lang="ru-RU" sz="2000" b="0" i="0" u="none" strike="noStrike" kern="1200" cap="none" spc="0" normalizeH="0" baseline="0" noProof="0" smtClean="0">
                <a:ln>
                  <a:noFill/>
                </a:ln>
                <a:noFill/>
                <a:effectLst/>
                <a:uLnTx/>
                <a:uFillTx/>
                <a:latin typeface="+mj-lt"/>
                <a:ea typeface="+mj-ea"/>
                <a:cs typeface="+mj-cs"/>
              </a:rPr>
              <a:t> </a:t>
            </a:r>
            <a:endParaRPr kumimoji="0" lang="ru-RU" sz="2000" b="0" i="0" u="none" strike="noStrike" kern="1200" cap="none" spc="0" normalizeH="0" baseline="0" noProof="0" dirty="0">
              <a:ln>
                <a:noFill/>
              </a:ln>
              <a:noFill/>
              <a:effectLst/>
              <a:uLnTx/>
              <a:uFillTx/>
              <a:latin typeface="+mj-lt"/>
              <a:ea typeface="+mj-ea"/>
              <a:cs typeface="+mj-cs"/>
            </a:endParaRPr>
          </a:p>
        </p:txBody>
      </p:sp>
    </p:spTree>
    <p:extLst>
      <p:ext uri="{BB962C8B-B14F-4D97-AF65-F5344CB8AC3E}">
        <p14:creationId xmlns:p14="http://schemas.microsoft.com/office/powerpoint/2010/main" xmlns="" val="25069505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764839" cy="1400530"/>
          </a:xfrm>
        </p:spPr>
        <p:txBody>
          <a:bodyPr/>
          <a:lstStyle/>
          <a:p>
            <a:r>
              <a:rPr lang="uk-UA" sz="4000" dirty="0" smtClean="0"/>
              <a:t>Структурна організація паралельно-ієрархічної обчислювалюної системи</a:t>
            </a:r>
            <a:endParaRPr lang="uk-UA" sz="4000" dirty="0"/>
          </a:p>
        </p:txBody>
      </p:sp>
      <p:sp>
        <p:nvSpPr>
          <p:cNvPr id="3" name="Content Placeholder 2"/>
          <p:cNvSpPr>
            <a:spLocks noGrp="1"/>
          </p:cNvSpPr>
          <p:nvPr>
            <p:ph idx="1"/>
          </p:nvPr>
        </p:nvSpPr>
        <p:spPr/>
        <p:txBody>
          <a:bodyPr>
            <a:normAutofit/>
          </a:bodyPr>
          <a:lstStyle/>
          <a:p>
            <a:r>
              <a:rPr lang="uk-UA" sz="2500" dirty="0" smtClean="0"/>
              <a:t>Кожний елемент паралельно-ієрархічної піраміди характеризується чотирма координатами (</a:t>
            </a:r>
            <a:r>
              <a:rPr lang="en-US" sz="2500" dirty="0" err="1" smtClean="0"/>
              <a:t>i</a:t>
            </a:r>
            <a:r>
              <a:rPr lang="uk-UA" sz="2500" dirty="0" smtClean="0"/>
              <a:t>, </a:t>
            </a:r>
            <a:r>
              <a:rPr lang="en-US" sz="2500" dirty="0" smtClean="0"/>
              <a:t>j</a:t>
            </a:r>
            <a:r>
              <a:rPr lang="uk-UA" sz="2500" dirty="0" smtClean="0"/>
              <a:t>, </a:t>
            </a:r>
            <a:r>
              <a:rPr lang="en-US" sz="2500" dirty="0" smtClean="0"/>
              <a:t>k</a:t>
            </a:r>
            <a:r>
              <a:rPr lang="uk-UA" sz="2500" dirty="0" smtClean="0"/>
              <a:t>1, </a:t>
            </a:r>
            <a:r>
              <a:rPr lang="en-US" sz="2500" dirty="0" smtClean="0"/>
              <a:t>k</a:t>
            </a:r>
            <a:r>
              <a:rPr lang="uk-UA" sz="2500" dirty="0" smtClean="0"/>
              <a:t>2), де </a:t>
            </a:r>
            <a:r>
              <a:rPr lang="en-US" sz="2500" dirty="0" smtClean="0"/>
              <a:t>k</a:t>
            </a:r>
            <a:r>
              <a:rPr lang="uk-UA" sz="2500" dirty="0" smtClean="0"/>
              <a:t>1 – рівень піраміди першого рівня, </a:t>
            </a:r>
            <a:r>
              <a:rPr lang="en-US" sz="2500" dirty="0" smtClean="0"/>
              <a:t>k</a:t>
            </a:r>
            <a:r>
              <a:rPr lang="uk-UA" sz="2500" dirty="0" smtClean="0"/>
              <a:t>2 – рівень паралельно ієрархічної піраміди інших рівнів. Пірамідальна обчислювальна структура на основі ПІ перетворення утворить мережу у вигляді паралельно-ієрархічної піраміди. </a:t>
            </a:r>
          </a:p>
          <a:p>
            <a:endParaRPr lang="uk-UA" sz="2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307639" cy="1400530"/>
          </a:xfrm>
        </p:spPr>
        <p:txBody>
          <a:bodyPr/>
          <a:lstStyle/>
          <a:p>
            <a:r>
              <a:rPr lang="uk-UA" sz="4000" dirty="0" smtClean="0"/>
              <a:t>Структурна організація паралельно-ієрархічної обчислювалюної системи</a:t>
            </a:r>
            <a:endParaRPr lang="uk-UA" sz="4000" dirty="0"/>
          </a:p>
        </p:txBody>
      </p:sp>
      <p:pic>
        <p:nvPicPr>
          <p:cNvPr id="4" name="Picture 2"/>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3589789" y="1633538"/>
            <a:ext cx="4012298" cy="41957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Rectangle 4"/>
          <p:cNvSpPr/>
          <p:nvPr/>
        </p:nvSpPr>
        <p:spPr>
          <a:xfrm>
            <a:off x="2838450" y="5934670"/>
            <a:ext cx="6096000" cy="923330"/>
          </a:xfrm>
          <a:prstGeom prst="rect">
            <a:avLst/>
          </a:prstGeom>
        </p:spPr>
        <p:txBody>
          <a:bodyPr>
            <a:spAutoFit/>
          </a:bodyPr>
          <a:lstStyle/>
          <a:p>
            <a:pPr algn="ctr"/>
            <a:r>
              <a:rPr lang="ru-RU" dirty="0" smtClean="0"/>
              <a:t>Структурна схема взаємодії інформаційних потоків у паралельно-ієрархічній обчислювальній структурі</a:t>
            </a:r>
            <a:endParaRPr lang="ru-RU"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46111" y="452718"/>
            <a:ext cx="9404723" cy="750440"/>
          </a:xfrm>
        </p:spPr>
        <p:txBody>
          <a:bodyPr/>
          <a:lstStyle/>
          <a:p>
            <a:pPr algn="ctr"/>
            <a:r>
              <a:rPr lang="uk-UA" sz="2800" b="1" i="1" dirty="0" smtClean="0"/>
              <a:t>Алгоритм </a:t>
            </a:r>
            <a:r>
              <a:rPr lang="uk-UA" sz="2800" b="1" i="1" dirty="0"/>
              <a:t>роботи </a:t>
            </a:r>
            <a:r>
              <a:rPr lang="uk-UA" sz="2800" b="1" i="1" dirty="0" smtClean="0"/>
              <a:t>паралельно-ієрархічної мережі</a:t>
            </a:r>
            <a:endParaRPr lang="uk-UA" sz="2800" b="1" i="1" dirty="0"/>
          </a:p>
        </p:txBody>
      </p:sp>
      <p:sp>
        <p:nvSpPr>
          <p:cNvPr id="3" name="Объект 2"/>
          <p:cNvSpPr>
            <a:spLocks noGrp="1"/>
          </p:cNvSpPr>
          <p:nvPr>
            <p:ph idx="1"/>
          </p:nvPr>
        </p:nvSpPr>
        <p:spPr/>
        <p:txBody>
          <a:bodyPr/>
          <a:lstStyle/>
          <a:p>
            <a:pPr marL="0" indent="0">
              <a:buNone/>
            </a:pPr>
            <a:r>
              <a:rPr lang="uk-UA" dirty="0"/>
              <a:t>Починаючи з другої ітерації, над матрицею М</a:t>
            </a:r>
            <a:r>
              <a:rPr lang="uk-UA" baseline="-25000" dirty="0"/>
              <a:t>2</a:t>
            </a:r>
            <a:r>
              <a:rPr lang="uk-UA" dirty="0"/>
              <a:t> виконуємо такі дії:</a:t>
            </a:r>
            <a:endParaRPr lang="ru-RU" dirty="0"/>
          </a:p>
          <a:p>
            <a:r>
              <a:rPr lang="uk-UA" dirty="0"/>
              <a:t>1. Транспонування (Т)</a:t>
            </a:r>
            <a:endParaRPr lang="ru-RU" dirty="0"/>
          </a:p>
          <a:p>
            <a:r>
              <a:rPr lang="uk-UA" dirty="0"/>
              <a:t>2. G-перетворення (G)</a:t>
            </a:r>
            <a:endParaRPr lang="ru-RU" dirty="0"/>
          </a:p>
          <a:p>
            <a:r>
              <a:rPr lang="uk-UA" dirty="0"/>
              <a:t>3. Зсув (S)</a:t>
            </a:r>
            <a:endParaRPr lang="ru-RU" dirty="0"/>
          </a:p>
          <a:p>
            <a:r>
              <a:rPr lang="uk-UA" dirty="0"/>
              <a:t>4. Запам’ятовування хвостового елементу.</a:t>
            </a:r>
            <a:endParaRPr lang="ru-RU" dirty="0"/>
          </a:p>
          <a:p>
            <a:pPr marL="0" indent="0">
              <a:buNone/>
            </a:pPr>
            <a:endParaRPr lang="ru-RU" dirty="0"/>
          </a:p>
        </p:txBody>
      </p:sp>
    </p:spTree>
    <p:extLst>
      <p:ext uri="{BB962C8B-B14F-4D97-AF65-F5344CB8AC3E}">
        <p14:creationId xmlns:p14="http://schemas.microsoft.com/office/powerpoint/2010/main" xmlns="" val="12283269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 y="395568"/>
            <a:ext cx="6648450" cy="1661832"/>
          </a:xfrm>
        </p:spPr>
        <p:txBody>
          <a:bodyPr/>
          <a:lstStyle/>
          <a:p>
            <a:pPr algn="ctr"/>
            <a:r>
              <a:rPr lang="uk-UA" sz="2500" dirty="0" smtClean="0"/>
              <a:t>Схема алгоритму обробки цифрової інформації на основі паралельно-ієрархічних мереж на основі актор-моделі обчислень</a:t>
            </a:r>
            <a:endParaRPr lang="uk-UA" sz="2500" b="1" i="1" dirty="0"/>
          </a:p>
        </p:txBody>
      </p:sp>
      <p:sp>
        <p:nvSpPr>
          <p:cNvPr id="3" name="Объект 2"/>
          <p:cNvSpPr>
            <a:spLocks noGrp="1"/>
          </p:cNvSpPr>
          <p:nvPr>
            <p:ph idx="1"/>
          </p:nvPr>
        </p:nvSpPr>
        <p:spPr>
          <a:xfrm>
            <a:off x="2627312" y="5405718"/>
            <a:ext cx="8946541" cy="4195481"/>
          </a:xfrm>
        </p:spPr>
        <p:txBody>
          <a:bodyPr/>
          <a:lstStyle/>
          <a:p>
            <a:pPr algn="ctr">
              <a:spcBef>
                <a:spcPts val="1200"/>
              </a:spcBef>
              <a:spcAft>
                <a:spcPts val="300"/>
              </a:spcAft>
            </a:pPr>
            <a:endParaRPr lang="en-US" b="1" dirty="0" smtClean="0">
              <a:latin typeface="Calibri"/>
              <a:ea typeface="Times New Roman"/>
              <a:cs typeface="Times New Roman"/>
            </a:endParaRPr>
          </a:p>
          <a:p>
            <a:endParaRPr lang="uk-UA" dirty="0" smtClean="0"/>
          </a:p>
        </p:txBody>
      </p:sp>
      <p:pic>
        <p:nvPicPr>
          <p:cNvPr id="5" name="Picture 4" descr="3_5_last.png"/>
          <p:cNvPicPr/>
          <p:nvPr/>
        </p:nvPicPr>
        <p:blipFill>
          <a:blip r:embed="rId3" cstate="print"/>
          <a:stretch>
            <a:fillRect/>
          </a:stretch>
        </p:blipFill>
        <p:spPr>
          <a:xfrm>
            <a:off x="8705850" y="0"/>
            <a:ext cx="3486150" cy="6858000"/>
          </a:xfrm>
          <a:prstGeom prst="rect">
            <a:avLst/>
          </a:prstGeom>
        </p:spPr>
      </p:pic>
      <p:pic>
        <p:nvPicPr>
          <p:cNvPr id="8195" name="Picture 0" descr="1.jpg"/>
          <p:cNvPicPr>
            <a:picLocks noChangeAspect="1" noChangeArrowheads="1"/>
          </p:cNvPicPr>
          <p:nvPr/>
        </p:nvPicPr>
        <p:blipFill>
          <a:blip r:embed="rId4"/>
          <a:srcRect/>
          <a:stretch>
            <a:fillRect/>
          </a:stretch>
        </p:blipFill>
        <p:spPr bwMode="auto">
          <a:xfrm>
            <a:off x="914400" y="2033587"/>
            <a:ext cx="1733550" cy="4767263"/>
          </a:xfrm>
          <a:prstGeom prst="rect">
            <a:avLst/>
          </a:prstGeom>
          <a:noFill/>
        </p:spPr>
      </p:pic>
      <p:graphicFrame>
        <p:nvGraphicFramePr>
          <p:cNvPr id="8194" name="Object 2"/>
          <p:cNvGraphicFramePr>
            <a:graphicFrameLocks noChangeAspect="1"/>
          </p:cNvGraphicFramePr>
          <p:nvPr/>
        </p:nvGraphicFramePr>
        <p:xfrm>
          <a:off x="2659536" y="3524250"/>
          <a:ext cx="2036884" cy="3047999"/>
        </p:xfrm>
        <a:graphic>
          <a:graphicData uri="http://schemas.openxmlformats.org/presentationml/2006/ole">
            <p:oleObj spid="_x0000_s8194" name="Visio" r:id="rId5" imgW="1542930" imgH="2181230" progId="">
              <p:embed/>
            </p:oleObj>
          </a:graphicData>
        </a:graphic>
      </p:graphicFrame>
      <p:graphicFrame>
        <p:nvGraphicFramePr>
          <p:cNvPr id="8193" name="Object 1"/>
          <p:cNvGraphicFramePr>
            <a:graphicFrameLocks noChangeAspect="1"/>
          </p:cNvGraphicFramePr>
          <p:nvPr/>
        </p:nvGraphicFramePr>
        <p:xfrm>
          <a:off x="4781550" y="3486150"/>
          <a:ext cx="2077348" cy="3124200"/>
        </p:xfrm>
        <a:graphic>
          <a:graphicData uri="http://schemas.openxmlformats.org/presentationml/2006/ole">
            <p:oleObj spid="_x0000_s8193" name="Visio" r:id="rId6" imgW="1542930" imgH="2181230" progId="">
              <p:embed/>
            </p:oleObj>
          </a:graphicData>
        </a:graphic>
      </p:graphicFrame>
      <p:sp>
        <p:nvSpPr>
          <p:cNvPr id="8196" name="Rectangle 4"/>
          <p:cNvSpPr>
            <a:spLocks noChangeArrowheads="1"/>
          </p:cNvSpPr>
          <p:nvPr/>
        </p:nvSpPr>
        <p:spPr bwMode="auto">
          <a:xfrm>
            <a:off x="0" y="0"/>
            <a:ext cx="12192000" cy="457200"/>
          </a:xfrm>
          <a:prstGeom prst="rect">
            <a:avLst/>
          </a:prstGeom>
          <a:noFill/>
          <a:ln w="9525">
            <a:noFill/>
            <a:miter lim="800000"/>
            <a:headEnd/>
            <a:tailEnd/>
          </a:ln>
          <a:effectLst/>
        </p:spPr>
        <p:txBody>
          <a:bodyPr vert="horz" wrap="none" lIns="91440" tIns="152352" rIns="91440" bIns="38088"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uk-UA" sz="1800" b="0" i="0" u="none" strike="noStrike" cap="none" normalizeH="0" baseline="0" smtClean="0">
              <a:ln>
                <a:noFill/>
              </a:ln>
              <a:solidFill>
                <a:schemeClr val="tx1"/>
              </a:solidFill>
              <a:effectLst/>
              <a:latin typeface="Arial" pitchFamily="34" charset="0"/>
              <a:cs typeface="Arial" pitchFamily="34" charset="0"/>
            </a:endParaRPr>
          </a:p>
        </p:txBody>
      </p:sp>
      <p:sp>
        <p:nvSpPr>
          <p:cNvPr id="8197" name="Rectangle 5"/>
          <p:cNvSpPr>
            <a:spLocks noChangeArrowheads="1"/>
          </p:cNvSpPr>
          <p:nvPr/>
        </p:nvSpPr>
        <p:spPr bwMode="auto">
          <a:xfrm>
            <a:off x="0" y="3286125"/>
            <a:ext cx="12192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8198" name="Rectangle 6"/>
          <p:cNvSpPr>
            <a:spLocks noChangeArrowheads="1"/>
          </p:cNvSpPr>
          <p:nvPr/>
        </p:nvSpPr>
        <p:spPr bwMode="auto">
          <a:xfrm>
            <a:off x="0" y="7086600"/>
            <a:ext cx="12192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400" b="1" i="0" u="none" strike="noStrike" cap="none" normalizeH="0" baseline="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xmlns="" val="23307610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Объект 2"/>
          <p:cNvSpPr>
            <a:spLocks noGrp="1"/>
          </p:cNvSpPr>
          <p:nvPr>
            <p:ph type="ctrTitle"/>
          </p:nvPr>
        </p:nvSpPr>
        <p:spPr>
          <a:xfrm>
            <a:off x="951458" y="1037493"/>
            <a:ext cx="8825658" cy="3921369"/>
          </a:xfrm>
        </p:spPr>
        <p:txBody>
          <a:bodyPr>
            <a:normAutofit/>
          </a:bodyPr>
          <a:lstStyle/>
          <a:p>
            <a:r>
              <a:rPr lang="uk-UA" sz="2400" i="1" dirty="0" smtClean="0">
                <a:effectLst>
                  <a:outerShdw blurRad="38100" dist="38100" dir="2700000" algn="tl">
                    <a:srgbClr val="000000">
                      <a:alpha val="43137"/>
                    </a:srgbClr>
                  </a:outerShdw>
                </a:effectLst>
              </a:rPr>
              <a:t/>
            </a:r>
            <a:br>
              <a:rPr lang="uk-UA" sz="2400" i="1" dirty="0" smtClean="0">
                <a:effectLst>
                  <a:outerShdw blurRad="38100" dist="38100" dir="2700000" algn="tl">
                    <a:srgbClr val="000000">
                      <a:alpha val="43137"/>
                    </a:srgbClr>
                  </a:outerShdw>
                </a:effectLst>
              </a:rPr>
            </a:br>
            <a:endParaRPr lang="uk-UA" sz="2400" i="1" dirty="0">
              <a:effectLst>
                <a:outerShdw blurRad="38100" dist="38100" dir="2700000" algn="tl">
                  <a:srgbClr val="000000">
                    <a:alpha val="43137"/>
                  </a:srgbClr>
                </a:outerShdw>
              </a:effectLst>
            </a:endParaRPr>
          </a:p>
        </p:txBody>
      </p:sp>
      <p:sp>
        <p:nvSpPr>
          <p:cNvPr id="2" name="Прямоугольник 1"/>
          <p:cNvSpPr/>
          <p:nvPr/>
        </p:nvSpPr>
        <p:spPr>
          <a:xfrm>
            <a:off x="2563663" y="262572"/>
            <a:ext cx="7314823" cy="523220"/>
          </a:xfrm>
          <a:prstGeom prst="rect">
            <a:avLst/>
          </a:prstGeom>
        </p:spPr>
        <p:txBody>
          <a:bodyPr wrap="none">
            <a:spAutoFit/>
          </a:bodyPr>
          <a:lstStyle/>
          <a:p>
            <a:r>
              <a:rPr lang="uk-UA" sz="2800" b="1" i="1" dirty="0" smtClean="0">
                <a:effectLst>
                  <a:outerShdw blurRad="38100" dist="38100" dir="2700000" algn="tl">
                    <a:srgbClr val="000000">
                      <a:alpha val="43137"/>
                    </a:srgbClr>
                  </a:outerShdw>
                </a:effectLst>
              </a:rPr>
              <a:t>Приклад комп’ютерного моделювання</a:t>
            </a:r>
            <a:endParaRPr lang="ru-RU" sz="2800" b="1" i="1" dirty="0">
              <a:effectLst>
                <a:outerShdw blurRad="38100" dist="38100" dir="2700000" algn="tl">
                  <a:srgbClr val="000000">
                    <a:alpha val="43137"/>
                  </a:srgbClr>
                </a:outerShdw>
              </a:effectLst>
            </a:endParaRPr>
          </a:p>
        </p:txBody>
      </p:sp>
      <p:pic>
        <p:nvPicPr>
          <p:cNvPr id="18" name="Picture 17" descr="11"/>
          <p:cNvPicPr/>
          <p:nvPr/>
        </p:nvPicPr>
        <p:blipFill>
          <a:blip r:embed="rId2" cstate="print"/>
          <a:srcRect/>
          <a:stretch>
            <a:fillRect/>
          </a:stretch>
        </p:blipFill>
        <p:spPr bwMode="auto">
          <a:xfrm>
            <a:off x="0" y="898193"/>
            <a:ext cx="5543550" cy="2949907"/>
          </a:xfrm>
          <a:prstGeom prst="rect">
            <a:avLst/>
          </a:prstGeom>
          <a:noFill/>
        </p:spPr>
      </p:pic>
      <p:sp>
        <p:nvSpPr>
          <p:cNvPr id="19" name="Rectangle 18"/>
          <p:cNvSpPr/>
          <p:nvPr/>
        </p:nvSpPr>
        <p:spPr>
          <a:xfrm>
            <a:off x="0" y="3843635"/>
            <a:ext cx="6096000" cy="923330"/>
          </a:xfrm>
          <a:prstGeom prst="rect">
            <a:avLst/>
          </a:prstGeom>
        </p:spPr>
        <p:txBody>
          <a:bodyPr>
            <a:spAutoFit/>
          </a:bodyPr>
          <a:lstStyle/>
          <a:p>
            <a:r>
              <a:rPr lang="uk-UA" dirty="0" smtClean="0"/>
              <a:t>Результуючий масив хвостових елементів, отриманий після моделювання у </a:t>
            </a:r>
            <a:r>
              <a:rPr lang="en-US" dirty="0" err="1" smtClean="0"/>
              <a:t>Matlab</a:t>
            </a:r>
            <a:r>
              <a:rPr lang="en-US" dirty="0" smtClean="0"/>
              <a:t> </a:t>
            </a:r>
            <a:r>
              <a:rPr lang="uk-UA" dirty="0" smtClean="0"/>
              <a:t>із виведенням загального часу виконання</a:t>
            </a:r>
            <a:endParaRPr lang="uk-UA" dirty="0"/>
          </a:p>
        </p:txBody>
      </p:sp>
      <p:pic>
        <p:nvPicPr>
          <p:cNvPr id="20" name="Picture 19" descr="PI1"/>
          <p:cNvPicPr/>
          <p:nvPr/>
        </p:nvPicPr>
        <p:blipFill>
          <a:blip r:embed="rId3" cstate="print"/>
          <a:srcRect b="17434"/>
          <a:stretch>
            <a:fillRect/>
          </a:stretch>
        </p:blipFill>
        <p:spPr bwMode="auto">
          <a:xfrm>
            <a:off x="5625264" y="728913"/>
            <a:ext cx="6313572" cy="4981074"/>
          </a:xfrm>
          <a:prstGeom prst="rect">
            <a:avLst/>
          </a:prstGeom>
          <a:noFill/>
          <a:ln w="9525">
            <a:noFill/>
            <a:miter lim="800000"/>
            <a:headEnd/>
            <a:tailEnd/>
          </a:ln>
        </p:spPr>
      </p:pic>
      <p:sp>
        <p:nvSpPr>
          <p:cNvPr id="21" name="Rectangle 20"/>
          <p:cNvSpPr/>
          <p:nvPr/>
        </p:nvSpPr>
        <p:spPr>
          <a:xfrm>
            <a:off x="5791200" y="5771971"/>
            <a:ext cx="6096000" cy="830997"/>
          </a:xfrm>
          <a:prstGeom prst="rect">
            <a:avLst/>
          </a:prstGeom>
        </p:spPr>
        <p:txBody>
          <a:bodyPr>
            <a:spAutoFit/>
          </a:bodyPr>
          <a:lstStyle/>
          <a:p>
            <a:r>
              <a:rPr lang="uk-UA" sz="1600" dirty="0" smtClean="0"/>
              <a:t>Результуючий масив хвостових елементів, отриманий після моделювання у </a:t>
            </a:r>
            <a:r>
              <a:rPr lang="en-US" sz="1600" dirty="0" err="1" smtClean="0"/>
              <a:t>Matlab</a:t>
            </a:r>
            <a:r>
              <a:rPr lang="en-US" sz="1600" dirty="0" smtClean="0"/>
              <a:t> </a:t>
            </a:r>
            <a:r>
              <a:rPr lang="uk-UA" sz="1600" dirty="0" smtClean="0"/>
              <a:t>із виведенням загального  та проміжного часу виконання</a:t>
            </a:r>
            <a:endParaRPr lang="uk-UA" sz="1600" dirty="0"/>
          </a:p>
        </p:txBody>
      </p:sp>
    </p:spTree>
    <p:extLst>
      <p:ext uri="{BB962C8B-B14F-4D97-AF65-F5344CB8AC3E}">
        <p14:creationId xmlns:p14="http://schemas.microsoft.com/office/powerpoint/2010/main" xmlns="" val="16287537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Объект 2"/>
          <p:cNvSpPr>
            <a:spLocks noGrp="1"/>
          </p:cNvSpPr>
          <p:nvPr>
            <p:ph type="ctrTitle"/>
          </p:nvPr>
        </p:nvSpPr>
        <p:spPr>
          <a:xfrm>
            <a:off x="951458" y="1037493"/>
            <a:ext cx="8825658" cy="3921369"/>
          </a:xfrm>
        </p:spPr>
        <p:txBody>
          <a:bodyPr>
            <a:normAutofit/>
          </a:bodyPr>
          <a:lstStyle/>
          <a:p>
            <a:r>
              <a:rPr lang="uk-UA" sz="2400" i="1" dirty="0" smtClean="0">
                <a:effectLst>
                  <a:outerShdw blurRad="38100" dist="38100" dir="2700000" algn="tl">
                    <a:srgbClr val="000000">
                      <a:alpha val="43137"/>
                    </a:srgbClr>
                  </a:outerShdw>
                </a:effectLst>
              </a:rPr>
              <a:t/>
            </a:r>
            <a:br>
              <a:rPr lang="uk-UA" sz="2400" i="1" dirty="0" smtClean="0">
                <a:effectLst>
                  <a:outerShdw blurRad="38100" dist="38100" dir="2700000" algn="tl">
                    <a:srgbClr val="000000">
                      <a:alpha val="43137"/>
                    </a:srgbClr>
                  </a:outerShdw>
                </a:effectLst>
              </a:rPr>
            </a:br>
            <a:endParaRPr lang="uk-UA" sz="2400" i="1" dirty="0">
              <a:effectLst>
                <a:outerShdw blurRad="38100" dist="38100" dir="2700000" algn="tl">
                  <a:srgbClr val="000000">
                    <a:alpha val="43137"/>
                  </a:srgbClr>
                </a:outerShdw>
              </a:effectLst>
            </a:endParaRPr>
          </a:p>
        </p:txBody>
      </p:sp>
      <p:sp>
        <p:nvSpPr>
          <p:cNvPr id="2" name="Прямоугольник 1"/>
          <p:cNvSpPr/>
          <p:nvPr/>
        </p:nvSpPr>
        <p:spPr>
          <a:xfrm>
            <a:off x="2563663" y="262572"/>
            <a:ext cx="8295861" cy="954107"/>
          </a:xfrm>
          <a:prstGeom prst="rect">
            <a:avLst/>
          </a:prstGeom>
        </p:spPr>
        <p:txBody>
          <a:bodyPr wrap="none">
            <a:spAutoFit/>
          </a:bodyPr>
          <a:lstStyle/>
          <a:p>
            <a:r>
              <a:rPr lang="uk-UA" sz="2800" b="1" i="1" dirty="0" smtClean="0">
                <a:effectLst>
                  <a:outerShdw blurRad="38100" dist="38100" dir="2700000" algn="tl">
                    <a:srgbClr val="000000">
                      <a:alpha val="43137"/>
                    </a:srgbClr>
                  </a:outerShdw>
                </a:effectLst>
              </a:rPr>
              <a:t>Приклад роботи інформаційної технології з </a:t>
            </a:r>
          </a:p>
          <a:p>
            <a:r>
              <a:rPr lang="uk-UA" sz="2800" b="1" i="1" dirty="0" smtClean="0">
                <a:effectLst>
                  <a:outerShdw blurRad="38100" dist="38100" dir="2700000" algn="tl">
                    <a:srgbClr val="000000">
                      <a:alpha val="43137"/>
                    </a:srgbClr>
                  </a:outerShdw>
                </a:effectLst>
              </a:rPr>
              <a:t>використанням актор-моделі обчислень</a:t>
            </a:r>
            <a:endParaRPr lang="ru-RU" sz="2800" b="1" i="1" dirty="0">
              <a:effectLst>
                <a:outerShdw blurRad="38100" dist="38100" dir="2700000" algn="tl">
                  <a:srgbClr val="000000">
                    <a:alpha val="43137"/>
                  </a:srgbClr>
                </a:outerShdw>
              </a:effectLst>
            </a:endParaRPr>
          </a:p>
        </p:txBody>
      </p:sp>
      <p:pic>
        <p:nvPicPr>
          <p:cNvPr id="4" name="Picture 3"/>
          <p:cNvPicPr/>
          <p:nvPr/>
        </p:nvPicPr>
        <p:blipFill>
          <a:blip r:embed="rId2" cstate="print"/>
          <a:srcRect l="37718" r="5244" b="32990"/>
          <a:stretch>
            <a:fillRect/>
          </a:stretch>
        </p:blipFill>
        <p:spPr bwMode="auto">
          <a:xfrm>
            <a:off x="0" y="1383616"/>
            <a:ext cx="5753100" cy="3778934"/>
          </a:xfrm>
          <a:prstGeom prst="rect">
            <a:avLst/>
          </a:prstGeom>
          <a:noFill/>
          <a:ln w="9525">
            <a:noFill/>
            <a:miter lim="800000"/>
            <a:headEnd/>
            <a:tailEnd/>
          </a:ln>
        </p:spPr>
      </p:pic>
      <p:sp>
        <p:nvSpPr>
          <p:cNvPr id="5" name="Rectangle 4"/>
          <p:cNvSpPr/>
          <p:nvPr/>
        </p:nvSpPr>
        <p:spPr>
          <a:xfrm>
            <a:off x="0" y="5296585"/>
            <a:ext cx="6096000" cy="646331"/>
          </a:xfrm>
          <a:prstGeom prst="rect">
            <a:avLst/>
          </a:prstGeom>
        </p:spPr>
        <p:txBody>
          <a:bodyPr>
            <a:spAutoFit/>
          </a:bodyPr>
          <a:lstStyle/>
          <a:p>
            <a:r>
              <a:rPr lang="uk-UA" dirty="0" smtClean="0"/>
              <a:t>Результуючий масив хвостових елементів, отриманий після моделювання на мові С#</a:t>
            </a:r>
            <a:endParaRPr lang="uk-UA" dirty="0"/>
          </a:p>
        </p:txBody>
      </p:sp>
      <p:pic>
        <p:nvPicPr>
          <p:cNvPr id="6" name="Picture 5"/>
          <p:cNvPicPr/>
          <p:nvPr/>
        </p:nvPicPr>
        <p:blipFill>
          <a:blip r:embed="rId3" cstate="print"/>
          <a:srcRect l="37718" r="5118" b="32028"/>
          <a:stretch>
            <a:fillRect/>
          </a:stretch>
        </p:blipFill>
        <p:spPr bwMode="auto">
          <a:xfrm>
            <a:off x="5734258" y="1139304"/>
            <a:ext cx="6457742" cy="4312692"/>
          </a:xfrm>
          <a:prstGeom prst="rect">
            <a:avLst/>
          </a:prstGeom>
          <a:noFill/>
          <a:ln w="9525">
            <a:noFill/>
            <a:miter lim="800000"/>
            <a:headEnd/>
            <a:tailEnd/>
          </a:ln>
        </p:spPr>
      </p:pic>
      <p:sp>
        <p:nvSpPr>
          <p:cNvPr id="7" name="Rectangle 6"/>
          <p:cNvSpPr/>
          <p:nvPr/>
        </p:nvSpPr>
        <p:spPr>
          <a:xfrm>
            <a:off x="6096000" y="5468035"/>
            <a:ext cx="6096000" cy="646331"/>
          </a:xfrm>
          <a:prstGeom prst="rect">
            <a:avLst/>
          </a:prstGeom>
        </p:spPr>
        <p:txBody>
          <a:bodyPr>
            <a:spAutoFit/>
          </a:bodyPr>
          <a:lstStyle/>
          <a:p>
            <a:r>
              <a:rPr lang="uk-UA" dirty="0" smtClean="0"/>
              <a:t>Екранна форма з першою ітерацією ПІ перетворення</a:t>
            </a:r>
            <a:endParaRPr lang="uk-UA" dirty="0"/>
          </a:p>
        </p:txBody>
      </p:sp>
    </p:spTree>
    <p:extLst>
      <p:ext uri="{BB962C8B-B14F-4D97-AF65-F5344CB8AC3E}">
        <p14:creationId xmlns:p14="http://schemas.microsoft.com/office/powerpoint/2010/main" xmlns="" val="16287537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Объект 2"/>
          <p:cNvSpPr>
            <a:spLocks noGrp="1"/>
          </p:cNvSpPr>
          <p:nvPr>
            <p:ph type="ctrTitle"/>
          </p:nvPr>
        </p:nvSpPr>
        <p:spPr>
          <a:xfrm>
            <a:off x="951458" y="1037493"/>
            <a:ext cx="8825658" cy="3921369"/>
          </a:xfrm>
        </p:spPr>
        <p:txBody>
          <a:bodyPr>
            <a:normAutofit/>
          </a:bodyPr>
          <a:lstStyle/>
          <a:p>
            <a:r>
              <a:rPr lang="uk-UA" sz="2400" i="1" dirty="0" smtClean="0">
                <a:effectLst>
                  <a:outerShdw blurRad="38100" dist="38100" dir="2700000" algn="tl">
                    <a:srgbClr val="000000">
                      <a:alpha val="43137"/>
                    </a:srgbClr>
                  </a:outerShdw>
                </a:effectLst>
              </a:rPr>
              <a:t/>
            </a:r>
            <a:br>
              <a:rPr lang="uk-UA" sz="2400" i="1" dirty="0" smtClean="0">
                <a:effectLst>
                  <a:outerShdw blurRad="38100" dist="38100" dir="2700000" algn="tl">
                    <a:srgbClr val="000000">
                      <a:alpha val="43137"/>
                    </a:srgbClr>
                  </a:outerShdw>
                </a:effectLst>
              </a:rPr>
            </a:br>
            <a:endParaRPr lang="uk-UA" sz="2400" i="1" dirty="0">
              <a:effectLst>
                <a:outerShdw blurRad="38100" dist="38100" dir="2700000" algn="tl">
                  <a:srgbClr val="000000">
                    <a:alpha val="43137"/>
                  </a:srgbClr>
                </a:outerShdw>
              </a:effectLst>
            </a:endParaRPr>
          </a:p>
        </p:txBody>
      </p:sp>
      <p:sp>
        <p:nvSpPr>
          <p:cNvPr id="2" name="Прямоугольник 1"/>
          <p:cNvSpPr/>
          <p:nvPr/>
        </p:nvSpPr>
        <p:spPr>
          <a:xfrm>
            <a:off x="2563663" y="262572"/>
            <a:ext cx="8295861" cy="954107"/>
          </a:xfrm>
          <a:prstGeom prst="rect">
            <a:avLst/>
          </a:prstGeom>
        </p:spPr>
        <p:txBody>
          <a:bodyPr wrap="none">
            <a:spAutoFit/>
          </a:bodyPr>
          <a:lstStyle/>
          <a:p>
            <a:r>
              <a:rPr lang="uk-UA" sz="2800" b="1" i="1" dirty="0" smtClean="0">
                <a:effectLst>
                  <a:outerShdw blurRad="38100" dist="38100" dir="2700000" algn="tl">
                    <a:srgbClr val="000000">
                      <a:alpha val="43137"/>
                    </a:srgbClr>
                  </a:outerShdw>
                </a:effectLst>
              </a:rPr>
              <a:t>Приклад роботи інформаційної технології з </a:t>
            </a:r>
          </a:p>
          <a:p>
            <a:r>
              <a:rPr lang="uk-UA" sz="2800" b="1" i="1" dirty="0" smtClean="0">
                <a:effectLst>
                  <a:outerShdw blurRad="38100" dist="38100" dir="2700000" algn="tl">
                    <a:srgbClr val="000000">
                      <a:alpha val="43137"/>
                    </a:srgbClr>
                  </a:outerShdw>
                </a:effectLst>
              </a:rPr>
              <a:t>використанням актор-моделі обчислень</a:t>
            </a:r>
            <a:endParaRPr lang="ru-RU" sz="2800" b="1" i="1" dirty="0">
              <a:effectLst>
                <a:outerShdw blurRad="38100" dist="38100" dir="2700000" algn="tl">
                  <a:srgbClr val="000000">
                    <a:alpha val="43137"/>
                  </a:srgbClr>
                </a:outerShdw>
              </a:effectLst>
            </a:endParaRPr>
          </a:p>
        </p:txBody>
      </p:sp>
      <p:sp>
        <p:nvSpPr>
          <p:cNvPr id="5" name="Rectangle 4"/>
          <p:cNvSpPr/>
          <p:nvPr/>
        </p:nvSpPr>
        <p:spPr>
          <a:xfrm>
            <a:off x="0" y="5296585"/>
            <a:ext cx="6096000" cy="646331"/>
          </a:xfrm>
          <a:prstGeom prst="rect">
            <a:avLst/>
          </a:prstGeom>
        </p:spPr>
        <p:txBody>
          <a:bodyPr>
            <a:spAutoFit/>
          </a:bodyPr>
          <a:lstStyle/>
          <a:p>
            <a:r>
              <a:rPr lang="uk-UA" dirty="0" smtClean="0"/>
              <a:t>Екранна форма з другою ітерацією ПІ перетворення</a:t>
            </a:r>
            <a:endParaRPr lang="uk-UA" dirty="0"/>
          </a:p>
        </p:txBody>
      </p:sp>
      <p:sp>
        <p:nvSpPr>
          <p:cNvPr id="7" name="Rectangle 6"/>
          <p:cNvSpPr/>
          <p:nvPr/>
        </p:nvSpPr>
        <p:spPr>
          <a:xfrm>
            <a:off x="6096000" y="5468035"/>
            <a:ext cx="6096000" cy="646331"/>
          </a:xfrm>
          <a:prstGeom prst="rect">
            <a:avLst/>
          </a:prstGeom>
        </p:spPr>
        <p:txBody>
          <a:bodyPr>
            <a:spAutoFit/>
          </a:bodyPr>
          <a:lstStyle/>
          <a:p>
            <a:r>
              <a:rPr lang="uk-UA" dirty="0" smtClean="0"/>
              <a:t>Екранна форма з третьою ітерацією ПІ перетворення</a:t>
            </a:r>
            <a:endParaRPr lang="uk-UA" dirty="0"/>
          </a:p>
        </p:txBody>
      </p:sp>
      <p:pic>
        <p:nvPicPr>
          <p:cNvPr id="8" name="Picture 7"/>
          <p:cNvPicPr/>
          <p:nvPr/>
        </p:nvPicPr>
        <p:blipFill>
          <a:blip r:embed="rId2" cstate="print"/>
          <a:srcRect l="37718" r="5118" b="32718"/>
          <a:stretch>
            <a:fillRect/>
          </a:stretch>
        </p:blipFill>
        <p:spPr bwMode="auto">
          <a:xfrm>
            <a:off x="1" y="1211283"/>
            <a:ext cx="5695950" cy="3913167"/>
          </a:xfrm>
          <a:prstGeom prst="rect">
            <a:avLst/>
          </a:prstGeom>
          <a:noFill/>
          <a:ln w="9525">
            <a:noFill/>
            <a:miter lim="800000"/>
            <a:headEnd/>
            <a:tailEnd/>
          </a:ln>
        </p:spPr>
      </p:pic>
      <p:pic>
        <p:nvPicPr>
          <p:cNvPr id="9" name="Picture 8"/>
          <p:cNvPicPr/>
          <p:nvPr/>
        </p:nvPicPr>
        <p:blipFill>
          <a:blip r:embed="rId3" cstate="print"/>
          <a:srcRect l="37524" r="5251" b="32300"/>
          <a:stretch>
            <a:fillRect/>
          </a:stretch>
        </p:blipFill>
        <p:spPr bwMode="auto">
          <a:xfrm>
            <a:off x="5991354" y="1263411"/>
            <a:ext cx="5886191" cy="3912078"/>
          </a:xfrm>
          <a:prstGeom prst="rect">
            <a:avLst/>
          </a:prstGeom>
          <a:noFill/>
          <a:ln w="9525">
            <a:noFill/>
            <a:miter lim="800000"/>
            <a:headEnd/>
            <a:tailEnd/>
          </a:ln>
        </p:spPr>
      </p:pic>
    </p:spTree>
    <p:extLst>
      <p:ext uri="{BB962C8B-B14F-4D97-AF65-F5344CB8AC3E}">
        <p14:creationId xmlns:p14="http://schemas.microsoft.com/office/powerpoint/2010/main" xmlns="" val="16287537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Объект 2"/>
          <p:cNvSpPr>
            <a:spLocks noGrp="1"/>
          </p:cNvSpPr>
          <p:nvPr>
            <p:ph type="ctrTitle"/>
          </p:nvPr>
        </p:nvSpPr>
        <p:spPr>
          <a:xfrm>
            <a:off x="951458" y="1037493"/>
            <a:ext cx="8825658" cy="3921369"/>
          </a:xfrm>
        </p:spPr>
        <p:txBody>
          <a:bodyPr>
            <a:normAutofit/>
          </a:bodyPr>
          <a:lstStyle/>
          <a:p>
            <a:r>
              <a:rPr lang="uk-UA" sz="2400" i="1" dirty="0" smtClean="0">
                <a:effectLst>
                  <a:outerShdw blurRad="38100" dist="38100" dir="2700000" algn="tl">
                    <a:srgbClr val="000000">
                      <a:alpha val="43137"/>
                    </a:srgbClr>
                  </a:outerShdw>
                </a:effectLst>
              </a:rPr>
              <a:t/>
            </a:r>
            <a:br>
              <a:rPr lang="uk-UA" sz="2400" i="1" dirty="0" smtClean="0">
                <a:effectLst>
                  <a:outerShdw blurRad="38100" dist="38100" dir="2700000" algn="tl">
                    <a:srgbClr val="000000">
                      <a:alpha val="43137"/>
                    </a:srgbClr>
                  </a:outerShdw>
                </a:effectLst>
              </a:rPr>
            </a:br>
            <a:endParaRPr lang="uk-UA" sz="2400" i="1" dirty="0">
              <a:effectLst>
                <a:outerShdw blurRad="38100" dist="38100" dir="2700000" algn="tl">
                  <a:srgbClr val="000000">
                    <a:alpha val="43137"/>
                  </a:srgbClr>
                </a:outerShdw>
              </a:effectLst>
            </a:endParaRPr>
          </a:p>
        </p:txBody>
      </p:sp>
      <p:sp>
        <p:nvSpPr>
          <p:cNvPr id="2" name="Прямоугольник 1"/>
          <p:cNvSpPr/>
          <p:nvPr/>
        </p:nvSpPr>
        <p:spPr>
          <a:xfrm>
            <a:off x="2563663" y="262572"/>
            <a:ext cx="8295861" cy="954107"/>
          </a:xfrm>
          <a:prstGeom prst="rect">
            <a:avLst/>
          </a:prstGeom>
        </p:spPr>
        <p:txBody>
          <a:bodyPr wrap="none">
            <a:spAutoFit/>
          </a:bodyPr>
          <a:lstStyle/>
          <a:p>
            <a:r>
              <a:rPr lang="uk-UA" sz="2800" b="1" i="1" dirty="0" smtClean="0">
                <a:effectLst>
                  <a:outerShdw blurRad="38100" dist="38100" dir="2700000" algn="tl">
                    <a:srgbClr val="000000">
                      <a:alpha val="43137"/>
                    </a:srgbClr>
                  </a:outerShdw>
                </a:effectLst>
              </a:rPr>
              <a:t>Приклад роботи інформаційної технології з </a:t>
            </a:r>
          </a:p>
          <a:p>
            <a:r>
              <a:rPr lang="uk-UA" sz="2800" b="1" i="1" dirty="0" smtClean="0">
                <a:effectLst>
                  <a:outerShdw blurRad="38100" dist="38100" dir="2700000" algn="tl">
                    <a:srgbClr val="000000">
                      <a:alpha val="43137"/>
                    </a:srgbClr>
                  </a:outerShdw>
                </a:effectLst>
              </a:rPr>
              <a:t>використанням актор-моделі обчислень</a:t>
            </a:r>
            <a:endParaRPr lang="ru-RU" sz="2800" b="1" i="1" dirty="0">
              <a:effectLst>
                <a:outerShdw blurRad="38100" dist="38100" dir="2700000" algn="tl">
                  <a:srgbClr val="000000">
                    <a:alpha val="43137"/>
                  </a:srgbClr>
                </a:outerShdw>
              </a:effectLst>
            </a:endParaRPr>
          </a:p>
        </p:txBody>
      </p:sp>
      <p:sp>
        <p:nvSpPr>
          <p:cNvPr id="5" name="Rectangle 4"/>
          <p:cNvSpPr/>
          <p:nvPr/>
        </p:nvSpPr>
        <p:spPr>
          <a:xfrm>
            <a:off x="0" y="5296585"/>
            <a:ext cx="6096000" cy="646331"/>
          </a:xfrm>
          <a:prstGeom prst="rect">
            <a:avLst/>
          </a:prstGeom>
        </p:spPr>
        <p:txBody>
          <a:bodyPr>
            <a:spAutoFit/>
          </a:bodyPr>
          <a:lstStyle/>
          <a:p>
            <a:r>
              <a:rPr lang="uk-UA" dirty="0" smtClean="0"/>
              <a:t>Екранна форма з четвертою ітерацією ПІ перетворення</a:t>
            </a:r>
            <a:endParaRPr lang="uk-UA" dirty="0"/>
          </a:p>
        </p:txBody>
      </p:sp>
      <p:sp>
        <p:nvSpPr>
          <p:cNvPr id="7" name="Rectangle 6"/>
          <p:cNvSpPr/>
          <p:nvPr/>
        </p:nvSpPr>
        <p:spPr>
          <a:xfrm>
            <a:off x="6096000" y="5468035"/>
            <a:ext cx="6096000" cy="646331"/>
          </a:xfrm>
          <a:prstGeom prst="rect">
            <a:avLst/>
          </a:prstGeom>
        </p:spPr>
        <p:txBody>
          <a:bodyPr>
            <a:spAutoFit/>
          </a:bodyPr>
          <a:lstStyle/>
          <a:p>
            <a:r>
              <a:rPr lang="uk-UA" dirty="0" smtClean="0"/>
              <a:t>Екранна форма з п’ятою ітерацією ПІ перетворення</a:t>
            </a:r>
            <a:endParaRPr lang="uk-UA" dirty="0"/>
          </a:p>
        </p:txBody>
      </p:sp>
      <p:pic>
        <p:nvPicPr>
          <p:cNvPr id="10" name="Picture 9"/>
          <p:cNvPicPr/>
          <p:nvPr/>
        </p:nvPicPr>
        <p:blipFill>
          <a:blip r:embed="rId2" cstate="print"/>
          <a:srcRect l="37718" r="5244" b="32645"/>
          <a:stretch>
            <a:fillRect/>
          </a:stretch>
        </p:blipFill>
        <p:spPr bwMode="auto">
          <a:xfrm>
            <a:off x="0" y="1318161"/>
            <a:ext cx="5682130" cy="3764478"/>
          </a:xfrm>
          <a:prstGeom prst="rect">
            <a:avLst/>
          </a:prstGeom>
          <a:noFill/>
          <a:ln w="9525">
            <a:noFill/>
            <a:miter lim="800000"/>
            <a:headEnd/>
            <a:tailEnd/>
          </a:ln>
        </p:spPr>
      </p:pic>
      <p:pic>
        <p:nvPicPr>
          <p:cNvPr id="11" name="Picture 10"/>
          <p:cNvPicPr/>
          <p:nvPr/>
        </p:nvPicPr>
        <p:blipFill>
          <a:blip r:embed="rId3" cstate="print"/>
          <a:srcRect l="37912" r="5244" b="32645"/>
          <a:stretch>
            <a:fillRect/>
          </a:stretch>
        </p:blipFill>
        <p:spPr bwMode="auto">
          <a:xfrm>
            <a:off x="5990483" y="1268656"/>
            <a:ext cx="5811734" cy="3863487"/>
          </a:xfrm>
          <a:prstGeom prst="rect">
            <a:avLst/>
          </a:prstGeom>
          <a:noFill/>
          <a:ln w="9525">
            <a:noFill/>
            <a:miter lim="800000"/>
            <a:headEnd/>
            <a:tailEnd/>
          </a:ln>
        </p:spPr>
      </p:pic>
    </p:spTree>
    <p:extLst>
      <p:ext uri="{BB962C8B-B14F-4D97-AF65-F5344CB8AC3E}">
        <p14:creationId xmlns:p14="http://schemas.microsoft.com/office/powerpoint/2010/main" xmlns="" val="16287537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Объект 2"/>
          <p:cNvSpPr>
            <a:spLocks noGrp="1"/>
          </p:cNvSpPr>
          <p:nvPr>
            <p:ph type="ctrTitle"/>
          </p:nvPr>
        </p:nvSpPr>
        <p:spPr>
          <a:xfrm>
            <a:off x="951458" y="1037493"/>
            <a:ext cx="8825658" cy="3921369"/>
          </a:xfrm>
        </p:spPr>
        <p:txBody>
          <a:bodyPr>
            <a:normAutofit/>
          </a:bodyPr>
          <a:lstStyle/>
          <a:p>
            <a:r>
              <a:rPr lang="uk-UA" sz="2400" i="1" dirty="0" smtClean="0">
                <a:effectLst>
                  <a:outerShdw blurRad="38100" dist="38100" dir="2700000" algn="tl">
                    <a:srgbClr val="000000">
                      <a:alpha val="43137"/>
                    </a:srgbClr>
                  </a:outerShdw>
                </a:effectLst>
              </a:rPr>
              <a:t/>
            </a:r>
            <a:br>
              <a:rPr lang="uk-UA" sz="2400" i="1" dirty="0" smtClean="0">
                <a:effectLst>
                  <a:outerShdw blurRad="38100" dist="38100" dir="2700000" algn="tl">
                    <a:srgbClr val="000000">
                      <a:alpha val="43137"/>
                    </a:srgbClr>
                  </a:outerShdw>
                </a:effectLst>
              </a:rPr>
            </a:br>
            <a:endParaRPr lang="uk-UA" sz="2400" i="1" dirty="0">
              <a:effectLst>
                <a:outerShdw blurRad="38100" dist="38100" dir="2700000" algn="tl">
                  <a:srgbClr val="000000">
                    <a:alpha val="43137"/>
                  </a:srgbClr>
                </a:outerShdw>
              </a:effectLst>
            </a:endParaRPr>
          </a:p>
        </p:txBody>
      </p:sp>
      <p:sp>
        <p:nvSpPr>
          <p:cNvPr id="2" name="Прямоугольник 1"/>
          <p:cNvSpPr/>
          <p:nvPr/>
        </p:nvSpPr>
        <p:spPr>
          <a:xfrm>
            <a:off x="2563663" y="262572"/>
            <a:ext cx="8295861" cy="954107"/>
          </a:xfrm>
          <a:prstGeom prst="rect">
            <a:avLst/>
          </a:prstGeom>
        </p:spPr>
        <p:txBody>
          <a:bodyPr wrap="none">
            <a:spAutoFit/>
          </a:bodyPr>
          <a:lstStyle/>
          <a:p>
            <a:r>
              <a:rPr lang="uk-UA" sz="2800" b="1" i="1" dirty="0" smtClean="0">
                <a:effectLst>
                  <a:outerShdw blurRad="38100" dist="38100" dir="2700000" algn="tl">
                    <a:srgbClr val="000000">
                      <a:alpha val="43137"/>
                    </a:srgbClr>
                  </a:outerShdw>
                </a:effectLst>
              </a:rPr>
              <a:t>Приклад роботи інформаційної технології з </a:t>
            </a:r>
          </a:p>
          <a:p>
            <a:r>
              <a:rPr lang="uk-UA" sz="2800" b="1" i="1" dirty="0" smtClean="0">
                <a:effectLst>
                  <a:outerShdw blurRad="38100" dist="38100" dir="2700000" algn="tl">
                    <a:srgbClr val="000000">
                      <a:alpha val="43137"/>
                    </a:srgbClr>
                  </a:outerShdw>
                </a:effectLst>
              </a:rPr>
              <a:t>використанням актор-моделі обчислень</a:t>
            </a:r>
            <a:endParaRPr lang="ru-RU" sz="2800" b="1" i="1" dirty="0">
              <a:effectLst>
                <a:outerShdw blurRad="38100" dist="38100" dir="2700000" algn="tl">
                  <a:srgbClr val="000000">
                    <a:alpha val="43137"/>
                  </a:srgbClr>
                </a:outerShdw>
              </a:effectLst>
            </a:endParaRPr>
          </a:p>
        </p:txBody>
      </p:sp>
      <p:sp>
        <p:nvSpPr>
          <p:cNvPr id="7" name="Rectangle 6"/>
          <p:cNvSpPr/>
          <p:nvPr/>
        </p:nvSpPr>
        <p:spPr>
          <a:xfrm>
            <a:off x="3238500" y="5525185"/>
            <a:ext cx="6096000" cy="646331"/>
          </a:xfrm>
          <a:prstGeom prst="rect">
            <a:avLst/>
          </a:prstGeom>
        </p:spPr>
        <p:txBody>
          <a:bodyPr>
            <a:spAutoFit/>
          </a:bodyPr>
          <a:lstStyle/>
          <a:p>
            <a:r>
              <a:rPr lang="uk-UA" dirty="0" smtClean="0"/>
              <a:t>Екранна форма з останньою ітерацією ПІ перетворення</a:t>
            </a:r>
            <a:endParaRPr lang="uk-UA" dirty="0"/>
          </a:p>
        </p:txBody>
      </p:sp>
      <p:pic>
        <p:nvPicPr>
          <p:cNvPr id="8" name="Picture 7"/>
          <p:cNvPicPr/>
          <p:nvPr/>
        </p:nvPicPr>
        <p:blipFill>
          <a:blip r:embed="rId2" cstate="print"/>
          <a:srcRect l="37912" r="5244" b="32990"/>
          <a:stretch>
            <a:fillRect/>
          </a:stretch>
        </p:blipFill>
        <p:spPr bwMode="auto">
          <a:xfrm>
            <a:off x="3223045" y="1528948"/>
            <a:ext cx="5745910" cy="3800104"/>
          </a:xfrm>
          <a:prstGeom prst="rect">
            <a:avLst/>
          </a:prstGeom>
          <a:noFill/>
          <a:ln w="9525">
            <a:noFill/>
            <a:miter lim="800000"/>
            <a:headEnd/>
            <a:tailEnd/>
          </a:ln>
        </p:spPr>
      </p:pic>
    </p:spTree>
    <p:extLst>
      <p:ext uri="{BB962C8B-B14F-4D97-AF65-F5344CB8AC3E}">
        <p14:creationId xmlns:p14="http://schemas.microsoft.com/office/powerpoint/2010/main" xmlns="" val="16287537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Объект 2"/>
          <p:cNvSpPr>
            <a:spLocks noGrp="1"/>
          </p:cNvSpPr>
          <p:nvPr>
            <p:ph type="ctrTitle"/>
          </p:nvPr>
        </p:nvSpPr>
        <p:spPr>
          <a:xfrm>
            <a:off x="951458" y="1037493"/>
            <a:ext cx="8825658" cy="3921369"/>
          </a:xfrm>
        </p:spPr>
        <p:txBody>
          <a:bodyPr>
            <a:normAutofit/>
          </a:bodyPr>
          <a:lstStyle/>
          <a:p>
            <a:r>
              <a:rPr lang="uk-UA" sz="2400" i="1" dirty="0" smtClean="0">
                <a:effectLst>
                  <a:outerShdw blurRad="38100" dist="38100" dir="2700000" algn="tl">
                    <a:srgbClr val="000000">
                      <a:alpha val="43137"/>
                    </a:srgbClr>
                  </a:outerShdw>
                </a:effectLst>
              </a:rPr>
              <a:t/>
            </a:r>
            <a:br>
              <a:rPr lang="uk-UA" sz="2400" i="1" dirty="0" smtClean="0">
                <a:effectLst>
                  <a:outerShdw blurRad="38100" dist="38100" dir="2700000" algn="tl">
                    <a:srgbClr val="000000">
                      <a:alpha val="43137"/>
                    </a:srgbClr>
                  </a:outerShdw>
                </a:effectLst>
              </a:rPr>
            </a:br>
            <a:endParaRPr lang="uk-UA" sz="2400" i="1" dirty="0">
              <a:effectLst>
                <a:outerShdw blurRad="38100" dist="38100" dir="2700000" algn="tl">
                  <a:srgbClr val="000000">
                    <a:alpha val="43137"/>
                  </a:srgbClr>
                </a:outerShdw>
              </a:effectLst>
            </a:endParaRPr>
          </a:p>
        </p:txBody>
      </p:sp>
      <p:sp>
        <p:nvSpPr>
          <p:cNvPr id="2" name="Прямоугольник 1"/>
          <p:cNvSpPr/>
          <p:nvPr/>
        </p:nvSpPr>
        <p:spPr>
          <a:xfrm>
            <a:off x="382356" y="241352"/>
            <a:ext cx="11809644" cy="1384995"/>
          </a:xfrm>
          <a:prstGeom prst="rect">
            <a:avLst/>
          </a:prstGeom>
        </p:spPr>
        <p:txBody>
          <a:bodyPr wrap="square">
            <a:spAutoFit/>
          </a:bodyPr>
          <a:lstStyle/>
          <a:p>
            <a:pPr algn="ctr"/>
            <a:r>
              <a:rPr lang="uk-UA" sz="2800" b="1" i="1" dirty="0" smtClean="0">
                <a:effectLst>
                  <a:outerShdw blurRad="38100" dist="38100" dir="2700000" algn="tl">
                    <a:srgbClr val="000000">
                      <a:alpha val="43137"/>
                    </a:srgbClr>
                  </a:outerShdw>
                </a:effectLst>
              </a:rPr>
              <a:t>Порівняння часу роботи комп’ютерного моделювання у </a:t>
            </a:r>
            <a:r>
              <a:rPr lang="en-US" sz="2800" b="1" i="1" dirty="0" err="1" smtClean="0">
                <a:effectLst>
                  <a:outerShdw blurRad="38100" dist="38100" dir="2700000" algn="tl">
                    <a:srgbClr val="000000">
                      <a:alpha val="43137"/>
                    </a:srgbClr>
                  </a:outerShdw>
                </a:effectLst>
              </a:rPr>
              <a:t>Matlab</a:t>
            </a:r>
            <a:r>
              <a:rPr lang="en-US" sz="2800" b="1" i="1" dirty="0" smtClean="0">
                <a:effectLst>
                  <a:outerShdw blurRad="38100" dist="38100" dir="2700000" algn="tl">
                    <a:srgbClr val="000000">
                      <a:alpha val="43137"/>
                    </a:srgbClr>
                  </a:outerShdw>
                </a:effectLst>
              </a:rPr>
              <a:t> </a:t>
            </a:r>
            <a:r>
              <a:rPr lang="uk-UA" sz="2800" b="1" i="1" dirty="0" smtClean="0">
                <a:effectLst>
                  <a:outerShdw blurRad="38100" dist="38100" dir="2700000" algn="tl">
                    <a:srgbClr val="000000">
                      <a:alpha val="43137"/>
                    </a:srgbClr>
                  </a:outerShdw>
                </a:effectLst>
              </a:rPr>
              <a:t>з програмною реалізацією </a:t>
            </a:r>
            <a:r>
              <a:rPr lang="en-US" sz="2800" b="1" i="1" dirty="0" smtClean="0">
                <a:effectLst>
                  <a:outerShdw blurRad="38100" dist="38100" dir="2700000" algn="tl">
                    <a:srgbClr val="000000">
                      <a:alpha val="43137"/>
                    </a:srgbClr>
                  </a:outerShdw>
                </a:effectLst>
              </a:rPr>
              <a:t> </a:t>
            </a:r>
            <a:r>
              <a:rPr lang="uk-UA" sz="2800" b="1" i="1" dirty="0" smtClean="0">
                <a:effectLst>
                  <a:outerShdw blurRad="38100" dist="38100" dir="2700000" algn="tl">
                    <a:srgbClr val="000000">
                      <a:alpha val="43137"/>
                    </a:srgbClr>
                  </a:outerShdw>
                </a:effectLst>
              </a:rPr>
              <a:t>з використанням актор-моделі обчислень та без її використання</a:t>
            </a:r>
            <a:endParaRPr lang="ru-RU" sz="2800" b="1" i="1" dirty="0">
              <a:effectLst>
                <a:outerShdw blurRad="38100" dist="38100" dir="2700000" algn="tl">
                  <a:srgbClr val="000000">
                    <a:alpha val="43137"/>
                  </a:srgbClr>
                </a:outerShdw>
              </a:effectLst>
            </a:endParaRPr>
          </a:p>
        </p:txBody>
      </p:sp>
      <p:graphicFrame>
        <p:nvGraphicFramePr>
          <p:cNvPr id="5" name="Table 4"/>
          <p:cNvGraphicFramePr>
            <a:graphicFrameLocks noGrp="1"/>
          </p:cNvGraphicFramePr>
          <p:nvPr/>
        </p:nvGraphicFramePr>
        <p:xfrm>
          <a:off x="304800" y="2649059"/>
          <a:ext cx="3741420" cy="1515237"/>
        </p:xfrm>
        <a:graphic>
          <a:graphicData uri="http://schemas.openxmlformats.org/drawingml/2006/table">
            <a:tbl>
              <a:tblPr/>
              <a:tblGrid>
                <a:gridCol w="1870710"/>
                <a:gridCol w="1870710"/>
              </a:tblGrid>
              <a:tr h="147955">
                <a:tc>
                  <a:txBody>
                    <a:bodyPr/>
                    <a:lstStyle/>
                    <a:p>
                      <a:pPr>
                        <a:lnSpc>
                          <a:spcPct val="107000"/>
                        </a:lnSpc>
                        <a:spcAft>
                          <a:spcPts val="800"/>
                        </a:spcAft>
                      </a:pPr>
                      <a:r>
                        <a:rPr lang="uk-UA" sz="1400" dirty="0">
                          <a:latin typeface="Times New Roman"/>
                          <a:ea typeface="Calibri"/>
                          <a:cs typeface="Times New Roman"/>
                        </a:rPr>
                        <a:t>Розмірність </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a:latin typeface="Times New Roman"/>
                          <a:ea typeface="Calibri"/>
                          <a:cs typeface="Times New Roman"/>
                        </a:rPr>
                        <a:t>Час роботи, c</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nSpc>
                          <a:spcPct val="107000"/>
                        </a:lnSpc>
                        <a:spcAft>
                          <a:spcPts val="800"/>
                        </a:spcAft>
                      </a:pPr>
                      <a:r>
                        <a:rPr lang="uk-UA" sz="1400">
                          <a:latin typeface="Times New Roman"/>
                          <a:ea typeface="Calibri"/>
                          <a:cs typeface="Times New Roman"/>
                        </a:rPr>
                        <a:t>3×3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a:latin typeface="Times New Roman"/>
                          <a:ea typeface="Calibri"/>
                          <a:cs typeface="Times New Roman"/>
                        </a:rPr>
                        <a:t>0.001664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nSpc>
                          <a:spcPct val="107000"/>
                        </a:lnSpc>
                        <a:spcAft>
                          <a:spcPts val="800"/>
                        </a:spcAft>
                      </a:pPr>
                      <a:r>
                        <a:rPr lang="uk-UA" sz="1400">
                          <a:latin typeface="Times New Roman"/>
                          <a:ea typeface="Calibri"/>
                          <a:cs typeface="Times New Roman"/>
                        </a:rPr>
                        <a:t>8×8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a:latin typeface="Times New Roman"/>
                          <a:ea typeface="Calibri"/>
                          <a:cs typeface="Times New Roman"/>
                        </a:rPr>
                        <a:t>0.003303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nSpc>
                          <a:spcPct val="107000"/>
                        </a:lnSpc>
                        <a:spcAft>
                          <a:spcPts val="800"/>
                        </a:spcAft>
                      </a:pPr>
                      <a:r>
                        <a:rPr lang="uk-UA" sz="1400">
                          <a:latin typeface="Times New Roman"/>
                          <a:ea typeface="Calibri"/>
                          <a:cs typeface="Times New Roman"/>
                        </a:rPr>
                        <a:t>16×16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a:latin typeface="Times New Roman"/>
                          <a:ea typeface="Calibri"/>
                          <a:cs typeface="Times New Roman"/>
                        </a:rPr>
                        <a:t>0.010227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nSpc>
                          <a:spcPct val="107000"/>
                        </a:lnSpc>
                        <a:spcAft>
                          <a:spcPts val="800"/>
                        </a:spcAft>
                      </a:pPr>
                      <a:r>
                        <a:rPr lang="uk-UA" sz="1400">
                          <a:latin typeface="Times New Roman"/>
                          <a:ea typeface="Calibri"/>
                          <a:cs typeface="Times New Roman"/>
                        </a:rPr>
                        <a:t>32×32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dirty="0">
                          <a:latin typeface="Times New Roman"/>
                          <a:ea typeface="Calibri"/>
                          <a:cs typeface="Times New Roman"/>
                        </a:rPr>
                        <a:t>0.032643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nSpc>
                          <a:spcPct val="107000"/>
                        </a:lnSpc>
                        <a:spcAft>
                          <a:spcPts val="800"/>
                        </a:spcAft>
                      </a:pPr>
                      <a:r>
                        <a:rPr lang="uk-UA" sz="1400">
                          <a:latin typeface="Times New Roman"/>
                          <a:ea typeface="Calibri"/>
                          <a:cs typeface="Times New Roman"/>
                        </a:rPr>
                        <a:t>64×64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a:latin typeface="Times New Roman"/>
                          <a:ea typeface="Calibri"/>
                          <a:cs typeface="Times New Roman"/>
                        </a:rPr>
                        <a:t>0.192480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nSpc>
                          <a:spcPct val="107000"/>
                        </a:lnSpc>
                        <a:spcAft>
                          <a:spcPts val="800"/>
                        </a:spcAft>
                      </a:pPr>
                      <a:r>
                        <a:rPr lang="uk-UA" sz="1400">
                          <a:latin typeface="Times New Roman"/>
                          <a:ea typeface="Calibri"/>
                          <a:cs typeface="Times New Roman"/>
                        </a:rPr>
                        <a:t>128×128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dirty="0">
                          <a:latin typeface="Times New Roman"/>
                          <a:ea typeface="Calibri"/>
                          <a:cs typeface="Times New Roman"/>
                        </a:rPr>
                        <a:t>1.280035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121" name="Rectangle 1"/>
          <p:cNvSpPr>
            <a:spLocks noChangeArrowheads="1"/>
          </p:cNvSpPr>
          <p:nvPr/>
        </p:nvSpPr>
        <p:spPr bwMode="auto">
          <a:xfrm>
            <a:off x="0" y="1835319"/>
            <a:ext cx="4133850" cy="101566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uk-UA" sz="14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Залежність розмірності зображення від часу його обрахунку на базі Matlab без виведення проміжних результатів</a:t>
            </a:r>
            <a:endParaRPr kumimoji="0" lang="uk-UA" sz="11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uk-UA" sz="18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7" name="Table 6"/>
          <p:cNvGraphicFramePr>
            <a:graphicFrameLocks noGrp="1"/>
          </p:cNvGraphicFramePr>
          <p:nvPr/>
        </p:nvGraphicFramePr>
        <p:xfrm>
          <a:off x="4225290" y="2858292"/>
          <a:ext cx="3741420" cy="1064895"/>
        </p:xfrm>
        <a:graphic>
          <a:graphicData uri="http://schemas.openxmlformats.org/drawingml/2006/table">
            <a:tbl>
              <a:tblPr/>
              <a:tblGrid>
                <a:gridCol w="1870710"/>
                <a:gridCol w="1870710"/>
              </a:tblGrid>
              <a:tr h="147955">
                <a:tc>
                  <a:txBody>
                    <a:bodyPr/>
                    <a:lstStyle/>
                    <a:p>
                      <a:pPr>
                        <a:lnSpc>
                          <a:spcPct val="107000"/>
                        </a:lnSpc>
                        <a:spcAft>
                          <a:spcPts val="800"/>
                        </a:spcAft>
                      </a:pPr>
                      <a:r>
                        <a:rPr lang="uk-UA" sz="1400">
                          <a:latin typeface="Times New Roman"/>
                          <a:ea typeface="Calibri"/>
                          <a:cs typeface="Times New Roman"/>
                        </a:rPr>
                        <a:t>Розмірність </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a:latin typeface="Times New Roman"/>
                          <a:ea typeface="Calibri"/>
                          <a:cs typeface="Times New Roman"/>
                        </a:rPr>
                        <a:t>Час роботи, c</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nSpc>
                          <a:spcPct val="107000"/>
                        </a:lnSpc>
                        <a:spcAft>
                          <a:spcPts val="800"/>
                        </a:spcAft>
                      </a:pPr>
                      <a:r>
                        <a:rPr lang="uk-UA" sz="1400">
                          <a:latin typeface="Times New Roman"/>
                          <a:ea typeface="Calibri"/>
                          <a:cs typeface="Times New Roman"/>
                        </a:rPr>
                        <a:t>128*128</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a:latin typeface="Times New Roman"/>
                          <a:ea typeface="Calibri"/>
                          <a:cs typeface="Times New Roman"/>
                        </a:rPr>
                        <a:t>0.022012</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nSpc>
                          <a:spcPct val="107000"/>
                        </a:lnSpc>
                        <a:spcAft>
                          <a:spcPts val="800"/>
                        </a:spcAft>
                      </a:pPr>
                      <a:r>
                        <a:rPr lang="uk-UA" sz="1400">
                          <a:latin typeface="Times New Roman"/>
                          <a:ea typeface="Calibri"/>
                          <a:cs typeface="Times New Roman"/>
                        </a:rPr>
                        <a:t>256*256</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a:latin typeface="Times New Roman"/>
                          <a:ea typeface="Calibri"/>
                          <a:cs typeface="Times New Roman"/>
                        </a:rPr>
                        <a:t>0.035007</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nSpc>
                          <a:spcPct val="107000"/>
                        </a:lnSpc>
                        <a:spcAft>
                          <a:spcPts val="800"/>
                        </a:spcAft>
                      </a:pPr>
                      <a:r>
                        <a:rPr lang="uk-UA" sz="1400">
                          <a:latin typeface="Times New Roman"/>
                          <a:ea typeface="Calibri"/>
                          <a:cs typeface="Times New Roman"/>
                        </a:rPr>
                        <a:t>512*512</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a:latin typeface="Times New Roman"/>
                          <a:ea typeface="Calibri"/>
                          <a:cs typeface="Times New Roman"/>
                        </a:rPr>
                        <a:t>0.036012</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nSpc>
                          <a:spcPct val="107000"/>
                        </a:lnSpc>
                        <a:spcAft>
                          <a:spcPts val="800"/>
                        </a:spcAft>
                      </a:pPr>
                      <a:r>
                        <a:rPr lang="uk-UA" sz="1400">
                          <a:latin typeface="Times New Roman"/>
                          <a:ea typeface="Calibri"/>
                          <a:cs typeface="Times New Roman"/>
                        </a:rPr>
                        <a:t>1024*1024</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uk-UA" sz="1400" dirty="0">
                          <a:latin typeface="Times New Roman"/>
                          <a:ea typeface="Calibri"/>
                          <a:cs typeface="Times New Roman"/>
                        </a:rPr>
                        <a:t>0.036102</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122" name="Rectangle 2"/>
          <p:cNvSpPr>
            <a:spLocks noChangeArrowheads="1"/>
          </p:cNvSpPr>
          <p:nvPr/>
        </p:nvSpPr>
        <p:spPr bwMode="auto">
          <a:xfrm>
            <a:off x="4152900" y="1832372"/>
            <a:ext cx="4019550" cy="1231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uk-UA" sz="14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Залежність розмірності зображення від часу його обрахунку на базі C# на основі актор-моделі обчислень з виведенням проміжних результатів</a:t>
            </a:r>
            <a:endParaRPr kumimoji="0" lang="uk-UA" sz="11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uk-UA" sz="18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9" name="Table 8"/>
          <p:cNvGraphicFramePr>
            <a:graphicFrameLocks noGrp="1"/>
          </p:cNvGraphicFramePr>
          <p:nvPr/>
        </p:nvGraphicFramePr>
        <p:xfrm>
          <a:off x="8187690" y="2705099"/>
          <a:ext cx="3741420" cy="1408750"/>
        </p:xfrm>
        <a:graphic>
          <a:graphicData uri="http://schemas.openxmlformats.org/drawingml/2006/table">
            <a:tbl>
              <a:tblPr/>
              <a:tblGrid>
                <a:gridCol w="1870710"/>
                <a:gridCol w="1870710"/>
              </a:tblGrid>
              <a:tr h="147955">
                <a:tc>
                  <a:txBody>
                    <a:bodyPr/>
                    <a:lstStyle/>
                    <a:p>
                      <a:pPr algn="ctr">
                        <a:lnSpc>
                          <a:spcPct val="150000"/>
                        </a:lnSpc>
                        <a:spcAft>
                          <a:spcPts val="0"/>
                        </a:spcAft>
                      </a:pPr>
                      <a:r>
                        <a:rPr lang="uk-UA" sz="1400">
                          <a:solidFill>
                            <a:srgbClr val="000000"/>
                          </a:solidFill>
                          <a:latin typeface="Times New Roman"/>
                          <a:ea typeface="Calibri"/>
                          <a:cs typeface="Times New Roman"/>
                        </a:rPr>
                        <a:t>Розмірність</a:t>
                      </a:r>
                      <a:r>
                        <a:rPr lang="en-US" sz="1400">
                          <a:solidFill>
                            <a:srgbClr val="000000"/>
                          </a:solidFill>
                          <a:latin typeface="Times New Roman"/>
                          <a:ea typeface="Calibri"/>
                          <a:cs typeface="Times New Roman"/>
                        </a:rPr>
                        <a:t> </a:t>
                      </a:r>
                      <a:endParaRPr lang="uk-UA" sz="1400">
                        <a:latin typeface="Times New Roman"/>
                        <a:ea typeface="Calibri"/>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uk-UA" sz="1400">
                          <a:solidFill>
                            <a:srgbClr val="000000"/>
                          </a:solidFill>
                          <a:latin typeface="Times New Roman"/>
                          <a:ea typeface="Calibri"/>
                          <a:cs typeface="Times New Roman"/>
                        </a:rPr>
                        <a:t>Час</a:t>
                      </a:r>
                      <a:r>
                        <a:rPr lang="en-US" sz="1400">
                          <a:solidFill>
                            <a:srgbClr val="000000"/>
                          </a:solidFill>
                          <a:latin typeface="Times New Roman"/>
                          <a:ea typeface="Calibri"/>
                          <a:cs typeface="Times New Roman"/>
                        </a:rPr>
                        <a:t>, c</a:t>
                      </a:r>
                      <a:endParaRPr lang="uk-UA" sz="1400">
                        <a:latin typeface="Times New Roman"/>
                        <a:ea typeface="Calibri"/>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gn="ctr">
                        <a:lnSpc>
                          <a:spcPct val="150000"/>
                        </a:lnSpc>
                        <a:spcAft>
                          <a:spcPts val="0"/>
                        </a:spcAft>
                      </a:pPr>
                      <a:r>
                        <a:rPr lang="uk-UA" sz="1400">
                          <a:solidFill>
                            <a:srgbClr val="000000"/>
                          </a:solidFill>
                          <a:latin typeface="Times New Roman"/>
                          <a:ea typeface="Calibri"/>
                          <a:cs typeface="Times New Roman"/>
                        </a:rPr>
                        <a:t>128</a:t>
                      </a:r>
                      <a:r>
                        <a:rPr lang="en-US" sz="1400">
                          <a:solidFill>
                            <a:srgbClr val="000000"/>
                          </a:solidFill>
                          <a:latin typeface="Times New Roman"/>
                          <a:ea typeface="Calibri"/>
                          <a:cs typeface="Times New Roman"/>
                        </a:rPr>
                        <a:t>*128</a:t>
                      </a:r>
                      <a:endParaRPr lang="uk-UA" sz="1400">
                        <a:latin typeface="Times New Roman"/>
                        <a:ea typeface="Calibri"/>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1400">
                          <a:solidFill>
                            <a:srgbClr val="000000"/>
                          </a:solidFill>
                          <a:latin typeface="Times New Roman"/>
                          <a:ea typeface="Calibri"/>
                          <a:cs typeface="Times New Roman"/>
                        </a:rPr>
                        <a:t>0,0</a:t>
                      </a:r>
                      <a:r>
                        <a:rPr lang="uk-UA" sz="1400">
                          <a:solidFill>
                            <a:srgbClr val="000000"/>
                          </a:solidFill>
                          <a:latin typeface="Times New Roman"/>
                          <a:ea typeface="Calibri"/>
                          <a:cs typeface="Times New Roman"/>
                        </a:rPr>
                        <a:t>380</a:t>
                      </a:r>
                      <a:endParaRPr lang="uk-UA" sz="1400">
                        <a:latin typeface="Times New Roman"/>
                        <a:ea typeface="Calibri"/>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gn="ctr">
                        <a:lnSpc>
                          <a:spcPct val="150000"/>
                        </a:lnSpc>
                        <a:spcAft>
                          <a:spcPts val="0"/>
                        </a:spcAft>
                      </a:pPr>
                      <a:r>
                        <a:rPr lang="uk-UA" sz="1400">
                          <a:solidFill>
                            <a:srgbClr val="000000"/>
                          </a:solidFill>
                          <a:latin typeface="Times New Roman"/>
                          <a:ea typeface="Calibri"/>
                          <a:cs typeface="Times New Roman"/>
                        </a:rPr>
                        <a:t>256</a:t>
                      </a:r>
                      <a:r>
                        <a:rPr lang="en-US" sz="1400">
                          <a:solidFill>
                            <a:srgbClr val="000000"/>
                          </a:solidFill>
                          <a:latin typeface="Times New Roman"/>
                          <a:ea typeface="Calibri"/>
                          <a:cs typeface="Times New Roman"/>
                        </a:rPr>
                        <a:t>*256</a:t>
                      </a:r>
                      <a:endParaRPr lang="uk-UA" sz="1400">
                        <a:latin typeface="Times New Roman"/>
                        <a:ea typeface="Calibri"/>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1400">
                          <a:solidFill>
                            <a:srgbClr val="000000"/>
                          </a:solidFill>
                          <a:latin typeface="Times New Roman"/>
                          <a:ea typeface="Calibri"/>
                          <a:cs typeface="Times New Roman"/>
                        </a:rPr>
                        <a:t>0,0</a:t>
                      </a:r>
                      <a:r>
                        <a:rPr lang="uk-UA" sz="1400">
                          <a:solidFill>
                            <a:srgbClr val="000000"/>
                          </a:solidFill>
                          <a:latin typeface="Times New Roman"/>
                          <a:ea typeface="Calibri"/>
                          <a:cs typeface="Times New Roman"/>
                        </a:rPr>
                        <a:t>414</a:t>
                      </a:r>
                      <a:endParaRPr lang="uk-UA" sz="1400">
                        <a:latin typeface="Times New Roman"/>
                        <a:ea typeface="Calibri"/>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gn="ctr">
                        <a:lnSpc>
                          <a:spcPct val="150000"/>
                        </a:lnSpc>
                        <a:spcAft>
                          <a:spcPts val="0"/>
                        </a:spcAft>
                      </a:pPr>
                      <a:r>
                        <a:rPr lang="uk-UA" sz="1400">
                          <a:solidFill>
                            <a:srgbClr val="000000"/>
                          </a:solidFill>
                          <a:latin typeface="Times New Roman"/>
                          <a:ea typeface="Calibri"/>
                          <a:cs typeface="Times New Roman"/>
                        </a:rPr>
                        <a:t>512</a:t>
                      </a:r>
                      <a:r>
                        <a:rPr lang="en-US" sz="1400">
                          <a:solidFill>
                            <a:srgbClr val="000000"/>
                          </a:solidFill>
                          <a:latin typeface="Times New Roman"/>
                          <a:ea typeface="Calibri"/>
                          <a:cs typeface="Times New Roman"/>
                        </a:rPr>
                        <a:t>*512</a:t>
                      </a:r>
                      <a:endParaRPr lang="uk-UA" sz="1400">
                        <a:latin typeface="Times New Roman"/>
                        <a:ea typeface="Calibri"/>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1400">
                          <a:solidFill>
                            <a:srgbClr val="000000"/>
                          </a:solidFill>
                          <a:latin typeface="Times New Roman"/>
                          <a:ea typeface="Calibri"/>
                          <a:cs typeface="Times New Roman"/>
                        </a:rPr>
                        <a:t>0,0</a:t>
                      </a:r>
                      <a:r>
                        <a:rPr lang="uk-UA" sz="1400">
                          <a:solidFill>
                            <a:srgbClr val="000000"/>
                          </a:solidFill>
                          <a:latin typeface="Times New Roman"/>
                          <a:ea typeface="Calibri"/>
                          <a:cs typeface="Times New Roman"/>
                        </a:rPr>
                        <a:t>457</a:t>
                      </a:r>
                      <a:endParaRPr lang="uk-UA" sz="1400">
                        <a:latin typeface="Times New Roman"/>
                        <a:ea typeface="Calibri"/>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55">
                <a:tc>
                  <a:txBody>
                    <a:bodyPr/>
                    <a:lstStyle/>
                    <a:p>
                      <a:pPr algn="ctr">
                        <a:lnSpc>
                          <a:spcPct val="150000"/>
                        </a:lnSpc>
                        <a:spcAft>
                          <a:spcPts val="0"/>
                        </a:spcAft>
                      </a:pPr>
                      <a:r>
                        <a:rPr lang="uk-UA" sz="1400">
                          <a:solidFill>
                            <a:srgbClr val="000000"/>
                          </a:solidFill>
                          <a:latin typeface="Times New Roman"/>
                          <a:ea typeface="Calibri"/>
                          <a:cs typeface="Times New Roman"/>
                        </a:rPr>
                        <a:t>1024</a:t>
                      </a:r>
                      <a:r>
                        <a:rPr lang="en-US" sz="1400">
                          <a:solidFill>
                            <a:srgbClr val="000000"/>
                          </a:solidFill>
                          <a:latin typeface="Times New Roman"/>
                          <a:ea typeface="Calibri"/>
                          <a:cs typeface="Times New Roman"/>
                        </a:rPr>
                        <a:t>*1024</a:t>
                      </a:r>
                      <a:endParaRPr lang="uk-UA" sz="1400">
                        <a:latin typeface="Times New Roman"/>
                        <a:ea typeface="Calibri"/>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1400" dirty="0">
                          <a:solidFill>
                            <a:srgbClr val="000000"/>
                          </a:solidFill>
                          <a:latin typeface="Times New Roman"/>
                          <a:ea typeface="Calibri"/>
                          <a:cs typeface="Times New Roman"/>
                        </a:rPr>
                        <a:t>0,0</a:t>
                      </a:r>
                      <a:r>
                        <a:rPr lang="uk-UA" sz="1400" dirty="0">
                          <a:solidFill>
                            <a:srgbClr val="000000"/>
                          </a:solidFill>
                          <a:latin typeface="Times New Roman"/>
                          <a:ea typeface="Calibri"/>
                          <a:cs typeface="Times New Roman"/>
                        </a:rPr>
                        <a:t>510</a:t>
                      </a:r>
                      <a:endParaRPr lang="uk-UA" sz="1400" dirty="0">
                        <a:latin typeface="Times New Roman"/>
                        <a:ea typeface="Calibri"/>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123" name="Rectangle 3"/>
          <p:cNvSpPr>
            <a:spLocks noChangeArrowheads="1"/>
          </p:cNvSpPr>
          <p:nvPr/>
        </p:nvSpPr>
        <p:spPr bwMode="auto">
          <a:xfrm>
            <a:off x="8039100" y="1797218"/>
            <a:ext cx="4152900" cy="101566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uk-UA"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Залежність розмірності зображення від часу його обрахунку на базі </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C</a:t>
            </a:r>
            <a:r>
              <a:rPr kumimoji="0" lang="ru-RU"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без використання актор-моделі обчислень</a:t>
            </a:r>
            <a:endParaRPr kumimoji="0" lang="uk-UA" sz="11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uk-UA"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xmlns="" val="16080472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Объект 2"/>
          <p:cNvSpPr>
            <a:spLocks noGrp="1"/>
          </p:cNvSpPr>
          <p:nvPr>
            <p:ph type="ctrTitle"/>
          </p:nvPr>
        </p:nvSpPr>
        <p:spPr>
          <a:xfrm>
            <a:off x="-934492" y="2447193"/>
            <a:ext cx="8825658" cy="3921369"/>
          </a:xfrm>
        </p:spPr>
        <p:txBody>
          <a:bodyPr>
            <a:normAutofit/>
          </a:bodyPr>
          <a:lstStyle/>
          <a:p>
            <a:r>
              <a:rPr lang="uk-UA" sz="2400" i="1" dirty="0" smtClean="0">
                <a:effectLst>
                  <a:outerShdw blurRad="38100" dist="38100" dir="2700000" algn="tl">
                    <a:srgbClr val="000000">
                      <a:alpha val="43137"/>
                    </a:srgbClr>
                  </a:outerShdw>
                </a:effectLst>
              </a:rPr>
              <a:t/>
            </a:r>
            <a:br>
              <a:rPr lang="uk-UA" sz="2400" i="1" dirty="0" smtClean="0">
                <a:effectLst>
                  <a:outerShdw blurRad="38100" dist="38100" dir="2700000" algn="tl">
                    <a:srgbClr val="000000">
                      <a:alpha val="43137"/>
                    </a:srgbClr>
                  </a:outerShdw>
                </a:effectLst>
              </a:rPr>
            </a:br>
            <a:endParaRPr lang="uk-UA" sz="2400" i="1" dirty="0">
              <a:effectLst>
                <a:outerShdw blurRad="38100" dist="38100" dir="2700000" algn="tl">
                  <a:srgbClr val="000000">
                    <a:alpha val="43137"/>
                  </a:srgbClr>
                </a:outerShdw>
              </a:effectLst>
            </a:endParaRPr>
          </a:p>
        </p:txBody>
      </p:sp>
      <p:sp>
        <p:nvSpPr>
          <p:cNvPr id="2" name="Прямоугольник 1"/>
          <p:cNvSpPr/>
          <p:nvPr/>
        </p:nvSpPr>
        <p:spPr>
          <a:xfrm>
            <a:off x="382356" y="241352"/>
            <a:ext cx="11809644" cy="1384995"/>
          </a:xfrm>
          <a:prstGeom prst="rect">
            <a:avLst/>
          </a:prstGeom>
        </p:spPr>
        <p:txBody>
          <a:bodyPr wrap="square">
            <a:spAutoFit/>
          </a:bodyPr>
          <a:lstStyle/>
          <a:p>
            <a:pPr algn="ctr"/>
            <a:r>
              <a:rPr lang="uk-UA" sz="2800" b="1" i="1" dirty="0" smtClean="0">
                <a:effectLst>
                  <a:outerShdw blurRad="38100" dist="38100" dir="2700000" algn="tl">
                    <a:srgbClr val="000000">
                      <a:alpha val="43137"/>
                    </a:srgbClr>
                  </a:outerShdw>
                </a:effectLst>
              </a:rPr>
              <a:t>Порівняння часу роботи комп’ютерного моделювання у </a:t>
            </a:r>
            <a:r>
              <a:rPr lang="en-US" sz="2800" b="1" i="1" dirty="0" err="1" smtClean="0">
                <a:effectLst>
                  <a:outerShdw blurRad="38100" dist="38100" dir="2700000" algn="tl">
                    <a:srgbClr val="000000">
                      <a:alpha val="43137"/>
                    </a:srgbClr>
                  </a:outerShdw>
                </a:effectLst>
              </a:rPr>
              <a:t>Matlab</a:t>
            </a:r>
            <a:r>
              <a:rPr lang="en-US" sz="2800" b="1" i="1" dirty="0" smtClean="0">
                <a:effectLst>
                  <a:outerShdw blurRad="38100" dist="38100" dir="2700000" algn="tl">
                    <a:srgbClr val="000000">
                      <a:alpha val="43137"/>
                    </a:srgbClr>
                  </a:outerShdw>
                </a:effectLst>
              </a:rPr>
              <a:t> </a:t>
            </a:r>
            <a:r>
              <a:rPr lang="uk-UA" sz="2800" b="1" i="1" dirty="0" smtClean="0">
                <a:effectLst>
                  <a:outerShdw blurRad="38100" dist="38100" dir="2700000" algn="tl">
                    <a:srgbClr val="000000">
                      <a:alpha val="43137"/>
                    </a:srgbClr>
                  </a:outerShdw>
                </a:effectLst>
              </a:rPr>
              <a:t>з програмною реалізацією </a:t>
            </a:r>
            <a:r>
              <a:rPr lang="en-US" sz="2800" b="1" i="1" dirty="0" smtClean="0">
                <a:effectLst>
                  <a:outerShdw blurRad="38100" dist="38100" dir="2700000" algn="tl">
                    <a:srgbClr val="000000">
                      <a:alpha val="43137"/>
                    </a:srgbClr>
                  </a:outerShdw>
                </a:effectLst>
              </a:rPr>
              <a:t> </a:t>
            </a:r>
            <a:r>
              <a:rPr lang="uk-UA" sz="2800" b="1" i="1" dirty="0" smtClean="0">
                <a:effectLst>
                  <a:outerShdw blurRad="38100" dist="38100" dir="2700000" algn="tl">
                    <a:srgbClr val="000000">
                      <a:alpha val="43137"/>
                    </a:srgbClr>
                  </a:outerShdw>
                </a:effectLst>
              </a:rPr>
              <a:t>з використанням актор-моделі обчислень та без її використання</a:t>
            </a:r>
            <a:endParaRPr lang="ru-RU" sz="2800" b="1" i="1" dirty="0">
              <a:effectLst>
                <a:outerShdw blurRad="38100" dist="38100" dir="2700000" algn="tl">
                  <a:srgbClr val="000000">
                    <a:alpha val="43137"/>
                  </a:srgbClr>
                </a:outerShdw>
              </a:effectLst>
            </a:endParaRPr>
          </a:p>
        </p:txBody>
      </p:sp>
      <p:graphicFrame>
        <p:nvGraphicFramePr>
          <p:cNvPr id="10" name="Chart 9"/>
          <p:cNvGraphicFramePr/>
          <p:nvPr/>
        </p:nvGraphicFramePr>
        <p:xfrm>
          <a:off x="286143" y="1846713"/>
          <a:ext cx="5276457" cy="2953887"/>
        </p:xfrm>
        <a:graphic>
          <a:graphicData uri="http://schemas.openxmlformats.org/drawingml/2006/chart">
            <c:chart xmlns:c="http://schemas.openxmlformats.org/drawingml/2006/chart" xmlns:r="http://schemas.openxmlformats.org/officeDocument/2006/relationships" r:id="rId2"/>
          </a:graphicData>
        </a:graphic>
      </p:graphicFrame>
      <p:sp>
        <p:nvSpPr>
          <p:cNvPr id="11" name="Rectangle 10"/>
          <p:cNvSpPr/>
          <p:nvPr/>
        </p:nvSpPr>
        <p:spPr>
          <a:xfrm>
            <a:off x="304800" y="4815184"/>
            <a:ext cx="4000500" cy="1200329"/>
          </a:xfrm>
          <a:prstGeom prst="rect">
            <a:avLst/>
          </a:prstGeom>
        </p:spPr>
        <p:txBody>
          <a:bodyPr wrap="square">
            <a:spAutoFit/>
          </a:bodyPr>
          <a:lstStyle/>
          <a:p>
            <a:r>
              <a:rPr lang="uk-UA" dirty="0" smtClean="0"/>
              <a:t>Залежність розмірності матриці від часу обрахунку її перетворення при моделюванні у Matlab</a:t>
            </a:r>
            <a:endParaRPr lang="uk-UA" dirty="0"/>
          </a:p>
        </p:txBody>
      </p:sp>
      <p:graphicFrame>
        <p:nvGraphicFramePr>
          <p:cNvPr id="12" name="Chart 11"/>
          <p:cNvGraphicFramePr/>
          <p:nvPr/>
        </p:nvGraphicFramePr>
        <p:xfrm>
          <a:off x="5753100" y="1806907"/>
          <a:ext cx="5337407" cy="3184194"/>
        </p:xfrm>
        <a:graphic>
          <a:graphicData uri="http://schemas.openxmlformats.org/drawingml/2006/chart">
            <c:chart xmlns:c="http://schemas.openxmlformats.org/drawingml/2006/chart" xmlns:r="http://schemas.openxmlformats.org/officeDocument/2006/relationships" r:id="rId3"/>
          </a:graphicData>
        </a:graphic>
      </p:graphicFrame>
      <p:sp>
        <p:nvSpPr>
          <p:cNvPr id="13" name="Rectangle 12"/>
          <p:cNvSpPr/>
          <p:nvPr/>
        </p:nvSpPr>
        <p:spPr>
          <a:xfrm>
            <a:off x="5715000" y="5100934"/>
            <a:ext cx="5715000" cy="923330"/>
          </a:xfrm>
          <a:prstGeom prst="rect">
            <a:avLst/>
          </a:prstGeom>
        </p:spPr>
        <p:txBody>
          <a:bodyPr wrap="square">
            <a:spAutoFit/>
          </a:bodyPr>
          <a:lstStyle/>
          <a:p>
            <a:r>
              <a:rPr lang="uk-UA" dirty="0" smtClean="0"/>
              <a:t>Залежність розмірності матриці від часу обрахунку її перетворення при моделюванні на C# з використанням актор-моделі обчислень</a:t>
            </a:r>
            <a:endParaRPr lang="uk-UA" dirty="0"/>
          </a:p>
        </p:txBody>
      </p:sp>
    </p:spTree>
    <p:extLst>
      <p:ext uri="{BB962C8B-B14F-4D97-AF65-F5344CB8AC3E}">
        <p14:creationId xmlns:p14="http://schemas.microsoft.com/office/powerpoint/2010/main" xmlns="" val="160804729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Объект 2"/>
          <p:cNvSpPr>
            <a:spLocks noGrp="1"/>
          </p:cNvSpPr>
          <p:nvPr>
            <p:ph type="ctrTitle"/>
          </p:nvPr>
        </p:nvSpPr>
        <p:spPr>
          <a:xfrm>
            <a:off x="3429000" y="5048250"/>
            <a:ext cx="5657850" cy="1352550"/>
          </a:xfrm>
        </p:spPr>
        <p:txBody>
          <a:bodyPr>
            <a:normAutofit/>
          </a:bodyPr>
          <a:lstStyle/>
          <a:p>
            <a:r>
              <a:rPr lang="uk-UA" sz="2000" dirty="0" smtClean="0"/>
              <a:t>Залежність розмірності матриці від часу обрахунку її перетворення при моделюванні на C# без використанням актор-моделі обчислень</a:t>
            </a:r>
            <a:endParaRPr lang="uk-UA" sz="2000" i="1" dirty="0">
              <a:effectLst>
                <a:outerShdw blurRad="38100" dist="38100" dir="2700000" algn="tl">
                  <a:srgbClr val="000000">
                    <a:alpha val="43137"/>
                  </a:srgbClr>
                </a:outerShdw>
              </a:effectLst>
            </a:endParaRPr>
          </a:p>
        </p:txBody>
      </p:sp>
      <p:sp>
        <p:nvSpPr>
          <p:cNvPr id="2" name="Прямоугольник 1"/>
          <p:cNvSpPr/>
          <p:nvPr/>
        </p:nvSpPr>
        <p:spPr>
          <a:xfrm>
            <a:off x="382356" y="241352"/>
            <a:ext cx="11809644" cy="1384995"/>
          </a:xfrm>
          <a:prstGeom prst="rect">
            <a:avLst/>
          </a:prstGeom>
        </p:spPr>
        <p:txBody>
          <a:bodyPr wrap="square">
            <a:spAutoFit/>
          </a:bodyPr>
          <a:lstStyle/>
          <a:p>
            <a:pPr algn="ctr"/>
            <a:r>
              <a:rPr lang="uk-UA" sz="2800" b="1" i="1" dirty="0" smtClean="0">
                <a:effectLst>
                  <a:outerShdw blurRad="38100" dist="38100" dir="2700000" algn="tl">
                    <a:srgbClr val="000000">
                      <a:alpha val="43137"/>
                    </a:srgbClr>
                  </a:outerShdw>
                </a:effectLst>
              </a:rPr>
              <a:t>Порівняння часу роботи комп’ютерного моделювання у </a:t>
            </a:r>
            <a:r>
              <a:rPr lang="en-US" sz="2800" b="1" i="1" dirty="0" err="1" smtClean="0">
                <a:effectLst>
                  <a:outerShdw blurRad="38100" dist="38100" dir="2700000" algn="tl">
                    <a:srgbClr val="000000">
                      <a:alpha val="43137"/>
                    </a:srgbClr>
                  </a:outerShdw>
                </a:effectLst>
              </a:rPr>
              <a:t>Matlab</a:t>
            </a:r>
            <a:r>
              <a:rPr lang="en-US" sz="2800" b="1" i="1" dirty="0" smtClean="0">
                <a:effectLst>
                  <a:outerShdw blurRad="38100" dist="38100" dir="2700000" algn="tl">
                    <a:srgbClr val="000000">
                      <a:alpha val="43137"/>
                    </a:srgbClr>
                  </a:outerShdw>
                </a:effectLst>
              </a:rPr>
              <a:t> </a:t>
            </a:r>
            <a:r>
              <a:rPr lang="uk-UA" sz="2800" b="1" i="1" dirty="0" smtClean="0">
                <a:effectLst>
                  <a:outerShdw blurRad="38100" dist="38100" dir="2700000" algn="tl">
                    <a:srgbClr val="000000">
                      <a:alpha val="43137"/>
                    </a:srgbClr>
                  </a:outerShdw>
                </a:effectLst>
              </a:rPr>
              <a:t>з програмною реалізацією </a:t>
            </a:r>
            <a:r>
              <a:rPr lang="en-US" sz="2800" b="1" i="1" dirty="0" smtClean="0">
                <a:effectLst>
                  <a:outerShdw blurRad="38100" dist="38100" dir="2700000" algn="tl">
                    <a:srgbClr val="000000">
                      <a:alpha val="43137"/>
                    </a:srgbClr>
                  </a:outerShdw>
                </a:effectLst>
              </a:rPr>
              <a:t> </a:t>
            </a:r>
            <a:r>
              <a:rPr lang="uk-UA" sz="2800" b="1" i="1" dirty="0" smtClean="0">
                <a:effectLst>
                  <a:outerShdw blurRad="38100" dist="38100" dir="2700000" algn="tl">
                    <a:srgbClr val="000000">
                      <a:alpha val="43137"/>
                    </a:srgbClr>
                  </a:outerShdw>
                </a:effectLst>
              </a:rPr>
              <a:t>з використанням актор-моделі обчислень та без її використання</a:t>
            </a:r>
            <a:endParaRPr lang="ru-RU" sz="2800" b="1" i="1" dirty="0">
              <a:effectLst>
                <a:outerShdw blurRad="38100" dist="38100" dir="2700000" algn="tl">
                  <a:srgbClr val="000000">
                    <a:alpha val="43137"/>
                  </a:srgbClr>
                </a:outerShdw>
              </a:effectLst>
            </a:endParaRPr>
          </a:p>
        </p:txBody>
      </p:sp>
      <p:graphicFrame>
        <p:nvGraphicFramePr>
          <p:cNvPr id="8" name="Chart 7"/>
          <p:cNvGraphicFramePr/>
          <p:nvPr/>
        </p:nvGraphicFramePr>
        <p:xfrm>
          <a:off x="3557677" y="1989161"/>
          <a:ext cx="5076645" cy="287967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xmlns="" val="160804729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46111" y="452718"/>
            <a:ext cx="9404723" cy="810598"/>
          </a:xfrm>
        </p:spPr>
        <p:txBody>
          <a:bodyPr/>
          <a:lstStyle/>
          <a:p>
            <a:pPr algn="ctr"/>
            <a:r>
              <a:rPr lang="uk-UA" i="1" dirty="0" smtClean="0">
                <a:effectLst>
                  <a:outerShdw blurRad="38100" dist="38100" dir="2700000" algn="tl">
                    <a:srgbClr val="000000">
                      <a:alpha val="43137"/>
                    </a:srgbClr>
                  </a:outerShdw>
                </a:effectLst>
              </a:rPr>
              <a:t>Висновки</a:t>
            </a:r>
            <a:endParaRPr lang="uk-UA" i="1" dirty="0">
              <a:effectLst>
                <a:outerShdw blurRad="38100" dist="38100" dir="2700000" algn="tl">
                  <a:srgbClr val="000000">
                    <a:alpha val="43137"/>
                  </a:srgbClr>
                </a:outerShdw>
              </a:effectLst>
            </a:endParaRPr>
          </a:p>
        </p:txBody>
      </p:sp>
      <p:sp>
        <p:nvSpPr>
          <p:cNvPr id="3" name="Объект 2"/>
          <p:cNvSpPr>
            <a:spLocks noGrp="1"/>
          </p:cNvSpPr>
          <p:nvPr>
            <p:ph idx="1"/>
          </p:nvPr>
        </p:nvSpPr>
        <p:spPr>
          <a:xfrm>
            <a:off x="729916" y="1436189"/>
            <a:ext cx="10166684" cy="4926511"/>
          </a:xfrm>
        </p:spPr>
        <p:txBody>
          <a:bodyPr>
            <a:noAutofit/>
          </a:bodyPr>
          <a:lstStyle/>
          <a:p>
            <a:r>
              <a:rPr lang="uk-UA" dirty="0" smtClean="0"/>
              <a:t>У ході виконання магістерської кваліфікаційної роботи реалізовано інформаційну систему паралельно-ієрархічного перетворення цифрової інформації на основі актор-моделі обчислень</a:t>
            </a:r>
            <a:r>
              <a:rPr lang="uk-UA" cap="all" dirty="0" smtClean="0"/>
              <a:t>.</a:t>
            </a:r>
            <a:endParaRPr lang="uk-UA" dirty="0" smtClean="0"/>
          </a:p>
          <a:p>
            <a:r>
              <a:rPr lang="uk-UA" dirty="0" smtClean="0"/>
              <a:t>В роботі проаналізовано предметну область паралельних обчислень, зокрема виділено перспективні аспекти паралельних обчислень та відзначено, що головним стимулом паралельних обчислень було й залишається підвищення ефективності процесів вирішення великих та надвеликих задач, що повністю підходить для реалізації поставленої мети. </a:t>
            </a:r>
          </a:p>
          <a:p>
            <a:r>
              <a:rPr lang="uk-UA" dirty="0" smtClean="0"/>
              <a:t>Проаналізовано об’єкт проектування, де наведено постановку задачі паралельно-ієрархічного перетворення цифрової інформації, вказано основні вимоги до функціональних характеристик та до апаратного і програмного забезпечення. Представлено характеристику та аналіз аналогів. У якості аналогу обрано нейронну мережу з затримкою у часі </a:t>
            </a:r>
            <a:r>
              <a:rPr lang="en-US" dirty="0" smtClean="0"/>
              <a:t>TDNN</a:t>
            </a:r>
            <a:r>
              <a:rPr lang="uk-UA" dirty="0" smtClean="0"/>
              <a:t> (</a:t>
            </a:r>
            <a:r>
              <a:rPr lang="en-US" dirty="0" smtClean="0"/>
              <a:t>time delay neural network</a:t>
            </a:r>
            <a:r>
              <a:rPr lang="uk-UA" dirty="0" smtClean="0"/>
              <a:t>). Описано прикладне значення та застосування паралельно-ієрархічного перетворення цифрової інформації, де доведено доцільність розробки інформаційної технології.</a:t>
            </a:r>
            <a:endParaRPr lang="uk-UA" dirty="0"/>
          </a:p>
        </p:txBody>
      </p:sp>
    </p:spTree>
    <p:extLst>
      <p:ext uri="{BB962C8B-B14F-4D97-AF65-F5344CB8AC3E}">
        <p14:creationId xmlns:p14="http://schemas.microsoft.com/office/powerpoint/2010/main" xmlns="" val="15421058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950911" y="97118"/>
            <a:ext cx="9404723" cy="810598"/>
          </a:xfrm>
        </p:spPr>
        <p:txBody>
          <a:bodyPr/>
          <a:lstStyle/>
          <a:p>
            <a:pPr algn="ctr"/>
            <a:r>
              <a:rPr lang="uk-UA" i="1" dirty="0" smtClean="0">
                <a:effectLst>
                  <a:outerShdw blurRad="38100" dist="38100" dir="2700000" algn="tl">
                    <a:srgbClr val="000000">
                      <a:alpha val="43137"/>
                    </a:srgbClr>
                  </a:outerShdw>
                </a:effectLst>
              </a:rPr>
              <a:t>Висновки</a:t>
            </a:r>
            <a:endParaRPr lang="uk-UA" i="1" dirty="0">
              <a:effectLst>
                <a:outerShdw blurRad="38100" dist="38100" dir="2700000" algn="tl">
                  <a:srgbClr val="000000">
                    <a:alpha val="43137"/>
                  </a:srgbClr>
                </a:outerShdw>
              </a:effectLst>
            </a:endParaRPr>
          </a:p>
        </p:txBody>
      </p:sp>
      <p:sp>
        <p:nvSpPr>
          <p:cNvPr id="3" name="Объект 2"/>
          <p:cNvSpPr>
            <a:spLocks noGrp="1"/>
          </p:cNvSpPr>
          <p:nvPr>
            <p:ph idx="1"/>
          </p:nvPr>
        </p:nvSpPr>
        <p:spPr>
          <a:xfrm>
            <a:off x="666416" y="953589"/>
            <a:ext cx="10166684" cy="4926511"/>
          </a:xfrm>
        </p:spPr>
        <p:txBody>
          <a:bodyPr>
            <a:noAutofit/>
          </a:bodyPr>
          <a:lstStyle/>
          <a:p>
            <a:r>
              <a:rPr lang="uk-UA" dirty="0" smtClean="0"/>
              <a:t>Наведено класифікацію паралельних обчислювальних систем, зокрема виділено такі класи: SISD, SIMD, MISD, MIMD. Проаналізовано технології багатопотокової обробки інформації при організації паралельних обчислень,  найбільш перспективними виділено такі: актор-модель обчислень та </a:t>
            </a:r>
            <a:r>
              <a:rPr lang="en-US" dirty="0" smtClean="0"/>
              <a:t>GPGPU</a:t>
            </a:r>
            <a:r>
              <a:rPr lang="uk-UA" dirty="0" smtClean="0"/>
              <a:t>. Порівняно використання актор-моделі обчислень з обчисленням з використанням багатопоточності та GPGPU та доведено доцыльнысть використання актор-моделы обчислен</a:t>
            </a:r>
            <a:r>
              <a:rPr lang="ru-RU" dirty="0" smtClean="0"/>
              <a:t>ь.  </a:t>
            </a:r>
            <a:r>
              <a:rPr lang="uk-UA" dirty="0" smtClean="0"/>
              <a:t>Вказано особливості паралельно-ієрархічного перетворення як методу організації паралельних обчислень та порівняно їх з пірамідальним перетворенням цифрової інформації. Проаналізовано існуючі методи перетворень цифрової інформації, зокрема виділено основні типи перетворень інформаційних полів, схем, серед яких: пряме  представлення, представлення на основі ортогональних перетворень, структурне представлення, представлення на основі нейроподібних методів перетворення. Наведено математичну модель прямого паралельно-ієрархічного перетворення, а також відзначено характерні їй властивості. </a:t>
            </a:r>
          </a:p>
        </p:txBody>
      </p:sp>
    </p:spTree>
    <p:extLst>
      <p:ext uri="{BB962C8B-B14F-4D97-AF65-F5344CB8AC3E}">
        <p14:creationId xmlns:p14="http://schemas.microsoft.com/office/powerpoint/2010/main" xmlns="" val="22076883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950911" y="97118"/>
            <a:ext cx="9404723" cy="810598"/>
          </a:xfrm>
        </p:spPr>
        <p:txBody>
          <a:bodyPr/>
          <a:lstStyle/>
          <a:p>
            <a:pPr algn="ctr"/>
            <a:r>
              <a:rPr lang="uk-UA" i="1" dirty="0" smtClean="0">
                <a:effectLst>
                  <a:outerShdw blurRad="38100" dist="38100" dir="2700000" algn="tl">
                    <a:srgbClr val="000000">
                      <a:alpha val="43137"/>
                    </a:srgbClr>
                  </a:outerShdw>
                </a:effectLst>
              </a:rPr>
              <a:t>Висновки</a:t>
            </a:r>
            <a:endParaRPr lang="uk-UA" i="1" dirty="0">
              <a:effectLst>
                <a:outerShdw blurRad="38100" dist="38100" dir="2700000" algn="tl">
                  <a:srgbClr val="000000">
                    <a:alpha val="43137"/>
                  </a:srgbClr>
                </a:outerShdw>
              </a:effectLst>
            </a:endParaRPr>
          </a:p>
        </p:txBody>
      </p:sp>
      <p:sp>
        <p:nvSpPr>
          <p:cNvPr id="3" name="Объект 2"/>
          <p:cNvSpPr>
            <a:spLocks noGrp="1"/>
          </p:cNvSpPr>
          <p:nvPr>
            <p:ph idx="1"/>
          </p:nvPr>
        </p:nvSpPr>
        <p:spPr>
          <a:xfrm>
            <a:off x="666416" y="953589"/>
            <a:ext cx="10166684" cy="4926511"/>
          </a:xfrm>
        </p:spPr>
        <p:txBody>
          <a:bodyPr>
            <a:noAutofit/>
          </a:bodyPr>
          <a:lstStyle/>
          <a:p>
            <a:r>
              <a:rPr lang="uk-UA" dirty="0" smtClean="0"/>
              <a:t>Здійснено комп’ютерне моделювання паралельно-ієрархічного перетворення цифрової інформації у середовищі Matlab, що довело адекватність і коректність представленої математичної моделі і відзначило, що швидкодія в середовищі </a:t>
            </a:r>
            <a:r>
              <a:rPr lang="en-US" dirty="0" err="1" smtClean="0"/>
              <a:t>Matlab</a:t>
            </a:r>
            <a:r>
              <a:rPr lang="uk-UA" dirty="0" smtClean="0"/>
              <a:t> є недостатньою, що підтверджує перспективність реалізації програмного забезпечення паралельно-ієрархічного перетворення на основі актор-моделі обчислень. В якості вхідної матриці для доведення адекватності комп’ю терного моделювання обрано матрицю, рандомізовано заповнену числами Фібоначчі різної розрядності, оскільки при вхідних матрицях такого типу, складність виконання паралельно-ієрархічного перетворення вважається найвищою. </a:t>
            </a:r>
          </a:p>
          <a:p>
            <a:endParaRPr lang="uk-UA" dirty="0"/>
          </a:p>
        </p:txBody>
      </p:sp>
    </p:spTree>
    <p:extLst>
      <p:ext uri="{BB962C8B-B14F-4D97-AF65-F5344CB8AC3E}">
        <p14:creationId xmlns:p14="http://schemas.microsoft.com/office/powerpoint/2010/main" xmlns="" val="22076883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950911" y="97118"/>
            <a:ext cx="9404723" cy="810598"/>
          </a:xfrm>
        </p:spPr>
        <p:txBody>
          <a:bodyPr/>
          <a:lstStyle/>
          <a:p>
            <a:pPr algn="ctr"/>
            <a:r>
              <a:rPr lang="uk-UA" i="1" dirty="0" smtClean="0">
                <a:effectLst>
                  <a:outerShdw blurRad="38100" dist="38100" dir="2700000" algn="tl">
                    <a:srgbClr val="000000">
                      <a:alpha val="43137"/>
                    </a:srgbClr>
                  </a:outerShdw>
                </a:effectLst>
              </a:rPr>
              <a:t>Висновки</a:t>
            </a:r>
            <a:endParaRPr lang="uk-UA" i="1" dirty="0">
              <a:effectLst>
                <a:outerShdw blurRad="38100" dist="38100" dir="2700000" algn="tl">
                  <a:srgbClr val="000000">
                    <a:alpha val="43137"/>
                  </a:srgbClr>
                </a:outerShdw>
              </a:effectLst>
            </a:endParaRPr>
          </a:p>
        </p:txBody>
      </p:sp>
      <p:sp>
        <p:nvSpPr>
          <p:cNvPr id="3" name="Объект 2"/>
          <p:cNvSpPr>
            <a:spLocks noGrp="1"/>
          </p:cNvSpPr>
          <p:nvPr>
            <p:ph idx="1"/>
          </p:nvPr>
        </p:nvSpPr>
        <p:spPr>
          <a:xfrm>
            <a:off x="666416" y="953589"/>
            <a:ext cx="10166684" cy="4926511"/>
          </a:xfrm>
        </p:spPr>
        <p:txBody>
          <a:bodyPr>
            <a:noAutofit/>
          </a:bodyPr>
          <a:lstStyle/>
          <a:p>
            <a:r>
              <a:rPr lang="uk-UA" dirty="0" smtClean="0"/>
              <a:t>Проаналізовано способи організації обчислювального процесу при використанні акторів у A</a:t>
            </a:r>
            <a:r>
              <a:rPr lang="en-US" dirty="0" err="1" smtClean="0"/>
              <a:t>kka</a:t>
            </a:r>
            <a:r>
              <a:rPr lang="uk-UA" dirty="0" smtClean="0"/>
              <a:t>.</a:t>
            </a:r>
            <a:r>
              <a:rPr lang="en-US" dirty="0" smtClean="0"/>
              <a:t>Net Framework </a:t>
            </a:r>
            <a:r>
              <a:rPr lang="uk-UA" dirty="0" smtClean="0"/>
              <a:t>у паралельно-ієрархічному перетворенні та структурну організація системи паралельно-ієрархічного оброблення, зокрема вказано ряд переваг використання акторів: простий і високий рівні абстракції для багатопоточності і паралелізму, асинхронна, неблокуюча і високопродуктивна модель програмування подій, дуже легке керування процесами (кілька мільйонів акторів на 1 ГБ динамічної пам'яті). Також виділено, що при наявності надвеликих масивів цифрової інформації, актор-модель, яка впроваджена, зокрема, у </a:t>
            </a:r>
            <a:r>
              <a:rPr lang="ru-RU" dirty="0" smtClean="0"/>
              <a:t>Akka</a:t>
            </a:r>
            <a:r>
              <a:rPr lang="uk-UA" dirty="0" smtClean="0"/>
              <a:t>.</a:t>
            </a:r>
            <a:r>
              <a:rPr lang="ru-RU" dirty="0" smtClean="0"/>
              <a:t>Net Framework</a:t>
            </a:r>
            <a:r>
              <a:rPr lang="uk-UA" dirty="0" smtClean="0"/>
              <a:t> дозволяє розподілити процеси на величезну кількість акторів, що, завдяки абстрактності, дозволить значно підвищити швидкодію системи, навіть у порівняні із реалізацією з використанням багатопоточності. Використання акторів також забезпечує відмовостійкість.</a:t>
            </a:r>
          </a:p>
          <a:p>
            <a:endParaRPr lang="uk-UA" dirty="0"/>
          </a:p>
        </p:txBody>
      </p:sp>
    </p:spTree>
    <p:extLst>
      <p:ext uri="{BB962C8B-B14F-4D97-AF65-F5344CB8AC3E}">
        <p14:creationId xmlns:p14="http://schemas.microsoft.com/office/powerpoint/2010/main" xmlns="" val="220768839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950911" y="97118"/>
            <a:ext cx="9404723" cy="810598"/>
          </a:xfrm>
        </p:spPr>
        <p:txBody>
          <a:bodyPr/>
          <a:lstStyle/>
          <a:p>
            <a:pPr algn="ctr"/>
            <a:r>
              <a:rPr lang="uk-UA" i="1" dirty="0" smtClean="0">
                <a:effectLst>
                  <a:outerShdw blurRad="38100" dist="38100" dir="2700000" algn="tl">
                    <a:srgbClr val="000000">
                      <a:alpha val="43137"/>
                    </a:srgbClr>
                  </a:outerShdw>
                </a:effectLst>
              </a:rPr>
              <a:t>Висновки</a:t>
            </a:r>
            <a:endParaRPr lang="uk-UA" i="1" dirty="0">
              <a:effectLst>
                <a:outerShdw blurRad="38100" dist="38100" dir="2700000" algn="tl">
                  <a:srgbClr val="000000">
                    <a:alpha val="43137"/>
                  </a:srgbClr>
                </a:outerShdw>
              </a:effectLst>
            </a:endParaRPr>
          </a:p>
        </p:txBody>
      </p:sp>
      <p:sp>
        <p:nvSpPr>
          <p:cNvPr id="3" name="Объект 2"/>
          <p:cNvSpPr>
            <a:spLocks noGrp="1"/>
          </p:cNvSpPr>
          <p:nvPr>
            <p:ph idx="1"/>
          </p:nvPr>
        </p:nvSpPr>
        <p:spPr>
          <a:xfrm>
            <a:off x="666416" y="953589"/>
            <a:ext cx="10166684" cy="4926511"/>
          </a:xfrm>
        </p:spPr>
        <p:txBody>
          <a:bodyPr>
            <a:noAutofit/>
          </a:bodyPr>
          <a:lstStyle/>
          <a:p>
            <a:r>
              <a:rPr lang="uk-UA" dirty="0" smtClean="0"/>
              <a:t>Наведено структурну організацію системи паралельно-ієрархічного перетворення цифрової інформації, зокрема, представлено деревовидну модель програмної реалізації з формуванням мережної обчислювальної структури. Удосконалено моделі організації обчислювального процесу обробки цифрової інформації та реалізовано комп’ютерні засоби перетворення цифрової інформації на основі актор-моделі обчислень.</a:t>
            </a:r>
          </a:p>
          <a:p>
            <a:r>
              <a:rPr lang="uk-UA" dirty="0" smtClean="0"/>
              <a:t>Для реалізації інформаційної технології задачі перетворення цифрової ініформації було обрано програмне середовище Microsoft Visual Studio 2015 і технологія </a:t>
            </a:r>
            <a:r>
              <a:rPr lang="en-US" dirty="0" err="1" smtClean="0"/>
              <a:t>Akka</a:t>
            </a:r>
            <a:r>
              <a:rPr lang="uk-UA" dirty="0" smtClean="0"/>
              <a:t>.</a:t>
            </a:r>
            <a:r>
              <a:rPr lang="en-US" dirty="0" smtClean="0"/>
              <a:t>Net</a:t>
            </a:r>
            <a:r>
              <a:rPr lang="uk-UA" dirty="0" smtClean="0"/>
              <a:t>, обґрунтовано вибір мови програмування.</a:t>
            </a:r>
          </a:p>
          <a:p>
            <a:endParaRPr lang="uk-UA" dirty="0"/>
          </a:p>
        </p:txBody>
      </p:sp>
    </p:spTree>
    <p:extLst>
      <p:ext uri="{BB962C8B-B14F-4D97-AF65-F5344CB8AC3E}">
        <p14:creationId xmlns:p14="http://schemas.microsoft.com/office/powerpoint/2010/main" xmlns="" val="22076883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950911" y="97118"/>
            <a:ext cx="9404723" cy="810598"/>
          </a:xfrm>
        </p:spPr>
        <p:txBody>
          <a:bodyPr/>
          <a:lstStyle/>
          <a:p>
            <a:pPr algn="ctr"/>
            <a:r>
              <a:rPr lang="uk-UA" i="1" dirty="0" smtClean="0">
                <a:effectLst>
                  <a:outerShdw blurRad="38100" dist="38100" dir="2700000" algn="tl">
                    <a:srgbClr val="000000">
                      <a:alpha val="43137"/>
                    </a:srgbClr>
                  </a:outerShdw>
                </a:effectLst>
              </a:rPr>
              <a:t>Висновки</a:t>
            </a:r>
            <a:endParaRPr lang="uk-UA" i="1" dirty="0">
              <a:effectLst>
                <a:outerShdw blurRad="38100" dist="38100" dir="2700000" algn="tl">
                  <a:srgbClr val="000000">
                    <a:alpha val="43137"/>
                  </a:srgbClr>
                </a:outerShdw>
              </a:effectLst>
            </a:endParaRPr>
          </a:p>
        </p:txBody>
      </p:sp>
      <p:sp>
        <p:nvSpPr>
          <p:cNvPr id="3" name="Объект 2"/>
          <p:cNvSpPr>
            <a:spLocks noGrp="1"/>
          </p:cNvSpPr>
          <p:nvPr>
            <p:ph idx="1"/>
          </p:nvPr>
        </p:nvSpPr>
        <p:spPr>
          <a:xfrm>
            <a:off x="666416" y="953589"/>
            <a:ext cx="10166684" cy="4926511"/>
          </a:xfrm>
        </p:spPr>
        <p:txBody>
          <a:bodyPr>
            <a:noAutofit/>
          </a:bodyPr>
          <a:lstStyle/>
          <a:p>
            <a:r>
              <a:rPr lang="uk-UA" dirty="0" smtClean="0"/>
              <a:t>Наведено схему алгоритму обробки цифрової інформації на основі паралельно-ієрархічних мереж на основі актор-моделі обчислень, по якій проводилось комп’ютерне моделювання з використанням обраної мови програмування С#. Було здійснено тестування інформаційної технології перетворення цифрової інформації та аналіз результатів роботи програми. Здійснено порівняльний аналіз швидкодії роботи інформаційної технології з використанням актор-моделі обчислень та без її використання, також здійснено порівняльний аналіз швидкодії інформаційної технології на основі актор-моделі обчислень та комп’ютерного моделювання у </a:t>
            </a:r>
            <a:r>
              <a:rPr lang="en-US" dirty="0" err="1" smtClean="0"/>
              <a:t>Matlab</a:t>
            </a:r>
            <a:r>
              <a:rPr lang="uk-UA" dirty="0" smtClean="0"/>
              <a:t>. Прискорення в обчисленнях</a:t>
            </a:r>
            <a:r>
              <a:rPr lang="ru-RU" dirty="0" smtClean="0"/>
              <a:t>, у пор</a:t>
            </a:r>
            <a:r>
              <a:rPr lang="uk-UA" dirty="0" smtClean="0"/>
              <a:t>івнянні з комп’ютерним моделюванням у </a:t>
            </a:r>
            <a:r>
              <a:rPr lang="en-US" dirty="0" err="1" smtClean="0"/>
              <a:t>Matlab</a:t>
            </a:r>
            <a:r>
              <a:rPr lang="en-US" dirty="0" smtClean="0"/>
              <a:t> </a:t>
            </a:r>
            <a:r>
              <a:rPr lang="uk-UA" dirty="0" smtClean="0"/>
              <a:t>збільшено у 6 раз, </a:t>
            </a:r>
            <a:r>
              <a:rPr lang="ru-RU" dirty="0" smtClean="0"/>
              <a:t>а у пор</a:t>
            </a:r>
            <a:r>
              <a:rPr lang="uk-UA" dirty="0" smtClean="0"/>
              <a:t>івнянні з реалізацією без актор-моделі обчислень – у 1.4 рази.</a:t>
            </a:r>
          </a:p>
          <a:p>
            <a:r>
              <a:rPr lang="uk-UA" dirty="0" smtClean="0"/>
              <a:t>Здійснено оцінювання комерційного потенціалу розробки. Проведено технологічний аудит з залученням трьох експертів. Аналіз експертних даних показав, що рівень комерційного потенціалу розробки високий.</a:t>
            </a:r>
            <a:endParaRPr lang="uk-UA" dirty="0"/>
          </a:p>
        </p:txBody>
      </p:sp>
    </p:spTree>
    <p:extLst>
      <p:ext uri="{BB962C8B-B14F-4D97-AF65-F5344CB8AC3E}">
        <p14:creationId xmlns:p14="http://schemas.microsoft.com/office/powerpoint/2010/main" xmlns="" val="22076883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976668" y="0"/>
            <a:ext cx="9404723" cy="810598"/>
          </a:xfrm>
        </p:spPr>
        <p:txBody>
          <a:bodyPr/>
          <a:lstStyle/>
          <a:p>
            <a:pPr algn="ctr"/>
            <a:r>
              <a:rPr lang="uk-UA" i="1" dirty="0" smtClean="0">
                <a:effectLst>
                  <a:outerShdw blurRad="38100" dist="38100" dir="2700000" algn="tl">
                    <a:srgbClr val="000000">
                      <a:alpha val="43137"/>
                    </a:srgbClr>
                  </a:outerShdw>
                </a:effectLst>
              </a:rPr>
              <a:t>Висновки</a:t>
            </a:r>
            <a:endParaRPr lang="uk-UA" i="1" dirty="0">
              <a:effectLst>
                <a:outerShdw blurRad="38100" dist="38100" dir="2700000" algn="tl">
                  <a:srgbClr val="000000">
                    <a:alpha val="43137"/>
                  </a:srgbClr>
                </a:outerShdw>
              </a:effectLst>
            </a:endParaRPr>
          </a:p>
        </p:txBody>
      </p:sp>
      <p:sp>
        <p:nvSpPr>
          <p:cNvPr id="3" name="Объект 2"/>
          <p:cNvSpPr>
            <a:spLocks noGrp="1"/>
          </p:cNvSpPr>
          <p:nvPr>
            <p:ph idx="1"/>
          </p:nvPr>
        </p:nvSpPr>
        <p:spPr>
          <a:xfrm>
            <a:off x="614901" y="837679"/>
            <a:ext cx="10166684" cy="4926511"/>
          </a:xfrm>
        </p:spPr>
        <p:txBody>
          <a:bodyPr>
            <a:noAutofit/>
          </a:bodyPr>
          <a:lstStyle/>
          <a:p>
            <a:pPr algn="just"/>
            <a:r>
              <a:rPr lang="uk-UA" dirty="0"/>
              <a:t>В результаті тестування програми встановлено, що алгоритм працює відповідно до поставлених вимог. Результати роботи модуля підтвердили ефективність використання </a:t>
            </a:r>
            <a:r>
              <a:rPr lang="en-US" dirty="0"/>
              <a:t>GPU </a:t>
            </a:r>
            <a:r>
              <a:rPr lang="uk-UA" dirty="0"/>
              <a:t>систем при виконанні складних обчислень, - прискорення обчислень складає більше 26%.</a:t>
            </a:r>
            <a:endParaRPr lang="ru-RU" dirty="0"/>
          </a:p>
          <a:p>
            <a:r>
              <a:rPr lang="uk-UA" dirty="0" smtClean="0"/>
              <a:t>Результати роботи апробовані на 5 наукових конференціях, зокрема на </a:t>
            </a:r>
            <a:r>
              <a:rPr lang="en-US" dirty="0" smtClean="0"/>
              <a:t>VII</a:t>
            </a:r>
            <a:r>
              <a:rPr lang="uk-UA" dirty="0" smtClean="0"/>
              <a:t> Міжнародній конференції з оптико-електронних інформаційних технологій «Фотоніка – ODS» 2015, м. Вінниця, ВНТУ, ХІ Міжнародній конференції «Контроль і управління в складних системах     (КУСС-2012)», м. Вінниця, ВНТУ, 2012, VIII Міжнародній науково-практичній конференції «Інтернет-Освіта-Наука-2012 (ІОН-2012)», м. Вінниця, 2012р.; на XLIІ та </a:t>
            </a:r>
            <a:r>
              <a:rPr lang="en-US" dirty="0" smtClean="0"/>
              <a:t>XL</a:t>
            </a:r>
            <a:r>
              <a:rPr lang="uk-UA" dirty="0" smtClean="0"/>
              <a:t>І</a:t>
            </a:r>
            <a:r>
              <a:rPr lang="en-US" dirty="0" smtClean="0"/>
              <a:t>II</a:t>
            </a:r>
            <a:r>
              <a:rPr lang="uk-UA" dirty="0" smtClean="0"/>
              <a:t> регіональних науково-технічних конференціях професорсько-викладацького складу, співробітників та студентів університету з участю працівників науково-дослідних організацій та інженерно-технічних працівників підприємств м. Вінниці та області, а також відображені в публікаціях.  </a:t>
            </a:r>
          </a:p>
          <a:p>
            <a:r>
              <a:rPr lang="uk-UA" dirty="0" smtClean="0"/>
              <a:t>Практична </a:t>
            </a:r>
            <a:r>
              <a:rPr lang="uk-UA" dirty="0"/>
              <a:t>цінність отриманих результатів досліджень підтверджується їх впровадженням на ТОВ "Джемікл", м. Вінниця. </a:t>
            </a:r>
            <a:endParaRPr lang="ru-RU" dirty="0"/>
          </a:p>
          <a:p>
            <a:pPr algn="just"/>
            <a:endParaRPr lang="uk-UA" dirty="0"/>
          </a:p>
        </p:txBody>
      </p:sp>
    </p:spTree>
    <p:extLst>
      <p:ext uri="{BB962C8B-B14F-4D97-AF65-F5344CB8AC3E}">
        <p14:creationId xmlns:p14="http://schemas.microsoft.com/office/powerpoint/2010/main" xmlns="" val="280202996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976668" y="0"/>
            <a:ext cx="9404723" cy="810598"/>
          </a:xfrm>
        </p:spPr>
        <p:txBody>
          <a:bodyPr/>
          <a:lstStyle/>
          <a:p>
            <a:pPr algn="ctr"/>
            <a:r>
              <a:rPr lang="uk-UA" sz="2500" b="1" dirty="0" smtClean="0"/>
              <a:t>Зв'язок роботи з науковими програмами, планами, темами</a:t>
            </a:r>
            <a:endParaRPr lang="uk-UA" sz="2500" i="1" dirty="0">
              <a:effectLst>
                <a:outerShdw blurRad="38100" dist="38100" dir="2700000" algn="tl">
                  <a:srgbClr val="000000">
                    <a:alpha val="43137"/>
                  </a:srgbClr>
                </a:outerShdw>
              </a:effectLst>
            </a:endParaRPr>
          </a:p>
        </p:txBody>
      </p:sp>
      <p:sp>
        <p:nvSpPr>
          <p:cNvPr id="3" name="Объект 2"/>
          <p:cNvSpPr>
            <a:spLocks noGrp="1"/>
          </p:cNvSpPr>
          <p:nvPr>
            <p:ph idx="1"/>
          </p:nvPr>
        </p:nvSpPr>
        <p:spPr>
          <a:xfrm>
            <a:off x="786351" y="1275829"/>
            <a:ext cx="10166684" cy="4926511"/>
          </a:xfrm>
        </p:spPr>
        <p:txBody>
          <a:bodyPr>
            <a:noAutofit/>
          </a:bodyPr>
          <a:lstStyle/>
          <a:p>
            <a:r>
              <a:rPr lang="uk-UA" dirty="0" smtClean="0"/>
              <a:t>Магістерська робота виконана відповідно до напрямку наукових досліджень кафедри комп’ютерних наук Вінницького національного технічного університету 22 К1 «Моделі, методи, технології та пристрої інтелектуальних інформаційних систем управління, економіки, навчання та комунікацій» та плану наукової та навчально-методичної роботи кафедри. Також магістерська робота виконана в межах НДР GP/F61/083 "Методологія побудови високопродуктивних інтелектуалізованих паралельно-ієрархічних систем на основі сучасних мережевих обчислювальних комплексів з гетерогенною архітектурою".</a:t>
            </a:r>
            <a:endParaRPr lang="uk-UA" dirty="0"/>
          </a:p>
        </p:txBody>
      </p:sp>
    </p:spTree>
    <p:extLst>
      <p:ext uri="{BB962C8B-B14F-4D97-AF65-F5344CB8AC3E}">
        <p14:creationId xmlns:p14="http://schemas.microsoft.com/office/powerpoint/2010/main" xmlns="" val="28020299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p:cNvSpPr>
            <a:spLocks noGrp="1"/>
          </p:cNvSpPr>
          <p:nvPr>
            <p:ph idx="1"/>
          </p:nvPr>
        </p:nvSpPr>
        <p:spPr>
          <a:xfrm>
            <a:off x="1259945" y="2806452"/>
            <a:ext cx="8946541" cy="1185582"/>
          </a:xfrm>
        </p:spPr>
        <p:txBody>
          <a:bodyPr>
            <a:normAutofit/>
          </a:bodyPr>
          <a:lstStyle/>
          <a:p>
            <a:pPr marL="0" indent="0" algn="ctr">
              <a:buNone/>
            </a:pPr>
            <a:r>
              <a:rPr lang="uk-UA" sz="6000" i="1" dirty="0" smtClean="0">
                <a:solidFill>
                  <a:srgbClr val="FF0000"/>
                </a:solidFill>
              </a:rPr>
              <a:t>Дякую за увагу!</a:t>
            </a:r>
            <a:endParaRPr lang="uk-UA" sz="6000" i="1" dirty="0">
              <a:solidFill>
                <a:srgbClr val="FF0000"/>
              </a:solidFill>
            </a:endParaRPr>
          </a:p>
        </p:txBody>
      </p:sp>
    </p:spTree>
    <p:extLst>
      <p:ext uri="{BB962C8B-B14F-4D97-AF65-F5344CB8AC3E}">
        <p14:creationId xmlns:p14="http://schemas.microsoft.com/office/powerpoint/2010/main" xmlns="" val="167953392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Ион">
  <a:themeElements>
    <a:clrScheme name="Поток">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
  <TotalTime>696</TotalTime>
  <Words>1636</Words>
  <Application>Microsoft Office PowerPoint</Application>
  <PresentationFormat>Произвольный</PresentationFormat>
  <Paragraphs>130</Paragraphs>
  <Slides>28</Slides>
  <Notes>0</Notes>
  <HiddenSlides>0</HiddenSlides>
  <MMClips>0</MMClips>
  <ScaleCrop>false</ScaleCrop>
  <HeadingPairs>
    <vt:vector size="6" baseType="variant">
      <vt:variant>
        <vt:lpstr>Тема</vt:lpstr>
      </vt:variant>
      <vt:variant>
        <vt:i4>1</vt:i4>
      </vt:variant>
      <vt:variant>
        <vt:lpstr>Внедренные серверы OLE</vt:lpstr>
      </vt:variant>
      <vt:variant>
        <vt:i4>1</vt:i4>
      </vt:variant>
      <vt:variant>
        <vt:lpstr>Заголовки слайдов</vt:lpstr>
      </vt:variant>
      <vt:variant>
        <vt:i4>28</vt:i4>
      </vt:variant>
    </vt:vector>
  </HeadingPairs>
  <TitlesOfParts>
    <vt:vector size="30" baseType="lpstr">
      <vt:lpstr>Ион</vt:lpstr>
      <vt:lpstr>Visio</vt:lpstr>
      <vt:lpstr>міністерство освіти і науки України Вінницький національний технічний університет  </vt:lpstr>
      <vt:lpstr>Слайд 2</vt:lpstr>
      <vt:lpstr>Слайд 3</vt:lpstr>
      <vt:lpstr>Слайд 4</vt:lpstr>
      <vt:lpstr>Світові аналоги</vt:lpstr>
      <vt:lpstr>Паралельно-ієрархічне перетворення</vt:lpstr>
      <vt:lpstr>Математична модель прямого паралельно-ієрархічного перетворення</vt:lpstr>
      <vt:lpstr>Структурна організація паралельно-ієрархічної обчислювалюної системи</vt:lpstr>
      <vt:lpstr>Структурна організація паралельно-ієрархічної обчислювалюної системи</vt:lpstr>
      <vt:lpstr>Алгоритм роботи паралельно-ієрархічної мережі</vt:lpstr>
      <vt:lpstr>Схема алгоритму обробки цифрової інформації на основі паралельно-ієрархічних мереж на основі актор-моделі обчислень</vt:lpstr>
      <vt:lpstr> </vt:lpstr>
      <vt:lpstr> </vt:lpstr>
      <vt:lpstr> </vt:lpstr>
      <vt:lpstr> </vt:lpstr>
      <vt:lpstr> </vt:lpstr>
      <vt:lpstr> </vt:lpstr>
      <vt:lpstr> </vt:lpstr>
      <vt:lpstr>Залежність розмірності матриці від часу обрахунку її перетворення при моделюванні на C# без використанням актор-моделі обчислень</vt:lpstr>
      <vt:lpstr>Висновки</vt:lpstr>
      <vt:lpstr>Висновки</vt:lpstr>
      <vt:lpstr>Висновки</vt:lpstr>
      <vt:lpstr>Висновки</vt:lpstr>
      <vt:lpstr>Висновки</vt:lpstr>
      <vt:lpstr>Висновки</vt:lpstr>
      <vt:lpstr>Висновки</vt:lpstr>
      <vt:lpstr>Зв'язок роботи з науковими програмами, планами, темами</vt:lpstr>
      <vt:lpstr>Слайд 28</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міністерство освіти і науки молоді та спорту України</dc:title>
  <dc:creator>Титко Николай Васильевич</dc:creator>
  <cp:lastModifiedBy>user</cp:lastModifiedBy>
  <cp:revision>78</cp:revision>
  <dcterms:created xsi:type="dcterms:W3CDTF">2013-03-16T17:26:28Z</dcterms:created>
  <dcterms:modified xsi:type="dcterms:W3CDTF">2015-11-17T20:48:50Z</dcterms:modified>
</cp:coreProperties>
</file>