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6" r:id="rId5"/>
    <p:sldId id="260" r:id="rId6"/>
    <p:sldId id="263" r:id="rId7"/>
    <p:sldId id="267" r:id="rId8"/>
    <p:sldId id="269" r:id="rId9"/>
    <p:sldId id="271" r:id="rId10"/>
    <p:sldId id="272" r:id="rId11"/>
    <p:sldId id="274" r:id="rId12"/>
    <p:sldId id="275" r:id="rId13"/>
    <p:sldId id="276" r:id="rId14"/>
    <p:sldId id="277" r:id="rId15"/>
    <p:sldId id="279" r:id="rId16"/>
    <p:sldId id="280" r:id="rId17"/>
    <p:sldId id="282" r:id="rId18"/>
    <p:sldId id="284" r:id="rId19"/>
    <p:sldId id="285" r:id="rId20"/>
    <p:sldId id="286" r:id="rId21"/>
    <p:sldId id="287" r:id="rId22"/>
    <p:sldId id="288" r:id="rId23"/>
    <p:sldId id="281" r:id="rId24"/>
    <p:sldId id="289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153400" cy="1927225"/>
          </a:xfrm>
        </p:spPr>
        <p:txBody>
          <a:bodyPr/>
          <a:lstStyle/>
          <a:p>
            <a:pPr algn="ctr"/>
            <a:r>
              <a:rPr lang="ru-RU" sz="3600" dirty="0" err="1" smtClean="0"/>
              <a:t>Швидкод</a:t>
            </a:r>
            <a:r>
              <a:rPr lang="uk-UA" sz="3600" dirty="0" err="1" smtClean="0"/>
              <a:t>іючий</a:t>
            </a:r>
            <a:r>
              <a:rPr lang="uk-UA" sz="3600" dirty="0" smtClean="0"/>
              <a:t> лічильник у кодах </a:t>
            </a:r>
            <a:r>
              <a:rPr lang="uk-UA" sz="3600" dirty="0" err="1" smtClean="0"/>
              <a:t>фібоначчі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924800" cy="1981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uk-UA" dirty="0" smtClean="0"/>
              <a:t>ст.гр. </a:t>
            </a:r>
            <a:r>
              <a:rPr lang="uk-UA" dirty="0" smtClean="0"/>
              <a:t>1КС-14мі</a:t>
            </a:r>
            <a:endParaRPr lang="uk-UA" dirty="0" smtClean="0"/>
          </a:p>
          <a:p>
            <a:pPr algn="r"/>
            <a:r>
              <a:rPr lang="uk-UA" dirty="0" err="1" smtClean="0"/>
              <a:t>Лащенко</a:t>
            </a:r>
            <a:r>
              <a:rPr lang="uk-UA" dirty="0" smtClean="0"/>
              <a:t> І.І.</a:t>
            </a:r>
            <a:endParaRPr lang="uk-UA" dirty="0" smtClean="0"/>
          </a:p>
          <a:p>
            <a:pPr algn="r"/>
            <a:endParaRPr lang="uk-UA" dirty="0" smtClean="0"/>
          </a:p>
          <a:p>
            <a:pPr algn="r"/>
            <a:r>
              <a:rPr lang="uk-UA" dirty="0"/>
              <a:t>н</a:t>
            </a:r>
            <a:r>
              <a:rPr lang="uk-UA" dirty="0" smtClean="0"/>
              <a:t>ауковий керівник</a:t>
            </a:r>
          </a:p>
          <a:p>
            <a:pPr algn="r"/>
            <a:r>
              <a:rPr lang="uk-UA" dirty="0"/>
              <a:t>к</a:t>
            </a:r>
            <a:r>
              <a:rPr lang="uk-UA" dirty="0" smtClean="0"/>
              <a:t>.т.н., доц. </a:t>
            </a:r>
            <a:r>
              <a:rPr lang="uk-UA" dirty="0" smtClean="0"/>
              <a:t>Черняк О.І.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7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Лічильники з перенесенням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/>
              <a:t>В лічильниках з перенесенням для запуску старших розрядів використовуються сигнали перенесення імпульсного чи потенціального типу, сформовані в молодших розрядах</a:t>
            </a:r>
            <a:r>
              <a:rPr lang="uk-UA" sz="2000" dirty="0" smtClean="0"/>
              <a:t>.</a:t>
            </a:r>
          </a:p>
          <a:p>
            <a:pPr marL="0" indent="0" algn="just">
              <a:buNone/>
            </a:pPr>
            <a:r>
              <a:rPr lang="uk-UA" sz="2000" dirty="0"/>
              <a:t> </a:t>
            </a:r>
            <a:r>
              <a:rPr lang="uk-UA" sz="2000" dirty="0" smtClean="0"/>
              <a:t>    </a:t>
            </a:r>
            <a:r>
              <a:rPr lang="uk-UA" sz="2000" b="1" dirty="0" smtClean="0"/>
              <a:t>З наскрізним перенесенням</a:t>
            </a:r>
          </a:p>
          <a:p>
            <a:pPr marL="0" indent="0" algn="just">
              <a:buNone/>
            </a:pPr>
            <a:r>
              <a:rPr lang="uk-UA" sz="2000" b="1" dirty="0" smtClean="0"/>
              <a:t>Недоліки: </a:t>
            </a:r>
            <a:r>
              <a:rPr lang="uk-UA" sz="2000" dirty="0" smtClean="0"/>
              <a:t>швидкодія залежить</a:t>
            </a:r>
          </a:p>
          <a:p>
            <a:pPr marL="0" indent="0" algn="just">
              <a:buNone/>
            </a:pPr>
            <a:r>
              <a:rPr lang="uk-UA" sz="2000" dirty="0" smtClean="0"/>
              <a:t>від розрядності</a:t>
            </a:r>
            <a:endParaRPr lang="en-US" sz="2000" dirty="0" smtClean="0"/>
          </a:p>
          <a:p>
            <a:pPr marL="0" indent="0" algn="just">
              <a:buNone/>
            </a:pPr>
            <a:r>
              <a:rPr lang="ru-RU" sz="2000" b="1" dirty="0" err="1" smtClean="0"/>
              <a:t>Переваги</a:t>
            </a:r>
            <a:r>
              <a:rPr lang="ru-RU" sz="2000" dirty="0" smtClean="0"/>
              <a:t>: простота зв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язків</a:t>
            </a:r>
            <a:endParaRPr lang="uk-UA" sz="2000" dirty="0" smtClean="0"/>
          </a:p>
          <a:p>
            <a:pPr marL="0" indent="0" algn="just">
              <a:buNone/>
            </a:pPr>
            <a:endParaRPr lang="uk-UA" sz="2000" dirty="0"/>
          </a:p>
          <a:p>
            <a:pPr marL="0" indent="0" algn="just">
              <a:buNone/>
            </a:pPr>
            <a:r>
              <a:rPr lang="uk-UA" sz="2000" dirty="0" smtClean="0"/>
              <a:t>    </a:t>
            </a:r>
            <a:r>
              <a:rPr lang="uk-UA" sz="2000" b="1" dirty="0" smtClean="0"/>
              <a:t>З паралельним перенесенням</a:t>
            </a:r>
          </a:p>
          <a:p>
            <a:pPr marL="0" indent="0" algn="just">
              <a:buNone/>
            </a:pPr>
            <a:r>
              <a:rPr lang="uk-UA" sz="2000" b="1" dirty="0" smtClean="0"/>
              <a:t>Недоліки: </a:t>
            </a:r>
            <a:r>
              <a:rPr lang="uk-UA" sz="2000" dirty="0" smtClean="0"/>
              <a:t>залежність </a:t>
            </a:r>
            <a:r>
              <a:rPr lang="uk-UA" sz="2000" dirty="0" err="1" smtClean="0"/>
              <a:t>навантажува-</a:t>
            </a:r>
            <a:endParaRPr lang="uk-UA" sz="2000" dirty="0" smtClean="0"/>
          </a:p>
          <a:p>
            <a:pPr marL="0" indent="0" algn="just">
              <a:buNone/>
            </a:pPr>
            <a:r>
              <a:rPr lang="uk-UA" sz="2000" dirty="0" err="1" smtClean="0"/>
              <a:t>льної</a:t>
            </a:r>
            <a:r>
              <a:rPr lang="uk-UA" sz="2000" dirty="0" smtClean="0"/>
              <a:t> здатності від числа </a:t>
            </a:r>
            <a:r>
              <a:rPr lang="uk-UA" sz="2000" dirty="0" err="1" smtClean="0"/>
              <a:t>розря-</a:t>
            </a:r>
            <a:endParaRPr lang="uk-UA" sz="2000" dirty="0" smtClean="0"/>
          </a:p>
          <a:p>
            <a:pPr marL="0" indent="0" algn="just">
              <a:buNone/>
            </a:pPr>
            <a:r>
              <a:rPr lang="uk-UA" sz="2000" dirty="0" smtClean="0"/>
              <a:t>дів, багатовходові елементи</a:t>
            </a:r>
          </a:p>
          <a:p>
            <a:pPr marL="0" indent="0" algn="just">
              <a:buNone/>
            </a:pPr>
            <a:r>
              <a:rPr lang="uk-UA" sz="2000" b="1" dirty="0" smtClean="0"/>
              <a:t>Переваги</a:t>
            </a:r>
            <a:r>
              <a:rPr lang="uk-UA" sz="2000" dirty="0" smtClean="0"/>
              <a:t>: висока швидкодія</a:t>
            </a:r>
            <a:endParaRPr lang="uk-UA" sz="20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2667000"/>
            <a:ext cx="4038600" cy="153543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39640" y="4572000"/>
            <a:ext cx="370332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54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Фібоначчієва система числення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435704" y="1601688"/>
                <a:ext cx="8251096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uk-UA" sz="2400" dirty="0"/>
                  <a:t>Фібоначчієва система числення (ФСЧ) – це позиційна система числення з алфавітом, що складається з двох цифр: 0 і 1, а її базисом є послідовність чисел Фібоначчі 1, 2, 3, 5, 8, 13, 21, 34, 55, 89, ... (f0 = 1 в базис не включається). У Фібоначчієва системі, як і у всіх позиційних системах числення, «вага» кожного розряду визначається відповідним елементом базису цієї системи</a:t>
                </a:r>
                <a:r>
                  <a:rPr lang="uk-UA" sz="2400" dirty="0" smtClean="0"/>
                  <a:t>.</a:t>
                </a:r>
              </a:p>
              <a:p>
                <a:pPr algn="ctr"/>
                <a:r>
                  <a:rPr lang="uk-UA" sz="2400" dirty="0"/>
                  <a:t>Послідовність Фібоначчі визначається наступним </a:t>
                </a:r>
                <a:r>
                  <a:rPr lang="uk-UA" sz="2400" dirty="0" smtClean="0"/>
                  <a:t>чином: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/>
                        </m:ctrlPr>
                      </m:sSubPr>
                      <m:e>
                        <m:r>
                          <a:rPr lang="uk-UA" sz="2400" i="1"/>
                          <m:t>𝐹</m:t>
                        </m:r>
                      </m:e>
                      <m:sub>
                        <m:r>
                          <a:rPr lang="uk-UA" sz="2400" i="1"/>
                          <m:t>0</m:t>
                        </m:r>
                      </m:sub>
                    </m:sSub>
                    <m:r>
                      <a:rPr lang="uk-UA" sz="2400" i="1"/>
                      <m:t>=0, </m:t>
                    </m:r>
                    <m:sSub>
                      <m:sSubPr>
                        <m:ctrlPr>
                          <a:rPr lang="ru-RU" sz="2400" i="1"/>
                        </m:ctrlPr>
                      </m:sSubPr>
                      <m:e>
                        <m:r>
                          <a:rPr lang="uk-UA" sz="2400" i="1"/>
                          <m:t> </m:t>
                        </m:r>
                        <m:r>
                          <a:rPr lang="uk-UA" sz="2400" i="1"/>
                          <m:t>𝐹</m:t>
                        </m:r>
                      </m:e>
                      <m:sub>
                        <m:r>
                          <a:rPr lang="uk-UA" sz="2400" i="1"/>
                          <m:t>1</m:t>
                        </m:r>
                      </m:sub>
                    </m:sSub>
                    <m:r>
                      <a:rPr lang="uk-UA" sz="2400" i="1"/>
                      <m:t>=1, </m:t>
                    </m:r>
                    <m:sSub>
                      <m:sSubPr>
                        <m:ctrlPr>
                          <a:rPr lang="ru-RU" sz="2400" i="1"/>
                        </m:ctrlPr>
                      </m:sSubPr>
                      <m:e>
                        <m:r>
                          <a:rPr lang="uk-UA" sz="2400" i="1"/>
                          <m:t>𝐹</m:t>
                        </m:r>
                      </m:e>
                      <m:sub>
                        <m:r>
                          <a:rPr lang="uk-UA" sz="2400" i="1"/>
                          <m:t>𝑛</m:t>
                        </m:r>
                      </m:sub>
                    </m:sSub>
                    <m:r>
                      <a:rPr lang="uk-UA" sz="2400" i="1"/>
                      <m:t>=</m:t>
                    </m:r>
                    <m:sSub>
                      <m:sSubPr>
                        <m:ctrlPr>
                          <a:rPr lang="ru-RU" sz="2400" i="1"/>
                        </m:ctrlPr>
                      </m:sSubPr>
                      <m:e>
                        <m:r>
                          <a:rPr lang="uk-UA" sz="2400" i="1"/>
                          <m:t>𝐹</m:t>
                        </m:r>
                      </m:e>
                      <m:sub>
                        <m:r>
                          <a:rPr lang="uk-UA" sz="2400" i="1"/>
                          <m:t>𝑛</m:t>
                        </m:r>
                        <m:r>
                          <a:rPr lang="uk-UA" sz="2400" i="1"/>
                          <m:t>−1</m:t>
                        </m:r>
                      </m:sub>
                    </m:sSub>
                    <m:r>
                      <a:rPr lang="uk-UA" sz="2400" i="1"/>
                      <m:t>+</m:t>
                    </m:r>
                    <m:sSub>
                      <m:sSubPr>
                        <m:ctrlPr>
                          <a:rPr lang="ru-RU" sz="2400" i="1"/>
                        </m:ctrlPr>
                      </m:sSubPr>
                      <m:e>
                        <m:r>
                          <a:rPr lang="uk-UA" sz="2400" i="1"/>
                          <m:t>𝐹</m:t>
                        </m:r>
                      </m:e>
                      <m:sub>
                        <m:r>
                          <a:rPr lang="uk-UA" sz="2400" i="1"/>
                          <m:t>𝑛</m:t>
                        </m:r>
                        <m:r>
                          <a:rPr lang="uk-UA" sz="2400" i="1"/>
                          <m:t>−2</m:t>
                        </m:r>
                      </m:sub>
                    </m:sSub>
                  </m:oMath>
                </a14:m>
                <a:endParaRPr lang="uk-UA" sz="2400" dirty="0" smtClean="0"/>
              </a:p>
              <a:p>
                <a:pPr algn="just"/>
                <a:endParaRPr lang="en-US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04" y="1601688"/>
                <a:ext cx="8251096" cy="4154984"/>
              </a:xfrm>
              <a:prstGeom prst="rect">
                <a:avLst/>
              </a:prstGeom>
              <a:blipFill rotWithShape="1">
                <a:blip r:embed="rId2"/>
                <a:stretch>
                  <a:fillRect l="-1108" t="-1028" r="-19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Принцип організації перенесення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dirty="0"/>
              <a:t>Швидкодія лічильника досягається тим, що у </a:t>
            </a:r>
            <a:r>
              <a:rPr lang="uk-UA" dirty="0" err="1"/>
              <a:t>фібоначчієвій</a:t>
            </a:r>
            <a:r>
              <a:rPr lang="uk-UA" dirty="0"/>
              <a:t> системі числення на кожному такті лічби паралельно з додаванням одиниці у молодшому розряді виконуються всі можливі згортки у коді лічильника. Ці згортки є перетвореннями трьох сусідніх розрядів коду за правилом 011</a:t>
            </a:r>
            <a:r>
              <a:rPr lang="uk-UA" dirty="0">
                <a:sym typeface="Symbol"/>
              </a:rPr>
              <a:t></a:t>
            </a:r>
            <a:r>
              <a:rPr lang="uk-UA" dirty="0"/>
              <a:t>100. Таке перетворення можливе завдяки тому, що у даній системі числення вага кожного розряду, починаючи з другого, дорівнює сумі ваг двох сусідніх молодших розрядів. Тому згортка не змінює значення </a:t>
            </a:r>
            <a:r>
              <a:rPr lang="uk-UA" dirty="0" smtClean="0"/>
              <a:t>коду, </a:t>
            </a:r>
            <a:r>
              <a:rPr lang="uk-UA" dirty="0"/>
              <a:t>а виконує роль перенесення у старші розряди. Виконання всіх можливих згорток на кожному такті приводить до того, що на кожному наступному такті у розрядах лічильника, починаючи з третього, перенесення може бути лише через два розряди у третій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Таблиця станів лічильника</a:t>
            </a:r>
            <a:endParaRPr lang="en-US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598911"/>
              </p:ext>
            </p:extLst>
          </p:nvPr>
        </p:nvGraphicFramePr>
        <p:xfrm>
          <a:off x="1295398" y="1479425"/>
          <a:ext cx="6477001" cy="431177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723452"/>
                <a:gridCol w="723452"/>
                <a:gridCol w="723452"/>
                <a:gridCol w="723452"/>
                <a:gridCol w="723452"/>
                <a:gridCol w="710348"/>
                <a:gridCol w="697242"/>
                <a:gridCol w="1452151"/>
              </a:tblGrid>
              <a:tr h="479086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Розряди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лічильника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стану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 anchor="ctr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</a:t>
                      </a: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</a:t>
                      </a: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</a:t>
                      </a: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677" marR="12677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47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9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Синтез схеми лічильника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 smtClean="0"/>
              <a:t>за допомогою таблиці станів лічильника створюємо прикладні карти Карно для виходів лічильника</a:t>
            </a:r>
          </a:p>
          <a:p>
            <a:endParaRPr lang="uk-UA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uk-UA" sz="2000" i="1" dirty="0" smtClean="0"/>
              <a:t>прикладна карта </a:t>
            </a:r>
          </a:p>
          <a:p>
            <a:pPr marL="0" indent="0">
              <a:buNone/>
            </a:pPr>
            <a:r>
              <a:rPr lang="en-US" sz="2000" i="1" dirty="0" smtClean="0"/>
              <a:t>     </a:t>
            </a:r>
            <a:r>
              <a:rPr lang="uk-UA" sz="2000" i="1" dirty="0" smtClean="0"/>
              <a:t>Карно для </a:t>
            </a:r>
            <a:r>
              <a:rPr lang="en-US" sz="2000" i="1" dirty="0" smtClean="0"/>
              <a:t>Q1    -</a:t>
            </a:r>
            <a:endParaRPr lang="uk-UA" sz="2000" i="1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заповнюємо характеристичну таблицю Т-тригера</a:t>
            </a:r>
          </a:p>
          <a:p>
            <a:endParaRPr lang="en-US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535236"/>
            <a:ext cx="4667250" cy="178752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933184"/>
              </p:ext>
            </p:extLst>
          </p:nvPr>
        </p:nvGraphicFramePr>
        <p:xfrm>
          <a:off x="2286000" y="5181600"/>
          <a:ext cx="4860925" cy="1147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0440"/>
                <a:gridCol w="26104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Qn</a:t>
                      </a:r>
                      <a:r>
                        <a:rPr lang="en-US" sz="1400" dirty="0">
                          <a:effectLst/>
                        </a:rPr>
                        <a:t>&gt;&gt;Qn+1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pPr algn="just"/>
            <a:r>
              <a:rPr lang="uk-UA" dirty="0">
                <a:latin typeface="Arial" pitchFamily="34" charset="0"/>
                <a:cs typeface="Arial" pitchFamily="34" charset="0"/>
              </a:rPr>
              <a:t>Далі необхідно скласти рівняння входів схеми, для чого необхідно заповнити карти Карно (вже не прикладні) за допомогою прикладних карт і характеристичної таблиці вибраного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тригера</a:t>
            </a:r>
          </a:p>
          <a:p>
            <a:pPr algn="just"/>
            <a:endParaRPr lang="uk-UA" dirty="0" smtClean="0"/>
          </a:p>
          <a:p>
            <a:pPr algn="just"/>
            <a:endParaRPr lang="uk-UA" dirty="0"/>
          </a:p>
          <a:p>
            <a:pPr algn="just"/>
            <a:endParaRPr lang="uk-UA" dirty="0" smtClean="0"/>
          </a:p>
          <a:p>
            <a:pPr algn="just"/>
            <a:endParaRPr lang="uk-UA" dirty="0"/>
          </a:p>
          <a:p>
            <a:pPr algn="just"/>
            <a:endParaRPr lang="uk-UA" dirty="0" smtClean="0"/>
          </a:p>
          <a:p>
            <a:pPr algn="just"/>
            <a:endParaRPr lang="uk-UA" dirty="0"/>
          </a:p>
          <a:p>
            <a:pPr marL="0" indent="0" algn="ctr">
              <a:buNone/>
            </a:pPr>
            <a:r>
              <a:rPr lang="uk-UA" dirty="0" smtClean="0"/>
              <a:t>Карта Карно для входу Т1</a:t>
            </a:r>
            <a:endParaRPr lang="en-US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737" y="2590800"/>
            <a:ext cx="5224463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0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09600"/>
                <a:ext cx="8229600" cy="586740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uk-UA" sz="2000" dirty="0"/>
                  <a:t>Після заповнення карт, необхідно їх мінімізувати і отримати рівняння входів,за допомогою яких легко зібрати схему.</a:t>
                </a:r>
                <a:endParaRPr lang="ru-RU" sz="2000" dirty="0"/>
              </a:p>
              <a:p>
                <a:pPr algn="just"/>
                <a:r>
                  <a:rPr lang="uk-UA" sz="2000" dirty="0"/>
                  <a:t>Перед мінімізацією необхідно знати, що стан </a:t>
                </a:r>
                <a:r>
                  <a:rPr lang="ru-RU" sz="2000" dirty="0"/>
                  <a:t>“</a:t>
                </a:r>
                <a:r>
                  <a:rPr lang="en-US" sz="2000" dirty="0"/>
                  <a:t>x</a:t>
                </a:r>
                <a:r>
                  <a:rPr lang="ru-RU" sz="2000" dirty="0"/>
                  <a:t>” </a:t>
                </a:r>
                <a:r>
                  <a:rPr lang="uk-UA" sz="2000" dirty="0"/>
                  <a:t>є невизначеним, тобто він може приймати значення як </a:t>
                </a:r>
                <a:r>
                  <a:rPr lang="ru-RU" sz="2000" dirty="0"/>
                  <a:t>“1”</a:t>
                </a:r>
                <a:r>
                  <a:rPr lang="uk-UA" sz="2000" dirty="0"/>
                  <a:t>, так і</a:t>
                </a:r>
                <a:r>
                  <a:rPr lang="ru-RU" sz="2000" dirty="0"/>
                  <a:t> “0”</a:t>
                </a:r>
                <a:r>
                  <a:rPr lang="uk-UA" sz="2000" dirty="0"/>
                  <a:t>, тому його можна визначити як зручно нам в конкретному випадку</a:t>
                </a:r>
                <a:r>
                  <a:rPr lang="uk-UA" sz="2000" dirty="0" smtClean="0"/>
                  <a:t>.</a:t>
                </a:r>
              </a:p>
              <a:p>
                <a:pPr algn="just"/>
                <a:endParaRPr lang="uk-UA" sz="2000" dirty="0" smtClean="0"/>
              </a:p>
              <a:p>
                <a:pPr algn="just"/>
                <a:r>
                  <a:rPr lang="uk-UA" sz="2000" dirty="0" smtClean="0"/>
                  <a:t>Після </a:t>
                </a:r>
                <a:r>
                  <a:rPr lang="uk-UA" sz="2000" dirty="0"/>
                  <a:t>виконання мінімізації отримаємо наступні рівняння входів:</a:t>
                </a:r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T1=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1</m:t>
                        </m:r>
                      </m:e>
                    </m:acc>
                    <m:r>
                      <a:rPr lang="en-US" sz="2000" i="1"/>
                      <m:t>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2</m:t>
                        </m:r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T2=</a:t>
                </a:r>
                <a14:m>
                  <m:oMath xmlns:m="http://schemas.openxmlformats.org/officeDocument/2006/math">
                    <m:r>
                      <a:rPr lang="en-US" sz="2000" i="1"/>
                      <m:t>𝑄</m:t>
                    </m:r>
                    <m:r>
                      <a:rPr lang="en-US" sz="2000" i="1"/>
                      <m:t>1+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4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3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2;</m:t>
                    </m:r>
                  </m:oMath>
                </a14:m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T3=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3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2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1+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4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3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2+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5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4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3</m:t>
                    </m:r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T4=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4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3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2+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5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4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3+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6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5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4;</m:t>
                    </m:r>
                  </m:oMath>
                </a14:m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T5=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5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4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3+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6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5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4+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7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6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5;</m:t>
                    </m:r>
                  </m:oMath>
                </a14:m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T6=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6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5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4+</m:t>
                    </m:r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7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6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5+1</m:t>
                    </m:r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 algn="just">
                  <a:buNone/>
                </a:pPr>
                <a:r>
                  <a:rPr lang="en-US" sz="2000" dirty="0"/>
                  <a:t>T7=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7</m:t>
                        </m:r>
                      </m:e>
                    </m:acc>
                    <m:r>
                      <a:rPr lang="en-US" sz="2000" i="1"/>
                      <m:t>𝑄</m:t>
                    </m:r>
                    <m:r>
                      <a:rPr lang="en-US" sz="2000" i="1"/>
                      <m:t>6</m:t>
                    </m:r>
                    <m:r>
                      <a:rPr lang="en-US" sz="2000" i="1"/>
                      <m:t>𝑄</m:t>
                    </m:r>
                    <m:r>
                      <a:rPr lang="en-US" sz="2000" i="1"/>
                      <m:t>5+1+1.</m:t>
                    </m:r>
                  </m:oMath>
                </a14:m>
                <a:endParaRPr lang="ru-RU" sz="2000" dirty="0"/>
              </a:p>
              <a:p>
                <a:pPr marL="0" indent="0" algn="just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09600"/>
                <a:ext cx="8229600" cy="5867400"/>
              </a:xfrm>
              <a:blipFill rotWithShape="1">
                <a:blip r:embed="rId2"/>
                <a:stretch>
                  <a:fillRect l="-741" t="-415" r="-7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98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518160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uk-UA" sz="2000" dirty="0"/>
                  <a:t>Виходячи з рівнянь входів лічильника, ми можемо побудувати схему. Але спочатку необхідно привести рівняння до обраного базису (3І-НЕ і 2І-НЕ).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T1=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1</m:t>
                        </m:r>
                        <m:r>
                          <a:rPr lang="en-US" sz="2000" i="1"/>
                          <m:t>𝑄</m:t>
                        </m:r>
                        <m:r>
                          <a:rPr lang="en-US" sz="2000" i="1"/>
                          <m:t>2</m:t>
                        </m:r>
                      </m:e>
                    </m:acc>
                    <m:r>
                      <a:rPr lang="en-US" sz="2000" i="1"/>
                      <m:t>;</m:t>
                    </m:r>
                  </m:oMath>
                </a14:m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T2=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1</m:t>
                            </m:r>
                          </m:e>
                        </m:acc>
                        <m:r>
                          <a:rPr lang="en-US" sz="2000" i="1"/>
                          <m:t>∙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4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2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T3=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3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2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1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4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2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5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4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T4=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4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2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5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4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6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2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T5=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5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4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3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6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4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7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6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</m:e>
                        </m:acc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T6=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6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4</m:t>
                            </m:r>
                          </m:e>
                        </m:acc>
                        <m:r>
                          <a:rPr lang="en-US" sz="2000" i="1"/>
                          <m:t>+</m:t>
                        </m:r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7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6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</m:e>
                        </m:acc>
                        <m:r>
                          <a:rPr lang="en-US" sz="2000" i="1"/>
                          <m:t>+1</m:t>
                        </m:r>
                      </m:e>
                    </m:acc>
                  </m:oMath>
                </a14:m>
                <a:r>
                  <a:rPr lang="en-US" sz="2000" dirty="0"/>
                  <a:t>;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US" sz="2000" dirty="0"/>
                  <a:t>T7=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i="1"/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ru-RU" sz="2000" i="1"/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ru-RU" sz="2000" i="1"/>
                                </m:ctrlPr>
                              </m:accPr>
                              <m:e>
                                <m:r>
                                  <a:rPr lang="en-US" sz="2000" i="1"/>
                                  <m:t>𝑄</m:t>
                                </m:r>
                                <m:r>
                                  <a:rPr lang="en-US" sz="2000" i="1"/>
                                  <m:t>7</m:t>
                                </m:r>
                              </m:e>
                            </m:acc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6</m:t>
                            </m:r>
                            <m:r>
                              <a:rPr lang="en-US" sz="2000" i="1"/>
                              <m:t>𝑄</m:t>
                            </m:r>
                            <m:r>
                              <a:rPr lang="en-US" sz="2000" i="1"/>
                              <m:t>5</m:t>
                            </m:r>
                          </m:e>
                        </m:acc>
                        <m:r>
                          <a:rPr lang="en-US" sz="2000" i="1"/>
                          <m:t>+1+1</m:t>
                        </m:r>
                      </m:e>
                    </m:acc>
                  </m:oMath>
                </a14:m>
                <a:r>
                  <a:rPr lang="en-US" sz="2000" dirty="0"/>
                  <a:t>.</a:t>
                </a:r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5181600"/>
              </a:xfrm>
              <a:blipFill rotWithShape="1">
                <a:blip r:embed="rId2"/>
                <a:stretch>
                  <a:fillRect l="-741" t="-471" r="-7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73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309" y="381000"/>
            <a:ext cx="4772691" cy="5820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446810"/>
            <a:ext cx="3429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Лічильник має вхід ПВ встановлення у початковий стан, вхід ТІ тактових імпульсів, вхід "1" одиничного потенціалу, інформаційні</a:t>
            </a:r>
            <a:r>
              <a:rPr lang="uk-UA" i="1" dirty="0"/>
              <a:t> </a:t>
            </a:r>
            <a:r>
              <a:rPr lang="uk-UA" dirty="0"/>
              <a:t>виходи </a:t>
            </a:r>
            <a:r>
              <a:rPr lang="en-US" dirty="0"/>
              <a:t>Q</a:t>
            </a:r>
            <a:r>
              <a:rPr lang="uk-UA" dirty="0"/>
              <a:t>1</a:t>
            </a:r>
            <a:r>
              <a:rPr lang="en-US" dirty="0">
                <a:sym typeface="Symbol"/>
              </a:rPr>
              <a:t></a:t>
            </a:r>
            <a:r>
              <a:rPr lang="en-US" dirty="0"/>
              <a:t>Q</a:t>
            </a:r>
            <a:r>
              <a:rPr lang="uk-UA" dirty="0"/>
              <a:t>7, а також містить лічильні тригери 1.1</a:t>
            </a:r>
            <a:r>
              <a:rPr lang="uk-UA" dirty="0">
                <a:sym typeface="Symbol"/>
              </a:rPr>
              <a:t></a:t>
            </a:r>
            <a:r>
              <a:rPr lang="uk-UA" dirty="0"/>
              <a:t>7.1 розрядів з першого по сьомий відповідно, логічні елементи 1.2 і 2.2 2І-НЕ першого і другого розрядів відповідно, перші логічні елементи 3.2</a:t>
            </a:r>
            <a:r>
              <a:rPr lang="uk-UA" dirty="0">
                <a:sym typeface="Symbol"/>
              </a:rPr>
              <a:t></a:t>
            </a:r>
            <a:r>
              <a:rPr lang="uk-UA" dirty="0"/>
              <a:t>7.2 3І-НЕ та другі логічні елементи 3.3</a:t>
            </a:r>
            <a:r>
              <a:rPr lang="uk-UA" dirty="0">
                <a:sym typeface="Symbol"/>
              </a:rPr>
              <a:t></a:t>
            </a:r>
            <a:r>
              <a:rPr lang="uk-UA" dirty="0"/>
              <a:t>7.3 3І-НЕ розрядів з 3-го по 7-й відповідно.</a:t>
            </a:r>
            <a:endParaRPr lang="ru-RU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0477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Моделювання схеми в </a:t>
            </a:r>
            <a:r>
              <a:rPr lang="en-US" dirty="0" smtClean="0"/>
              <a:t>Active-HDL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uk-UA" sz="2000" dirty="0" smtClean="0"/>
          </a:p>
          <a:p>
            <a:pPr marL="0" indent="0" algn="just">
              <a:buNone/>
            </a:pPr>
            <a:r>
              <a:rPr lang="uk-UA" sz="2000" dirty="0" smtClean="0"/>
              <a:t>Так </a:t>
            </a:r>
            <a:r>
              <a:rPr lang="uk-UA" sz="2000" dirty="0"/>
              <a:t>як наше середовище розробки містить тільки найпростіші логічні елементи, нам доведеться власноруч створити елементи нашої схеми.</a:t>
            </a:r>
            <a:endParaRPr lang="uk-UA" sz="2000" dirty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          T-</a:t>
            </a:r>
            <a:r>
              <a:rPr lang="uk-UA" sz="2000" dirty="0" smtClean="0"/>
              <a:t>тригер </a:t>
            </a:r>
            <a:r>
              <a:rPr lang="en-US" sz="2000" dirty="0" smtClean="0"/>
              <a:t>		</a:t>
            </a:r>
            <a:r>
              <a:rPr lang="uk-UA" sz="2000" dirty="0" smtClean="0"/>
              <a:t>       Елемент 2І-НЕ	       Елемент 3І-НЕ</a:t>
            </a:r>
          </a:p>
          <a:p>
            <a:pPr marL="0" indent="0" algn="ctr">
              <a:buNone/>
            </a:pPr>
            <a:endParaRPr lang="uk-UA" sz="2000" dirty="0" smtClean="0"/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41918" t="24770" r="46867" b="48957"/>
          <a:stretch/>
        </p:blipFill>
        <p:spPr bwMode="auto">
          <a:xfrm>
            <a:off x="1219200" y="2971800"/>
            <a:ext cx="1156335" cy="152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41375" t="20388" r="47458" b="57002"/>
          <a:stretch/>
        </p:blipFill>
        <p:spPr bwMode="auto">
          <a:xfrm>
            <a:off x="3886200" y="2956869"/>
            <a:ext cx="1295400" cy="14751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57489" t="21212" r="31044" b="51240"/>
          <a:stretch/>
        </p:blipFill>
        <p:spPr bwMode="auto">
          <a:xfrm>
            <a:off x="6781800" y="2685826"/>
            <a:ext cx="1303655" cy="1762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686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Теоретичне підгрунтя роботи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т</a:t>
            </a:r>
            <a:r>
              <a:rPr lang="uk-UA" dirty="0" smtClean="0"/>
              <a:t>еоретичні засади та цілі дослідження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Опис коду елементів мовою </a:t>
            </a:r>
            <a:r>
              <a:rPr lang="en-US" dirty="0" smtClean="0"/>
              <a:t>VHDL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3124200" cy="5181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400" b="1" u="sng" dirty="0" smtClean="0"/>
              <a:t>Опис поведінки Т-тригера:</a:t>
            </a:r>
          </a:p>
          <a:p>
            <a:pPr marL="0" indent="0">
              <a:buNone/>
            </a:pPr>
            <a:r>
              <a:rPr lang="en-US" sz="1400" dirty="0"/>
              <a:t> process (c)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begin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if (nr = '0') then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   </a:t>
            </a:r>
            <a:r>
              <a:rPr lang="en-US" sz="1400" dirty="0" err="1"/>
              <a:t>q_reg</a:t>
            </a:r>
            <a:r>
              <a:rPr lang="en-US" sz="1400" dirty="0"/>
              <a:t> &lt;= '0';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</a:t>
            </a:r>
            <a:r>
              <a:rPr lang="en-US" sz="1400" dirty="0" err="1"/>
              <a:t>elsif</a:t>
            </a:r>
            <a:r>
              <a:rPr lang="en-US" sz="1400" dirty="0"/>
              <a:t> (</a:t>
            </a:r>
            <a:r>
              <a:rPr lang="en-US" sz="1400" dirty="0" err="1"/>
              <a:t>c'event</a:t>
            </a:r>
            <a:r>
              <a:rPr lang="en-US" sz="1400" dirty="0"/>
              <a:t> and c = '1') then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   </a:t>
            </a:r>
            <a:r>
              <a:rPr lang="en-US" sz="1400" dirty="0" err="1"/>
              <a:t>q_reg</a:t>
            </a:r>
            <a:r>
              <a:rPr lang="en-US" sz="1400" dirty="0"/>
              <a:t> &lt;= </a:t>
            </a:r>
            <a:r>
              <a:rPr lang="en-US" sz="1400" dirty="0" err="1"/>
              <a:t>q_next</a:t>
            </a:r>
            <a:r>
              <a:rPr lang="en-US" sz="1400" dirty="0"/>
              <a:t>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end if;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end process;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</a:t>
            </a:r>
            <a:r>
              <a:rPr lang="en-US" sz="1400" dirty="0" err="1"/>
              <a:t>q_next</a:t>
            </a:r>
            <a:r>
              <a:rPr lang="en-US" sz="1400" dirty="0"/>
              <a:t> &lt;= </a:t>
            </a:r>
            <a:r>
              <a:rPr lang="en-US" sz="1400" dirty="0" err="1"/>
              <a:t>q_reg</a:t>
            </a:r>
            <a:r>
              <a:rPr lang="en-US" sz="1400" dirty="0"/>
              <a:t> when t = '0' else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          not(</a:t>
            </a:r>
            <a:r>
              <a:rPr lang="en-US" sz="1400" dirty="0" err="1"/>
              <a:t>q_reg</a:t>
            </a:r>
            <a:r>
              <a:rPr lang="en-US" sz="1400" dirty="0"/>
              <a:t>);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       q &lt;= </a:t>
            </a:r>
            <a:r>
              <a:rPr lang="en-US" sz="1400" dirty="0" err="1"/>
              <a:t>q_reg</a:t>
            </a:r>
            <a:r>
              <a:rPr lang="en-US" sz="1400" dirty="0"/>
              <a:t>; 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	   </a:t>
            </a:r>
            <a:r>
              <a:rPr lang="en-US" sz="1400" dirty="0" err="1"/>
              <a:t>nq</a:t>
            </a:r>
            <a:r>
              <a:rPr lang="en-US" sz="1400" dirty="0"/>
              <a:t> &lt;= not(</a:t>
            </a:r>
            <a:r>
              <a:rPr lang="en-US" sz="1400" dirty="0" err="1"/>
              <a:t>q_reg</a:t>
            </a:r>
            <a:r>
              <a:rPr lang="en-US" sz="1400" dirty="0"/>
              <a:t>);</a:t>
            </a:r>
            <a:endParaRPr lang="ru-RU" sz="1400" dirty="0"/>
          </a:p>
          <a:p>
            <a:pPr marL="0" indent="0">
              <a:buNone/>
            </a:pPr>
            <a:r>
              <a:rPr lang="en-US" sz="1400" dirty="0"/>
              <a:t>end behave;</a:t>
            </a:r>
            <a:endParaRPr lang="en-US" sz="1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57600" y="1295400"/>
            <a:ext cx="50292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1400" b="1" u="sng" dirty="0" smtClean="0"/>
              <a:t>Код елементів 2І-НЕ:</a:t>
            </a:r>
          </a:p>
          <a:p>
            <a:pPr marL="0" indent="0">
              <a:buNone/>
            </a:pPr>
            <a:r>
              <a:rPr lang="uk-UA" sz="1400" dirty="0" err="1"/>
              <a:t>library</a:t>
            </a:r>
            <a:r>
              <a:rPr lang="uk-UA" sz="1400" dirty="0"/>
              <a:t> IEEE;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use</a:t>
            </a:r>
            <a:r>
              <a:rPr lang="uk-UA" sz="1400" dirty="0"/>
              <a:t> IEEE.STD_LOGIC_1164.all;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entity</a:t>
            </a:r>
            <a:r>
              <a:rPr lang="uk-UA" sz="1400" dirty="0"/>
              <a:t> \2nand\ </a:t>
            </a:r>
            <a:r>
              <a:rPr lang="uk-UA" sz="1400" dirty="0" err="1"/>
              <a:t>is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 </a:t>
            </a:r>
            <a:r>
              <a:rPr lang="uk-UA" sz="1400" dirty="0" err="1"/>
              <a:t>port</a:t>
            </a:r>
            <a:r>
              <a:rPr lang="uk-UA" sz="1400" dirty="0"/>
              <a:t>(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	 x1 : </a:t>
            </a:r>
            <a:r>
              <a:rPr lang="uk-UA" sz="1400" dirty="0" err="1"/>
              <a:t>in</a:t>
            </a:r>
            <a:r>
              <a:rPr lang="uk-UA" sz="1400" dirty="0"/>
              <a:t> STD_LOGIC;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	 x2 : </a:t>
            </a:r>
            <a:r>
              <a:rPr lang="uk-UA" sz="1400" dirty="0" err="1"/>
              <a:t>in</a:t>
            </a:r>
            <a:r>
              <a:rPr lang="uk-UA" sz="1400" dirty="0"/>
              <a:t> STD_LOGIC;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	 </a:t>
            </a:r>
            <a:r>
              <a:rPr lang="uk-UA" sz="1400" dirty="0" err="1"/>
              <a:t>ny</a:t>
            </a:r>
            <a:r>
              <a:rPr lang="uk-UA" sz="1400" dirty="0"/>
              <a:t> : </a:t>
            </a:r>
            <a:r>
              <a:rPr lang="uk-UA" sz="1400" dirty="0" err="1"/>
              <a:t>out</a:t>
            </a:r>
            <a:r>
              <a:rPr lang="uk-UA" sz="1400" dirty="0"/>
              <a:t> STD_LOGIC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     );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end</a:t>
            </a:r>
            <a:r>
              <a:rPr lang="uk-UA" sz="1400" dirty="0"/>
              <a:t> \2nand\;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architecture</a:t>
            </a:r>
            <a:r>
              <a:rPr lang="uk-UA" sz="1400" dirty="0"/>
              <a:t> \2nand\ </a:t>
            </a:r>
            <a:r>
              <a:rPr lang="uk-UA" sz="1400" dirty="0" err="1"/>
              <a:t>of</a:t>
            </a:r>
            <a:r>
              <a:rPr lang="uk-UA" sz="1400" dirty="0"/>
              <a:t> \2nand\ </a:t>
            </a:r>
            <a:r>
              <a:rPr lang="uk-UA" sz="1400" dirty="0" err="1"/>
              <a:t>is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begin</a:t>
            </a:r>
            <a:endParaRPr lang="ru-RU" sz="1400" dirty="0"/>
          </a:p>
          <a:p>
            <a:pPr marL="0" indent="0">
              <a:buNone/>
            </a:pPr>
            <a:r>
              <a:rPr lang="uk-UA" sz="1400" dirty="0"/>
              <a:t>	 </a:t>
            </a:r>
            <a:r>
              <a:rPr lang="uk-UA" sz="1400" dirty="0" err="1"/>
              <a:t>ny</a:t>
            </a:r>
            <a:r>
              <a:rPr lang="uk-UA" sz="1400" dirty="0"/>
              <a:t> &lt;= </a:t>
            </a:r>
            <a:r>
              <a:rPr lang="uk-UA" sz="1400" dirty="0" err="1"/>
              <a:t>not</a:t>
            </a:r>
            <a:r>
              <a:rPr lang="uk-UA" sz="1400" dirty="0"/>
              <a:t>(x1 </a:t>
            </a:r>
            <a:r>
              <a:rPr lang="uk-UA" sz="1400" dirty="0" err="1"/>
              <a:t>and</a:t>
            </a:r>
            <a:r>
              <a:rPr lang="uk-UA" sz="1400" dirty="0"/>
              <a:t> x2);</a:t>
            </a:r>
            <a:endParaRPr lang="ru-RU" sz="1400" dirty="0"/>
          </a:p>
          <a:p>
            <a:pPr marL="0" indent="0">
              <a:buNone/>
            </a:pPr>
            <a:r>
              <a:rPr lang="uk-UA" sz="1400" dirty="0" err="1"/>
              <a:t>end</a:t>
            </a:r>
            <a:r>
              <a:rPr lang="uk-UA" sz="1400" dirty="0"/>
              <a:t> \2nand</a:t>
            </a:r>
            <a:r>
              <a:rPr lang="uk-UA" sz="1400" dirty="0" smtClean="0"/>
              <a:t>\;</a:t>
            </a:r>
          </a:p>
          <a:p>
            <a:pPr marL="0" indent="0">
              <a:buNone/>
            </a:pPr>
            <a:endParaRPr lang="uk-UA" sz="1400" dirty="0"/>
          </a:p>
          <a:p>
            <a:pPr marL="0" indent="0" algn="just">
              <a:buNone/>
            </a:pPr>
            <a:r>
              <a:rPr lang="uk-UA" sz="1400" dirty="0"/>
              <a:t>Для </a:t>
            </a:r>
            <a:r>
              <a:rPr lang="uk-UA" sz="1400" b="1" u="sng" dirty="0"/>
              <a:t>елемента 3І-НЕ </a:t>
            </a:r>
            <a:r>
              <a:rPr lang="uk-UA" sz="1400" dirty="0"/>
              <a:t>додається третій вхід </a:t>
            </a:r>
            <a:r>
              <a:rPr lang="en-US" sz="1400" dirty="0"/>
              <a:t>x</a:t>
            </a:r>
            <a:r>
              <a:rPr lang="uk-UA" sz="1400" dirty="0"/>
              <a:t>3: </a:t>
            </a:r>
            <a:r>
              <a:rPr lang="en-US" sz="1400" dirty="0"/>
              <a:t>x</a:t>
            </a:r>
            <a:r>
              <a:rPr lang="uk-UA" sz="1400" dirty="0"/>
              <a:t>3 : </a:t>
            </a:r>
            <a:r>
              <a:rPr lang="en-US" sz="1400" dirty="0"/>
              <a:t>in STD</a:t>
            </a:r>
            <a:r>
              <a:rPr lang="uk-UA" sz="1400" dirty="0"/>
              <a:t>_</a:t>
            </a:r>
            <a:r>
              <a:rPr lang="en-US" sz="1400" dirty="0"/>
              <a:t>LOGIC</a:t>
            </a:r>
            <a:r>
              <a:rPr lang="uk-UA" sz="1400" dirty="0"/>
              <a:t>; і змінюється архітектура у зв’язку з новим входом: </a:t>
            </a:r>
            <a:r>
              <a:rPr lang="uk-UA" sz="1400" dirty="0" err="1"/>
              <a:t>ny</a:t>
            </a:r>
            <a:r>
              <a:rPr lang="uk-UA" sz="1400" dirty="0"/>
              <a:t> &lt;= </a:t>
            </a:r>
            <a:r>
              <a:rPr lang="uk-UA" sz="1400" dirty="0" err="1"/>
              <a:t>not</a:t>
            </a:r>
            <a:r>
              <a:rPr lang="uk-UA" sz="1400" dirty="0"/>
              <a:t>(x1 </a:t>
            </a:r>
            <a:r>
              <a:rPr lang="uk-UA" sz="1400" dirty="0" err="1"/>
              <a:t>and</a:t>
            </a:r>
            <a:r>
              <a:rPr lang="uk-UA" sz="1400" dirty="0"/>
              <a:t> x2 </a:t>
            </a:r>
            <a:r>
              <a:rPr lang="uk-UA" sz="1400" dirty="0" err="1"/>
              <a:t>and</a:t>
            </a:r>
            <a:r>
              <a:rPr lang="uk-UA" sz="1400" dirty="0"/>
              <a:t> x3). </a:t>
            </a: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 algn="just">
              <a:buFont typeface="Arial" pitchFamily="34" charset="0"/>
              <a:buNone/>
            </a:pPr>
            <a:endParaRPr lang="uk-UA" sz="1400" dirty="0" smtClean="0"/>
          </a:p>
        </p:txBody>
      </p:sp>
    </p:spTree>
    <p:extLst>
      <p:ext uri="{BB962C8B-B14F-4D97-AF65-F5344CB8AC3E}">
        <p14:creationId xmlns:p14="http://schemas.microsoft.com/office/powerpoint/2010/main" val="18544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Компіляція схеми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 smtClean="0"/>
              <a:t>Після завершення моделювання всіх елементів, можна створити схему і компілювати її для перевірки працездатності: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" t="9217" r="80302" b="55190"/>
          <a:stretch/>
        </p:blipFill>
        <p:spPr bwMode="auto">
          <a:xfrm>
            <a:off x="609600" y="2971800"/>
            <a:ext cx="2729230" cy="3200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1" r="55357"/>
          <a:stretch/>
        </p:blipFill>
        <p:spPr bwMode="auto">
          <a:xfrm>
            <a:off x="3505200" y="3200400"/>
            <a:ext cx="5392420" cy="121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328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Часова діаграма схеми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uk-UA" sz="1600" dirty="0"/>
              <a:t>Для перевірки правильності роботи схеми, необхідно побудувати її часову діаграму. 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На рисунку </a:t>
            </a:r>
            <a:r>
              <a:rPr lang="uk-UA" sz="1600" dirty="0" smtClean="0"/>
              <a:t>зображена </a:t>
            </a:r>
            <a:r>
              <a:rPr lang="uk-UA" sz="1600" dirty="0"/>
              <a:t>часова діаграма перших двадцяти тактів роботи семирозрядного </a:t>
            </a:r>
            <a:r>
              <a:rPr lang="uk-UA" sz="1600" dirty="0" smtClean="0"/>
              <a:t>лічильника.</a:t>
            </a:r>
            <a:r>
              <a:rPr lang="ru-RU" sz="1600" dirty="0"/>
              <a:t> </a:t>
            </a:r>
            <a:r>
              <a:rPr lang="uk-UA" sz="1600" dirty="0" smtClean="0"/>
              <a:t>На </a:t>
            </a:r>
            <a:r>
              <a:rPr lang="uk-UA" sz="1600" dirty="0"/>
              <a:t>діаграмах не враховані затримки часу на перемикання логічних елементів і тригерів.</a:t>
            </a:r>
            <a:endParaRPr lang="ru-RU" sz="1600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86000"/>
            <a:ext cx="5157786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2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uk-UA" sz="2600" dirty="0">
                <a:latin typeface="Calibri" pitchFamily="34" charset="0"/>
              </a:rPr>
              <a:t>Отже, у роботі був розроблений метод побудови швидкодіючих лічильників у кодах Фібоначчі, а також обґрунтовано доцільність даного методу, а саме: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досліджено існуючу класифікацію лічильників і кожного методу побудови окремо;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визначено переваги і недоліки кожного з існуючих методів і зроблено висновки;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були визначені особливості фібоначчієвої системи числення, яка дає змогу використовувати згортки і розгортки кодів, які використовуються як перенесення у старші розряди;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побудовано таблицю станів лічильника у кодах Фібоначчі;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реалізований синтез схеми лічильника, який в себе включає розробку допоміжних карт Карно для виходів лічильника, створення таблиці станів Т-тригера, розробка карт Карно і їх подальша мінімізація, після якої ми отримали функції входів лічильника;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функції входів були приведені до обраних базисів, на основі них була розроблена схема лічильника;</a:t>
            </a:r>
            <a:endParaRPr lang="ru-RU" sz="2600" dirty="0">
              <a:latin typeface="Calibri" pitchFamily="34" charset="0"/>
            </a:endParaRPr>
          </a:p>
          <a:p>
            <a:pPr lvl="0" algn="just"/>
            <a:r>
              <a:rPr lang="uk-UA" sz="2600" dirty="0">
                <a:latin typeface="Calibri" pitchFamily="34" charset="0"/>
              </a:rPr>
              <a:t>для перевірки працездатності лічильника, схема надалі була змодельована в середовищі розробки </a:t>
            </a:r>
            <a:r>
              <a:rPr lang="en-US" sz="2600" dirty="0">
                <a:latin typeface="Calibri" pitchFamily="34" charset="0"/>
              </a:rPr>
              <a:t>Active</a:t>
            </a:r>
            <a:r>
              <a:rPr lang="uk-UA" sz="2600" dirty="0">
                <a:latin typeface="Calibri" pitchFamily="34" charset="0"/>
              </a:rPr>
              <a:t>-</a:t>
            </a:r>
            <a:r>
              <a:rPr lang="en-US" sz="2600" dirty="0">
                <a:latin typeface="Calibri" pitchFamily="34" charset="0"/>
              </a:rPr>
              <a:t>HDL</a:t>
            </a:r>
            <a:r>
              <a:rPr lang="uk-UA" sz="2600" dirty="0">
                <a:latin typeface="Calibri" pitchFamily="34" charset="0"/>
              </a:rPr>
              <a:t>. Моделювання включає в себе розробку кожного логічного елементу, опис його коду мовою </a:t>
            </a:r>
            <a:r>
              <a:rPr lang="en-US" sz="2600" dirty="0">
                <a:latin typeface="Calibri" pitchFamily="34" charset="0"/>
              </a:rPr>
              <a:t>VHDL</a:t>
            </a:r>
            <a:r>
              <a:rPr lang="uk-UA" sz="2600" dirty="0">
                <a:latin typeface="Calibri" pitchFamily="34" charset="0"/>
              </a:rPr>
              <a:t>. Після успішної компіляції всіх елементів, було спроектовано схему цілком. Проведено її компіляцію. Після успішної компіляції, було побудовано часову діаграму роботи схеми, що довело її працездатність.</a:t>
            </a:r>
            <a:endParaRPr lang="ru-RU" sz="2600" dirty="0">
              <a:latin typeface="Calibri" pitchFamily="34" charset="0"/>
            </a:endParaRPr>
          </a:p>
          <a:p>
            <a:pPr marL="0" indent="0">
              <a:buNone/>
            </a:pPr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Актуальність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підтверджується широким використанням лічильників у цифровій техніці і необхідності оптимізації їх побудови з метою підвищення їх швидкодії і зменшення апаратних витрат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5814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Мета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4958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dirty="0"/>
              <a:t>є розробка методу побудови лічильника, який має високу швидкодію і невеликі апаратні витрати, порівняно з існуючими лічильниками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досягнення мети, поставленої в магістерській кваліфікаційній роботі, слід вирішити такі завдання:</a:t>
            </a:r>
          </a:p>
          <a:p>
            <a:pPr marL="0" indent="0" algn="just">
              <a:buNone/>
            </a:pPr>
            <a:endParaRPr lang="uk-UA" b="1" i="1" dirty="0" smtClean="0"/>
          </a:p>
          <a:p>
            <a:pPr algn="just"/>
            <a:r>
              <a:rPr lang="uk-UA" dirty="0" smtClean="0"/>
              <a:t>Проаналізувати класифікацію лічильників і визначити переваги і недоліки кожного;</a:t>
            </a:r>
          </a:p>
          <a:p>
            <a:pPr algn="just"/>
            <a:r>
              <a:rPr lang="uk-UA" dirty="0" smtClean="0"/>
              <a:t>Дослідити особливості фібоначчієвої системи числення;</a:t>
            </a:r>
          </a:p>
          <a:p>
            <a:pPr algn="just"/>
            <a:r>
              <a:rPr lang="uk-UA" dirty="0" smtClean="0"/>
              <a:t>Розробити принцип перенесення у фібоначчієвих лічильниках;</a:t>
            </a:r>
          </a:p>
          <a:p>
            <a:pPr algn="just"/>
            <a:r>
              <a:rPr lang="uk-UA" dirty="0" smtClean="0"/>
              <a:t>Зробити синтез схеми лічильника з подальшою побудовою схеми;</a:t>
            </a:r>
          </a:p>
          <a:p>
            <a:pPr algn="just"/>
            <a:r>
              <a:rPr lang="uk-UA" dirty="0" smtClean="0"/>
              <a:t>Перевірити працездатність схеми у середовищі моделювання</a:t>
            </a:r>
            <a:endParaRPr lang="uk-UA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2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uk-UA" dirty="0" smtClean="0"/>
              <a:t>Наукова новизна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одержаних результатів полягає у покращенні існуючих методів підвищення швидкодії лічильників без значного збільшення апаратних витрат шляхом використання фібоначчієвої системи числення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76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Практичне значення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191000"/>
            <a:ext cx="82296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dirty="0"/>
              <a:t>одержаних результатів полягає в розробці методу побудови лічильників у кодах Фібоначчі, який може широко використовуватись у цифровій техніці і значно заощаджувати матеріали на виготовлення пристроїв. Зокрема, при побудові подільників частити, а також у прямому синтезі аналогових сигналів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Класифікація лічильників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12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621583"/>
              </p:ext>
            </p:extLst>
          </p:nvPr>
        </p:nvGraphicFramePr>
        <p:xfrm>
          <a:off x="1676400" y="1616775"/>
          <a:ext cx="5791199" cy="4936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3599"/>
                <a:gridCol w="1752600"/>
                <a:gridCol w="1905000"/>
              </a:tblGrid>
              <a:tr h="10690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Спосіб з</a:t>
                      </a:r>
                      <a:r>
                        <a:rPr lang="en-US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’</a:t>
                      </a:r>
                      <a:r>
                        <a:rPr lang="uk-UA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єднання розрядів</a:t>
                      </a:r>
                      <a:endParaRPr lang="ru-RU" sz="16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Цільове призначення</a:t>
                      </a:r>
                      <a:endParaRPr lang="ru-RU" sz="16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Спосіб установки коду</a:t>
                      </a:r>
                      <a:endParaRPr lang="ru-RU" sz="16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10252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безпосередніми зв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язками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Підсумовуючі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Асинхронні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14581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Зі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зв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lang="uk-UA" sz="16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язком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по ланцюгах міжрозрядного перенесення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</a:rPr>
                        <a:t>Віднімаючі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Синхронні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6942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комбінованими зв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lang="uk-UA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язками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Реверсивні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  <a:tr h="6897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Адресні</a:t>
                      </a:r>
                      <a:endParaRPr lang="ru-RU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14" marR="6531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48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839200" cy="990600"/>
          </a:xfrm>
        </p:spPr>
        <p:txBody>
          <a:bodyPr>
            <a:noAutofit/>
          </a:bodyPr>
          <a:lstStyle/>
          <a:p>
            <a:pPr algn="ctr"/>
            <a:r>
              <a:rPr lang="uk-UA" sz="3000" b="1" dirty="0" smtClean="0"/>
              <a:t>ЦІЛЬОВЕ ПРИЗНАЧЕННЯ ЛІЧИЛЬНИКА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Ця класифікаційна ознака припускає конкретне цільове використання лічильника в одному із наступних режимів:</a:t>
            </a:r>
            <a:endParaRPr lang="ru-RU" dirty="0"/>
          </a:p>
          <a:p>
            <a:pPr lvl="0"/>
            <a:r>
              <a:rPr lang="uk-UA" dirty="0"/>
              <a:t>в режимі додавання (підсумовуючі лічильники);</a:t>
            </a:r>
            <a:endParaRPr lang="ru-RU" dirty="0"/>
          </a:p>
          <a:p>
            <a:pPr lvl="0"/>
            <a:r>
              <a:rPr lang="uk-UA" dirty="0"/>
              <a:t>в режимі віднімання (віднімаючі лічильники);</a:t>
            </a:r>
            <a:endParaRPr lang="ru-RU" dirty="0"/>
          </a:p>
          <a:p>
            <a:pPr lvl="0"/>
            <a:r>
              <a:rPr lang="uk-UA" dirty="0"/>
              <a:t>в реверсивному режимі (реверсивні лічильники, тобто лічильники, які можуть працювати в режимі додавання або віднімання імпульсів в залежності від сигналу дозволу);</a:t>
            </a:r>
            <a:endParaRPr lang="ru-RU" dirty="0"/>
          </a:p>
          <a:p>
            <a:pPr lvl="0"/>
            <a:r>
              <a:rPr lang="uk-UA" dirty="0"/>
              <a:t>в режимі занесення адреси і наступного рахунку (адресні лічильники).</a:t>
            </a:r>
            <a:endParaRPr lang="ru-RU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4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b="1" dirty="0" smtClean="0"/>
              <a:t>СПОСІБ ВСТАНОВЛЕННЯ КОДУ В ЛІЧИЛЬНИКУ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/>
              <a:t>Ця класифікаційна ознака враховує процес встановлення кодів в лічильнику як функцію часу з моменту надходження вхідного сигналу. У відповідності з цією ознакою лічильники підрозділяються на </a:t>
            </a:r>
            <a:r>
              <a:rPr lang="uk-UA" b="1" dirty="0"/>
              <a:t>синхронні</a:t>
            </a:r>
            <a:r>
              <a:rPr lang="uk-UA" dirty="0"/>
              <a:t> і </a:t>
            </a:r>
            <a:r>
              <a:rPr lang="uk-UA" b="1" dirty="0"/>
              <a:t>асинхронні</a:t>
            </a:r>
            <a:r>
              <a:rPr lang="uk-UA" dirty="0"/>
              <a:t>. До синхронних будемо відносити лічильники, в яких процес установки будь-якого нового коду відбувається одночасно у всіх розрядах, починаючи з деякого моменту часу. В асинхронних лічильниках код встановлюється не одночасно, а послідовно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4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Спосіб з</a:t>
            </a:r>
            <a:r>
              <a:rPr lang="en-US" dirty="0" smtClean="0"/>
              <a:t>’</a:t>
            </a:r>
            <a:r>
              <a:rPr lang="uk-UA" dirty="0" smtClean="0"/>
              <a:t>єднання розрядів</a:t>
            </a:r>
            <a:endParaRPr lang="en-US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2057400"/>
            <a:ext cx="4237038" cy="1785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688068"/>
            <a:ext cx="651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1. </a:t>
            </a:r>
            <a:r>
              <a:rPr lang="uk-UA" b="1" dirty="0" smtClean="0"/>
              <a:t>Паралельний лічильник з безпосередніми зв</a:t>
            </a:r>
            <a:r>
              <a:rPr lang="en-US" b="1" dirty="0" smtClean="0"/>
              <a:t>’</a:t>
            </a:r>
            <a:r>
              <a:rPr lang="uk-UA" b="1" dirty="0" smtClean="0"/>
              <a:t>язками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36128" y="2438400"/>
            <a:ext cx="4403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Переваги</a:t>
            </a:r>
            <a:r>
              <a:rPr lang="uk-UA" dirty="0" smtClean="0"/>
              <a:t>: висока швидкодія</a:t>
            </a:r>
          </a:p>
          <a:p>
            <a:r>
              <a:rPr lang="uk-UA" b="1" dirty="0" smtClean="0"/>
              <a:t>Недоліки</a:t>
            </a:r>
            <a:r>
              <a:rPr lang="uk-UA" dirty="0" smtClean="0"/>
              <a:t>: велика кількість входів</a:t>
            </a:r>
          </a:p>
          <a:p>
            <a:r>
              <a:rPr lang="uk-UA" dirty="0" smtClean="0"/>
              <a:t>тригерів, залежність навантажувальної</a:t>
            </a:r>
          </a:p>
          <a:p>
            <a:r>
              <a:rPr lang="uk-UA" dirty="0" smtClean="0"/>
              <a:t>здатності тригерів від числа розрядів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7467" y="4335517"/>
            <a:ext cx="646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2. </a:t>
            </a:r>
            <a:r>
              <a:rPr lang="uk-UA" b="1" dirty="0" smtClean="0"/>
              <a:t>Послідовний лічильник з безпосередніми зв</a:t>
            </a:r>
            <a:r>
              <a:rPr lang="en-US" b="1" dirty="0" smtClean="0"/>
              <a:t>’</a:t>
            </a:r>
            <a:r>
              <a:rPr lang="uk-UA" b="1" dirty="0" smtClean="0"/>
              <a:t>язками</a:t>
            </a:r>
            <a:endParaRPr lang="ru-RU" b="1" dirty="0"/>
          </a:p>
        </p:txBody>
      </p:sp>
      <p:pic>
        <p:nvPicPr>
          <p:cNvPr id="10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680790" y="4768334"/>
            <a:ext cx="2824410" cy="15772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70279" y="4768334"/>
            <a:ext cx="4650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Переваги</a:t>
            </a:r>
            <a:r>
              <a:rPr lang="uk-UA" dirty="0" smtClean="0"/>
              <a:t>: проста реалізація, </a:t>
            </a:r>
            <a:r>
              <a:rPr lang="uk-UA" dirty="0" err="1" smtClean="0"/>
              <a:t>незалеж-</a:t>
            </a:r>
            <a:endParaRPr lang="uk-UA" dirty="0" smtClean="0"/>
          </a:p>
          <a:p>
            <a:r>
              <a:rPr lang="uk-UA" dirty="0" err="1" smtClean="0"/>
              <a:t>ність</a:t>
            </a:r>
            <a:r>
              <a:rPr lang="uk-UA" dirty="0" smtClean="0"/>
              <a:t> навантажувальної здатності виходів</a:t>
            </a:r>
          </a:p>
          <a:p>
            <a:r>
              <a:rPr lang="uk-UA" dirty="0" smtClean="0"/>
              <a:t>лічильника від його розрядності</a:t>
            </a:r>
          </a:p>
          <a:p>
            <a:r>
              <a:rPr lang="uk-UA" b="1" dirty="0" smtClean="0"/>
              <a:t>Недоліки</a:t>
            </a:r>
            <a:r>
              <a:rPr lang="uk-UA" dirty="0" smtClean="0"/>
              <a:t>: найменша швидкодія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8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323</TotalTime>
  <Words>1701</Words>
  <Application>Microsoft Office PowerPoint</Application>
  <PresentationFormat>Экран (4:3)</PresentationFormat>
  <Paragraphs>241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Clarity</vt:lpstr>
      <vt:lpstr>Швидкодіючий лічильник у кодах фібоначчі</vt:lpstr>
      <vt:lpstr>Теоретичне підгрунтя роботи</vt:lpstr>
      <vt:lpstr>Актуальність</vt:lpstr>
      <vt:lpstr>Презентация PowerPoint</vt:lpstr>
      <vt:lpstr>Наукова новизна</vt:lpstr>
      <vt:lpstr>Класифікація лічильників</vt:lpstr>
      <vt:lpstr>ЦІЛЬОВЕ ПРИЗНАЧЕННЯ ЛІЧИЛЬНИКА</vt:lpstr>
      <vt:lpstr>СПОСІБ ВСТАНОВЛЕННЯ КОДУ В ЛІЧИЛЬНИКУ</vt:lpstr>
      <vt:lpstr>Спосіб з’єднання розрядів</vt:lpstr>
      <vt:lpstr>Лічильники з перенесенням</vt:lpstr>
      <vt:lpstr>Фібоначчієва система числення</vt:lpstr>
      <vt:lpstr>Принцип організації перенесення</vt:lpstr>
      <vt:lpstr>Таблиця станів лічильника</vt:lpstr>
      <vt:lpstr>Синтез схеми лічильника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Моделювання схеми в Active-HDL</vt:lpstr>
      <vt:lpstr>Опис коду елементів мовою VHDL</vt:lpstr>
      <vt:lpstr>Компіляція схеми</vt:lpstr>
      <vt:lpstr>Часова діаграма схеми</vt:lpstr>
      <vt:lpstr>ВИсновки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оперативного контролю відхилень ваг роздядів ацп послідовного наближення</dc:title>
  <dc:creator>Jenny</dc:creator>
  <cp:lastModifiedBy>Инна</cp:lastModifiedBy>
  <cp:revision>38</cp:revision>
  <dcterms:created xsi:type="dcterms:W3CDTF">2006-08-16T00:00:00Z</dcterms:created>
  <dcterms:modified xsi:type="dcterms:W3CDTF">2015-11-24T11:41:06Z</dcterms:modified>
</cp:coreProperties>
</file>