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300" r:id="rId4"/>
    <p:sldId id="307" r:id="rId5"/>
    <p:sldId id="285" r:id="rId6"/>
    <p:sldId id="304" r:id="rId7"/>
    <p:sldId id="303" r:id="rId8"/>
    <p:sldId id="309" r:id="rId9"/>
    <p:sldId id="310" r:id="rId10"/>
    <p:sldId id="316" r:id="rId11"/>
    <p:sldId id="294" r:id="rId12"/>
    <p:sldId id="308" r:id="rId13"/>
    <p:sldId id="284" r:id="rId14"/>
    <p:sldId id="311" r:id="rId15"/>
    <p:sldId id="306" r:id="rId16"/>
    <p:sldId id="305" r:id="rId17"/>
    <p:sldId id="312" r:id="rId18"/>
    <p:sldId id="314" r:id="rId19"/>
    <p:sldId id="313" r:id="rId20"/>
    <p:sldId id="315" r:id="rId21"/>
    <p:sldId id="279" r:id="rId22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ejaVu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5" autoAdjust="0"/>
    <p:restoredTop sz="94640" autoAdjust="0"/>
  </p:normalViewPr>
  <p:slideViewPr>
    <p:cSldViewPr>
      <p:cViewPr varScale="1">
        <p:scale>
          <a:sx n="64" d="100"/>
          <a:sy n="64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3076" name="AutoShape 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3077" name="AutoShape 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3078" name="AutoShape 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3079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19675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08713" cy="4516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81" name="Text Box 8"/>
          <p:cNvSpPr txBox="1">
            <a:spLocks noChangeArrowheads="1"/>
          </p:cNvSpPr>
          <p:nvPr/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3082" name="Text Box 9"/>
          <p:cNvSpPr txBox="1">
            <a:spLocks noChangeArrowheads="1"/>
          </p:cNvSpPr>
          <p:nvPr/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3083" name="Text Box 10"/>
          <p:cNvSpPr txBox="1">
            <a:spLocks noChangeArrowheads="1"/>
          </p:cNvSpPr>
          <p:nvPr/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3912" cy="493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2B1DD3DB-2494-4E8D-8A3D-2CAA9C5E69C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70D23C2-B48F-497D-8A65-14C63AE55424}" type="slidenum">
              <a:rPr lang="en-US" altLang="uk-UA" sz="1400" smtClean="0"/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uk-UA" sz="1400" smtClean="0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39B9FFFE-80F0-482E-A36C-5CA3B3BF40E6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uk-UA" sz="1400"/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A2918D81-7D55-4185-AC1B-C6A5A73FBB9A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uk-UA" sz="1400"/>
          </a:p>
        </p:txBody>
      </p:sp>
      <p:sp>
        <p:nvSpPr>
          <p:cNvPr id="512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1888" cy="4519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uk-UA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3271D24-6109-4B27-9CEA-2DFFE88F17A8}" type="slidenum">
              <a:rPr lang="en-US" altLang="uk-UA" sz="1400" smtClean="0"/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uk-UA" sz="1400" smtClean="0"/>
          </a:p>
        </p:txBody>
      </p:sp>
      <p:sp>
        <p:nvSpPr>
          <p:cNvPr id="717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0561B08-7E3A-4F73-93D1-D0431E5DD4FA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uk-UA" sz="1400"/>
          </a:p>
        </p:txBody>
      </p:sp>
      <p:sp>
        <p:nvSpPr>
          <p:cNvPr id="7172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549F1442-56D5-4504-84A6-17135CEED54D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uk-UA" sz="1400"/>
          </a:p>
        </p:txBody>
      </p:sp>
      <p:sp>
        <p:nvSpPr>
          <p:cNvPr id="717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1888" cy="4519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uk-UA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86EC1B0-8ADE-416B-9B82-F42F14B1C817}" type="slidenum">
              <a:rPr lang="en-US" altLang="uk-UA" sz="1400" smtClean="0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uk-UA" sz="1400" smtClean="0"/>
          </a:p>
        </p:txBody>
      </p:sp>
      <p:sp>
        <p:nvSpPr>
          <p:cNvPr id="921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9AD1204-2AFD-4E11-BF8D-79376DC92460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uk-UA" sz="1400"/>
          </a:p>
        </p:txBody>
      </p: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3018C74-0CEC-4727-BB09-24E08281EE81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uk-UA" sz="1400"/>
          </a:p>
        </p:txBody>
      </p:sp>
      <p:sp>
        <p:nvSpPr>
          <p:cNvPr id="922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1888" cy="4519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uk-UA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86EC1B0-8ADE-416B-9B82-F42F14B1C817}" type="slidenum">
              <a:rPr lang="en-US" altLang="uk-UA" sz="1400" smtClean="0"/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uk-UA" sz="1400" smtClean="0"/>
          </a:p>
        </p:txBody>
      </p:sp>
      <p:sp>
        <p:nvSpPr>
          <p:cNvPr id="921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9AD1204-2AFD-4E11-BF8D-79376DC92460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uk-UA" sz="1400"/>
          </a:p>
        </p:txBody>
      </p: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3018C74-0CEC-4727-BB09-24E08281EE81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uk-UA" sz="1400"/>
          </a:p>
        </p:txBody>
      </p:sp>
      <p:sp>
        <p:nvSpPr>
          <p:cNvPr id="922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1888" cy="4519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uk-UA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471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16500" cy="3762375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B1DD3DB-2494-4E8D-8A3D-2CAA9C5E69C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165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288D64E-BA91-468B-BC94-66AC05E317AB}" type="slidenum">
              <a:rPr lang="en-US" altLang="uk-UA" sz="1400" smtClean="0"/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uk-UA" sz="1400" smtClean="0"/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5145769A-E4C3-4E61-A677-E51F043E5EE6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uk-UA" sz="1400"/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9D21209-1944-4713-A5AF-0444E5FD7372}" type="slidenum">
              <a:rPr lang="en-US" altLang="uk-UA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uk-UA" sz="1400"/>
          </a:p>
        </p:txBody>
      </p:sp>
      <p:sp>
        <p:nvSpPr>
          <p:cNvPr id="2662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3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1888" cy="4519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uk-UA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77A23-A884-40FD-99EC-34D5BA7A745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58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26B8A-C679-4AD3-B717-21F2A639A50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288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99325" y="301625"/>
            <a:ext cx="2265363" cy="584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3687" cy="584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D43C1-3B8D-4BC2-BA18-8C25EA7AA3D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C9F9C-451C-489B-A260-FBDFAABDDF1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4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00052-8CF7-4578-BEE5-78D3CA78C1E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17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2925" cy="437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8563" y="1768475"/>
            <a:ext cx="4354512" cy="437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65CAE-8C97-46B7-B382-66F7D06F462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2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2351D-1224-4CCE-8464-ADC36169DA7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42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C6052-BA87-4AEC-A31E-57A8A5B9AC9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427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326592" y="136499"/>
            <a:ext cx="571504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fld id="{39AB74BB-DE19-464D-AF1B-08645AF487CD}" type="slidenum">
              <a:rPr lang="ru-RU" sz="2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+mn-cs"/>
              </a:rPr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‹№›</a:t>
            </a:fld>
            <a:endParaRPr lang="ru-RU" sz="2200" dirty="0">
              <a:latin typeface="Arial" charset="0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2CD25-A75A-496B-975F-B535E1E30C5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3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D1E0C-1E39-4393-9391-6FADC453DAE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7D06B-85A1-4092-9A24-46E53C92216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0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145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uk-UA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59837" cy="437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uk-UA" smtClean="0"/>
              <a:t>Click to edit the outline text format</a:t>
            </a:r>
          </a:p>
          <a:p>
            <a:pPr lvl="1"/>
            <a:r>
              <a:rPr lang="en-GB" altLang="uk-UA" smtClean="0"/>
              <a:t>Second Outline Level</a:t>
            </a:r>
          </a:p>
          <a:p>
            <a:pPr lvl="2"/>
            <a:r>
              <a:rPr lang="en-GB" altLang="uk-UA" smtClean="0"/>
              <a:t>Third Outline Level</a:t>
            </a:r>
          </a:p>
          <a:p>
            <a:pPr lvl="3"/>
            <a:r>
              <a:rPr lang="en-GB" altLang="uk-UA" smtClean="0"/>
              <a:t>Fourth Outline Level</a:t>
            </a:r>
          </a:p>
          <a:p>
            <a:pPr lvl="4"/>
            <a:r>
              <a:rPr lang="en-GB" altLang="uk-UA" smtClean="0"/>
              <a:t>Fifth Outline Level</a:t>
            </a:r>
          </a:p>
          <a:p>
            <a:pPr lvl="4"/>
            <a:r>
              <a:rPr lang="en-GB" altLang="uk-UA" smtClean="0"/>
              <a:t>Sixth Outline Level</a:t>
            </a:r>
          </a:p>
          <a:p>
            <a:pPr lvl="4"/>
            <a:r>
              <a:rPr lang="en-GB" altLang="uk-UA" smtClean="0"/>
              <a:t>Seventh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uk-UA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38387" cy="511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73FE94E8-84E3-43E5-8ECD-4B965D0E64D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43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0" y="1258888"/>
            <a:ext cx="10080625" cy="33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8880" rIns="0" bIns="0" anchor="ctr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algn="ctr" eaLnBrk="1">
              <a:spcAft>
                <a:spcPct val="0"/>
              </a:spcAft>
              <a:buClrTx/>
              <a:buFontTx/>
              <a:buNone/>
            </a:pPr>
            <a:r>
              <a:rPr lang="ru-RU" altLang="uk-UA" sz="4400">
                <a:solidFill>
                  <a:schemeClr val="tx1"/>
                </a:solidFill>
              </a:rPr>
              <a:t>Багатоканальна високоточна система збирання даних на основі високопродуктивних АЦП із ваговою надлишковістю</a:t>
            </a:r>
            <a:endParaRPr lang="en-US" altLang="uk-UA" sz="4400">
              <a:solidFill>
                <a:schemeClr val="tx1"/>
              </a:solidFill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968875" y="5486400"/>
            <a:ext cx="471487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3040" rIns="0" bIns="0" anchor="ctr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eaLnBrk="1">
              <a:spcAft>
                <a:spcPct val="0"/>
              </a:spcAft>
              <a:buClrTx/>
              <a:buFontTx/>
              <a:buNone/>
            </a:pPr>
            <a:r>
              <a:rPr lang="uk-UA" altLang="uk-UA" sz="2600"/>
              <a:t>Попенко В.М. група 1</a:t>
            </a:r>
            <a:r>
              <a:rPr lang="en-US" altLang="uk-UA" sz="2600"/>
              <a:t>К</a:t>
            </a:r>
            <a:r>
              <a:rPr lang="uk-UA" altLang="uk-UA" sz="2600"/>
              <a:t>С-14м</a:t>
            </a:r>
            <a:endParaRPr lang="en-US" altLang="uk-UA" sz="2600"/>
          </a:p>
          <a:p>
            <a:pPr eaLnBrk="1">
              <a:spcAft>
                <a:spcPct val="0"/>
              </a:spcAft>
              <a:buClrTx/>
              <a:buFontTx/>
              <a:buNone/>
            </a:pPr>
            <a:r>
              <a:rPr lang="en-US" altLang="uk-UA" sz="2600"/>
              <a:t>Керівник:</a:t>
            </a:r>
            <a:r>
              <a:rPr lang="uk-UA" altLang="uk-UA" sz="2600"/>
              <a:t/>
            </a:r>
            <a:br>
              <a:rPr lang="uk-UA" altLang="uk-UA" sz="2600"/>
            </a:br>
            <a:r>
              <a:rPr lang="uk-UA" altLang="uk-UA" sz="2600"/>
              <a:t>д</a:t>
            </a:r>
            <a:r>
              <a:rPr lang="en-US" altLang="uk-UA" sz="2600"/>
              <a:t>.т.н., </a:t>
            </a:r>
            <a:r>
              <a:rPr lang="uk-UA" altLang="uk-UA" sz="2600"/>
              <a:t>проф</a:t>
            </a:r>
            <a:r>
              <a:rPr lang="en-US" altLang="uk-UA" sz="2600"/>
              <a:t>. </a:t>
            </a:r>
            <a:r>
              <a:rPr lang="uk-UA" altLang="uk-UA" sz="2600"/>
              <a:t>Азаров О.Д.</a:t>
            </a:r>
            <a:endParaRPr lang="en-US" altLang="uk-UA" sz="260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fld id="{E1530DFB-B6AF-4F21-93F3-3CEA9E29DDF8}" type="slidenum">
              <a:rPr lang="en-US" altLang="uk-UA" sz="1800" smtClean="0">
                <a:solidFill>
                  <a:srgbClr val="FFFFFF"/>
                </a:solidFill>
              </a:rPr>
              <a:pPr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t>1</a:t>
            </a:fld>
            <a:endParaRPr lang="en-US" altLang="uk-UA" sz="1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Таблиця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37683629"/>
                  </p:ext>
                </p:extLst>
              </p:nvPr>
            </p:nvGraphicFramePr>
            <p:xfrm>
              <a:off x="359792" y="1835621"/>
              <a:ext cx="9145020" cy="532859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14502">
                      <a:extLst>
                        <a:ext uri="{9D8B030D-6E8A-4147-A177-3AD203B41FA5}">
                          <a16:colId xmlns:a16="http://schemas.microsoft.com/office/drawing/2014/main" val="487115504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2545744555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2895774680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2855049105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2976637563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3206533944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544241665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4208204808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3180548964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3046169728"/>
                        </a:ext>
                      </a:extLst>
                    </a:gridCol>
                  </a:tblGrid>
                  <a:tr h="692124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uk-UA" sz="1400"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400">
                                        <a:effectLst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uk-UA" sz="1400">
                                        <a:effectLst/>
                                      </a:rPr>
                                      <m:t>вх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8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Ваги розрядів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Код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48508816"/>
                      </a:ext>
                    </a:extLst>
                  </a:tr>
                  <a:tr h="692124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29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17,9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11,1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</a:rPr>
                            <a:t>6,8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4,2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2,6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1,6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8198599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4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uk-UA" sz="1400">
                                        <a:effectLst/>
                                      </a:rPr>
                                      <m:t>𝐼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30078628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4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uk-UA" sz="1400">
                                        <a:effectLst/>
                                      </a:rPr>
                                      <m:t>𝐼𝐼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10797031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4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uk-UA" sz="1400">
                                        <a:effectLst/>
                                      </a:rPr>
                                      <m:t>𝐼𝐼𝐼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7199107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30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4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uk-UA" sz="1400">
                                        <a:effectLst/>
                                      </a:rPr>
                                      <m:t>𝐼𝑉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07889538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30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lnSpc>
                              <a:spcPct val="150000"/>
                            </a:lnSpc>
                          </a:pPr>
                          <a:r>
                            <a:rPr lang="uk-U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endParaRPr lang="uk-UA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 dirty="0">
                              <a:effectLst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4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uk-UA" sz="1400">
                                        <a:effectLst/>
                                      </a:rPr>
                                      <m:t>𝑉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9931099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Таблиця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37683629"/>
                  </p:ext>
                </p:extLst>
              </p:nvPr>
            </p:nvGraphicFramePr>
            <p:xfrm>
              <a:off x="359792" y="1835621"/>
              <a:ext cx="9145020" cy="532859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14502">
                      <a:extLst>
                        <a:ext uri="{9D8B030D-6E8A-4147-A177-3AD203B41FA5}">
                          <a16:colId xmlns:a16="http://schemas.microsoft.com/office/drawing/2014/main" val="487115504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2545744555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2895774680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2855049105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2976637563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3206533944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544241665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4208204808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3180548964"/>
                        </a:ext>
                      </a:extLst>
                    </a:gridCol>
                    <a:gridCol w="914502">
                      <a:extLst>
                        <a:ext uri="{9D8B030D-6E8A-4147-A177-3AD203B41FA5}">
                          <a16:colId xmlns:a16="http://schemas.microsoft.com/office/drawing/2014/main" val="3046169728"/>
                        </a:ext>
                      </a:extLst>
                    </a:gridCol>
                  </a:tblGrid>
                  <a:tr h="692124">
                    <a:tc rowSpan="2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333" t="-441" r="-903333" b="-286344"/>
                          </a:stretch>
                        </a:blipFill>
                      </a:tcPr>
                    </a:tc>
                    <a:tc gridSpan="8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Ваги розрядів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Код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48508816"/>
                      </a:ext>
                    </a:extLst>
                  </a:tr>
                  <a:tr h="692124"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29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17,9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11,1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</a:rPr>
                            <a:t>6,8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4,2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2,6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1,6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8198599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02000" t="-175385" r="-2667" b="-4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0078628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02000" t="-277519" r="-2667" b="-30310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10797031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30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02000" t="-374615" r="-2667" b="-2007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7199107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30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02000" t="-478295" r="-2667" b="-1023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7889538"/>
                      </a:ext>
                    </a:extLst>
                  </a:tr>
                  <a:tr h="7888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30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lnSpc>
                              <a:spcPct val="150000"/>
                            </a:lnSpc>
                          </a:pPr>
                          <a:r>
                            <a:rPr lang="uk-UA" sz="14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endParaRPr lang="uk-UA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 dirty="0">
                              <a:effectLst/>
                            </a:rPr>
                            <a:t>0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 smtClean="0">
                              <a:effectLst/>
                              <a:latin typeface="+mn-lt"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uk-UA" sz="1400" dirty="0">
                              <a:effectLst/>
                            </a:rPr>
                            <a:t>1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02000" t="-573846" r="-2667" b="-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993109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Прямокутник 2"/>
          <p:cNvSpPr/>
          <p:nvPr/>
        </p:nvSpPr>
        <p:spPr>
          <a:xfrm>
            <a:off x="359792" y="755501"/>
            <a:ext cx="91450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tx1"/>
                </a:solidFill>
              </a:rPr>
              <a:t>Виконання операцій згортки-розгортки для СЧВН з α=1,618 </a:t>
            </a:r>
          </a:p>
        </p:txBody>
      </p:sp>
    </p:spTree>
    <p:extLst>
      <p:ext uri="{BB962C8B-B14F-4D97-AF65-F5344CB8AC3E}">
        <p14:creationId xmlns:p14="http://schemas.microsoft.com/office/powerpoint/2010/main" val="163861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m5_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29"/>
          <a:stretch>
            <a:fillRect/>
          </a:stretch>
        </p:blipFill>
        <p:spPr bwMode="auto">
          <a:xfrm>
            <a:off x="1055203" y="2483693"/>
            <a:ext cx="8233581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28878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567055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tabLst>
                <a:tab pos="567055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tabLst>
                <a:tab pos="567055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tabLst>
                <a:tab pos="567055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tabLst>
                <a:tab pos="567055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uk-UA" alt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Багатоканальна високоточна </a:t>
            </a:r>
          </a:p>
          <a:p>
            <a:pPr algn="ctr">
              <a:lnSpc>
                <a:spcPct val="150000"/>
              </a:lnSpc>
            </a:pPr>
            <a:r>
              <a:rPr lang="uk-UA" alt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збирання даних з підвищеною стабільністю метрологічних </a:t>
            </a:r>
            <a:r>
              <a:rPr lang="uk-UA" alt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</a:t>
            </a:r>
            <a:endParaRPr lang="uk-UA" alt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m5_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" t="32513" r="6554" b="4913"/>
          <a:stretch>
            <a:fillRect/>
          </a:stretch>
        </p:blipFill>
        <p:spPr bwMode="auto">
          <a:xfrm>
            <a:off x="374446" y="93555"/>
            <a:ext cx="6466066" cy="748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2448024" y="0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alt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Граф-схема функціонування багатоканальної високоточної системи збирання даних з підвищеною стабільністю метрологічних характеристик</a:t>
            </a:r>
            <a:endParaRPr lang="uk-UA" alt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5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" r="1540" b="3375"/>
          <a:stretch>
            <a:fillRect/>
          </a:stretch>
        </p:blipFill>
        <p:spPr bwMode="auto">
          <a:xfrm>
            <a:off x="701113" y="1403573"/>
            <a:ext cx="8654961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496760" y="251445"/>
            <a:ext cx="88569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uk-UA" altLang="uk-UA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Модель складових похибок наскрізного каналу АЦ-перетворення</a:t>
            </a:r>
            <a:endParaRPr lang="uk-UA" altLang="uk-UA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9" b="4002"/>
          <a:stretch>
            <a:fillRect/>
          </a:stretch>
        </p:blipFill>
        <p:spPr bwMode="auto">
          <a:xfrm>
            <a:off x="935856" y="2195661"/>
            <a:ext cx="878497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247012" y="251445"/>
            <a:ext cx="98650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uk-UA" altLang="uk-UA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Модель некоригованих складових похибок каналу АЦ-перетворення  після проведення процедури </a:t>
            </a:r>
            <a:r>
              <a:rPr lang="uk-UA" altLang="uk-UA" sz="28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самокалібрування</a:t>
            </a:r>
            <a:endParaRPr lang="uk-UA" altLang="uk-U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66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кутник 2"/>
          <p:cNvSpPr>
            <a:spLocks noChangeArrowheads="1"/>
          </p:cNvSpPr>
          <p:nvPr/>
        </p:nvSpPr>
        <p:spPr bwMode="auto">
          <a:xfrm>
            <a:off x="1007864" y="3569495"/>
            <a:ext cx="88929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400" dirty="0" smtClean="0">
                <a:solidFill>
                  <a:schemeClr val="tx1"/>
                </a:solidFill>
              </a:rPr>
              <a:t>Вікно програми </a:t>
            </a:r>
            <a:r>
              <a:rPr lang="uk-UA" altLang="uk-UA" sz="2400" dirty="0">
                <a:solidFill>
                  <a:schemeClr val="tx1"/>
                </a:solidFill>
              </a:rPr>
              <a:t>для моделювання процесу збирання даних</a:t>
            </a:r>
          </a:p>
        </p:txBody>
      </p:sp>
      <p:sp>
        <p:nvSpPr>
          <p:cNvPr id="4" name="Прямокутник 2"/>
          <p:cNvSpPr>
            <a:spLocks noChangeArrowheads="1"/>
          </p:cNvSpPr>
          <p:nvPr/>
        </p:nvSpPr>
        <p:spPr bwMode="auto">
          <a:xfrm>
            <a:off x="629820" y="158573"/>
            <a:ext cx="88929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800" dirty="0" smtClean="0">
                <a:solidFill>
                  <a:schemeClr val="tx1"/>
                </a:solidFill>
              </a:rPr>
              <a:t>Моделювання </a:t>
            </a:r>
            <a:r>
              <a:rPr lang="uk-UA" altLang="uk-UA" sz="2800" dirty="0">
                <a:solidFill>
                  <a:schemeClr val="tx1"/>
                </a:solidFill>
              </a:rPr>
              <a:t>процесу збирання даних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2" y="594689"/>
            <a:ext cx="10044624" cy="278652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 rotWithShape="1">
          <a:blip r:embed="rId4"/>
          <a:srcRect l="8206" t="29758" r="10687" b="14533"/>
          <a:stretch/>
        </p:blipFill>
        <p:spPr bwMode="auto">
          <a:xfrm>
            <a:off x="2229925" y="4355901"/>
            <a:ext cx="5692775" cy="21564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кутник 2"/>
          <p:cNvSpPr>
            <a:spLocks noChangeArrowheads="1"/>
          </p:cNvSpPr>
          <p:nvPr/>
        </p:nvSpPr>
        <p:spPr bwMode="auto">
          <a:xfrm>
            <a:off x="1007865" y="6606269"/>
            <a:ext cx="86409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400" dirty="0" smtClean="0">
                <a:solidFill>
                  <a:schemeClr val="tx1"/>
                </a:solidFill>
              </a:rPr>
              <a:t>Частина вікна програми для демонстрації роботи системи</a:t>
            </a:r>
            <a:endParaRPr lang="uk-UA" altLang="uk-UA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Прямокутник 2"/>
          <p:cNvSpPr>
            <a:spLocks noChangeArrowheads="1"/>
          </p:cNvSpPr>
          <p:nvPr/>
        </p:nvSpPr>
        <p:spPr bwMode="auto">
          <a:xfrm>
            <a:off x="1367904" y="305450"/>
            <a:ext cx="76328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800" dirty="0">
                <a:solidFill>
                  <a:schemeClr val="tx1"/>
                </a:solidFill>
              </a:rPr>
              <a:t>Результат </a:t>
            </a:r>
            <a:r>
              <a:rPr lang="uk-UA" altLang="uk-UA" sz="2800" dirty="0" smtClean="0">
                <a:solidFill>
                  <a:schemeClr val="tx1"/>
                </a:solidFill>
              </a:rPr>
              <a:t>моделювання збирання </a:t>
            </a:r>
            <a:r>
              <a:rPr lang="uk-UA" altLang="uk-UA" sz="2800" dirty="0" smtClean="0">
                <a:solidFill>
                  <a:schemeClr val="tx1"/>
                </a:solidFill>
              </a:rPr>
              <a:t>даних</a:t>
            </a:r>
            <a:r>
              <a:rPr lang="en-US" altLang="uk-UA" sz="2800" dirty="0" smtClean="0">
                <a:solidFill>
                  <a:schemeClr val="tx1"/>
                </a:solidFill>
              </a:rPr>
              <a:t> (</a:t>
            </a:r>
            <a:r>
              <a:rPr lang="uk-UA" altLang="uk-UA" sz="2800" dirty="0" smtClean="0">
                <a:solidFill>
                  <a:schemeClr val="tx1"/>
                </a:solidFill>
              </a:rPr>
              <a:t>при вказанні лише похибки ЦАП 0,1%):</a:t>
            </a:r>
            <a:endParaRPr lang="uk-UA" altLang="uk-UA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863848" y="1783228"/>
            <a:ext cx="4032448" cy="417646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896296" y="1783228"/>
            <a:ext cx="4104456" cy="4176464"/>
          </a:xfrm>
          <a:prstGeom prst="rect">
            <a:avLst/>
          </a:prstGeom>
        </p:spPr>
      </p:pic>
      <p:sp>
        <p:nvSpPr>
          <p:cNvPr id="6" name="Прямокутник 2"/>
          <p:cNvSpPr>
            <a:spLocks noChangeArrowheads="1"/>
          </p:cNvSpPr>
          <p:nvPr/>
        </p:nvSpPr>
        <p:spPr bwMode="auto">
          <a:xfrm>
            <a:off x="1079872" y="6282114"/>
            <a:ext cx="3600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800" dirty="0" smtClean="0">
                <a:solidFill>
                  <a:schemeClr val="tx1"/>
                </a:solidFill>
              </a:rPr>
              <a:t>Без </a:t>
            </a:r>
            <a:r>
              <a:rPr lang="uk-UA" altLang="uk-UA" sz="2800" dirty="0" err="1" smtClean="0">
                <a:solidFill>
                  <a:schemeClr val="tx1"/>
                </a:solidFill>
              </a:rPr>
              <a:t>самокалібрування</a:t>
            </a:r>
            <a:endParaRPr lang="uk-UA" altLang="uk-UA" sz="2800" dirty="0">
              <a:solidFill>
                <a:schemeClr val="tx1"/>
              </a:solidFill>
            </a:endParaRPr>
          </a:p>
        </p:txBody>
      </p:sp>
      <p:sp>
        <p:nvSpPr>
          <p:cNvPr id="7" name="Прямокутник 2"/>
          <p:cNvSpPr>
            <a:spLocks noChangeArrowheads="1"/>
          </p:cNvSpPr>
          <p:nvPr/>
        </p:nvSpPr>
        <p:spPr bwMode="auto">
          <a:xfrm>
            <a:off x="5148324" y="6282113"/>
            <a:ext cx="3600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800" dirty="0" smtClean="0">
                <a:solidFill>
                  <a:schemeClr val="tx1"/>
                </a:solidFill>
              </a:rPr>
              <a:t>З </a:t>
            </a:r>
            <a:r>
              <a:rPr lang="uk-UA" altLang="uk-UA" sz="2800" dirty="0" err="1" smtClean="0">
                <a:solidFill>
                  <a:schemeClr val="tx1"/>
                </a:solidFill>
              </a:rPr>
              <a:t>самокалібруванням</a:t>
            </a:r>
            <a:endParaRPr lang="uk-UA" altLang="uk-UA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944" y="1115541"/>
            <a:ext cx="7632848" cy="56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кутник 2"/>
          <p:cNvSpPr>
            <a:spLocks noChangeArrowheads="1"/>
          </p:cNvSpPr>
          <p:nvPr/>
        </p:nvSpPr>
        <p:spPr bwMode="auto">
          <a:xfrm>
            <a:off x="2232000" y="395461"/>
            <a:ext cx="58326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800" dirty="0" smtClean="0">
                <a:solidFill>
                  <a:schemeClr val="tx1"/>
                </a:solidFill>
              </a:rPr>
              <a:t>Високоточний підсилювач струму</a:t>
            </a:r>
            <a:endParaRPr lang="uk-UA" altLang="uk-U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3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8" y="1115541"/>
            <a:ext cx="9505056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кутник 2"/>
          <p:cNvSpPr/>
          <p:nvPr/>
        </p:nvSpPr>
        <p:spPr>
          <a:xfrm>
            <a:off x="734944" y="107429"/>
            <a:ext cx="819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uk-UA" sz="2400" dirty="0" smtClean="0">
                <a:solidFill>
                  <a:schemeClr val="tx1"/>
                </a:solidFill>
              </a:rPr>
              <a:t>Передатна характеристика високоточного підсилювача та його абсолютна похибка</a:t>
            </a:r>
            <a:endParaRPr lang="uk-UA" altLang="uk-UA" sz="2400" dirty="0">
              <a:solidFill>
                <a:schemeClr val="tx1"/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760723" y="6444133"/>
            <a:ext cx="86166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Максимальна абсолютна похибка лінійності складає 100,905 - 98,883 = 1,999мкА</a:t>
            </a:r>
            <a:endParaRPr lang="uk-UA" sz="2400" dirty="0">
              <a:solidFill>
                <a:schemeClr val="tx1"/>
              </a:solidFill>
            </a:endParaRPr>
          </a:p>
        </p:txBody>
      </p:sp>
      <p:graphicFrame>
        <p:nvGraphicFramePr>
          <p:cNvPr id="6" name="Об'є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070399"/>
              </p:ext>
            </p:extLst>
          </p:nvPr>
        </p:nvGraphicFramePr>
        <p:xfrm>
          <a:off x="760722" y="5731987"/>
          <a:ext cx="2191357" cy="568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9" name="Формула" r:id="rId4" imgW="965200" imgH="254000" progId="Equation.3">
                  <p:embed/>
                </p:oleObj>
              </mc:Choice>
              <mc:Fallback>
                <p:oleObj name="Формула" r:id="rId4" imgW="965200" imgH="254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722" y="5731987"/>
                        <a:ext cx="2191357" cy="5681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037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>
            <a:spLocks noChangeArrowheads="1"/>
          </p:cNvSpPr>
          <p:nvPr/>
        </p:nvSpPr>
        <p:spPr bwMode="auto">
          <a:xfrm>
            <a:off x="2232000" y="395461"/>
            <a:ext cx="65527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800" dirty="0" smtClean="0">
                <a:solidFill>
                  <a:schemeClr val="tx1"/>
                </a:solidFill>
              </a:rPr>
              <a:t>Апробація результатів досліджень</a:t>
            </a:r>
            <a:endParaRPr lang="uk-UA" altLang="uk-UA" sz="2800" dirty="0">
              <a:solidFill>
                <a:schemeClr val="tx1"/>
              </a:solidFill>
            </a:endParaRPr>
          </a:p>
        </p:txBody>
      </p:sp>
      <p:sp>
        <p:nvSpPr>
          <p:cNvPr id="3" name="Прямокутник 2"/>
          <p:cNvSpPr>
            <a:spLocks noChangeArrowheads="1"/>
          </p:cNvSpPr>
          <p:nvPr/>
        </p:nvSpPr>
        <p:spPr bwMode="auto">
          <a:xfrm>
            <a:off x="359792" y="1115541"/>
            <a:ext cx="9577064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uk-UA" sz="2400" dirty="0" smtClean="0">
                <a:solidFill>
                  <a:schemeClr val="tx1"/>
                </a:solidFill>
              </a:rPr>
              <a:t>XLIII </a:t>
            </a:r>
            <a:r>
              <a:rPr lang="uk-UA" altLang="uk-UA" sz="2400" dirty="0" smtClean="0">
                <a:solidFill>
                  <a:schemeClr val="tx1"/>
                </a:solidFill>
              </a:rPr>
              <a:t>регіональна науково-технічна конференція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 Вінниці та області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uk-UA" sz="2400" dirty="0" smtClean="0">
                <a:solidFill>
                  <a:schemeClr val="tx1"/>
                </a:solidFill>
              </a:rPr>
              <a:t>Патент на корисну модель 84381 Україна, МПК </a:t>
            </a:r>
            <a:r>
              <a:rPr lang="en-US" altLang="uk-UA" sz="2400" dirty="0" smtClean="0">
                <a:solidFill>
                  <a:schemeClr val="tx1"/>
                </a:solidFill>
              </a:rPr>
              <a:t>H 03 K 5/24 (2006.01) G 05 B 1/01 (2006.01). </a:t>
            </a:r>
            <a:r>
              <a:rPr lang="uk-UA" altLang="uk-UA" sz="2400" dirty="0" smtClean="0">
                <a:solidFill>
                  <a:schemeClr val="tx1"/>
                </a:solidFill>
              </a:rPr>
              <a:t>Підсилювач постійного струму / Азаров О. Д., Павлов С.В., </a:t>
            </a:r>
            <a:r>
              <a:rPr lang="uk-UA" altLang="uk-UA" sz="2400" dirty="0" err="1" smtClean="0">
                <a:solidFill>
                  <a:schemeClr val="tx1"/>
                </a:solidFill>
              </a:rPr>
              <a:t>Теплицький</a:t>
            </a:r>
            <a:r>
              <a:rPr lang="uk-UA" altLang="uk-UA" sz="2400" dirty="0" smtClean="0">
                <a:solidFill>
                  <a:schemeClr val="tx1"/>
                </a:solidFill>
              </a:rPr>
              <a:t> М.Ю., Попенко В.М.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uk-UA" sz="2400" dirty="0" smtClean="0">
                <a:solidFill>
                  <a:schemeClr val="tx1"/>
                </a:solidFill>
              </a:rPr>
              <a:t>Патент на корисну модель 89902 Україна, МПК </a:t>
            </a:r>
            <a:r>
              <a:rPr lang="en-US" altLang="uk-UA" sz="2400" dirty="0" smtClean="0">
                <a:solidFill>
                  <a:schemeClr val="tx1"/>
                </a:solidFill>
              </a:rPr>
              <a:t>H 03 K 3/04 (2006.01) . </a:t>
            </a:r>
            <a:r>
              <a:rPr lang="uk-UA" altLang="uk-UA" sz="2400" dirty="0" smtClean="0">
                <a:solidFill>
                  <a:schemeClr val="tx1"/>
                </a:solidFill>
              </a:rPr>
              <a:t>Відбивач струму / Азаров О. Д., Павлов С.В., Богомолов С.В., Попенко В.М.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uk-UA" sz="2400" dirty="0" smtClean="0">
                <a:solidFill>
                  <a:schemeClr val="tx1"/>
                </a:solidFill>
              </a:rPr>
              <a:t>Пат. на корисну модель 91014 Україна, МПК </a:t>
            </a:r>
            <a:r>
              <a:rPr lang="en-US" altLang="uk-UA" sz="2400" dirty="0" smtClean="0">
                <a:solidFill>
                  <a:schemeClr val="tx1"/>
                </a:solidFill>
              </a:rPr>
              <a:t>H 03 F 3/04 (2006.01) H 01 S 3/00. </a:t>
            </a:r>
            <a:r>
              <a:rPr lang="uk-UA" altLang="uk-UA" sz="2400" dirty="0" smtClean="0">
                <a:solidFill>
                  <a:schemeClr val="tx1"/>
                </a:solidFill>
              </a:rPr>
              <a:t>Відбивач струму/ Азаров О. Д., Богомолов С.В., </a:t>
            </a:r>
            <a:r>
              <a:rPr lang="uk-UA" altLang="uk-UA" sz="2400" dirty="0" err="1" smtClean="0">
                <a:solidFill>
                  <a:schemeClr val="tx1"/>
                </a:solidFill>
              </a:rPr>
              <a:t>Крупельницький</a:t>
            </a:r>
            <a:r>
              <a:rPr lang="uk-UA" altLang="uk-UA" sz="2400" dirty="0" smtClean="0">
                <a:solidFill>
                  <a:schemeClr val="tx1"/>
                </a:solidFill>
              </a:rPr>
              <a:t> Л.В., Попенко В.М.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uk-UA" sz="2400" dirty="0" smtClean="0">
                <a:solidFill>
                  <a:schemeClr val="tx1"/>
                </a:solidFill>
              </a:rPr>
              <a:t>Пат</a:t>
            </a:r>
            <a:r>
              <a:rPr lang="uk-UA" altLang="uk-UA" sz="2400" dirty="0" smtClean="0">
                <a:solidFill>
                  <a:schemeClr val="tx1"/>
                </a:solidFill>
              </a:rPr>
              <a:t>. на корисну модель 91017 Україна, МПК </a:t>
            </a:r>
            <a:r>
              <a:rPr lang="en-US" altLang="uk-UA" sz="2400" dirty="0" smtClean="0">
                <a:solidFill>
                  <a:schemeClr val="tx1"/>
                </a:solidFill>
              </a:rPr>
              <a:t>H 03 F 3/04 (2006.01) . </a:t>
            </a:r>
            <a:r>
              <a:rPr lang="uk-UA" altLang="uk-UA" sz="2400" dirty="0" smtClean="0">
                <a:solidFill>
                  <a:schemeClr val="tx1"/>
                </a:solidFill>
              </a:rPr>
              <a:t>Відбивач струму/ Азаров О. Д., Богомолов С.В., Попенко В.М.</a:t>
            </a:r>
            <a:endParaRPr lang="uk-UA" altLang="uk-U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503238" y="290513"/>
            <a:ext cx="90709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8880" rIns="0" bIns="0" anchor="ctr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algn="ctr" eaLnBrk="1">
              <a:spcAft>
                <a:spcPct val="0"/>
              </a:spcAft>
              <a:buClrTx/>
              <a:buFontTx/>
              <a:buNone/>
            </a:pPr>
            <a:r>
              <a:rPr lang="uk-UA" altLang="uk-UA" sz="4400" dirty="0" smtClean="0"/>
              <a:t>Кваліфікаційні ознаки дослідницької роботи</a:t>
            </a:r>
            <a:endParaRPr lang="en-US" altLang="uk-UA" sz="4400" dirty="0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15776" y="1997595"/>
            <a:ext cx="9649072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080" rIns="0" bIns="0"/>
          <a:lstStyle>
            <a:lvl1pPr marL="423863" indent="-319088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algn="just" eaLnBrk="1">
              <a:buSzPct val="45000"/>
              <a:buFont typeface="StarSymbol" charset="0"/>
              <a:buChar char="●"/>
            </a:pPr>
            <a:r>
              <a:rPr lang="en-US" altLang="uk-UA" sz="2800" b="1" dirty="0" err="1">
                <a:cs typeface="Times New Roman" panose="02020603050405020304" pitchFamily="18" charset="0"/>
              </a:rPr>
              <a:t>Метою</a:t>
            </a:r>
            <a:r>
              <a:rPr lang="en-US" altLang="uk-UA" sz="2800" dirty="0">
                <a:cs typeface="Times New Roman" panose="02020603050405020304" pitchFamily="18" charset="0"/>
              </a:rPr>
              <a:t> </a:t>
            </a:r>
            <a:r>
              <a:rPr lang="en-US" altLang="uk-UA" sz="2800" dirty="0" err="1">
                <a:cs typeface="Times New Roman" panose="02020603050405020304" pitchFamily="18" charset="0"/>
              </a:rPr>
              <a:t>даної</a:t>
            </a:r>
            <a:r>
              <a:rPr lang="en-US" altLang="uk-UA" sz="2800" dirty="0">
                <a:cs typeface="Times New Roman" panose="02020603050405020304" pitchFamily="18" charset="0"/>
              </a:rPr>
              <a:t> </a:t>
            </a:r>
            <a:r>
              <a:rPr lang="en-US" altLang="uk-UA" sz="2800" dirty="0" err="1">
                <a:cs typeface="Times New Roman" panose="02020603050405020304" pitchFamily="18" charset="0"/>
              </a:rPr>
              <a:t>роботи</a:t>
            </a:r>
            <a:r>
              <a:rPr lang="en-US" altLang="uk-UA" sz="2800" dirty="0">
                <a:cs typeface="Times New Roman" panose="02020603050405020304" pitchFamily="18" charset="0"/>
              </a:rPr>
              <a:t> є </a:t>
            </a:r>
            <a:r>
              <a:rPr lang="uk-UA" altLang="uk-UA" sz="2800" dirty="0">
                <a:cs typeface="Times New Roman" panose="02020603050405020304" pitchFamily="18" charset="0"/>
              </a:rPr>
              <a:t>підвищення точності</a:t>
            </a:r>
            <a:r>
              <a:rPr lang="ru-RU" altLang="uk-UA" sz="2800" dirty="0">
                <a:cs typeface="Times New Roman" panose="02020603050405020304" pitchFamily="18" charset="0"/>
              </a:rPr>
              <a:t> </a:t>
            </a:r>
            <a:r>
              <a:rPr lang="uk-UA" altLang="uk-UA" sz="2800" dirty="0" smtClean="0">
                <a:cs typeface="Times New Roman" panose="02020603050405020304" pitchFamily="18" charset="0"/>
              </a:rPr>
              <a:t>систем на основі АЦП за рахунок вагової надлишковості.</a:t>
            </a:r>
          </a:p>
          <a:p>
            <a:pPr algn="just" eaLnBrk="1">
              <a:buSzPct val="45000"/>
              <a:buFont typeface="StarSymbol" charset="0"/>
              <a:buChar char="●"/>
            </a:pPr>
            <a:endParaRPr lang="en-US" altLang="uk-UA" sz="2800" dirty="0">
              <a:cs typeface="Times New Roman" panose="02020603050405020304" pitchFamily="18" charset="0"/>
            </a:endParaRPr>
          </a:p>
          <a:p>
            <a:pPr algn="just" eaLnBrk="1">
              <a:buSzPct val="45000"/>
              <a:buFont typeface="StarSymbol" charset="0"/>
              <a:buChar char="●"/>
            </a:pPr>
            <a:r>
              <a:rPr lang="uk-UA" sz="2800" b="1" dirty="0"/>
              <a:t>Об’єктом</a:t>
            </a:r>
            <a:r>
              <a:rPr lang="uk-UA" sz="2800" dirty="0"/>
              <a:t> дослідження є процес багатоканального високоточного збирання даних на основі АЦП із ваговою надлишковістю, що </a:t>
            </a:r>
            <a:r>
              <a:rPr lang="uk-UA" sz="2800" dirty="0" err="1"/>
              <a:t>самокалібрується</a:t>
            </a:r>
            <a:r>
              <a:rPr lang="uk-UA" sz="2800" dirty="0" smtClean="0"/>
              <a:t>.</a:t>
            </a:r>
          </a:p>
          <a:p>
            <a:pPr algn="just" eaLnBrk="1">
              <a:buSzPct val="45000"/>
              <a:buFont typeface="StarSymbol" charset="0"/>
              <a:buChar char="●"/>
            </a:pPr>
            <a:endParaRPr lang="uk-UA" sz="2800" dirty="0" smtClean="0"/>
          </a:p>
          <a:p>
            <a:pPr algn="just" eaLnBrk="1">
              <a:buSzPct val="45000"/>
              <a:buFont typeface="StarSymbol" charset="0"/>
              <a:buChar char="●"/>
            </a:pPr>
            <a:r>
              <a:rPr lang="uk-UA" sz="2800" b="1" dirty="0"/>
              <a:t>Предметом</a:t>
            </a:r>
            <a:r>
              <a:rPr lang="uk-UA" sz="2800" dirty="0"/>
              <a:t> дослідження є </a:t>
            </a:r>
            <a:r>
              <a:rPr lang="uk-UA" sz="2800" dirty="0" smtClean="0"/>
              <a:t>похибки багатоканального </a:t>
            </a:r>
            <a:r>
              <a:rPr lang="uk-UA" sz="2800" dirty="0"/>
              <a:t>аналого-цифрового перетворення.</a:t>
            </a:r>
            <a:endParaRPr lang="uk-UA" altLang="uk-UA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359792" y="1187549"/>
            <a:ext cx="95768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1"/>
                </a:solidFill>
              </a:rPr>
              <a:t>Д</a:t>
            </a:r>
            <a:r>
              <a:rPr lang="uk-UA" sz="2400" dirty="0" smtClean="0">
                <a:solidFill>
                  <a:schemeClr val="tx1"/>
                </a:solidFill>
              </a:rPr>
              <a:t>осліджено методи побудови багатоканальних систем збирання даних, сучасні тенденції до їх проектування, а також їх характеристики та похибки, які можуть виникати у процесі роботи систем.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 smtClean="0">
                <a:solidFill>
                  <a:schemeClr val="tx1"/>
                </a:solidFill>
              </a:rPr>
              <a:t>Проаналізовано основні джерела похибок та методи боротьби з ними.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 smtClean="0">
                <a:solidFill>
                  <a:schemeClr val="tx1"/>
                </a:solidFill>
              </a:rPr>
              <a:t>Розроблено систему збирання даних, яка базується на використанні АЦП із ваговою надлишковістю та </a:t>
            </a:r>
            <a:r>
              <a:rPr lang="uk-UA" sz="2400" dirty="0" err="1" smtClean="0">
                <a:solidFill>
                  <a:schemeClr val="tx1"/>
                </a:solidFill>
              </a:rPr>
              <a:t>самокалібруванням</a:t>
            </a:r>
            <a:r>
              <a:rPr lang="uk-UA" sz="2400" dirty="0" smtClean="0">
                <a:solidFill>
                  <a:schemeClr val="tx1"/>
                </a:solidFill>
              </a:rPr>
              <a:t>, що дає можливість збільшення точності усієї системи.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 smtClean="0">
                <a:solidFill>
                  <a:schemeClr val="tx1"/>
                </a:solidFill>
              </a:rPr>
              <a:t>Описано програму для моделювання роботи високопродуктивної багатоканальної системи збирання даних.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 smtClean="0">
                <a:solidFill>
                  <a:schemeClr val="tx1"/>
                </a:solidFill>
              </a:rPr>
              <a:t>Надано рекомендації щодо практичної реалізації аналогових вузлів, а саме високоточних підсилювачів, які можуть бути використані при практичній реалізації даної системи.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4" name="Прямокутник 3"/>
          <p:cNvSpPr>
            <a:spLocks noChangeArrowheads="1"/>
          </p:cNvSpPr>
          <p:nvPr/>
        </p:nvSpPr>
        <p:spPr bwMode="auto">
          <a:xfrm>
            <a:off x="2232000" y="395461"/>
            <a:ext cx="65527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uk-UA" altLang="uk-UA" sz="2800" dirty="0" smtClean="0">
                <a:solidFill>
                  <a:schemeClr val="tx1"/>
                </a:solidFill>
              </a:rPr>
              <a:t>Висновки</a:t>
            </a:r>
            <a:endParaRPr lang="uk-UA" altLang="uk-U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1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530225" y="2743200"/>
            <a:ext cx="90709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8880" rIns="0" bIns="0" anchor="ctr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algn="ctr" eaLnBrk="1">
              <a:spcAft>
                <a:spcPct val="0"/>
              </a:spcAft>
              <a:buClrTx/>
              <a:buFontTx/>
              <a:buNone/>
            </a:pPr>
            <a:r>
              <a:rPr lang="en-US" altLang="uk-UA" sz="4400"/>
              <a:t>Дякую за увагу</a:t>
            </a:r>
            <a:r>
              <a:rPr lang="uk-UA" altLang="uk-UA" sz="4400"/>
              <a:t>!</a:t>
            </a:r>
            <a:endParaRPr lang="en-US" altLang="uk-UA" sz="4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87784" y="611485"/>
            <a:ext cx="928960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080" rIns="0" bIns="0"/>
          <a:lstStyle>
            <a:lvl1pPr marL="423863" indent="-319088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algn="just" eaLnBrk="1">
              <a:buSzPct val="45000"/>
              <a:buFont typeface="StarSymbol" charset="0"/>
              <a:buChar char="●"/>
            </a:pPr>
            <a:r>
              <a:rPr lang="ru-RU" altLang="uk-UA" sz="2800" b="1" dirty="0" err="1" smtClean="0">
                <a:cs typeface="Times New Roman" panose="02020603050405020304" pitchFamily="18" charset="0"/>
              </a:rPr>
              <a:t>Наукова</a:t>
            </a:r>
            <a:r>
              <a:rPr lang="ru-RU" altLang="uk-UA" sz="2800" b="1" dirty="0" smtClean="0">
                <a:cs typeface="Times New Roman" panose="02020603050405020304" pitchFamily="18" charset="0"/>
              </a:rPr>
              <a:t> новизна </a:t>
            </a:r>
            <a:r>
              <a:rPr lang="ru-RU" altLang="uk-UA" sz="2800" dirty="0" err="1" smtClean="0">
                <a:cs typeface="Times New Roman" panose="02020603050405020304" pitchFamily="18" charset="0"/>
              </a:rPr>
              <a:t>одержаних</a:t>
            </a:r>
            <a:r>
              <a:rPr lang="ru-RU" altLang="uk-UA" sz="2800" dirty="0" smtClean="0">
                <a:cs typeface="Times New Roman" panose="02020603050405020304" pitchFamily="18" charset="0"/>
              </a:rPr>
              <a:t> </a:t>
            </a:r>
            <a:r>
              <a:rPr lang="ru-RU" altLang="uk-UA" sz="2800" dirty="0" err="1" smtClean="0">
                <a:cs typeface="Times New Roman" panose="02020603050405020304" pitchFamily="18" charset="0"/>
              </a:rPr>
              <a:t>результатів</a:t>
            </a:r>
            <a:r>
              <a:rPr lang="ru-RU" altLang="uk-UA" sz="2800" dirty="0" smtClean="0">
                <a:cs typeface="Times New Roman" panose="02020603050405020304" pitchFamily="18" charset="0"/>
              </a:rPr>
              <a:t> </a:t>
            </a:r>
            <a:r>
              <a:rPr lang="ru-RU" altLang="uk-UA" sz="2800" dirty="0" err="1" smtClean="0">
                <a:cs typeface="Times New Roman" panose="02020603050405020304" pitchFamily="18" charset="0"/>
              </a:rPr>
              <a:t>полягає</a:t>
            </a:r>
            <a:r>
              <a:rPr lang="ru-RU" altLang="uk-UA" sz="2800" dirty="0" smtClean="0">
                <a:cs typeface="Times New Roman" panose="02020603050405020304" pitchFamily="18" charset="0"/>
              </a:rPr>
              <a:t> в </a:t>
            </a:r>
            <a:r>
              <a:rPr lang="ru-RU" altLang="uk-UA" sz="2800" dirty="0" err="1" smtClean="0">
                <a:cs typeface="Times New Roman" panose="02020603050405020304" pitchFamily="18" charset="0"/>
              </a:rPr>
              <a:t>наступному</a:t>
            </a:r>
            <a:r>
              <a:rPr lang="ru-RU" altLang="uk-UA" sz="2800" dirty="0" smtClean="0">
                <a:cs typeface="Times New Roman" panose="02020603050405020304" pitchFamily="18" charset="0"/>
              </a:rPr>
              <a:t>: п</a:t>
            </a:r>
            <a:r>
              <a:rPr lang="uk-UA" altLang="uk-UA" sz="2800" dirty="0" err="1" smtClean="0">
                <a:cs typeface="Times New Roman" panose="02020603050405020304" pitchFamily="18" charset="0"/>
              </a:rPr>
              <a:t>одальшого</a:t>
            </a:r>
            <a:r>
              <a:rPr lang="uk-UA" altLang="uk-UA" sz="2800" dirty="0" smtClean="0">
                <a:cs typeface="Times New Roman" panose="02020603050405020304" pitchFamily="18" charset="0"/>
              </a:rPr>
              <a:t> </a:t>
            </a:r>
            <a:r>
              <a:rPr lang="uk-UA" altLang="uk-UA" sz="2800" dirty="0">
                <a:cs typeface="Times New Roman" panose="02020603050405020304" pitchFamily="18" charset="0"/>
              </a:rPr>
              <a:t>розвитку </a:t>
            </a:r>
            <a:r>
              <a:rPr lang="uk-UA" altLang="uk-UA" sz="2800" dirty="0" smtClean="0">
                <a:cs typeface="Times New Roman" panose="02020603050405020304" pitchFamily="18" charset="0"/>
              </a:rPr>
              <a:t>дістав метод високоточного аналого-цифрового перетворення в багатоканальній системі збирання даних.</a:t>
            </a:r>
          </a:p>
          <a:p>
            <a:pPr algn="just" eaLnBrk="1">
              <a:buSzPct val="45000"/>
              <a:buFont typeface="StarSymbol" charset="0"/>
              <a:buChar char="●"/>
            </a:pPr>
            <a:endParaRPr lang="uk-UA" altLang="uk-UA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>
              <a:buSzPct val="45000"/>
              <a:buFont typeface="StarSymbol" charset="0"/>
              <a:buChar char="●"/>
            </a:pPr>
            <a:r>
              <a:rPr lang="uk-UA" altLang="uk-UA" sz="2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Практична цінність </a:t>
            </a:r>
            <a:r>
              <a:rPr lang="uk-UA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роботи полягає у тому, що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розроблена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система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може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бути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використана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для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проектування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систем, в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яких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застосовується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аналого-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цифровий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перетворювач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,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що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самокалбрується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, на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основі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неточних</a:t>
            </a:r>
            <a:r>
              <a:rPr lang="ru-RU" altLang="uk-UA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uk-UA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елементів</a:t>
            </a:r>
            <a:endParaRPr lang="ru-RU" altLang="uk-UA" sz="2800" dirty="0">
              <a:solidFill>
                <a:schemeClr val="tx1"/>
              </a:solidFill>
            </a:endParaRPr>
          </a:p>
          <a:p>
            <a:pPr algn="just" eaLnBrk="1">
              <a:buSzPct val="45000"/>
              <a:buFont typeface="StarSymbol" charset="0"/>
              <a:buChar char="●"/>
            </a:pPr>
            <a:endParaRPr lang="uk-UA" altLang="uk-UA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58936" y="1043533"/>
            <a:ext cx="9505056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080" rIns="0" bIns="0"/>
          <a:lstStyle>
            <a:lvl1pPr marL="423863" indent="-319088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algn="just" eaLnBrk="1">
              <a:buSzPct val="45000"/>
              <a:buFont typeface="StarSymbol" charset="0"/>
              <a:buChar char="●"/>
            </a:pPr>
            <a:r>
              <a:rPr lang="uk-UA" sz="2400" dirty="0" smtClean="0"/>
              <a:t>Суть вагової надлишковості проявляється в тому, що сума ваг молодших розрядів більша або в крайньому випадку дорівнює вазі старшого розряду:</a:t>
            </a:r>
          </a:p>
          <a:p>
            <a:pPr marL="104775" indent="0" algn="just" eaLnBrk="1">
              <a:buSzPct val="45000"/>
            </a:pPr>
            <a:endParaRPr lang="uk-UA" sz="2400" dirty="0" smtClean="0"/>
          </a:p>
          <a:p>
            <a:pPr algn="just" eaLnBrk="1">
              <a:buSzPct val="45000"/>
              <a:buFont typeface="StarSymbol" charset="0"/>
              <a:buChar char="●"/>
            </a:pPr>
            <a:endParaRPr lang="uk-UA" altLang="uk-UA" sz="2400" dirty="0" smtClean="0">
              <a:solidFill>
                <a:schemeClr val="tx1"/>
              </a:solidFill>
            </a:endParaRPr>
          </a:p>
          <a:p>
            <a:pPr algn="just" eaLnBrk="1">
              <a:buSzPct val="45000"/>
              <a:buFont typeface="StarSymbol" charset="0"/>
              <a:buChar char="●"/>
            </a:pPr>
            <a:endParaRPr lang="uk-UA" altLang="uk-UA" sz="2400" dirty="0" smtClean="0">
              <a:solidFill>
                <a:schemeClr val="tx1"/>
              </a:solidFill>
            </a:endParaRPr>
          </a:p>
          <a:p>
            <a:pPr algn="just" eaLnBrk="1">
              <a:buSzPct val="45000"/>
              <a:buFont typeface="StarSymbol" charset="0"/>
              <a:buChar char="●"/>
            </a:pPr>
            <a:r>
              <a:rPr lang="uk-UA" sz="2400" dirty="0" smtClean="0"/>
              <a:t>Абсолютна вагова надлишковість:</a:t>
            </a:r>
          </a:p>
          <a:p>
            <a:pPr algn="just" eaLnBrk="1">
              <a:buSzPct val="45000"/>
              <a:buFont typeface="StarSymbol" charset="0"/>
              <a:buChar char="●"/>
            </a:pPr>
            <a:endParaRPr lang="uk-UA" sz="2400" dirty="0" smtClean="0"/>
          </a:p>
          <a:p>
            <a:pPr marL="104775" indent="0" algn="just" eaLnBrk="1">
              <a:buSzPct val="45000"/>
            </a:pPr>
            <a:endParaRPr lang="uk-UA" sz="2400" dirty="0" smtClean="0"/>
          </a:p>
          <a:p>
            <a:pPr marL="104775" indent="0" algn="just" eaLnBrk="1">
              <a:buSzPct val="45000"/>
            </a:pPr>
            <a:endParaRPr lang="uk-UA" sz="2400" dirty="0" smtClean="0"/>
          </a:p>
          <a:p>
            <a:pPr algn="just" eaLnBrk="1">
              <a:buSzPct val="45000"/>
              <a:buFont typeface="StarSymbol" charset="0"/>
              <a:buChar char="●"/>
            </a:pPr>
            <a:r>
              <a:rPr lang="uk-UA" sz="2400" dirty="0" smtClean="0"/>
              <a:t>Рівень вагової надлишковості:</a:t>
            </a:r>
            <a:endParaRPr lang="uk-UA" altLang="uk-UA" sz="2400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310391" y="323453"/>
            <a:ext cx="5688632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080" rIns="0" bIns="0"/>
          <a:lstStyle>
            <a:lvl1pPr marL="423863" indent="-319088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marL="104775" indent="0" algn="just" eaLnBrk="1">
              <a:buSzPct val="45000"/>
            </a:pPr>
            <a:r>
              <a:rPr lang="uk-UA" altLang="uk-UA" sz="2800" b="1" dirty="0" smtClean="0">
                <a:cs typeface="Times New Roman" panose="02020603050405020304" pitchFamily="18" charset="0"/>
              </a:rPr>
              <a:t>Вагова надлишковість</a:t>
            </a:r>
            <a:endParaRPr lang="ru-RU" altLang="uk-UA" sz="2800" dirty="0">
              <a:solidFill>
                <a:schemeClr val="tx1"/>
              </a:solidFill>
            </a:endParaRPr>
          </a:p>
          <a:p>
            <a:pPr algn="just" eaLnBrk="1">
              <a:buSzPct val="45000"/>
              <a:buFont typeface="StarSymbol" charset="0"/>
              <a:buChar char="●"/>
            </a:pPr>
            <a:endParaRPr lang="uk-UA" altLang="uk-UA" sz="2800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33466" r="35749"/>
          <a:stretch/>
        </p:blipFill>
        <p:spPr>
          <a:xfrm>
            <a:off x="-216272" y="2331216"/>
            <a:ext cx="3240360" cy="11605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34546" r="34386"/>
          <a:stretch/>
        </p:blipFill>
        <p:spPr>
          <a:xfrm>
            <a:off x="6154707" y="3347789"/>
            <a:ext cx="3609285" cy="12809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35202" r="34518"/>
          <a:stretch/>
        </p:blipFill>
        <p:spPr>
          <a:xfrm>
            <a:off x="5976169" y="5348780"/>
            <a:ext cx="4104456" cy="138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71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0" descr="рис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611188"/>
            <a:ext cx="6048375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Рисунок 11" descr="рис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3924300"/>
            <a:ext cx="5900737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Прямокутник 5"/>
          <p:cNvSpPr>
            <a:spLocks noChangeArrowheads="1"/>
          </p:cNvSpPr>
          <p:nvPr/>
        </p:nvSpPr>
        <p:spPr bwMode="auto">
          <a:xfrm>
            <a:off x="6255079" y="1907629"/>
            <a:ext cx="359940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uk-UA" sz="2800" dirty="0" err="1" smtClean="0">
                <a:solidFill>
                  <a:schemeClr val="tx1"/>
                </a:solidFill>
              </a:rPr>
              <a:t>Двійкова</a:t>
            </a:r>
            <a:r>
              <a:rPr lang="ru-RU" altLang="uk-UA" sz="2800" dirty="0" smtClean="0">
                <a:solidFill>
                  <a:schemeClr val="tx1"/>
                </a:solidFill>
              </a:rPr>
              <a:t> система </a:t>
            </a:r>
            <a:r>
              <a:rPr lang="ru-RU" altLang="uk-UA" sz="2800" dirty="0" err="1" smtClean="0">
                <a:solidFill>
                  <a:schemeClr val="tx1"/>
                </a:solidFill>
              </a:rPr>
              <a:t>числення</a:t>
            </a:r>
            <a:endParaRPr lang="en-US" altLang="uk-UA" sz="2800" dirty="0">
              <a:solidFill>
                <a:schemeClr val="tx1"/>
              </a:solidFill>
            </a:endParaRPr>
          </a:p>
          <a:p>
            <a:endParaRPr lang="en-US" altLang="uk-UA" sz="2800" dirty="0">
              <a:solidFill>
                <a:schemeClr val="tx1"/>
              </a:solidFill>
            </a:endParaRPr>
          </a:p>
          <a:p>
            <a:endParaRPr lang="en-US" altLang="uk-UA" sz="2800" dirty="0">
              <a:solidFill>
                <a:schemeClr val="tx1"/>
              </a:solidFill>
            </a:endParaRPr>
          </a:p>
          <a:p>
            <a:endParaRPr lang="en-US" altLang="uk-UA" sz="2800" dirty="0">
              <a:solidFill>
                <a:schemeClr val="tx1"/>
              </a:solidFill>
            </a:endParaRPr>
          </a:p>
          <a:p>
            <a:endParaRPr lang="en-US" altLang="uk-UA" sz="2800" dirty="0">
              <a:solidFill>
                <a:schemeClr val="tx1"/>
              </a:solidFill>
            </a:endParaRPr>
          </a:p>
          <a:p>
            <a:endParaRPr lang="en-US" altLang="uk-UA" sz="2800" dirty="0">
              <a:solidFill>
                <a:schemeClr val="tx1"/>
              </a:solidFill>
            </a:endParaRPr>
          </a:p>
          <a:p>
            <a:r>
              <a:rPr lang="ru-RU" altLang="uk-UA" sz="2800" dirty="0" smtClean="0">
                <a:solidFill>
                  <a:schemeClr val="tx1"/>
                </a:solidFill>
              </a:rPr>
              <a:t>Система </a:t>
            </a:r>
            <a:r>
              <a:rPr lang="ru-RU" altLang="uk-UA" sz="2800" dirty="0" err="1" smtClean="0">
                <a:solidFill>
                  <a:schemeClr val="tx1"/>
                </a:solidFill>
              </a:rPr>
              <a:t>числення</a:t>
            </a:r>
            <a:r>
              <a:rPr lang="ru-RU" altLang="uk-UA" sz="2800" dirty="0" smtClean="0">
                <a:solidFill>
                  <a:schemeClr val="tx1"/>
                </a:solidFill>
              </a:rPr>
              <a:t> з </a:t>
            </a:r>
            <a:r>
              <a:rPr lang="ru-RU" altLang="uk-UA" sz="2800" dirty="0" err="1" smtClean="0">
                <a:solidFill>
                  <a:schemeClr val="tx1"/>
                </a:solidFill>
              </a:rPr>
              <a:t>ваговою</a:t>
            </a:r>
            <a:r>
              <a:rPr lang="ru-RU" altLang="uk-UA" sz="2800" dirty="0" smtClean="0">
                <a:solidFill>
                  <a:schemeClr val="tx1"/>
                </a:solidFill>
              </a:rPr>
              <a:t> </a:t>
            </a:r>
            <a:r>
              <a:rPr lang="ru-RU" altLang="uk-UA" sz="2800" dirty="0" err="1" smtClean="0">
                <a:solidFill>
                  <a:schemeClr val="tx1"/>
                </a:solidFill>
              </a:rPr>
              <a:t>надлишковістю</a:t>
            </a:r>
            <a:r>
              <a:rPr lang="ru-RU" altLang="uk-UA" sz="2800" dirty="0" smtClean="0">
                <a:solidFill>
                  <a:schemeClr val="tx1"/>
                </a:solidFill>
              </a:rPr>
              <a:t> – </a:t>
            </a:r>
            <a:r>
              <a:rPr lang="ru-RU" altLang="uk-UA" sz="2800" dirty="0" err="1">
                <a:solidFill>
                  <a:schemeClr val="tx1"/>
                </a:solidFill>
              </a:rPr>
              <a:t>Фібоначчі</a:t>
            </a:r>
            <a:endParaRPr lang="ru-RU" altLang="uk-UA" sz="2800" dirty="0">
              <a:solidFill>
                <a:schemeClr val="tx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366151" y="107256"/>
            <a:ext cx="5688632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080" rIns="0" bIns="0"/>
          <a:lstStyle>
            <a:lvl1pPr marL="423863" indent="-319088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3863" algn="l"/>
                <a:tab pos="881063" algn="l"/>
                <a:tab pos="1338263" algn="l"/>
                <a:tab pos="1795463" algn="l"/>
                <a:tab pos="2252663" algn="l"/>
                <a:tab pos="2709863" algn="l"/>
                <a:tab pos="3167063" algn="l"/>
                <a:tab pos="3624263" algn="l"/>
                <a:tab pos="4081463" algn="l"/>
                <a:tab pos="4538663" algn="l"/>
                <a:tab pos="4995863" algn="l"/>
                <a:tab pos="5453063" algn="l"/>
                <a:tab pos="5910263" algn="l"/>
                <a:tab pos="6367463" algn="l"/>
                <a:tab pos="6824663" algn="l"/>
                <a:tab pos="7281863" algn="l"/>
                <a:tab pos="7739063" algn="l"/>
                <a:tab pos="8196263" algn="l"/>
                <a:tab pos="8653463" algn="l"/>
                <a:tab pos="9110663" algn="l"/>
                <a:tab pos="95678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r>
              <a:rPr lang="ru-RU" altLang="uk-UA" sz="2800" b="1" dirty="0" err="1" smtClean="0">
                <a:solidFill>
                  <a:schemeClr val="tx1"/>
                </a:solidFill>
              </a:rPr>
              <a:t>Перетворювальні</a:t>
            </a:r>
            <a:r>
              <a:rPr lang="ru-RU" altLang="uk-UA" sz="2800" b="1" dirty="0" smtClean="0">
                <a:solidFill>
                  <a:schemeClr val="tx1"/>
                </a:solidFill>
              </a:rPr>
              <a:t> </a:t>
            </a:r>
            <a:r>
              <a:rPr lang="ru-RU" altLang="uk-UA" sz="2800" b="1" dirty="0" err="1" smtClean="0">
                <a:solidFill>
                  <a:schemeClr val="tx1"/>
                </a:solidFill>
              </a:rPr>
              <a:t>шкали</a:t>
            </a:r>
            <a:endParaRPr lang="en-US" altLang="uk-UA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кутник 5"/>
          <p:cNvSpPr>
            <a:spLocks noChangeArrowheads="1"/>
          </p:cNvSpPr>
          <p:nvPr/>
        </p:nvSpPr>
        <p:spPr bwMode="auto">
          <a:xfrm>
            <a:off x="6769100" y="539750"/>
            <a:ext cx="28797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uk-UA" sz="2800">
                <a:solidFill>
                  <a:schemeClr val="tx1"/>
                </a:solidFill>
              </a:rPr>
              <a:t>Коригування вихідної величини </a:t>
            </a:r>
          </a:p>
          <a:p>
            <a:r>
              <a:rPr lang="ru-RU" altLang="uk-UA" sz="2800">
                <a:solidFill>
                  <a:schemeClr val="tx1"/>
                </a:solidFill>
              </a:rPr>
              <a:t>двійкового ЦАП</a:t>
            </a:r>
          </a:p>
        </p:txBody>
      </p:sp>
      <p:pic>
        <p:nvPicPr>
          <p:cNvPr id="13315" name="Рисунок 4" descr="рис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395288"/>
            <a:ext cx="633571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Прямокутник 2"/>
          <p:cNvSpPr>
            <a:spLocks noChangeArrowheads="1"/>
          </p:cNvSpPr>
          <p:nvPr/>
        </p:nvSpPr>
        <p:spPr bwMode="auto">
          <a:xfrm>
            <a:off x="6769100" y="4067175"/>
            <a:ext cx="302373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uk-UA" sz="2800" dirty="0" err="1">
                <a:solidFill>
                  <a:schemeClr val="tx1"/>
                </a:solidFill>
              </a:rPr>
              <a:t>Двійковий</a:t>
            </a:r>
            <a:r>
              <a:rPr lang="ru-RU" altLang="uk-UA" sz="2800" dirty="0">
                <a:solidFill>
                  <a:schemeClr val="tx1"/>
                </a:solidFill>
              </a:rPr>
              <a:t> АЦП </a:t>
            </a:r>
            <a:r>
              <a:rPr lang="ru-RU" altLang="uk-UA" sz="2800" dirty="0" err="1">
                <a:solidFill>
                  <a:schemeClr val="tx1"/>
                </a:solidFill>
              </a:rPr>
              <a:t>порозрядного</a:t>
            </a:r>
            <a:r>
              <a:rPr lang="ru-RU" altLang="uk-UA" sz="2800" dirty="0">
                <a:solidFill>
                  <a:schemeClr val="tx1"/>
                </a:solidFill>
              </a:rPr>
              <a:t> </a:t>
            </a:r>
            <a:r>
              <a:rPr lang="ru-RU" altLang="uk-UA" sz="2800" dirty="0" err="1">
                <a:solidFill>
                  <a:schemeClr val="tx1"/>
                </a:solidFill>
              </a:rPr>
              <a:t>наближення</a:t>
            </a:r>
            <a:r>
              <a:rPr lang="ru-RU" altLang="uk-UA" sz="2800" dirty="0">
                <a:solidFill>
                  <a:schemeClr val="tx1"/>
                </a:solidFill>
              </a:rPr>
              <a:t>,</a:t>
            </a:r>
          </a:p>
          <a:p>
            <a:r>
              <a:rPr lang="ru-RU" altLang="uk-UA" sz="2800" dirty="0" err="1">
                <a:solidFill>
                  <a:schemeClr val="tx1"/>
                </a:solidFill>
              </a:rPr>
              <a:t>що</a:t>
            </a:r>
            <a:r>
              <a:rPr lang="ru-RU" altLang="uk-UA" sz="2800" dirty="0">
                <a:solidFill>
                  <a:schemeClr val="tx1"/>
                </a:solidFill>
              </a:rPr>
              <a:t> </a:t>
            </a:r>
            <a:r>
              <a:rPr lang="ru-RU" altLang="uk-UA" sz="2800" dirty="0" err="1">
                <a:solidFill>
                  <a:schemeClr val="tx1"/>
                </a:solidFill>
              </a:rPr>
              <a:t>самокоригується</a:t>
            </a:r>
            <a:endParaRPr lang="ru-RU" altLang="uk-UA" sz="2800" dirty="0">
              <a:solidFill>
                <a:schemeClr val="tx1"/>
              </a:solidFill>
            </a:endParaRPr>
          </a:p>
        </p:txBody>
      </p:sp>
      <p:pic>
        <p:nvPicPr>
          <p:cNvPr id="13317" name="Рисунок 7" descr="рис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3851275"/>
            <a:ext cx="6337300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6815138" y="1452563"/>
            <a:ext cx="31940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uk-UA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Структура АЦП </a:t>
            </a:r>
            <a:r>
              <a:rPr lang="ru-RU" altLang="uk-UA" sz="28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порозрядного</a:t>
            </a:r>
            <a:r>
              <a:rPr lang="ru-RU" altLang="uk-UA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uk-UA" sz="28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врівноваження</a:t>
            </a:r>
            <a:r>
              <a:rPr lang="ru-RU" altLang="uk-UA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 на </a:t>
            </a:r>
            <a:r>
              <a:rPr lang="ru-RU" altLang="uk-UA" sz="28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основі</a:t>
            </a:r>
            <a:r>
              <a:rPr lang="ru-RU" altLang="uk-UA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 СЧВН (0, 1)</a:t>
            </a:r>
          </a:p>
        </p:txBody>
      </p:sp>
      <p:pic>
        <p:nvPicPr>
          <p:cNvPr id="14340" name="Рисунок 6" descr="рис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3363"/>
            <a:ext cx="6624638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9" descr="рис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71988"/>
            <a:ext cx="6624638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>
                <a:spLocks noChangeArrowheads="1"/>
              </p:cNvSpPr>
              <p:nvPr/>
            </p:nvSpPr>
            <p:spPr bwMode="auto">
              <a:xfrm>
                <a:off x="6815138" y="4910138"/>
                <a:ext cx="3194050" cy="18167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ru-RU" altLang="uk-UA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Структура АЦП </a:t>
                </a:r>
                <a:r>
                  <a:rPr lang="ru-RU" altLang="uk-UA" sz="2800" dirty="0" err="1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порозрядного</a:t>
                </a:r>
                <a:r>
                  <a:rPr lang="ru-RU" altLang="uk-UA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ru-RU" altLang="uk-UA" sz="2800" dirty="0" err="1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врівноваження</a:t>
                </a:r>
                <a:r>
                  <a:rPr lang="ru-RU" altLang="uk-UA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 на </a:t>
                </a:r>
                <a:r>
                  <a:rPr lang="ru-RU" altLang="uk-UA" sz="2800" dirty="0" err="1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основі</a:t>
                </a:r>
                <a:r>
                  <a:rPr lang="ru-RU" altLang="uk-UA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 СЧВН (0,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altLang="uk-UA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altLang="uk-UA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acc>
                  </m:oMath>
                </a14:m>
                <a:r>
                  <a:rPr lang="ru-RU" altLang="uk-UA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)</a:t>
                </a:r>
                <a:endParaRPr lang="ru-RU" altLang="uk-UA" sz="28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15138" y="4910138"/>
                <a:ext cx="3194050" cy="1816779"/>
              </a:xfrm>
              <a:prstGeom prst="rect">
                <a:avLst/>
              </a:prstGeom>
              <a:blipFill>
                <a:blip r:embed="rId4"/>
                <a:stretch>
                  <a:fillRect l="-4008" t="-3356" r="-191" b="-87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880" y="1370474"/>
            <a:ext cx="7848872" cy="4922813"/>
          </a:xfrm>
          <a:prstGeom prst="rect">
            <a:avLst/>
          </a:prstGeom>
        </p:spPr>
      </p:pic>
      <p:sp>
        <p:nvSpPr>
          <p:cNvPr id="3" name="Прямокутник 2"/>
          <p:cNvSpPr/>
          <p:nvPr/>
        </p:nvSpPr>
        <p:spPr>
          <a:xfrm>
            <a:off x="791840" y="323453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chemeClr val="tx1"/>
                </a:solidFill>
              </a:rPr>
              <a:t>Граф-схема алгоритму цифрового </a:t>
            </a:r>
            <a:r>
              <a:rPr lang="uk-UA" sz="2400" dirty="0" err="1" smtClean="0">
                <a:solidFill>
                  <a:schemeClr val="tx1"/>
                </a:solidFill>
              </a:rPr>
              <a:t>самокалібрування</a:t>
            </a:r>
            <a:r>
              <a:rPr lang="uk-UA" sz="2400" dirty="0" smtClean="0">
                <a:solidFill>
                  <a:schemeClr val="tx1"/>
                </a:solidFill>
              </a:rPr>
              <a:t> із заданням індивідуального рівня калібрувального сигналу</a:t>
            </a:r>
            <a:endParaRPr lang="uk-UA" sz="2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Таблиця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184982"/>
                  </p:ext>
                </p:extLst>
              </p:nvPr>
            </p:nvGraphicFramePr>
            <p:xfrm>
              <a:off x="1367904" y="6156101"/>
              <a:ext cx="7632846" cy="129614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66704">
                      <a:extLst>
                        <a:ext uri="{9D8B030D-6E8A-4147-A177-3AD203B41FA5}">
                          <a16:colId xmlns:a16="http://schemas.microsoft.com/office/drawing/2014/main" val="2798054737"/>
                        </a:ext>
                      </a:extLst>
                    </a:gridCol>
                    <a:gridCol w="766704">
                      <a:extLst>
                        <a:ext uri="{9D8B030D-6E8A-4147-A177-3AD203B41FA5}">
                          <a16:colId xmlns:a16="http://schemas.microsoft.com/office/drawing/2014/main" val="2590215796"/>
                        </a:ext>
                      </a:extLst>
                    </a:gridCol>
                    <a:gridCol w="526521">
                      <a:extLst>
                        <a:ext uri="{9D8B030D-6E8A-4147-A177-3AD203B41FA5}">
                          <a16:colId xmlns:a16="http://schemas.microsoft.com/office/drawing/2014/main" val="224002712"/>
                        </a:ext>
                      </a:extLst>
                    </a:gridCol>
                    <a:gridCol w="726530">
                      <a:extLst>
                        <a:ext uri="{9D8B030D-6E8A-4147-A177-3AD203B41FA5}">
                          <a16:colId xmlns:a16="http://schemas.microsoft.com/office/drawing/2014/main" val="2401180577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954763524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2002338964"/>
                        </a:ext>
                      </a:extLst>
                    </a:gridCol>
                    <a:gridCol w="726530">
                      <a:extLst>
                        <a:ext uri="{9D8B030D-6E8A-4147-A177-3AD203B41FA5}">
                          <a16:colId xmlns:a16="http://schemas.microsoft.com/office/drawing/2014/main" val="2358098153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580463914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2046404118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3042392535"/>
                        </a:ext>
                      </a:extLst>
                    </a:gridCol>
                    <a:gridCol w="1089797">
                      <a:extLst>
                        <a:ext uri="{9D8B030D-6E8A-4147-A177-3AD203B41FA5}">
                          <a16:colId xmlns:a16="http://schemas.microsoft.com/office/drawing/2014/main" val="2075379209"/>
                        </a:ext>
                      </a:extLst>
                    </a:gridCol>
                  </a:tblGrid>
                  <a:tr h="370608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n-1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i+1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i-1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i-2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i-3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47270776"/>
                      </a:ext>
                    </a:extLst>
                  </a:tr>
                  <a:tr h="462768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uk-UA" sz="1400">
                                        <a:effectLst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1400">
                                        <a:effectLst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60183361"/>
                      </a:ext>
                    </a:extLst>
                  </a:tr>
                  <a:tr h="462768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uk-UA" sz="1400">
                                        <a:effectLst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400">
                                        <a:effectLst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1400">
                                        <a:effectLst/>
                                      </a:rPr>
                                      <m:t>′′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 dirty="0">
                              <a:effectLst/>
                            </a:rPr>
                            <a:t>X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9303735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я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184982"/>
                  </p:ext>
                </p:extLst>
              </p:nvPr>
            </p:nvGraphicFramePr>
            <p:xfrm>
              <a:off x="1367904" y="6156101"/>
              <a:ext cx="7632846" cy="129614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66704">
                      <a:extLst>
                        <a:ext uri="{9D8B030D-6E8A-4147-A177-3AD203B41FA5}">
                          <a16:colId xmlns:a16="http://schemas.microsoft.com/office/drawing/2014/main" val="2798054737"/>
                        </a:ext>
                      </a:extLst>
                    </a:gridCol>
                    <a:gridCol w="766704">
                      <a:extLst>
                        <a:ext uri="{9D8B030D-6E8A-4147-A177-3AD203B41FA5}">
                          <a16:colId xmlns:a16="http://schemas.microsoft.com/office/drawing/2014/main" val="2590215796"/>
                        </a:ext>
                      </a:extLst>
                    </a:gridCol>
                    <a:gridCol w="526521">
                      <a:extLst>
                        <a:ext uri="{9D8B030D-6E8A-4147-A177-3AD203B41FA5}">
                          <a16:colId xmlns:a16="http://schemas.microsoft.com/office/drawing/2014/main" val="224002712"/>
                        </a:ext>
                      </a:extLst>
                    </a:gridCol>
                    <a:gridCol w="726530">
                      <a:extLst>
                        <a:ext uri="{9D8B030D-6E8A-4147-A177-3AD203B41FA5}">
                          <a16:colId xmlns:a16="http://schemas.microsoft.com/office/drawing/2014/main" val="2401180577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954763524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2002338964"/>
                        </a:ext>
                      </a:extLst>
                    </a:gridCol>
                    <a:gridCol w="726530">
                      <a:extLst>
                        <a:ext uri="{9D8B030D-6E8A-4147-A177-3AD203B41FA5}">
                          <a16:colId xmlns:a16="http://schemas.microsoft.com/office/drawing/2014/main" val="2358098153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580463914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2046404118"/>
                        </a:ext>
                      </a:extLst>
                    </a:gridCol>
                    <a:gridCol w="606012">
                      <a:extLst>
                        <a:ext uri="{9D8B030D-6E8A-4147-A177-3AD203B41FA5}">
                          <a16:colId xmlns:a16="http://schemas.microsoft.com/office/drawing/2014/main" val="3042392535"/>
                        </a:ext>
                      </a:extLst>
                    </a:gridCol>
                    <a:gridCol w="1089797">
                      <a:extLst>
                        <a:ext uri="{9D8B030D-6E8A-4147-A177-3AD203B41FA5}">
                          <a16:colId xmlns:a16="http://schemas.microsoft.com/office/drawing/2014/main" val="2075379209"/>
                        </a:ext>
                      </a:extLst>
                    </a:gridCol>
                  </a:tblGrid>
                  <a:tr h="370608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n-1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i+1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i-1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i-2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i-3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47270776"/>
                      </a:ext>
                    </a:extLst>
                  </a:tr>
                  <a:tr h="46276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94" t="-80519" r="-897619" b="-101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60183361"/>
                      </a:ext>
                    </a:extLst>
                  </a:tr>
                  <a:tr h="46276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794" t="-182895" r="-897619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…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uk-UA" sz="110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400" dirty="0">
                              <a:effectLst/>
                            </a:rPr>
                            <a:t>X</a:t>
                          </a:r>
                          <a:endParaRPr lang="uk-UA" sz="1100" dirty="0"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9303735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5090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968" y="1206737"/>
            <a:ext cx="6552728" cy="6349368"/>
          </a:xfrm>
          <a:prstGeom prst="rect">
            <a:avLst/>
          </a:prstGeom>
        </p:spPr>
      </p:pic>
      <p:sp>
        <p:nvSpPr>
          <p:cNvPr id="3" name="Прямокутник 2"/>
          <p:cNvSpPr/>
          <p:nvPr/>
        </p:nvSpPr>
        <p:spPr>
          <a:xfrm>
            <a:off x="1583928" y="231309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chemeClr val="tx1"/>
                </a:solidFill>
              </a:rPr>
              <a:t>Граф-схема алгоритму </a:t>
            </a:r>
            <a:r>
              <a:rPr lang="uk-UA" sz="2800" dirty="0" err="1" smtClean="0">
                <a:solidFill>
                  <a:schemeClr val="tx1"/>
                </a:solidFill>
              </a:rPr>
              <a:t>самокалібрування</a:t>
            </a:r>
            <a:r>
              <a:rPr lang="uk-UA" sz="2800" dirty="0" smtClean="0">
                <a:solidFill>
                  <a:schemeClr val="tx1"/>
                </a:solidFill>
              </a:rPr>
              <a:t> з усередненням на розгортках </a:t>
            </a:r>
            <a:endParaRPr lang="uk-U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71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</TotalTime>
  <Words>688</Words>
  <Application>Microsoft Office PowerPoint</Application>
  <PresentationFormat>Довільний</PresentationFormat>
  <Paragraphs>177</Paragraphs>
  <Slides>21</Slides>
  <Notes>6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 Math</vt:lpstr>
      <vt:lpstr>DejaVu Sans</vt:lpstr>
      <vt:lpstr>StarSymbol</vt:lpstr>
      <vt:lpstr>Times New Roman</vt:lpstr>
      <vt:lpstr>Тема Office</vt:lpstr>
      <vt:lpstr>Формула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програмного модуля нейромережевого розпізнавання мімічних мікровиразів обличчя людини</dc:title>
  <dc:creator>Володимир П</dc:creator>
  <cp:lastModifiedBy>П Володимир</cp:lastModifiedBy>
  <cp:revision>112</cp:revision>
  <cp:lastPrinted>1601-01-01T00:00:00Z</cp:lastPrinted>
  <dcterms:created xsi:type="dcterms:W3CDTF">2013-03-16T16:11:00Z</dcterms:created>
  <dcterms:modified xsi:type="dcterms:W3CDTF">2015-11-24T11:53:25Z</dcterms:modified>
</cp:coreProperties>
</file>