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озділ за промовчанням" id="{0184D68E-5283-487E-91A2-5F1239652E6F}">
          <p14:sldIdLst>
            <p14:sldId id="258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7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ADD2F-8F90-4247-8A19-77A549044D1F}" type="datetimeFigureOut">
              <a:rPr lang="uk-UA" smtClean="0"/>
              <a:t>15.11.2015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12E83-E685-4AA0-A5AA-79ED1F81AFA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007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12E83-E685-4AA0-A5AA-79ED1F81AFA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107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4099-E615-4A93-911B-4BE7F82459CC}" type="datetime1">
              <a:rPr lang="uk-UA" smtClean="0"/>
              <a:t>15.11.2015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9182100" y="241300"/>
            <a:ext cx="2743200" cy="365125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fld id="{6E5151C9-4372-456A-9B1A-84A313842573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9725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8DD86-DBD2-43CA-932F-A7BABE1896DD}" type="datetime1">
              <a:rPr lang="uk-UA" smtClean="0"/>
              <a:t>15.11.2015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8692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A5444-492C-4055-BE15-CDE77E2EBDF1}" type="datetime1">
              <a:rPr lang="uk-UA" smtClean="0"/>
              <a:t>15.11.2015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038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185E-B50E-4AA6-B64E-BDE0AC2AA080}" type="datetime1">
              <a:rPr lang="uk-UA" smtClean="0"/>
              <a:t>15.11.2015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9182100" y="230188"/>
            <a:ext cx="2743200" cy="365125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fld id="{6E5151C9-4372-456A-9B1A-84A313842573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9081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21A5-2FB2-444B-80D9-551F1A453053}" type="datetime1">
              <a:rPr lang="uk-UA" smtClean="0"/>
              <a:t>15.11.2015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5355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56F7B-0309-401B-8AF9-B9C7DDBB98A6}" type="datetime1">
              <a:rPr lang="uk-UA" smtClean="0"/>
              <a:t>15.11.2015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6893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AB16-0924-49AB-8CA5-BFCE6908922A}" type="datetime1">
              <a:rPr lang="uk-UA" smtClean="0"/>
              <a:t>15.11.2015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801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06364-A047-4646-86BB-DAED3DACF128}" type="datetime1">
              <a:rPr lang="uk-UA" smtClean="0"/>
              <a:t>15.11.2015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6511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96698-1A01-4F8A-813C-5405A3600640}" type="datetime1">
              <a:rPr lang="uk-UA" smtClean="0"/>
              <a:t>15.11.2015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531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34D7-0715-4284-B57C-76DFDCF37784}" type="datetime1">
              <a:rPr lang="uk-UA" smtClean="0"/>
              <a:t>15.11.2015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902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E88-97E6-4475-B3CC-FD717A3A4CDA}" type="datetime1">
              <a:rPr lang="uk-UA" smtClean="0"/>
              <a:t>15.11.2015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3605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4C1FB-70B0-4149-91E6-9F8C16FD3695}" type="datetime1">
              <a:rPr lang="uk-UA" smtClean="0"/>
              <a:t>15.11.2015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151C9-4372-456A-9B1A-84A3138425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213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car-shop.com/CarShopService.svc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vendor-site.com/VendorServic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Розробка сервіс-орієнтованої системи онлайн-замовлень на основі технології </a:t>
            </a:r>
            <a:r>
              <a:rPr lang="en-US" dirty="0" smtClean="0"/>
              <a:t>Windows Communication Foundation</a:t>
            </a:r>
            <a:endParaRPr lang="uk-UA" dirty="0"/>
          </a:p>
        </p:txBody>
      </p:sp>
      <p:sp>
        <p:nvSpPr>
          <p:cNvPr id="6" name="Підзаголовок 5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91729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магістерська кваліфікаційна робота</a:t>
            </a:r>
          </a:p>
          <a:p>
            <a:r>
              <a:rPr lang="uk-UA" dirty="0" smtClean="0"/>
              <a:t>спеціальність 8.05010301 «Програмне забезпечення систем»</a:t>
            </a:r>
          </a:p>
          <a:p>
            <a:endParaRPr lang="uk-UA" dirty="0"/>
          </a:p>
          <a:p>
            <a:endParaRPr lang="uk-UA" dirty="0" smtClean="0"/>
          </a:p>
          <a:p>
            <a:pPr marL="4487863" algn="just"/>
            <a:r>
              <a:rPr lang="uk-UA" dirty="0" smtClean="0"/>
              <a:t>Виконав:</a:t>
            </a:r>
          </a:p>
          <a:p>
            <a:pPr marL="4487863" algn="just"/>
            <a:r>
              <a:rPr lang="uk-UA" dirty="0" smtClean="0"/>
              <a:t>ст. гр. 1ПЗ-14мі Стрельбіцький М.Ю.</a:t>
            </a:r>
          </a:p>
          <a:p>
            <a:pPr marL="4487863" algn="just"/>
            <a:r>
              <a:rPr lang="uk-UA" dirty="0" smtClean="0"/>
              <a:t>Науковий керівник:</a:t>
            </a:r>
          </a:p>
          <a:p>
            <a:pPr marL="4487863" algn="just"/>
            <a:r>
              <a:rPr lang="uk-UA" dirty="0" smtClean="0"/>
              <a:t>к.т.н., доц. Майданюк В.П.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512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веб-сайту: контролер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У </a:t>
            </a:r>
            <a:r>
              <a:rPr lang="en-US" dirty="0" smtClean="0"/>
              <a:t>ASP.NET </a:t>
            </a:r>
            <a:r>
              <a:rPr lang="uk-UA" dirty="0" smtClean="0"/>
              <a:t>є два типи контролерів: контролер </a:t>
            </a:r>
            <a:r>
              <a:rPr lang="en-US" dirty="0" smtClean="0"/>
              <a:t>MVC</a:t>
            </a:r>
            <a:r>
              <a:rPr lang="uk-UA" dirty="0" smtClean="0"/>
              <a:t> та </a:t>
            </a:r>
            <a:r>
              <a:rPr lang="en-US" dirty="0" smtClean="0"/>
              <a:t>API-</a:t>
            </a:r>
            <a:r>
              <a:rPr lang="uk-UA" dirty="0" smtClean="0"/>
              <a:t>контролер.</a:t>
            </a:r>
          </a:p>
          <a:p>
            <a:r>
              <a:rPr lang="uk-UA" dirty="0" smtClean="0"/>
              <a:t>Кожному представленню відповідає всій контролер </a:t>
            </a:r>
            <a:r>
              <a:rPr lang="en-US" dirty="0" smtClean="0"/>
              <a:t>MVC. </a:t>
            </a:r>
            <a:r>
              <a:rPr lang="uk-UA" dirty="0" smtClean="0"/>
              <a:t>Оскільки сайт реалізовано як односторінковий, його представленню відповідає контролер початкової сторінки.</a:t>
            </a:r>
          </a:p>
          <a:p>
            <a:r>
              <a:rPr lang="en-US" dirty="0" smtClean="0"/>
              <a:t>API-</a:t>
            </a:r>
            <a:r>
              <a:rPr lang="uk-UA" dirty="0" smtClean="0"/>
              <a:t>контролери використовуються для реалізації сервісів </a:t>
            </a:r>
            <a:r>
              <a:rPr lang="en-US" dirty="0" smtClean="0"/>
              <a:t>Web API</a:t>
            </a:r>
            <a:r>
              <a:rPr lang="uk-UA" dirty="0" smtClean="0"/>
              <a:t>, які будуть розглянуті далі.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003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Приклад веб-сайту реалізатора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11</a:t>
            </a:fld>
            <a:endParaRPr lang="uk-UA"/>
          </a:p>
        </p:txBody>
      </p:sp>
      <p:pic>
        <p:nvPicPr>
          <p:cNvPr id="5" name="Місце для вмісту 4" descr="D:\Dropbox\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426" y="1825625"/>
            <a:ext cx="7573147" cy="43513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247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сервісів сайту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Веб-сервіс – програмна система зі стандартизованим інтерфейсом, яка ідентифікується уніфікованим ідентифікатором ресурсів (</a:t>
            </a:r>
            <a:r>
              <a:rPr lang="en-US" dirty="0"/>
              <a:t>URI</a:t>
            </a:r>
            <a:r>
              <a:rPr lang="uk-UA" dirty="0" smtClean="0"/>
              <a:t>).</a:t>
            </a:r>
          </a:p>
          <a:p>
            <a:r>
              <a:rPr lang="uk-UA" dirty="0" smtClean="0"/>
              <a:t>Для розробки сервісів сайту використано технології </a:t>
            </a:r>
            <a:r>
              <a:rPr lang="en-US" dirty="0" smtClean="0"/>
              <a:t>Windows Communication Foundation (WCF) </a:t>
            </a:r>
            <a:r>
              <a:rPr lang="uk-UA" dirty="0" smtClean="0"/>
              <a:t>та </a:t>
            </a:r>
            <a:r>
              <a:rPr lang="en-US" dirty="0" smtClean="0"/>
              <a:t>Web API.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999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</a:t>
            </a:r>
            <a:r>
              <a:rPr lang="en-US" dirty="0" smtClean="0"/>
              <a:t>WCF-</a:t>
            </a:r>
            <a:r>
              <a:rPr lang="uk-UA" dirty="0" smtClean="0"/>
              <a:t>сервісу сайту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13</a:t>
            </a:fld>
            <a:endParaRPr lang="uk-UA"/>
          </a:p>
        </p:txBody>
      </p:sp>
      <p:sp>
        <p:nvSpPr>
          <p:cNvPr id="18" name="Місце для вмісту 17"/>
          <p:cNvSpPr>
            <a:spLocks noGrp="1"/>
          </p:cNvSpPr>
          <p:nvPr>
            <p:ph idx="1"/>
          </p:nvPr>
        </p:nvSpPr>
        <p:spPr>
          <a:xfrm>
            <a:off x="365760" y="3702800"/>
            <a:ext cx="11559540" cy="29473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 smtClean="0"/>
              <a:t>Для використання </a:t>
            </a:r>
            <a:r>
              <a:rPr lang="en-US" dirty="0" smtClean="0"/>
              <a:t>WCF</a:t>
            </a:r>
            <a:r>
              <a:rPr lang="uk-UA" dirty="0" smtClean="0"/>
              <a:t>-сервісу необхідно створити кінцеву точку (</a:t>
            </a:r>
            <a:r>
              <a:rPr lang="en-US" dirty="0" smtClean="0"/>
              <a:t>Endpoint)</a:t>
            </a:r>
            <a:r>
              <a:rPr lang="uk-UA" dirty="0" smtClean="0"/>
              <a:t>, яка складається із таких компонентів:</a:t>
            </a:r>
          </a:p>
          <a:p>
            <a:r>
              <a:rPr lang="uk-UA" dirty="0" smtClean="0"/>
              <a:t>Адреса (</a:t>
            </a:r>
            <a:r>
              <a:rPr lang="en-US" dirty="0" smtClean="0"/>
              <a:t>Address) – URL-</a:t>
            </a:r>
            <a:r>
              <a:rPr lang="uk-UA" dirty="0" smtClean="0"/>
              <a:t>ідентифікатор сервісу, наприклад </a:t>
            </a:r>
            <a:r>
              <a:rPr lang="en-US" u="sng" dirty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>
                <a:hlinkClick r:id="rId2"/>
              </a:rPr>
              <a:t>car</a:t>
            </a:r>
            <a:r>
              <a:rPr lang="ru-RU" u="sng" dirty="0">
                <a:hlinkClick r:id="rId2"/>
              </a:rPr>
              <a:t>-</a:t>
            </a:r>
            <a:r>
              <a:rPr lang="en-US" u="sng" dirty="0">
                <a:hlinkClick r:id="rId2"/>
              </a:rPr>
              <a:t>shop</a:t>
            </a:r>
            <a:r>
              <a:rPr lang="ru-RU" u="sng" dirty="0">
                <a:hlinkClick r:id="rId2"/>
              </a:rPr>
              <a:t>.</a:t>
            </a:r>
            <a:r>
              <a:rPr lang="en-US" u="sng" dirty="0">
                <a:hlinkClick r:id="rId2"/>
              </a:rPr>
              <a:t>com</a:t>
            </a:r>
            <a:r>
              <a:rPr lang="ru-RU" u="sng" dirty="0">
                <a:hlinkClick r:id="rId2"/>
              </a:rPr>
              <a:t>/</a:t>
            </a:r>
            <a:r>
              <a:rPr lang="en-US" u="sng" dirty="0" err="1">
                <a:hlinkClick r:id="rId2"/>
              </a:rPr>
              <a:t>CarShopService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smtClean="0">
                <a:hlinkClick r:id="rId2"/>
              </a:rPr>
              <a:t>svc</a:t>
            </a:r>
            <a:r>
              <a:rPr lang="uk-UA" u="sng" dirty="0" smtClean="0"/>
              <a:t>;</a:t>
            </a:r>
          </a:p>
          <a:p>
            <a:r>
              <a:rPr lang="uk-UA" dirty="0" smtClean="0"/>
              <a:t>Прив’язка (</a:t>
            </a:r>
            <a:r>
              <a:rPr lang="en-US" dirty="0" smtClean="0"/>
              <a:t>Binding) – </a:t>
            </a:r>
            <a:r>
              <a:rPr lang="uk-UA" dirty="0" smtClean="0"/>
              <a:t>описує протокол передачі даних </a:t>
            </a:r>
            <a:r>
              <a:rPr lang="en-US" dirty="0" smtClean="0"/>
              <a:t>(</a:t>
            </a:r>
            <a:r>
              <a:rPr lang="uk-UA" dirty="0" smtClean="0"/>
              <a:t>в нашому випадку – </a:t>
            </a:r>
            <a:r>
              <a:rPr lang="en-US" dirty="0" smtClean="0"/>
              <a:t>HTTP)</a:t>
            </a:r>
            <a:r>
              <a:rPr lang="uk-UA" dirty="0" smtClean="0"/>
              <a:t> та механізми захисту, якщо вони є;</a:t>
            </a:r>
          </a:p>
          <a:p>
            <a:r>
              <a:rPr lang="uk-UA" dirty="0" smtClean="0"/>
              <a:t>Контракт (</a:t>
            </a:r>
            <a:r>
              <a:rPr lang="en-US" dirty="0" smtClean="0"/>
              <a:t>Contract) – </a:t>
            </a:r>
            <a:r>
              <a:rPr lang="uk-UA" dirty="0" smtClean="0"/>
              <a:t>інтерфейс доступу до даних. За допомогою сервісу можна додавати або видаляти автомобілі з сайту.</a:t>
            </a:r>
            <a:endParaRPr lang="uk-UA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211" y="1359651"/>
            <a:ext cx="7267575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90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сервісів </a:t>
            </a:r>
            <a:r>
              <a:rPr lang="en-US" dirty="0" smtClean="0"/>
              <a:t>Web API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API</a:t>
            </a:r>
            <a:r>
              <a:rPr lang="uk-UA" dirty="0"/>
              <a:t> – ще один тип веб-сервісів, де основний акцент зроблено на простішому типі комунікації – </a:t>
            </a:r>
            <a:r>
              <a:rPr lang="en-US" dirty="0"/>
              <a:t>Representational State Transfer</a:t>
            </a:r>
            <a:r>
              <a:rPr lang="uk-UA" dirty="0"/>
              <a:t> (</a:t>
            </a:r>
            <a:r>
              <a:rPr lang="en-US" dirty="0"/>
              <a:t>REST</a:t>
            </a:r>
            <a:r>
              <a:rPr lang="uk-UA" dirty="0"/>
              <a:t>). </a:t>
            </a:r>
            <a:r>
              <a:rPr lang="uk-UA" dirty="0" smtClean="0"/>
              <a:t>Виклик методів виконується через </a:t>
            </a:r>
            <a:r>
              <a:rPr lang="en-US" dirty="0" smtClean="0"/>
              <a:t>GET </a:t>
            </a:r>
            <a:r>
              <a:rPr lang="uk-UA" dirty="0" smtClean="0"/>
              <a:t>та </a:t>
            </a:r>
            <a:r>
              <a:rPr lang="en-US" dirty="0" smtClean="0"/>
              <a:t>POST</a:t>
            </a:r>
            <a:r>
              <a:rPr lang="uk-UA" dirty="0" smtClean="0"/>
              <a:t>-запити.</a:t>
            </a:r>
          </a:p>
          <a:p>
            <a:r>
              <a:rPr lang="uk-UA" dirty="0" smtClean="0"/>
              <a:t>Для передачі даних у вигляді об’єктів використовується формат </a:t>
            </a:r>
            <a:r>
              <a:rPr lang="en-US" dirty="0" smtClean="0"/>
              <a:t>JSON.</a:t>
            </a:r>
          </a:p>
          <a:p>
            <a:r>
              <a:rPr lang="uk-UA" dirty="0" smtClean="0"/>
              <a:t>У шаблоні </a:t>
            </a:r>
            <a:r>
              <a:rPr lang="en-US" dirty="0" smtClean="0"/>
              <a:t>ASP.NET MVC </a:t>
            </a:r>
            <a:r>
              <a:rPr lang="uk-UA" dirty="0" smtClean="0"/>
              <a:t>такі сервіси реалізуються у вигляді </a:t>
            </a:r>
            <a:r>
              <a:rPr lang="en-US" dirty="0" smtClean="0"/>
              <a:t>API-</a:t>
            </a:r>
            <a:r>
              <a:rPr lang="uk-UA" dirty="0" smtClean="0"/>
              <a:t>контролерів:</a:t>
            </a:r>
          </a:p>
          <a:p>
            <a:pPr lvl="1"/>
            <a:r>
              <a:rPr lang="en-US" dirty="0" err="1" smtClean="0"/>
              <a:t>InformationController</a:t>
            </a:r>
            <a:r>
              <a:rPr lang="en-US" dirty="0" smtClean="0"/>
              <a:t> – </a:t>
            </a:r>
            <a:r>
              <a:rPr lang="uk-UA" dirty="0" smtClean="0"/>
              <a:t>отримання даних про постачальників і товари;</a:t>
            </a:r>
          </a:p>
          <a:p>
            <a:pPr lvl="1"/>
            <a:r>
              <a:rPr lang="en-US" dirty="0" err="1" smtClean="0"/>
              <a:t>RegisterController</a:t>
            </a:r>
            <a:r>
              <a:rPr lang="en-US" dirty="0" smtClean="0"/>
              <a:t> – </a:t>
            </a:r>
            <a:r>
              <a:rPr lang="uk-UA" dirty="0" smtClean="0"/>
              <a:t>реєстрація постачальників та її скасування;</a:t>
            </a:r>
          </a:p>
          <a:p>
            <a:pPr lvl="1"/>
            <a:r>
              <a:rPr lang="en-US" dirty="0" err="1" smtClean="0"/>
              <a:t>OrderController</a:t>
            </a:r>
            <a:r>
              <a:rPr lang="en-US" dirty="0" smtClean="0"/>
              <a:t> – </a:t>
            </a:r>
            <a:r>
              <a:rPr lang="uk-UA" dirty="0" smtClean="0"/>
              <a:t>надсилання та прийом виконаних замовлень.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932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структури клієнтського додатку постачальника</a:t>
            </a:r>
            <a:endParaRPr lang="uk-UA" dirty="0"/>
          </a:p>
        </p:txBody>
      </p:sp>
      <p:pic>
        <p:nvPicPr>
          <p:cNvPr id="11" name="Місце для вмісту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4291" y="1825625"/>
            <a:ext cx="3563417" cy="4351338"/>
          </a:xfrm>
          <a:prstGeom prst="rect">
            <a:avLst/>
          </a:prstGeom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324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</a:t>
            </a:r>
            <a:r>
              <a:rPr lang="en-US" dirty="0" smtClean="0"/>
              <a:t>WCF-</a:t>
            </a:r>
            <a:r>
              <a:rPr lang="uk-UA" dirty="0" smtClean="0"/>
              <a:t>сервісу постачальника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Для використання </a:t>
            </a:r>
            <a:r>
              <a:rPr lang="en-US" dirty="0" smtClean="0"/>
              <a:t>WCF</a:t>
            </a:r>
            <a:r>
              <a:rPr lang="uk-UA" dirty="0" smtClean="0"/>
              <a:t>-сервісу створюємо кінцеву точку (</a:t>
            </a:r>
            <a:r>
              <a:rPr lang="en-US" dirty="0" smtClean="0"/>
              <a:t>Endpoint)</a:t>
            </a:r>
            <a:r>
              <a:rPr lang="uk-UA" dirty="0" smtClean="0"/>
              <a:t>:</a:t>
            </a:r>
          </a:p>
          <a:p>
            <a:r>
              <a:rPr lang="uk-UA" dirty="0" smtClean="0"/>
              <a:t>Адреса (</a:t>
            </a:r>
            <a:r>
              <a:rPr lang="en-US" dirty="0" smtClean="0"/>
              <a:t>Address) – URL-</a:t>
            </a:r>
            <a:r>
              <a:rPr lang="uk-UA" dirty="0" smtClean="0"/>
              <a:t>адреса сервісу, наприклад </a:t>
            </a:r>
            <a:r>
              <a:rPr lang="en-US" u="sng" dirty="0" smtClean="0">
                <a:hlinkClick r:id="rId2"/>
              </a:rPr>
              <a:t>http://vendor-site.com/VendorService</a:t>
            </a:r>
            <a:r>
              <a:rPr lang="uk-UA" dirty="0" smtClean="0"/>
              <a:t>;</a:t>
            </a:r>
          </a:p>
          <a:p>
            <a:r>
              <a:rPr lang="uk-UA" dirty="0" smtClean="0"/>
              <a:t>Прив’язка (</a:t>
            </a:r>
            <a:r>
              <a:rPr lang="en-US" dirty="0" smtClean="0"/>
              <a:t>Binding) – </a:t>
            </a:r>
            <a:r>
              <a:rPr lang="uk-UA" dirty="0" smtClean="0"/>
              <a:t>як і на сервісі сайту, використовується протокол </a:t>
            </a:r>
            <a:r>
              <a:rPr lang="en-US" dirty="0" smtClean="0"/>
              <a:t>HTTP;</a:t>
            </a:r>
            <a:endParaRPr lang="uk-UA" dirty="0" smtClean="0"/>
          </a:p>
          <a:p>
            <a:r>
              <a:rPr lang="uk-UA" dirty="0" smtClean="0"/>
              <a:t>Контракт (</a:t>
            </a:r>
            <a:r>
              <a:rPr lang="en-US" dirty="0" smtClean="0"/>
              <a:t>Contract) – </a:t>
            </a:r>
            <a:r>
              <a:rPr lang="uk-UA" dirty="0" smtClean="0"/>
              <a:t>інтерфейс доступу до даних. Сервіс постачальника надає можливість додавати замовлення до черги на виконання.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7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Приклад клієнтського додатку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17</a:t>
            </a:fld>
            <a:endParaRPr lang="uk-UA"/>
          </a:p>
        </p:txBody>
      </p:sp>
      <p:pic>
        <p:nvPicPr>
          <p:cNvPr id="6" name="Місце для вмісту 5" descr="D:\Dropbox\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942" y="1825625"/>
            <a:ext cx="3626115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385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Тестування роботи системи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Виконано автономне тестування веб-сайту та додатку постачальника, а також комплексне тестування системи.</a:t>
            </a:r>
          </a:p>
          <a:p>
            <a:r>
              <a:rPr lang="uk-UA" dirty="0" smtClean="0"/>
              <a:t>Веб-сайт коректно обробляє запити користувача, додає обрані товари в кошик та коректно відображає контент. Адаптивний дизайн спрацьовує при зменшенні розмірів вікна браузера.</a:t>
            </a:r>
          </a:p>
          <a:p>
            <a:r>
              <a:rPr lang="uk-UA" dirty="0" smtClean="0"/>
              <a:t>Додаток коректно опрацьовує вхідні дані користувача, працює із файловою системою, додаючи та видаляючи бібліотеки.</a:t>
            </a:r>
          </a:p>
          <a:p>
            <a:r>
              <a:rPr lang="uk-UA" dirty="0" smtClean="0"/>
              <a:t>Додаток своєчасно реагує на надходження товарів від сайту, а після їх обробки відповідні зміни відображаються на сайті.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580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Економічна частина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У ході виконання економічних розрахунків було отримано такі результати:</a:t>
            </a:r>
          </a:p>
          <a:p>
            <a:r>
              <a:rPr lang="uk-UA" dirty="0" smtClean="0"/>
              <a:t>абсолютна ефективність вкладених інвестицій складає 62644 грн.;</a:t>
            </a:r>
          </a:p>
          <a:p>
            <a:r>
              <a:rPr lang="uk-UA" dirty="0" smtClean="0"/>
              <a:t>відносна ефективність розробки – 71%;</a:t>
            </a:r>
          </a:p>
          <a:p>
            <a:r>
              <a:rPr lang="uk-UA" dirty="0" smtClean="0"/>
              <a:t>термін окупності – 1 рік 5 місяців.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44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Актуальність теми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Стрімкий розвиток мережі Інтернет сприяє розвитку електронної комерції. Це дає поштовх до розробки спеціалізованих веб-ресурсів для реалізації продукції потенційним споживачам.</a:t>
            </a:r>
          </a:p>
          <a:p>
            <a:r>
              <a:rPr lang="uk-UA" dirty="0" smtClean="0"/>
              <a:t>Для того, щоб один постачальник міг одночасно працювати із декількома сайтами, а на одному сайті могли розміщувати інформацію декілька постачальників, необхідно розробити автоматизовану систему, яка надає кожній зі сторін службу, або сервіс.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523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Висновки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uk-UA" dirty="0" smtClean="0"/>
              <a:t>Виконано </a:t>
            </a:r>
            <a:r>
              <a:rPr lang="uk-UA" dirty="0"/>
              <a:t>розробку архітектури програмного комплексу. За основу обрано сервіс-орієнтований підхід для реалізації розподіленої програмної архітектури.</a:t>
            </a:r>
          </a:p>
          <a:p>
            <a:pPr lvl="0"/>
            <a:r>
              <a:rPr lang="uk-UA" dirty="0"/>
              <a:t>У якості базової обрано платформу розробки </a:t>
            </a:r>
            <a:r>
              <a:rPr lang="en-US" dirty="0"/>
              <a:t>.NET </a:t>
            </a:r>
            <a:r>
              <a:rPr lang="en-US" dirty="0" err="1"/>
              <a:t>Framemork</a:t>
            </a:r>
            <a:r>
              <a:rPr lang="uk-UA" dirty="0"/>
              <a:t>. Основною мовою розробки обрано </a:t>
            </a:r>
            <a:r>
              <a:rPr lang="en-US" dirty="0"/>
              <a:t>C#, </a:t>
            </a:r>
            <a:r>
              <a:rPr lang="uk-UA" dirty="0"/>
              <a:t>а сама розробка виконувалась у середовищі </a:t>
            </a:r>
            <a:r>
              <a:rPr lang="en-US" dirty="0"/>
              <a:t>Microsoft Visual Studio.</a:t>
            </a:r>
            <a:endParaRPr lang="uk-UA" dirty="0"/>
          </a:p>
          <a:p>
            <a:pPr lvl="0"/>
            <a:r>
              <a:rPr lang="uk-UA" dirty="0"/>
              <a:t>Виконано розробку веб-сайту з використанням шаблону </a:t>
            </a:r>
            <a:r>
              <a:rPr lang="en-US" dirty="0"/>
              <a:t>ASP.NET MVC.</a:t>
            </a:r>
            <a:r>
              <a:rPr lang="uk-UA" dirty="0"/>
              <a:t> Для дизайну сайту використано ряд інструментів та технологій: </a:t>
            </a:r>
            <a:r>
              <a:rPr lang="en-US" dirty="0"/>
              <a:t>HTML, CSS, JavaScript, Twitter Bootstrap, </a:t>
            </a:r>
            <a:r>
              <a:rPr lang="en-US" dirty="0" err="1"/>
              <a:t>jQuery</a:t>
            </a:r>
            <a:r>
              <a:rPr lang="en-US" dirty="0"/>
              <a:t>, AJAX, ASP.NET </a:t>
            </a:r>
            <a:r>
              <a:rPr lang="en-US" dirty="0" err="1"/>
              <a:t>SignalR</a:t>
            </a:r>
            <a:r>
              <a:rPr lang="en-US" dirty="0"/>
              <a:t>, Knockout. </a:t>
            </a:r>
            <a:r>
              <a:rPr lang="uk-UA" dirty="0"/>
              <a:t>Розроблено ряд </a:t>
            </a:r>
            <a:r>
              <a:rPr lang="en-US" dirty="0"/>
              <a:t>WCF-</a:t>
            </a:r>
            <a:r>
              <a:rPr lang="uk-UA" dirty="0"/>
              <a:t>сервісів та </a:t>
            </a:r>
            <a:r>
              <a:rPr lang="en-US" dirty="0"/>
              <a:t>Web API </a:t>
            </a:r>
            <a:r>
              <a:rPr lang="uk-UA" dirty="0"/>
              <a:t>сервісів для віддаленого використання функціоналу сайту.</a:t>
            </a:r>
          </a:p>
          <a:p>
            <a:pPr lvl="0"/>
            <a:r>
              <a:rPr lang="uk-UA" dirty="0"/>
              <a:t>Розроблено клієнтський додаток постачальника у вигляді </a:t>
            </a:r>
            <a:r>
              <a:rPr lang="en-US" dirty="0"/>
              <a:t>Windows Forms Application.</a:t>
            </a:r>
            <a:r>
              <a:rPr lang="uk-UA" dirty="0"/>
              <a:t> Розроблено сервіс для віддаленого користування зареєстрованими сайтами.</a:t>
            </a:r>
          </a:p>
          <a:p>
            <a:pPr lvl="0"/>
            <a:r>
              <a:rPr lang="uk-UA" dirty="0"/>
              <a:t>Виконано компонентне та комплексне тестування системи, яке показало її повну працездатність.</a:t>
            </a:r>
          </a:p>
          <a:p>
            <a:pPr lvl="0"/>
            <a:r>
              <a:rPr lang="uk-UA" dirty="0"/>
              <a:t>Розрахунок економічних показників повністю підтвердив доцільність розробки. Термін окупності розробки склав 1,4 роки, що вказує на швидку окупність вкладених інвестицій.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7148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Дякую за увагу!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442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Мета роботи, об’єкт та предмет дослідження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i="1" dirty="0" smtClean="0"/>
              <a:t>Метою роботи </a:t>
            </a:r>
            <a:r>
              <a:rPr lang="uk-UA" dirty="0" smtClean="0"/>
              <a:t>є підвищення рівня автоматизації процесів електронної торгівлі шляхом розробки програмної системи для автоматизованого оформлення та обробки замовлень у режимі онлайн.</a:t>
            </a:r>
          </a:p>
          <a:p>
            <a:r>
              <a:rPr lang="uk-UA" i="1" dirty="0" smtClean="0"/>
              <a:t>Об’єктом </a:t>
            </a:r>
            <a:r>
              <a:rPr lang="uk-UA" i="1" dirty="0"/>
              <a:t>досліджень </a:t>
            </a:r>
            <a:r>
              <a:rPr lang="uk-UA" dirty="0"/>
              <a:t>є сервіс-орієнтовані системи та інформаційні процеси, пов’язані із обміном даними між компонентами таких систем.</a:t>
            </a:r>
          </a:p>
          <a:p>
            <a:r>
              <a:rPr lang="uk-UA" i="1" dirty="0"/>
              <a:t>Предметом досліджень </a:t>
            </a:r>
            <a:r>
              <a:rPr lang="uk-UA" dirty="0"/>
              <a:t>є сервіс-орієнтована архітектура програмних продуктів та її реалізація у вигляді системи онлайн-замовлень.</a:t>
            </a: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145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Наукова новизна та практична цінність отриманих результатів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i="1" dirty="0"/>
              <a:t>Наукова новизна </a:t>
            </a:r>
            <a:r>
              <a:rPr lang="uk-UA" dirty="0"/>
              <a:t>роботи полягає в наступному: </a:t>
            </a:r>
          </a:p>
          <a:p>
            <a:pPr lvl="1"/>
            <a:r>
              <a:rPr lang="uk-UA" dirty="0"/>
              <a:t>запропоновано використання сервіс-орієнтованого підходу для реалізації системи онлайн-замовлень, який зменшує часові витрати на розробку і впровадження, підвищує продуктивність роботи та прискорює інтеграцію програмного комплексу;</a:t>
            </a:r>
          </a:p>
          <a:p>
            <a:pPr lvl="1"/>
            <a:r>
              <a:rPr lang="uk-UA" dirty="0"/>
              <a:t>отримав подальший розвиток метод подання сайту у вигляді єдиної сторінки, що спрощує навігацію та підвищує інтерактивність.</a:t>
            </a:r>
          </a:p>
          <a:p>
            <a:r>
              <a:rPr lang="uk-UA" i="1" dirty="0"/>
              <a:t>Практична цінність </a:t>
            </a:r>
            <a:r>
              <a:rPr lang="uk-UA" dirty="0"/>
              <a:t>полягає в наступному:</a:t>
            </a:r>
          </a:p>
          <a:p>
            <a:pPr lvl="1"/>
            <a:r>
              <a:rPr lang="uk-UA" dirty="0"/>
              <a:t>розроблено програмний комплекс для автоматизації процесів оформлення та обробки онлайн-замовлень;</a:t>
            </a:r>
          </a:p>
          <a:p>
            <a:pPr lvl="1"/>
            <a:r>
              <a:rPr lang="uk-UA" dirty="0"/>
              <a:t>принципи, покладені в основу розробки, можна використовувати при розробці аналогічних систем для товарів будь-якого типу.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74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архітектури системи</a:t>
            </a:r>
            <a:endParaRPr lang="uk-UA" dirty="0"/>
          </a:p>
        </p:txBody>
      </p:sp>
      <p:pic>
        <p:nvPicPr>
          <p:cNvPr id="7" name="Місце для вмісту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9118" y="1825625"/>
            <a:ext cx="3133764" cy="4351338"/>
          </a:xfrm>
          <a:prstGeom prst="rect">
            <a:avLst/>
          </a:prstGeom>
        </p:spPr>
      </p:pic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17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Вибір сервіс-орієнтованої платформи</a:t>
            </a:r>
            <a:br>
              <a:rPr lang="uk-UA" dirty="0" smtClean="0"/>
            </a:br>
            <a:r>
              <a:rPr lang="uk-UA" dirty="0" smtClean="0"/>
              <a:t>для розробки</a:t>
            </a:r>
            <a:endParaRPr lang="uk-UA" dirty="0"/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374759"/>
              </p:ext>
            </p:extLst>
          </p:nvPr>
        </p:nvGraphicFramePr>
        <p:xfrm>
          <a:off x="838200" y="1825625"/>
          <a:ext cx="10515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rgbClr val="FFFF00"/>
                          </a:solidFill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FFFF00"/>
                          </a:solidFill>
                        </a:rPr>
                        <a:t>NET</a:t>
                      </a:r>
                      <a:r>
                        <a:rPr lang="en-US" sz="2400" baseline="0" dirty="0" smtClean="0">
                          <a:solidFill>
                            <a:srgbClr val="FFFF00"/>
                          </a:solidFill>
                        </a:rPr>
                        <a:t> Framework</a:t>
                      </a:r>
                      <a:endParaRPr lang="uk-UA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Java Enterprise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Edition</a:t>
                      </a:r>
                      <a:endParaRPr lang="uk-U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400" dirty="0" smtClean="0"/>
                        <a:t>єдиний стек технологій;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smtClean="0"/>
                        <a:t>Windows-</a:t>
                      </a:r>
                      <a:r>
                        <a:rPr lang="uk-UA" sz="2400" dirty="0" smtClean="0"/>
                        <a:t>орієнтованість;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400" dirty="0" smtClean="0"/>
                        <a:t>орієнтація</a:t>
                      </a:r>
                      <a:r>
                        <a:rPr lang="uk-UA" sz="2400" baseline="0" dirty="0" smtClean="0"/>
                        <a:t> на використання у невеликих проектах;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400" baseline="0" dirty="0" smtClean="0"/>
                        <a:t>уніфікованість бібліотек платформи;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400" baseline="0" dirty="0" smtClean="0"/>
                        <a:t>якісна підтримка та висока ступінь інтеграції при розробці веб-сервісів.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400" dirty="0" smtClean="0"/>
                        <a:t>гнучкість</a:t>
                      </a:r>
                      <a:r>
                        <a:rPr lang="uk-UA" sz="2400" baseline="0" dirty="0" smtClean="0"/>
                        <a:t> та розширюваність </a:t>
                      </a:r>
                      <a:r>
                        <a:rPr lang="en-US" sz="2400" baseline="0" dirty="0" smtClean="0"/>
                        <a:t>API Java EE</a:t>
                      </a:r>
                      <a:r>
                        <a:rPr lang="uk-UA" sz="2400" baseline="0" dirty="0" smtClean="0"/>
                        <a:t>, але низький рівень уніфікації;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400" baseline="0" dirty="0" err="1" smtClean="0"/>
                        <a:t>мультиплатформеність</a:t>
                      </a:r>
                      <a:r>
                        <a:rPr lang="uk-UA" sz="2400" baseline="0" dirty="0" smtClean="0"/>
                        <a:t>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400" baseline="0" dirty="0" smtClean="0"/>
                        <a:t>орієнтація на використання у великих проектах;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400" baseline="0" dirty="0" smtClean="0"/>
                        <a:t>запуск додатків </a:t>
                      </a:r>
                      <a:r>
                        <a:rPr lang="en-US" sz="2400" baseline="0" dirty="0" smtClean="0"/>
                        <a:t>Java EE </a:t>
                      </a:r>
                      <a:r>
                        <a:rPr lang="uk-UA" sz="2400" baseline="0" dirty="0" smtClean="0"/>
                        <a:t>потребує використання дорогих серверів;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uk-UA" sz="2400" baseline="0" dirty="0" smtClean="0"/>
                        <a:t>хороша підтримка </a:t>
                      </a:r>
                      <a:r>
                        <a:rPr lang="en-US" sz="2400" baseline="0" dirty="0" smtClean="0"/>
                        <a:t>ORM-</a:t>
                      </a:r>
                      <a:r>
                        <a:rPr lang="uk-UA" sz="2400" baseline="0" dirty="0" smtClean="0"/>
                        <a:t>систем.</a:t>
                      </a:r>
                      <a:endParaRPr lang="uk-U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422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веб-сайту: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uk-UA" dirty="0" smtClean="0"/>
              <a:t>шаблон </a:t>
            </a:r>
            <a:r>
              <a:rPr lang="en-US" dirty="0" smtClean="0"/>
              <a:t>Model-View-Controller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297714" y="1825625"/>
            <a:ext cx="6056086" cy="435133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Шаблон </a:t>
            </a:r>
            <a:r>
              <a:rPr lang="en-US" dirty="0" smtClean="0"/>
              <a:t>MVC </a:t>
            </a:r>
            <a:r>
              <a:rPr lang="uk-UA" dirty="0" smtClean="0"/>
              <a:t>забезпечує поділ компонентів веб-сайту на три складові:</a:t>
            </a:r>
          </a:p>
          <a:p>
            <a:r>
              <a:rPr lang="uk-UA" i="1" dirty="0" smtClean="0"/>
              <a:t>Модель </a:t>
            </a:r>
            <a:r>
              <a:rPr lang="en-US" i="1" dirty="0" smtClean="0"/>
              <a:t>(Model) </a:t>
            </a:r>
            <a:r>
              <a:rPr lang="uk-UA" dirty="0" smtClean="0"/>
              <a:t>зберігає дані та надає інтерфейс доступу до них;</a:t>
            </a:r>
          </a:p>
          <a:p>
            <a:r>
              <a:rPr lang="uk-UA" i="1" dirty="0" smtClean="0"/>
              <a:t>Представлення (</a:t>
            </a:r>
            <a:r>
              <a:rPr lang="en-US" i="1" dirty="0" smtClean="0"/>
              <a:t>View</a:t>
            </a:r>
            <a:r>
              <a:rPr lang="uk-UA" i="1" dirty="0" smtClean="0"/>
              <a:t>) </a:t>
            </a:r>
            <a:r>
              <a:rPr lang="uk-UA" dirty="0" smtClean="0"/>
              <a:t>відображає дані кінцевому користувачеві;</a:t>
            </a:r>
          </a:p>
          <a:p>
            <a:r>
              <a:rPr lang="uk-UA" i="1" dirty="0" smtClean="0"/>
              <a:t>Контролер (</a:t>
            </a:r>
            <a:r>
              <a:rPr lang="en-US" i="1" dirty="0" smtClean="0"/>
              <a:t>Controller)</a:t>
            </a:r>
            <a:r>
              <a:rPr lang="uk-UA" dirty="0"/>
              <a:t> </a:t>
            </a:r>
            <a:r>
              <a:rPr lang="uk-UA" dirty="0" smtClean="0"/>
              <a:t>реагує на дії користувача та повідомляє Модель про зміни.</a:t>
            </a:r>
            <a:endParaRPr lang="uk-UA" i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7</a:t>
            </a:fld>
            <a:endParaRPr lang="uk-UA"/>
          </a:p>
        </p:txBody>
      </p:sp>
      <p:pic>
        <p:nvPicPr>
          <p:cNvPr id="9" name="Рисунок 8" descr="D:\Doc\Downloads\ModelViewControllerDiagram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975" y="3110502"/>
            <a:ext cx="3951965" cy="1781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911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веб-сайту: моделі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У якості моделей на сайті виступають об’єкти доступу до даних, які отримуються із баз даних: інформація про наявні моделі автомобілів та виконані запити. Вони мають назву </a:t>
            </a:r>
            <a:r>
              <a:rPr lang="en-US" dirty="0"/>
              <a:t>Data Access Layers</a:t>
            </a:r>
            <a:r>
              <a:rPr lang="ru-RU" dirty="0"/>
              <a:t> (</a:t>
            </a:r>
            <a:r>
              <a:rPr lang="en-US" dirty="0"/>
              <a:t>DAL</a:t>
            </a:r>
            <a:r>
              <a:rPr lang="ru-RU" dirty="0"/>
              <a:t>)</a:t>
            </a:r>
            <a:r>
              <a:rPr lang="uk-UA" dirty="0"/>
              <a:t>, або шар доступу до даних</a:t>
            </a:r>
            <a:r>
              <a:rPr lang="uk-UA" dirty="0" smtClean="0"/>
              <a:t>.</a:t>
            </a:r>
            <a:endParaRPr lang="en-US" dirty="0" smtClean="0"/>
          </a:p>
          <a:p>
            <a:r>
              <a:rPr lang="uk-UA" dirty="0" smtClean="0"/>
              <a:t>Шар доступу до даних надає функції для додавання, зміни або редагування даних.</a:t>
            </a:r>
            <a:endParaRPr lang="uk-UA" dirty="0"/>
          </a:p>
          <a:p>
            <a:r>
              <a:rPr lang="uk-UA" dirty="0" smtClean="0"/>
              <a:t>Дані зберігаються у файлах формату </a:t>
            </a:r>
            <a:r>
              <a:rPr lang="en-US" dirty="0" smtClean="0"/>
              <a:t>XML, </a:t>
            </a:r>
            <a:r>
              <a:rPr lang="uk-UA" dirty="0" smtClean="0"/>
              <a:t>якими зручно керувати за допомогою технології </a:t>
            </a:r>
            <a:r>
              <a:rPr lang="en-US" dirty="0" smtClean="0"/>
              <a:t>LINQ to XML.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119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Розробка веб-сайту: представлення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У </a:t>
            </a:r>
            <a:r>
              <a:rPr lang="uk-UA" dirty="0"/>
              <a:t>випадку </a:t>
            </a:r>
            <a:r>
              <a:rPr lang="en-US" dirty="0"/>
              <a:t>ASP</a:t>
            </a:r>
            <a:r>
              <a:rPr lang="uk-UA" dirty="0"/>
              <a:t>.</a:t>
            </a:r>
            <a:r>
              <a:rPr lang="en-US" dirty="0"/>
              <a:t>NET MVC </a:t>
            </a:r>
            <a:r>
              <a:rPr lang="uk-UA" dirty="0"/>
              <a:t>представлення – це </a:t>
            </a:r>
            <a:r>
              <a:rPr lang="uk-UA" dirty="0" smtClean="0"/>
              <a:t>шаблон </a:t>
            </a:r>
            <a:r>
              <a:rPr lang="en-US" dirty="0"/>
              <a:t>HTML</a:t>
            </a:r>
            <a:r>
              <a:rPr lang="uk-UA" dirty="0" smtClean="0"/>
              <a:t>-сторінки </a:t>
            </a:r>
            <a:r>
              <a:rPr lang="uk-UA" dirty="0"/>
              <a:t>(якщо необхідно, зі вставками коду </a:t>
            </a:r>
            <a:r>
              <a:rPr lang="uk-UA" dirty="0" smtClean="0"/>
              <a:t>мовою </a:t>
            </a:r>
            <a:r>
              <a:rPr lang="en-US" dirty="0" smtClean="0"/>
              <a:t>C</a:t>
            </a:r>
            <a:r>
              <a:rPr lang="uk-UA" dirty="0"/>
              <a:t>#), </a:t>
            </a:r>
            <a:r>
              <a:rPr lang="uk-UA" dirty="0" smtClean="0"/>
              <a:t>який компілюється </a:t>
            </a:r>
            <a:r>
              <a:rPr lang="uk-UA" dirty="0"/>
              <a:t>у </a:t>
            </a:r>
            <a:r>
              <a:rPr lang="uk-UA" dirty="0" smtClean="0"/>
              <a:t>готову </a:t>
            </a:r>
            <a:r>
              <a:rPr lang="en-US" dirty="0"/>
              <a:t>html</a:t>
            </a:r>
            <a:r>
              <a:rPr lang="uk-UA" dirty="0" smtClean="0"/>
              <a:t>-сторінку </a:t>
            </a:r>
            <a:r>
              <a:rPr lang="uk-UA" dirty="0"/>
              <a:t>та скрипти мовою </a:t>
            </a:r>
            <a:r>
              <a:rPr lang="en-US" dirty="0"/>
              <a:t>JavaScript</a:t>
            </a:r>
            <a:r>
              <a:rPr lang="uk-UA" dirty="0" smtClean="0"/>
              <a:t>.</a:t>
            </a:r>
          </a:p>
          <a:p>
            <a:r>
              <a:rPr lang="uk-UA" dirty="0" smtClean="0"/>
              <a:t>Веб-сайт виконано як односторінковий (</a:t>
            </a:r>
            <a:r>
              <a:rPr lang="en-US" dirty="0" smtClean="0"/>
              <a:t>single-page).</a:t>
            </a:r>
          </a:p>
          <a:p>
            <a:r>
              <a:rPr lang="uk-UA" dirty="0" smtClean="0"/>
              <a:t>Для реалізації динамічного контенту та оперативної синхронізації контенту із постачальником були використані такі мови, технології та інструменти:</a:t>
            </a:r>
            <a:r>
              <a:rPr lang="en-US" dirty="0" smtClean="0"/>
              <a:t> HTML, CSS, JavaScript, Twitter Bootstrap, </a:t>
            </a:r>
            <a:r>
              <a:rPr lang="en-US" dirty="0" err="1" smtClean="0"/>
              <a:t>jQuery</a:t>
            </a:r>
            <a:r>
              <a:rPr lang="en-US" dirty="0" smtClean="0"/>
              <a:t>, AJAX, ASP.NET </a:t>
            </a:r>
            <a:r>
              <a:rPr lang="en-US" dirty="0" err="1" smtClean="0"/>
              <a:t>SignalR</a:t>
            </a:r>
            <a:r>
              <a:rPr lang="en-US" dirty="0" smtClean="0"/>
              <a:t>, Knockout.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51C9-4372-456A-9B1A-84A313842573}" type="slidenum">
              <a:rPr lang="uk-UA" smtClean="0"/>
              <a:pPr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674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1161</Words>
  <Application>Microsoft Office PowerPoint</Application>
  <PresentationFormat>Широкий екран</PresentationFormat>
  <Paragraphs>117</Paragraphs>
  <Slides>21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Розробка сервіс-орієнтованої системи онлайн-замовлень на основі технології Windows Communication Foundation</vt:lpstr>
      <vt:lpstr>Актуальність теми</vt:lpstr>
      <vt:lpstr>Мета роботи, об’єкт та предмет дослідження</vt:lpstr>
      <vt:lpstr>Наукова новизна та практична цінність отриманих результатів</vt:lpstr>
      <vt:lpstr>Розробка архітектури системи</vt:lpstr>
      <vt:lpstr>Вибір сервіс-орієнтованої платформи для розробки</vt:lpstr>
      <vt:lpstr>Розробка веб-сайту:  шаблон Model-View-Controller</vt:lpstr>
      <vt:lpstr>Розробка веб-сайту: моделі</vt:lpstr>
      <vt:lpstr>Розробка веб-сайту: представлення</vt:lpstr>
      <vt:lpstr>Розробка веб-сайту: контролер</vt:lpstr>
      <vt:lpstr>Приклад веб-сайту реалізатора</vt:lpstr>
      <vt:lpstr>Розробка сервісів сайту</vt:lpstr>
      <vt:lpstr>Розробка WCF-сервісу сайту</vt:lpstr>
      <vt:lpstr>Розробка сервісів Web API</vt:lpstr>
      <vt:lpstr>Розробка структури клієнтського додатку постачальника</vt:lpstr>
      <vt:lpstr>Розробка WCF-сервісу постачальника</vt:lpstr>
      <vt:lpstr>Приклад клієнтського додатку</vt:lpstr>
      <vt:lpstr>Тестування роботи системи</vt:lpstr>
      <vt:lpstr>Економічна частина</vt:lpstr>
      <vt:lpstr>Висновки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сервіс-орієнтованої системи онлайн-замовлень на основі технології Windows Communication Foundation</dc:title>
  <dc:creator>m2x</dc:creator>
  <cp:lastModifiedBy>m2x</cp:lastModifiedBy>
  <cp:revision>11</cp:revision>
  <dcterms:created xsi:type="dcterms:W3CDTF">2015-11-15T08:57:30Z</dcterms:created>
  <dcterms:modified xsi:type="dcterms:W3CDTF">2015-11-15T10:27:22Z</dcterms:modified>
</cp:coreProperties>
</file>