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86" r:id="rId4"/>
    <p:sldId id="290" r:id="rId5"/>
    <p:sldId id="291" r:id="rId6"/>
    <p:sldId id="296" r:id="rId7"/>
    <p:sldId id="295" r:id="rId8"/>
    <p:sldId id="297" r:id="rId9"/>
    <p:sldId id="287" r:id="rId10"/>
    <p:sldId id="288" r:id="rId11"/>
    <p:sldId id="282" r:id="rId12"/>
    <p:sldId id="289" r:id="rId13"/>
    <p:sldId id="298" r:id="rId14"/>
    <p:sldId id="28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72" autoAdjust="0"/>
    <p:restoredTop sz="94640" autoAdjust="0"/>
  </p:normalViewPr>
  <p:slideViewPr>
    <p:cSldViewPr>
      <p:cViewPr>
        <p:scale>
          <a:sx n="60" d="100"/>
          <a:sy n="60" d="100"/>
        </p:scale>
        <p:origin x="-1452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4984D-4A6A-4860-A893-CBC83A9BFEE8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B5E36-62A6-4D59-9D74-290136402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B5E36-62A6-4D59-9D74-290136402CE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Метод захисту файлових серверів на основі гешування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8077200" cy="28194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гр. ЗІ-14м Миронюк В.В. </a:t>
            </a:r>
          </a:p>
          <a:p>
            <a:pPr algn="r"/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наук. керівн. к.т.н. доцент Баришев Ю.В.</a:t>
            </a:r>
          </a:p>
          <a:p>
            <a:endParaRPr lang="uk-UA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Вінниця 2015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захис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файлів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876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Для забезпечення захисту файлів необхідно:</a:t>
            </a:r>
          </a:p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1.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Обчислити геш-значення на основі паролю та значення поточної дати.</a:t>
            </a:r>
          </a:p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2. Встановити в якості ключа згенероване геш-значення додавши за модулем два геш-значення, обчислене на основі виконуваного файлу на стороні клієнта.</a:t>
            </a:r>
          </a:p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3. Зашифрувати файл. </a:t>
            </a:r>
          </a:p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Вигляд інтерфейсу програмного засобу. Сервер.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66900"/>
            <a:ext cx="8382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Вигляд інтерфейсу програмного засобу. Клієнт.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99" y="1933574"/>
            <a:ext cx="788694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Економічна частина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	Запропоноване технічне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рішення є економічно доцільним, оскільки, крім підвищення ефективності технологічного процесу, це надасть змогу отримати чистий прибуток у розмірі 272555,71 грн. </a:t>
            </a:r>
          </a:p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Крім того, вкладені в розробку кошти окупляться за період 0,77 року.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Актуальність, об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єкт, предмет дослідження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Необхідність розробки нових файлових серверів зумовлена відкритістю процесу автентифікації для зловмисника, який спостерігає за каналом обміну інформацією. </a:t>
            </a:r>
          </a:p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Запропоновано використовувати  стійке до загальних атак гешування користувацьких паролів та використовувати геш-значення як ключів для шифрування. </a:t>
            </a:r>
          </a:p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Об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єктом МКР є процес передачі даних при використанні файлових серверів. Предметом МКР захист даних файлових серверів.</a:t>
            </a:r>
          </a:p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Мета та задачі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Метою МКР є збільшення стійкості захисту файлових серверів. 		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задачами 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дослідження 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є: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проаналізувати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існуючі методи і засоби для побудови файлових серверів з метою визначення нових підходів до підвищення їх захищеності;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удосконалити методи гешування щодо їх стійкості до загальних атак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розробити методи захисту файлових серверів на основі цих методів гешування;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розробити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програмне забезпечення захищеного файлового серверу.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Порівняльна характеристика популярних геш-функцій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676398"/>
          <a:ext cx="7772401" cy="4800602"/>
        </p:xfrm>
        <a:graphic>
          <a:graphicData uri="http://schemas.openxmlformats.org/drawingml/2006/table">
            <a:tbl>
              <a:tblPr/>
              <a:tblGrid>
                <a:gridCol w="1942491"/>
                <a:gridCol w="1483666"/>
                <a:gridCol w="1726479"/>
                <a:gridCol w="2619765"/>
              </a:tblGrid>
              <a:tr h="553915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Назва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Розмір ключа (біт)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Обчислювальна складність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Вразливості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15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MD4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128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uk-UA" sz="1400" baseline="30000">
                          <a:latin typeface="Times New Roman"/>
                          <a:ea typeface="Calibri"/>
                        </a:rPr>
                        <a:t>64 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- 2</a:t>
                      </a:r>
                      <a:r>
                        <a:rPr lang="uk-UA" sz="1400" baseline="30000">
                          <a:latin typeface="Times New Roman"/>
                          <a:ea typeface="Calibri"/>
                        </a:rPr>
                        <a:t>78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Атака дня народження, </a:t>
                      </a:r>
                      <a:endParaRPr lang="en-US" sz="1400" dirty="0" smtClean="0">
                        <a:latin typeface="Times New Roman"/>
                        <a:ea typeface="Calibri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</a:rPr>
                        <a:t>прообраз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uk-UA" sz="1400" dirty="0">
                          <a:latin typeface="Times New Roman"/>
                          <a:ea typeface="Calibri"/>
                        </a:rPr>
                        <a:t>та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II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15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MD5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128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uk-UA" sz="1400" baseline="30000">
                          <a:latin typeface="Times New Roman"/>
                          <a:ea typeface="Calibri"/>
                        </a:rPr>
                        <a:t>21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 -2</a:t>
                      </a:r>
                      <a:r>
                        <a:rPr lang="uk-UA" sz="1400" baseline="30000">
                          <a:latin typeface="Times New Roman"/>
                          <a:ea typeface="Calibri"/>
                        </a:rPr>
                        <a:t>123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Атака дня народження</a:t>
                      </a:r>
                      <a:r>
                        <a:rPr lang="uk-UA" sz="1400" dirty="0" smtClean="0">
                          <a:latin typeface="Times New Roman"/>
                          <a:ea typeface="Calibri"/>
                        </a:rPr>
                        <a:t>,</a:t>
                      </a:r>
                      <a:endParaRPr lang="en-US" sz="1400" dirty="0" smtClean="0">
                        <a:latin typeface="Times New Roman"/>
                        <a:ea typeface="Calibri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uk-UA" sz="1400" dirty="0">
                          <a:latin typeface="Times New Roman"/>
                          <a:ea typeface="Calibri"/>
                        </a:rPr>
                        <a:t>прообраз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uk-UA" sz="1400" dirty="0">
                          <a:latin typeface="Times New Roman"/>
                          <a:ea typeface="Calibri"/>
                        </a:rPr>
                        <a:t>та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II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278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RIPEMD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128</a:t>
                      </a:r>
                      <a:r>
                        <a:rPr lang="en-US" sz="1400">
                          <a:latin typeface="Times New Roman"/>
                          <a:ea typeface="Calibri"/>
                        </a:rPr>
                        <a:t>/160/256/320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uk-UA" sz="1400" baseline="30000">
                          <a:latin typeface="Times New Roman"/>
                          <a:ea typeface="Calibri"/>
                        </a:rPr>
                        <a:t>18</a:t>
                      </a:r>
                      <a:r>
                        <a:rPr lang="en-US" sz="1400">
                          <a:latin typeface="Times New Roman"/>
                          <a:ea typeface="Calibri"/>
                        </a:rPr>
                        <a:t>-2</a:t>
                      </a:r>
                      <a:r>
                        <a:rPr lang="en-US" sz="1400" baseline="30000">
                          <a:latin typeface="Times New Roman"/>
                          <a:ea typeface="Calibri"/>
                        </a:rPr>
                        <a:t>51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Атака дня народження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278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SHA-0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160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400" baseline="30000">
                          <a:latin typeface="Times New Roman"/>
                          <a:ea typeface="Calibri"/>
                        </a:rPr>
                        <a:t>34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Атака дня народження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278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SHA-1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160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400" baseline="30000">
                          <a:latin typeface="Times New Roman"/>
                          <a:ea typeface="Calibri"/>
                        </a:rPr>
                        <a:t>51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Атака дня народження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15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SHA-2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22</a:t>
                      </a:r>
                      <a:r>
                        <a:rPr lang="en-US" sz="1400">
                          <a:latin typeface="Times New Roman"/>
                          <a:ea typeface="Calibri"/>
                        </a:rPr>
                        <a:t>4/256/384/512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400" baseline="30000">
                          <a:latin typeface="Times New Roman"/>
                          <a:ea typeface="Calibri"/>
                        </a:rPr>
                        <a:t>28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 - 2</a:t>
                      </a:r>
                      <a:r>
                        <a:rPr lang="uk-UA" sz="1400" baseline="30000">
                          <a:latin typeface="Times New Roman"/>
                          <a:ea typeface="Calibri"/>
                        </a:rPr>
                        <a:t>495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Атака дня народження</a:t>
                      </a:r>
                      <a:r>
                        <a:rPr lang="uk-UA" sz="1400" dirty="0" smtClean="0">
                          <a:latin typeface="Times New Roman"/>
                          <a:ea typeface="Calibri"/>
                        </a:rPr>
                        <a:t>,</a:t>
                      </a:r>
                      <a:endParaRPr lang="en-US" sz="1400" dirty="0" smtClean="0">
                        <a:latin typeface="Times New Roman"/>
                        <a:ea typeface="Calibri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uk-UA" sz="1400" dirty="0">
                          <a:latin typeface="Times New Roman"/>
                          <a:ea typeface="Calibri"/>
                        </a:rPr>
                        <a:t>прообраз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uk-UA" sz="1400" dirty="0">
                          <a:latin typeface="Times New Roman"/>
                          <a:ea typeface="Calibri"/>
                        </a:rPr>
                        <a:t>та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II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278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SHA-3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256/384/512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-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-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15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ГОСТ 34.11-45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256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uk-UA" sz="1400" baseline="30000">
                          <a:latin typeface="Times New Roman"/>
                          <a:ea typeface="Calibri"/>
                        </a:rPr>
                        <a:t>105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-2</a:t>
                      </a:r>
                      <a:r>
                        <a:rPr lang="uk-UA" sz="1400" baseline="30000">
                          <a:latin typeface="Times New Roman"/>
                          <a:ea typeface="Calibri"/>
                        </a:rPr>
                        <a:t>192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Атака дня народження, </a:t>
                      </a:r>
                      <a:endParaRPr lang="en-US" sz="1400" dirty="0" smtClean="0">
                        <a:latin typeface="Times New Roman"/>
                        <a:ea typeface="Calibri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</a:rPr>
                        <a:t>прообраз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uk-UA" sz="1400" dirty="0">
                          <a:latin typeface="Times New Roman"/>
                          <a:ea typeface="Calibri"/>
                        </a:rPr>
                        <a:t>та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II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15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TIGER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128</a:t>
                      </a:r>
                      <a:r>
                        <a:rPr lang="en-US" sz="1400">
                          <a:latin typeface="Times New Roman"/>
                          <a:ea typeface="Calibri"/>
                        </a:rPr>
                        <a:t>/160/192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400" baseline="30000">
                          <a:latin typeface="Times New Roman"/>
                          <a:ea typeface="Calibri"/>
                        </a:rPr>
                        <a:t>62</a:t>
                      </a:r>
                      <a:r>
                        <a:rPr lang="en-US" sz="1400">
                          <a:latin typeface="Times New Roman"/>
                          <a:ea typeface="Calibri"/>
                        </a:rPr>
                        <a:t>-2</a:t>
                      </a:r>
                      <a:r>
                        <a:rPr lang="en-US" sz="1400" baseline="30000">
                          <a:latin typeface="Times New Roman"/>
                          <a:ea typeface="Calibri"/>
                        </a:rPr>
                        <a:t>184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Атака дня народження, </a:t>
                      </a:r>
                      <a:endParaRPr lang="en-US" sz="1400" dirty="0" smtClean="0">
                        <a:latin typeface="Times New Roman"/>
                        <a:ea typeface="Calibri"/>
                      </a:endParaRP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</a:rPr>
                        <a:t>прообраз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 </a:t>
                      </a:r>
                      <a:r>
                        <a:rPr lang="uk-UA" sz="1400" dirty="0">
                          <a:latin typeface="Times New Roman"/>
                          <a:ea typeface="Calibri"/>
                        </a:rPr>
                        <a:t>та </a:t>
                      </a:r>
                      <a:r>
                        <a:rPr lang="en-US" sz="1400" dirty="0">
                          <a:latin typeface="Times New Roman"/>
                          <a:ea typeface="Calibri"/>
                        </a:rPr>
                        <a:t>II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Загальний підхід до 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побудови геш-функцій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pPr algn="ctr">
              <a:spcBef>
                <a:spcPts val="3600"/>
              </a:spcBef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0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= IV; h</a:t>
            </a:r>
            <a:r>
              <a:rPr lang="en-US" sz="30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= f(m</a:t>
            </a:r>
            <a:r>
              <a:rPr lang="en-US" sz="30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,h</a:t>
            </a:r>
            <a:r>
              <a:rPr lang="en-US" sz="3000" baseline="-25000" dirty="0" smtClean="0">
                <a:latin typeface="Times New Roman" pitchFamily="18" charset="0"/>
                <a:cs typeface="Times New Roman" pitchFamily="18" charset="0"/>
              </a:rPr>
              <a:t>i-1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) H(m)=h</a:t>
            </a:r>
            <a:r>
              <a:rPr lang="en-US" sz="3000" baseline="-25000" dirty="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0"/>
            <a:ext cx="7079166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Функція гешування </a:t>
            </a:r>
            <a:br>
              <a:rPr lang="uk-UA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стійка до загальних атак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	Для ускладнення проведення атак, пропонується використовувати перетворення, які породжують проблему дискретного логарифма. </a:t>
            </a:r>
          </a:p>
          <a:p>
            <a:pPr algn="just">
              <a:buNone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	У випадку правильного вибору примітивного елементу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за модулем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простого числа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, результуюча послідовність блоків геш-значення рівномірно упорядкується. Результатом чого відновлення степеня, за умови зберігання в таємниці компонентів показника степеня, є експоненціально складн</a:t>
            </a:r>
          </a:p>
          <a:p>
            <a:pPr algn="just">
              <a:buNone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3200401" y="4648200"/>
          <a:ext cx="3886199" cy="729436"/>
        </p:xfrm>
        <a:graphic>
          <a:graphicData uri="http://schemas.openxmlformats.org/presentationml/2006/ole">
            <p:oleObj spid="_x0000_s66562" name="Equation" r:id="rId3" imgW="1358640" imgH="253800" progId="Equation.3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3200400" y="5334000"/>
          <a:ext cx="3096904" cy="609600"/>
        </p:xfrm>
        <a:graphic>
          <a:graphicData uri="http://schemas.openxmlformats.org/presentationml/2006/ole">
            <p:oleObj spid="_x0000_s66563" name="Equation" r:id="rId4" imgW="1104840" imgH="215640" progId="Equation.3">
              <p:embed/>
            </p:oleObj>
          </a:graphicData>
        </a:graphic>
      </p:graphicFrame>
      <p:sp>
        <p:nvSpPr>
          <p:cNvPr id="9" name="Left Brace 8"/>
          <p:cNvSpPr/>
          <p:nvPr/>
        </p:nvSpPr>
        <p:spPr>
          <a:xfrm>
            <a:off x="2743200" y="4648200"/>
            <a:ext cx="228600" cy="12954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Атака Жу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48" name="Picture 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79914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249" name="Picture 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733800"/>
            <a:ext cx="80295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250" name="Picture 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5448300"/>
            <a:ext cx="30575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Атака Келсі-Коно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00200"/>
            <a:ext cx="6124575" cy="452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Протокол передачі даних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Обміну файлами передбачає дві сторони – клієнт та сервер. Сервер має прослуховувати деякий порт. Після отримання ідентифікаційного номеру користувача з клієнтського додатку, сервер має надіслати список доступних файлів. Клієнт обирає потрібний файл та надсилає його ім’я серверу. </a:t>
            </a:r>
          </a:p>
          <a:p>
            <a:pPr algn="just">
              <a:buNone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	Визначений файл сервер шифрує та надсилає клієнту.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276600"/>
            <a:ext cx="74009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190</Words>
  <Application>Microsoft Office PowerPoint</Application>
  <PresentationFormat>On-screen Show (4:3)</PresentationFormat>
  <Paragraphs>94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Метод захисту файлових серверів на основі гешування</vt:lpstr>
      <vt:lpstr>Актуальність, об’єкт, предмет дослідження</vt:lpstr>
      <vt:lpstr>Мета та задачі</vt:lpstr>
      <vt:lpstr>Порівняльна характеристика популярних геш-функцій</vt:lpstr>
      <vt:lpstr>Загальний підхід до  побудови геш-функцій</vt:lpstr>
      <vt:lpstr>Функція гешування  стійка до загальних атак</vt:lpstr>
      <vt:lpstr>Атака Жу</vt:lpstr>
      <vt:lpstr>Атака Келсі-Коно</vt:lpstr>
      <vt:lpstr>Протокол передачі даних</vt:lpstr>
      <vt:lpstr>Метод захисту файлів</vt:lpstr>
      <vt:lpstr>Вигляд інтерфейсу програмного засобу. Сервер. </vt:lpstr>
      <vt:lpstr>Вигляд інтерфейсу програмного засобу. Клієнт. </vt:lpstr>
      <vt:lpstr>Економічна частина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для підвищення стійкості геш функцій до відомихатак</dc:title>
  <dc:creator>homework</dc:creator>
  <cp:lastModifiedBy>vit</cp:lastModifiedBy>
  <cp:revision>184</cp:revision>
  <dcterms:created xsi:type="dcterms:W3CDTF">2006-08-16T00:00:00Z</dcterms:created>
  <dcterms:modified xsi:type="dcterms:W3CDTF">2015-11-25T10:41:33Z</dcterms:modified>
</cp:coreProperties>
</file>