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77" r:id="rId4"/>
    <p:sldId id="271" r:id="rId5"/>
    <p:sldId id="275" r:id="rId6"/>
    <p:sldId id="264" r:id="rId7"/>
    <p:sldId id="269" r:id="rId8"/>
    <p:sldId id="283" r:id="rId9"/>
    <p:sldId id="266" r:id="rId10"/>
    <p:sldId id="258" r:id="rId11"/>
    <p:sldId id="287" r:id="rId12"/>
    <p:sldId id="286" r:id="rId13"/>
    <p:sldId id="265" r:id="rId14"/>
    <p:sldId id="282" r:id="rId15"/>
    <p:sldId id="281" r:id="rId16"/>
    <p:sldId id="279" r:id="rId17"/>
    <p:sldId id="288" r:id="rId18"/>
    <p:sldId id="268" r:id="rId19"/>
    <p:sldId id="280" r:id="rId20"/>
    <p:sldId id="278" r:id="rId21"/>
    <p:sldId id="291" r:id="rId22"/>
    <p:sldId id="289" r:id="rId23"/>
    <p:sldId id="270" r:id="rId24"/>
    <p:sldId id="276" r:id="rId25"/>
    <p:sldId id="292" r:id="rId26"/>
    <p:sldId id="273" r:id="rId27"/>
    <p:sldId id="272" r:id="rId28"/>
    <p:sldId id="285" r:id="rId29"/>
    <p:sldId id="263" r:id="rId3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2867" autoAdjust="0"/>
  </p:normalViewPr>
  <p:slideViewPr>
    <p:cSldViewPr>
      <p:cViewPr>
        <p:scale>
          <a:sx n="66" d="100"/>
          <a:sy n="66" d="100"/>
        </p:scale>
        <p:origin x="-149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3374-B8DC-4832-B139-1FB8F83D479C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4CF08-0015-4084-9DA2-9F2780B6C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952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4CF08-0015-4084-9DA2-9F2780B6CFE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400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4CF08-0015-4084-9DA2-9F2780B6CFE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118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4CF08-0015-4084-9DA2-9F2780B6CFEB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04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089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91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80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9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96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7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63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54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6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68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90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6691D-F710-46EC-BBA6-331BDF018404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FFCC-A28C-4223-A5C7-E7A05C748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110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1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396536" cy="1793167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dirty="0" err="1">
                <a:effectLst/>
              </a:rPr>
              <a:t>Методи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>та</a:t>
            </a:r>
            <a:r>
              <a:rPr lang="en-US" dirty="0" smtClean="0">
                <a:effectLst/>
              </a:rPr>
              <a:t> </a:t>
            </a:r>
            <a:r>
              <a:rPr lang="ru-RU" dirty="0" err="1" smtClean="0"/>
              <a:t>структури</a:t>
            </a:r>
            <a:r>
              <a:rPr lang="ru-RU" dirty="0" smtClean="0"/>
              <a:t> </a:t>
            </a:r>
            <a:r>
              <a:rPr lang="ru-RU" dirty="0" err="1" smtClean="0"/>
              <a:t>спеціалізованих</a:t>
            </a:r>
            <a:r>
              <a:rPr lang="ru-RU" dirty="0" smtClean="0"/>
              <a:t> </a:t>
            </a:r>
            <a:r>
              <a:rPr lang="ru-RU" dirty="0" err="1" smtClean="0"/>
              <a:t>процесорів</a:t>
            </a:r>
            <a:r>
              <a:rPr lang="ru-RU" dirty="0" smtClean="0"/>
              <a:t> для гешування </a:t>
            </a:r>
            <a:r>
              <a:rPr lang="ru-RU" dirty="0" err="1" smtClean="0"/>
              <a:t>стійкого</a:t>
            </a:r>
            <a:r>
              <a:rPr lang="ru-RU" dirty="0" smtClean="0"/>
              <a:t> до </a:t>
            </a:r>
            <a:r>
              <a:rPr lang="ru-RU" dirty="0" err="1" smtClean="0"/>
              <a:t>загальних</a:t>
            </a:r>
            <a:r>
              <a:rPr lang="ru-RU" dirty="0" smtClean="0"/>
              <a:t> атак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1" y="4293096"/>
            <a:ext cx="6756248" cy="1584176"/>
          </a:xfrm>
        </p:spPr>
        <p:txBody>
          <a:bodyPr>
            <a:noAutofit/>
          </a:bodyPr>
          <a:lstStyle/>
          <a:p>
            <a:pPr algn="l"/>
            <a:r>
              <a:rPr lang="uk-UA" sz="2000" dirty="0" smtClean="0">
                <a:solidFill>
                  <a:schemeClr val="tx1"/>
                </a:solidFill>
              </a:rPr>
              <a:t>Доповідач: магістрант, студент гр. ЗІ-14м </a:t>
            </a:r>
            <a:r>
              <a:rPr lang="uk-UA" sz="2000" dirty="0">
                <a:solidFill>
                  <a:schemeClr val="tx1"/>
                </a:solidFill>
              </a:rPr>
              <a:t>Зозуля А. О</a:t>
            </a:r>
            <a:r>
              <a:rPr lang="uk-UA" sz="2000" dirty="0" smtClean="0">
                <a:solidFill>
                  <a:schemeClr val="tx1"/>
                </a:solidFill>
              </a:rPr>
              <a:t>.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uk-UA" sz="2000" dirty="0" smtClean="0">
                <a:solidFill>
                  <a:schemeClr val="tx1"/>
                </a:solidFill>
              </a:rPr>
              <a:t>Науковий керівник: к. т. н., доц. </a:t>
            </a:r>
            <a:r>
              <a:rPr lang="uk-UA" sz="2000" dirty="0" err="1" smtClean="0">
                <a:solidFill>
                  <a:schemeClr val="tx1"/>
                </a:solidFill>
              </a:rPr>
              <a:t>Баришев</a:t>
            </a:r>
            <a:r>
              <a:rPr lang="uk-UA" sz="2000" dirty="0" smtClean="0">
                <a:solidFill>
                  <a:schemeClr val="tx1"/>
                </a:solidFill>
              </a:rPr>
              <a:t> Ю. В.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uk-UA" sz="2000" dirty="0" smtClean="0">
                <a:solidFill>
                  <a:schemeClr val="tx1"/>
                </a:solidFill>
              </a:rPr>
              <a:t>Кафедра захисту інформації</a:t>
            </a:r>
          </a:p>
          <a:p>
            <a:pPr algn="l"/>
            <a:r>
              <a:rPr lang="uk-UA" sz="2000" dirty="0" smtClean="0">
                <a:solidFill>
                  <a:schemeClr val="tx1"/>
                </a:solidFill>
              </a:rPr>
              <a:t>Вінницький національний технічний університет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1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686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uk-UA" dirty="0" smtClean="0"/>
              <a:t>Функція ущільнення для </a:t>
            </a:r>
            <a:r>
              <a:rPr lang="uk-UA" dirty="0" err="1" smtClean="0"/>
              <a:t>гешування</a:t>
            </a:r>
            <a:r>
              <a:rPr lang="uk-UA" dirty="0" smtClean="0"/>
              <a:t> даних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844824"/>
                <a:ext cx="8280920" cy="4752528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ru-RU" sz="3200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ru-RU" sz="3200" i="1">
                              <a:latin typeface="Cambria Math"/>
                            </a:rPr>
                            <m:t>𝑖</m:t>
                          </m:r>
                        </m:sub>
                        <m:sup/>
                      </m:sSubSup>
                      <m:r>
                        <a:rPr lang="ru-RU" sz="3200" i="1">
                          <a:latin typeface="Cambria Math"/>
                        </a:rPr>
                        <m:t>≡</m:t>
                      </m:r>
                      <m:sSup>
                        <m:sSupPr>
                          <m:ctrlPr>
                            <a:rPr lang="ru-RU" sz="32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3200" i="1">
                              <a:latin typeface="Cambria Math"/>
                            </a:rPr>
                            <m:t>𝑔</m:t>
                          </m:r>
                        </m:e>
                        <m:sup>
                          <m:sSubSup>
                            <m:sSubSupPr>
                              <m:ctrlPr>
                                <a:rPr lang="ru-RU" sz="32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ru-RU" sz="32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ru-RU" sz="32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ru-RU" sz="3200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</m:sSubSup>
                          <m:r>
                            <a:rPr lang="ru-RU" sz="32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ru-RU" sz="3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ru-RU" sz="3200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r>
                            <a:rPr lang="ru-RU" sz="3200" i="1">
                              <a:latin typeface="Cambria Math"/>
                            </a:rPr>
                            <m:t>)</m:t>
                          </m:r>
                        </m:sup>
                      </m:sSup>
                      <m:r>
                        <a:rPr lang="ru-RU" sz="3200" i="1">
                          <a:latin typeface="Cambria Math"/>
                        </a:rPr>
                        <m:t>𝑚𝑜𝑑</m:t>
                      </m:r>
                      <m:r>
                        <a:rPr lang="ru-RU" sz="3200" i="1">
                          <a:latin typeface="Cambria Math"/>
                        </a:rPr>
                        <m:t> </m:t>
                      </m:r>
                      <m:r>
                        <a:rPr lang="en-US" sz="3200" b="0" i="1" smtClean="0">
                          <a:latin typeface="Cambria Math"/>
                        </a:rPr>
                        <m:t>𝑝</m:t>
                      </m:r>
                      <m:r>
                        <a:rPr lang="uk-UA" sz="3200" b="0" i="0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uk-UA" sz="3200" dirty="0" smtClean="0"/>
              </a:p>
              <a:p>
                <a:pPr marL="45720" indent="0">
                  <a:buNone/>
                </a:pPr>
                <a:r>
                  <a:rPr lang="uk-UA" sz="3200" dirty="0" smtClean="0"/>
                  <a:t>де:</a:t>
                </a:r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32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3200" dirty="0" smtClean="0"/>
                  <a:t>– проміжне </a:t>
                </a:r>
                <a:r>
                  <a:rPr lang="uk-UA" sz="3200" dirty="0" err="1" smtClean="0"/>
                  <a:t>геш-значення</a:t>
                </a:r>
                <a:r>
                  <a:rPr lang="uk-UA" sz="3200" dirty="0" smtClean="0"/>
                  <a:t>, отримане на </a:t>
                </a:r>
                <a:r>
                  <a:rPr lang="uk-UA" sz="3200" i="1" dirty="0" smtClean="0">
                    <a:latin typeface="Times New Roman" pitchFamily="18" charset="0"/>
                    <a:cs typeface="Times New Roman" pitchFamily="18" charset="0"/>
                  </a:rPr>
                  <a:t>і</a:t>
                </a:r>
                <a:r>
                  <a:rPr lang="uk-UA" sz="3200" dirty="0" smtClean="0"/>
                  <a:t>-му кроці; </a:t>
                </a:r>
              </a:p>
              <a:p>
                <a:pPr lvl="0">
                  <a:buFontTx/>
                  <a:buChar char="-"/>
                </a:pPr>
                <a:r>
                  <a:rPr lang="en-US" sz="3200" dirty="0" smtClean="0"/>
                  <a:t>g – </a:t>
                </a:r>
                <a:r>
                  <a:rPr lang="uk-UA" sz="3200" dirty="0" smtClean="0"/>
                  <a:t>примітивний елемент за модулем </a:t>
                </a:r>
                <a:r>
                  <a:rPr lang="en-US" sz="3200" dirty="0"/>
                  <a:t>p</a:t>
                </a:r>
                <a:r>
                  <a:rPr lang="uk-UA" sz="3200" dirty="0" smtClean="0"/>
                  <a:t>;</a:t>
                </a:r>
                <a:endParaRPr lang="ru-RU" sz="3200" dirty="0"/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32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3200" dirty="0"/>
                  <a:t>– </a:t>
                </a:r>
                <a:r>
                  <a:rPr lang="uk-UA" sz="3200" i="1" dirty="0" smtClean="0">
                    <a:latin typeface="Times New Roman" pitchFamily="18" charset="0"/>
                    <a:cs typeface="Times New Roman" pitchFamily="18" charset="0"/>
                  </a:rPr>
                  <a:t>і</a:t>
                </a:r>
                <a:r>
                  <a:rPr lang="uk-UA" sz="3200" dirty="0" smtClean="0"/>
                  <a:t>-й блок даних;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67544" y="1844824"/>
                <a:ext cx="8280920" cy="4752528"/>
              </a:xfrm>
              <a:blipFill rotWithShape="1">
                <a:blip r:embed="rId2" cstate="print"/>
                <a:stretch>
                  <a:fillRect l="-2283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785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686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uk-UA" dirty="0" smtClean="0"/>
              <a:t>Функція ущільнення для </a:t>
            </a:r>
            <a:r>
              <a:rPr lang="uk-UA" dirty="0" err="1" smtClean="0"/>
              <a:t>гешування</a:t>
            </a:r>
            <a:r>
              <a:rPr lang="uk-UA" dirty="0" smtClean="0"/>
              <a:t> даних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060848"/>
                <a:ext cx="8280920" cy="3384376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uk-UA" sz="32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sup>
                      </m:sSubSup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≡</m:t>
                      </m:r>
                      <m:sSup>
                        <m:sSupPr>
                          <m:ctrlPr>
                            <a:rPr lang="uk-UA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𝑔</m:t>
                          </m:r>
                        </m:e>
                        <m:sup>
                          <m:d>
                            <m:dPr>
                              <m:ctrlPr>
                                <a:rPr lang="uk-UA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</m:sup>
                              </m:sSubSup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uk-UA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r>
                        <m:rPr>
                          <m:sty m:val="p"/>
                        </m:rPr>
                        <a:rPr lang="en-US" sz="3200">
                          <a:solidFill>
                            <a:schemeClr val="tx1"/>
                          </a:solidFill>
                          <a:latin typeface="Cambria Math"/>
                        </a:rPr>
                        <m:t>mod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i="1">
                          <a:solidFill>
                            <a:schemeClr val="tx1"/>
                          </a:solidFill>
                          <a:latin typeface="Cambria Math"/>
                        </a:rPr>
                        <m:t>𝑝</m:t>
                      </m:r>
                    </m:oMath>
                  </m:oMathPara>
                </a14:m>
                <a:endParaRPr lang="uk-UA" sz="3200" dirty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r>
                  <a:rPr lang="en-US" sz="3200" dirty="0">
                    <a:solidFill>
                      <a:schemeClr val="tx1"/>
                    </a:solidFill>
                  </a:rPr>
                  <a:t/>
                </a:r>
                <a:br>
                  <a:rPr lang="en-US" sz="3200" dirty="0">
                    <a:solidFill>
                      <a:schemeClr val="tx1"/>
                    </a:solidFill>
                  </a:rPr>
                </a:br>
                <a:r>
                  <a:rPr lang="uk-UA" sz="3200" dirty="0" smtClean="0">
                    <a:solidFill>
                      <a:schemeClr val="tx1"/>
                    </a:solidFill>
                  </a:rPr>
                  <a:t>де:</a:t>
                </a:r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𝑗</m:t>
                        </m:r>
                      </m:sup>
                    </m:sSubSup>
                  </m:oMath>
                </a14:m>
                <a:r>
                  <a:rPr lang="uk-UA" sz="3200" dirty="0" smtClean="0">
                    <a:solidFill>
                      <a:schemeClr val="tx1"/>
                    </a:solidFill>
                  </a:rPr>
                  <a:t>– </a:t>
                </a:r>
                <a:r>
                  <a:rPr lang="uk-UA" dirty="0" smtClean="0"/>
                  <a:t>попереднє </a:t>
                </a:r>
                <a:r>
                  <a:rPr lang="uk-UA" sz="3200" dirty="0" smtClean="0">
                    <a:solidFill>
                      <a:schemeClr val="tx1"/>
                    </a:solidFill>
                  </a:rPr>
                  <a:t>проміжне геш-значення, отримане на </a:t>
                </a:r>
                <a:r>
                  <a:rPr lang="uk-UA" sz="320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і</a:t>
                </a:r>
                <a:r>
                  <a:rPr lang="uk-UA" sz="3200" dirty="0" smtClean="0">
                    <a:solidFill>
                      <a:schemeClr val="tx1"/>
                    </a:solidFill>
                  </a:rPr>
                  <a:t>-му кроці;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060848"/>
                <a:ext cx="8280920" cy="3384376"/>
              </a:xfrm>
              <a:blipFill rotWithShape="1">
                <a:blip r:embed="rId2"/>
                <a:stretch>
                  <a:fillRect l="-13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791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686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 smtClean="0">
                <a:effectLst/>
              </a:rPr>
              <a:t>Метод </a:t>
            </a:r>
            <a:r>
              <a:rPr lang="uk-UA" dirty="0" smtClean="0"/>
              <a:t>багатоканального </a:t>
            </a:r>
            <a:r>
              <a:rPr lang="uk-UA" dirty="0" smtClean="0">
                <a:effectLst/>
              </a:rPr>
              <a:t>гешування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844824"/>
                <a:ext cx="8280920" cy="4752528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uk-UA" sz="3200" b="0" i="0" smtClean="0">
                          <a:solidFill>
                            <a:schemeClr val="tx1"/>
                          </a:solidFill>
                        </a:rPr>
                        <m:t>П</m:t>
                      </m:r>
                      <m:r>
                        <m:rPr>
                          <m:nor/>
                        </m:rPr>
                        <a:rPr lang="uk-UA" sz="3200" smtClean="0">
                          <a:solidFill>
                            <a:schemeClr val="tx1"/>
                          </a:solidFill>
                        </a:rPr>
                        <m:t>ередбачає такі дії:</m:t>
                      </m:r>
                    </m:oMath>
                  </m:oMathPara>
                </a14:m>
                <a:endParaRPr lang="ru-RU" sz="3200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uk-UA" sz="2400" dirty="0">
                    <a:solidFill>
                      <a:schemeClr val="tx1"/>
                    </a:solidFill>
                  </a:rPr>
                  <a:t>отримання вхідного повідомлення </a:t>
                </a:r>
                <a:r>
                  <a:rPr lang="uk-UA" sz="2400" i="1" dirty="0">
                    <a:solidFill>
                      <a:schemeClr val="tx1"/>
                    </a:solidFill>
                  </a:rPr>
                  <a:t>M</a:t>
                </a:r>
                <a:r>
                  <a:rPr lang="uk-UA" sz="2400" dirty="0">
                    <a:solidFill>
                      <a:schemeClr val="tx1"/>
                    </a:solidFill>
                  </a:rPr>
                  <a:t> і доповнення його до найменшої довжини, що кратна довжині блоку даних, якщо </a:t>
                </a:r>
                <a:r>
                  <a:rPr lang="uk-UA" sz="2400" i="1" dirty="0">
                    <a:solidFill>
                      <a:schemeClr val="tx1"/>
                    </a:solidFill>
                  </a:rPr>
                  <a:t>M</a:t>
                </a:r>
                <a:r>
                  <a:rPr lang="uk-UA" sz="2400" dirty="0">
                    <a:solidFill>
                      <a:schemeClr val="tx1"/>
                    </a:solidFill>
                  </a:rPr>
                  <a:t> не кратне 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q</a:t>
                </a:r>
                <a:r>
                  <a:rPr lang="uk-UA" sz="2400" i="1" dirty="0" err="1">
                    <a:solidFill>
                      <a:schemeClr val="tx1"/>
                    </a:solidFill>
                  </a:rPr>
                  <a:t>-</a:t>
                </a:r>
                <a:r>
                  <a:rPr lang="uk-UA" sz="2400" dirty="0" err="1">
                    <a:solidFill>
                      <a:schemeClr val="tx1"/>
                    </a:solidFill>
                  </a:rPr>
                  <a:t>обчислювальним</a:t>
                </a:r>
                <a:r>
                  <a:rPr lang="uk-UA" sz="2400" dirty="0">
                    <a:solidFill>
                      <a:schemeClr val="tx1"/>
                    </a:solidFill>
                  </a:rPr>
                  <a:t> каналам відповідного розряду;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uk-UA" sz="2400" dirty="0">
                    <a:solidFill>
                      <a:schemeClr val="tx1"/>
                    </a:solidFill>
                  </a:rPr>
                  <a:t>розбиття вхідного повідомлення </a:t>
                </a:r>
                <a:r>
                  <a:rPr lang="uk-UA" sz="2400" i="1" dirty="0">
                    <a:solidFill>
                      <a:schemeClr val="tx1"/>
                    </a:solidFill>
                  </a:rPr>
                  <a:t>M</a:t>
                </a:r>
                <a:r>
                  <a:rPr lang="uk-UA" sz="2400" dirty="0">
                    <a:solidFill>
                      <a:schemeClr val="tx1"/>
                    </a:solidFill>
                  </a:rPr>
                  <a:t> на блоки даних рівної довжини ;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uk-UA" sz="2400" dirty="0">
                    <a:solidFill>
                      <a:schemeClr val="tx1"/>
                    </a:solidFill>
                  </a:rPr>
                  <a:t>визначення показника степеня на основі повідомлення 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m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i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uk-UA" sz="2400" dirty="0">
                    <a:solidFill>
                      <a:schemeClr val="tx1"/>
                    </a:solidFill>
                  </a:rPr>
                  <a:t>та геш-значення 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h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i</a:t>
                </a:r>
                <a:r>
                  <a:rPr lang="uk-UA" sz="2400" dirty="0">
                    <a:solidFill>
                      <a:schemeClr val="tx1"/>
                    </a:solidFill>
                  </a:rPr>
                  <a:t>;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uk-UA" sz="2400" dirty="0">
                    <a:solidFill>
                      <a:schemeClr val="tx1"/>
                    </a:solidFill>
                  </a:rPr>
                  <a:t>обчислення проміжного геш-значення, шляхом піднесення примітивного елемента </a:t>
                </a:r>
                <a:r>
                  <a:rPr lang="uk-UA" sz="2400" i="1" dirty="0">
                    <a:solidFill>
                      <a:schemeClr val="tx1"/>
                    </a:solidFill>
                  </a:rPr>
                  <a:t>g</a:t>
                </a:r>
                <a:r>
                  <a:rPr lang="uk-UA" sz="2400" dirty="0">
                    <a:solidFill>
                      <a:schemeClr val="tx1"/>
                    </a:solidFill>
                  </a:rPr>
                  <a:t> до степеня за модулем </a:t>
                </a:r>
                <a:r>
                  <a:rPr lang="uk-UA" sz="2400" i="1" dirty="0">
                    <a:solidFill>
                      <a:schemeClr val="tx1"/>
                    </a:solidFill>
                  </a:rPr>
                  <a:t>p</a:t>
                </a:r>
                <a:r>
                  <a:rPr lang="uk-UA" sz="2400" dirty="0">
                    <a:solidFill>
                      <a:schemeClr val="tx1"/>
                    </a:solidFill>
                  </a:rPr>
                  <a:t>;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uk-UA" sz="2400" dirty="0">
                    <a:solidFill>
                      <a:schemeClr val="tx1"/>
                    </a:solidFill>
                  </a:rPr>
                  <a:t>множення проміжних геш-значень.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uk-UA" sz="2400" dirty="0">
                    <a:solidFill>
                      <a:schemeClr val="tx1"/>
                    </a:solidFill>
                  </a:rPr>
                  <a:t>Повторення кроків 3, 4, 5 поки не закінчиться вхідного повідомлення </a:t>
                </a:r>
                <a:r>
                  <a:rPr lang="uk-UA" sz="2400" i="1" dirty="0">
                    <a:solidFill>
                      <a:schemeClr val="tx1"/>
                    </a:solidFill>
                  </a:rPr>
                  <a:t>M </a:t>
                </a:r>
                <a:r>
                  <a:rPr lang="uk-UA" sz="2400" dirty="0">
                    <a:solidFill>
                      <a:schemeClr val="tx1"/>
                    </a:solidFill>
                  </a:rPr>
                  <a:t>відповідно до формули 3.4;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67544" y="1844824"/>
                <a:ext cx="8280920" cy="4752528"/>
              </a:xfrm>
              <a:blipFill rotWithShape="1">
                <a:blip r:embed="rId2"/>
                <a:stretch>
                  <a:fillRect l="-8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99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364" y="116632"/>
            <a:ext cx="781927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 smtClean="0"/>
              <a:t>Загальна схема спеціалізованого процесора</a:t>
            </a:r>
            <a:endParaRPr lang="ru-RU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4166640"/>
              </p:ext>
            </p:extLst>
          </p:nvPr>
        </p:nvGraphicFramePr>
        <p:xfrm>
          <a:off x="699224" y="1556792"/>
          <a:ext cx="7745552" cy="666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Visio" r:id="rId3" imgW="3608508" imgH="3118180" progId="Visio.Drawing.11">
                  <p:embed/>
                </p:oleObj>
              </mc:Choice>
              <mc:Fallback>
                <p:oleObj name="Visio" r:id="rId3" imgW="3608508" imgH="3118180" progId="Visio.Drawing.11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224" y="1556792"/>
                        <a:ext cx="7745552" cy="66693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0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686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Е</a:t>
            </a:r>
            <a:r>
              <a:rPr lang="ru-RU" dirty="0">
                <a:effectLst/>
              </a:rPr>
              <a:t>16</a:t>
            </a:r>
            <a:r>
              <a:rPr lang="uk-UA" dirty="0">
                <a:effectLst/>
              </a:rPr>
              <a:t>с16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264117"/>
              </p:ext>
            </p:extLst>
          </p:nvPr>
        </p:nvGraphicFramePr>
        <p:xfrm>
          <a:off x="561606" y="1988840"/>
          <a:ext cx="8020788" cy="38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Visio" r:id="rId3" imgW="5325638" imgH="2592134" progId="Visio.Drawing.11">
                  <p:embed/>
                </p:oleObj>
              </mc:Choice>
              <mc:Fallback>
                <p:oleObj name="Visio" r:id="rId3" imgW="5325638" imgH="2592134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606" y="1988840"/>
                        <a:ext cx="8020788" cy="3888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353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3690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</a:t>
            </a:r>
            <a:r>
              <a:rPr lang="en-US" dirty="0">
                <a:effectLst/>
              </a:rPr>
              <a:t>D</a:t>
            </a:r>
            <a:r>
              <a:rPr lang="ru-RU" dirty="0">
                <a:effectLst/>
              </a:rPr>
              <a:t>16</a:t>
            </a:r>
            <a:r>
              <a:rPr lang="uk-UA" dirty="0">
                <a:effectLst/>
              </a:rPr>
              <a:t>с16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003108"/>
              </p:ext>
            </p:extLst>
          </p:nvPr>
        </p:nvGraphicFramePr>
        <p:xfrm>
          <a:off x="475249" y="1988840"/>
          <a:ext cx="8193501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Visio" r:id="rId3" imgW="5613715" imgH="2592134" progId="Visio.Drawing.11">
                  <p:embed/>
                </p:oleObj>
              </mc:Choice>
              <mc:Fallback>
                <p:oleObj name="Visio" r:id="rId3" imgW="5613715" imgH="2592134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249" y="1988840"/>
                        <a:ext cx="8193501" cy="37444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77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6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Е</a:t>
            </a:r>
            <a:r>
              <a:rPr lang="ru-RU" dirty="0">
                <a:effectLst/>
              </a:rPr>
              <a:t>256</a:t>
            </a:r>
            <a:r>
              <a:rPr lang="uk-UA" dirty="0">
                <a:effectLst/>
              </a:rPr>
              <a:t>с</a:t>
            </a:r>
            <a:r>
              <a:rPr lang="ru-RU" dirty="0">
                <a:effectLst/>
              </a:rPr>
              <a:t>4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610678"/>
              </p:ext>
            </p:extLst>
          </p:nvPr>
        </p:nvGraphicFramePr>
        <p:xfrm>
          <a:off x="271772" y="2564904"/>
          <a:ext cx="8600456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Visio" r:id="rId3" imgW="7710631" imgH="2255756" progId="Visio.Drawing.11">
                  <p:embed/>
                </p:oleObj>
              </mc:Choice>
              <mc:Fallback>
                <p:oleObj name="Visio" r:id="rId3" imgW="7710631" imgH="2255756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72" y="2564904"/>
                        <a:ext cx="8600456" cy="2520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331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6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</a:t>
            </a:r>
            <a:r>
              <a:rPr lang="en-US" dirty="0">
                <a:effectLst/>
              </a:rPr>
              <a:t>D</a:t>
            </a:r>
            <a:r>
              <a:rPr lang="ru-RU" dirty="0">
                <a:effectLst/>
              </a:rPr>
              <a:t>256</a:t>
            </a:r>
            <a:r>
              <a:rPr lang="uk-UA" dirty="0">
                <a:effectLst/>
              </a:rPr>
              <a:t>с</a:t>
            </a:r>
            <a:r>
              <a:rPr lang="ru-RU" dirty="0">
                <a:effectLst/>
              </a:rPr>
              <a:t>4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484602"/>
              </p:ext>
            </p:extLst>
          </p:nvPr>
        </p:nvGraphicFramePr>
        <p:xfrm>
          <a:off x="323527" y="1628800"/>
          <a:ext cx="8542303" cy="38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name="Visio" r:id="rId3" imgW="5683036" imgH="2592134" progId="Visio.Drawing.11">
                  <p:embed/>
                </p:oleObj>
              </mc:Choice>
              <mc:Fallback>
                <p:oleObj name="Visio" r:id="rId3" imgW="5683036" imgH="2592134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7" y="1628800"/>
                        <a:ext cx="8542303" cy="3888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922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711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Схема блоку піднесення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68599"/>
              </p:ext>
            </p:extLst>
          </p:nvPr>
        </p:nvGraphicFramePr>
        <p:xfrm>
          <a:off x="455209" y="764704"/>
          <a:ext cx="8688791" cy="5877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Visio" r:id="rId3" imgW="3767652" imgH="2543771" progId="Visio.Drawing.11">
                  <p:embed/>
                </p:oleObj>
              </mc:Choice>
              <mc:Fallback>
                <p:oleObj name="Visio" r:id="rId3" imgW="3767652" imgH="2543771" progId="Visio.Drawing.11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209" y="764704"/>
                        <a:ext cx="8688791" cy="58772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681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473" y="188640"/>
            <a:ext cx="8208912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</a:t>
            </a:r>
            <a:r>
              <a:rPr lang="en-US" dirty="0">
                <a:effectLst/>
              </a:rPr>
              <a:t>A</a:t>
            </a:r>
            <a:r>
              <a:rPr lang="uk-UA" dirty="0">
                <a:effectLst/>
              </a:rPr>
              <a:t>Е</a:t>
            </a:r>
            <a:r>
              <a:rPr lang="ru-RU" dirty="0">
                <a:effectLst/>
              </a:rPr>
              <a:t>16</a:t>
            </a:r>
            <a:r>
              <a:rPr lang="uk-UA" dirty="0">
                <a:effectLst/>
              </a:rPr>
              <a:t>с16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151325"/>
              </p:ext>
            </p:extLst>
          </p:nvPr>
        </p:nvGraphicFramePr>
        <p:xfrm>
          <a:off x="251520" y="1412776"/>
          <a:ext cx="8654462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Visio" r:id="rId3" imgW="7845768" imgH="4500165" progId="Visio.Drawing.11">
                  <p:embed/>
                </p:oleObj>
              </mc:Choice>
              <mc:Fallback>
                <p:oleObj name="Visio" r:id="rId3" imgW="7845768" imgH="4500165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412776"/>
                        <a:ext cx="8654462" cy="4968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480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uk-UA" sz="2400" dirty="0" smtClean="0">
                <a:solidFill>
                  <a:schemeClr val="tx1"/>
                </a:solidFill>
              </a:rPr>
              <a:t>Об'єкт – процес криптографічного захисту інформації.</a:t>
            </a:r>
          </a:p>
          <a:p>
            <a:pPr marL="45720" indent="0" algn="just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Предмет – апаратні засоби </a:t>
            </a:r>
            <a:r>
              <a:rPr lang="uk-UA" sz="2400" dirty="0">
                <a:solidFill>
                  <a:schemeClr val="tx1"/>
                </a:solidFill>
              </a:rPr>
              <a:t>криптографічного захисту інформації.</a:t>
            </a:r>
            <a:endParaRPr lang="uk-UA" sz="2400" dirty="0" smtClean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uk-UA" sz="2400" dirty="0" smtClean="0">
                <a:solidFill>
                  <a:schemeClr val="tx1"/>
                </a:solidFill>
              </a:rPr>
              <a:t>Мета: збільшити швидкість гешування даних алгоритмом з теоретично доведеною стійкістю, розробивши спеціалізований процесор.</a:t>
            </a:r>
          </a:p>
          <a:p>
            <a:pPr marL="4572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uk-UA" sz="2400" dirty="0">
                <a:solidFill>
                  <a:schemeClr val="tx1"/>
                </a:solidFill>
              </a:rPr>
              <a:t>Задачі:</a:t>
            </a:r>
          </a:p>
          <a:p>
            <a:pPr>
              <a:buFontTx/>
              <a:buChar char="-"/>
            </a:pPr>
            <a:r>
              <a:rPr lang="uk-UA" sz="2400" dirty="0">
                <a:solidFill>
                  <a:schemeClr val="tx1"/>
                </a:solidFill>
              </a:rPr>
              <a:t>Проаналізувати загальні атаки;</a:t>
            </a:r>
          </a:p>
          <a:p>
            <a:pPr>
              <a:buFontTx/>
              <a:buChar char="-"/>
            </a:pPr>
            <a:r>
              <a:rPr lang="uk-UA" sz="2400" dirty="0">
                <a:solidFill>
                  <a:schemeClr val="tx1"/>
                </a:solidFill>
              </a:rPr>
              <a:t>Розробити алгоритм гешування даних;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uk-UA" sz="2400" dirty="0">
                <a:solidFill>
                  <a:schemeClr val="tx1"/>
                </a:solidFill>
              </a:rPr>
              <a:t>Розробити </a:t>
            </a:r>
            <a:r>
              <a:rPr lang="ru-RU" sz="2400" dirty="0" err="1">
                <a:solidFill>
                  <a:schemeClr val="tx1"/>
                </a:solidFill>
              </a:rPr>
              <a:t>методи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uk-UA" sz="2400" dirty="0">
                <a:solidFill>
                  <a:schemeClr val="tx1"/>
                </a:solidFill>
              </a:rPr>
              <a:t>гешування даних;</a:t>
            </a:r>
          </a:p>
          <a:p>
            <a:pPr>
              <a:buFontTx/>
              <a:buChar char="-"/>
            </a:pPr>
            <a:r>
              <a:rPr lang="uk-UA" sz="2400" dirty="0">
                <a:solidFill>
                  <a:schemeClr val="tx1"/>
                </a:solidFill>
              </a:rPr>
              <a:t>Розробити структуру спеціалізованого пристрою. </a:t>
            </a:r>
            <a:endParaRPr lang="ru-RU" sz="2400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uk-UA" sz="2400" dirty="0" smtClean="0">
                <a:solidFill>
                  <a:schemeClr val="tx1"/>
                </a:solidFill>
              </a:rPr>
              <a:t>Суттєвий внесок у розвиток даної галузі зробили такі вчені як: </a:t>
            </a:r>
            <a:r>
              <a:rPr lang="uk-UA" sz="2400" dirty="0">
                <a:solidFill>
                  <a:schemeClr val="tx1"/>
                </a:solidFill>
              </a:rPr>
              <a:t>Бабенко В. Г., Бойко А. О. </a:t>
            </a:r>
            <a:r>
              <a:rPr lang="uk-UA" sz="2400" dirty="0" err="1">
                <a:solidFill>
                  <a:schemeClr val="tx1"/>
                </a:solidFill>
              </a:rPr>
              <a:t>Корченко</a:t>
            </a:r>
            <a:r>
              <a:rPr lang="uk-UA" sz="2400" dirty="0">
                <a:solidFill>
                  <a:schemeClr val="tx1"/>
                </a:solidFill>
              </a:rPr>
              <a:t> О. Г., </a:t>
            </a:r>
            <a:r>
              <a:rPr lang="uk-UA" sz="2400" dirty="0" err="1" smtClean="0">
                <a:solidFill>
                  <a:schemeClr val="tx1"/>
                </a:solidFill>
              </a:rPr>
              <a:t>Лєншина</a:t>
            </a:r>
            <a:r>
              <a:rPr lang="uk-UA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>
                <a:solidFill>
                  <a:schemeClr val="tx1"/>
                </a:solidFill>
              </a:rPr>
              <a:t>Ю. М., </a:t>
            </a:r>
            <a:r>
              <a:rPr lang="uk-UA" sz="2400" dirty="0" err="1">
                <a:solidFill>
                  <a:schemeClr val="tx1"/>
                </a:solidFill>
              </a:rPr>
              <a:t>Лужецький</a:t>
            </a:r>
            <a:r>
              <a:rPr lang="uk-UA" sz="2400" dirty="0">
                <a:solidFill>
                  <a:schemeClr val="tx1"/>
                </a:solidFill>
              </a:rPr>
              <a:t> В. А., </a:t>
            </a:r>
            <a:r>
              <a:rPr lang="uk-UA" sz="2400" dirty="0" err="1">
                <a:solidFill>
                  <a:schemeClr val="tx1"/>
                </a:solidFill>
              </a:rPr>
              <a:t>Найеф</a:t>
            </a:r>
            <a:r>
              <a:rPr lang="uk-UA" sz="2400" dirty="0">
                <a:solidFill>
                  <a:schemeClr val="tx1"/>
                </a:solidFill>
              </a:rPr>
              <a:t> М. А. А., Рудницький В. М., </a:t>
            </a:r>
            <a:r>
              <a:rPr lang="uk-UA" sz="2400" dirty="0" err="1">
                <a:solidFill>
                  <a:schemeClr val="tx1"/>
                </a:solidFill>
              </a:rPr>
              <a:t>Бертоні</a:t>
            </a:r>
            <a:r>
              <a:rPr lang="uk-UA" sz="2400" dirty="0">
                <a:solidFill>
                  <a:schemeClr val="tx1"/>
                </a:solidFill>
              </a:rPr>
              <a:t> Г., </a:t>
            </a:r>
            <a:r>
              <a:rPr lang="uk-UA" sz="2400" dirty="0" err="1">
                <a:solidFill>
                  <a:schemeClr val="tx1"/>
                </a:solidFill>
              </a:rPr>
              <a:t>Келсі</a:t>
            </a:r>
            <a:r>
              <a:rPr lang="uk-UA" sz="2400" dirty="0">
                <a:solidFill>
                  <a:schemeClr val="tx1"/>
                </a:solidFill>
              </a:rPr>
              <a:t> Дж., </a:t>
            </a:r>
            <a:r>
              <a:rPr lang="uk-UA" sz="2400" dirty="0" err="1">
                <a:solidFill>
                  <a:schemeClr val="tx1"/>
                </a:solidFill>
              </a:rPr>
              <a:t>Коно</a:t>
            </a:r>
            <a:r>
              <a:rPr lang="uk-UA" sz="2400" dirty="0">
                <a:solidFill>
                  <a:schemeClr val="tx1"/>
                </a:solidFill>
              </a:rPr>
              <a:t> Т., Люкс С., Жу А., </a:t>
            </a:r>
            <a:r>
              <a:rPr lang="uk-UA" sz="2400" dirty="0" err="1">
                <a:solidFill>
                  <a:schemeClr val="tx1"/>
                </a:solidFill>
              </a:rPr>
              <a:t>Шамір</a:t>
            </a:r>
            <a:r>
              <a:rPr lang="uk-UA" sz="2400" dirty="0">
                <a:solidFill>
                  <a:schemeClr val="tx1"/>
                </a:solidFill>
              </a:rPr>
              <a:t> А.. 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76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9694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</a:t>
            </a:r>
            <a:r>
              <a:rPr lang="en-US" dirty="0">
                <a:effectLst/>
              </a:rPr>
              <a:t>AD</a:t>
            </a:r>
            <a:r>
              <a:rPr lang="ru-RU" dirty="0">
                <a:effectLst/>
              </a:rPr>
              <a:t>16</a:t>
            </a:r>
            <a:r>
              <a:rPr lang="uk-UA" dirty="0">
                <a:effectLst/>
              </a:rPr>
              <a:t>с16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479190"/>
              </p:ext>
            </p:extLst>
          </p:nvPr>
        </p:nvGraphicFramePr>
        <p:xfrm>
          <a:off x="395536" y="1484784"/>
          <a:ext cx="8501910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Visio" r:id="rId3" imgW="8114154" imgH="4391552" progId="Visio.Drawing.11">
                  <p:embed/>
                </p:oleObj>
              </mc:Choice>
              <mc:Fallback>
                <p:oleObj name="Visio" r:id="rId3" imgW="8114154" imgH="4391552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84784"/>
                        <a:ext cx="8501910" cy="4608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80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6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</a:t>
            </a:r>
            <a:r>
              <a:rPr lang="en-US" dirty="0">
                <a:effectLst/>
              </a:rPr>
              <a:t>A</a:t>
            </a:r>
            <a:r>
              <a:rPr lang="uk-UA" dirty="0">
                <a:effectLst/>
              </a:rPr>
              <a:t>Е</a:t>
            </a:r>
            <a:r>
              <a:rPr lang="ru-RU" dirty="0">
                <a:effectLst/>
              </a:rPr>
              <a:t>256</a:t>
            </a:r>
            <a:r>
              <a:rPr lang="uk-UA" dirty="0">
                <a:effectLst/>
              </a:rPr>
              <a:t>с</a:t>
            </a:r>
            <a:r>
              <a:rPr lang="ru-RU" dirty="0">
                <a:effectLst/>
              </a:rPr>
              <a:t>4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126486"/>
              </p:ext>
            </p:extLst>
          </p:nvPr>
        </p:nvGraphicFramePr>
        <p:xfrm>
          <a:off x="162451" y="1700808"/>
          <a:ext cx="8819097" cy="4464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Visio" r:id="rId3" imgW="7842531" imgH="3953585" progId="Visio.Drawing.11">
                  <p:embed/>
                </p:oleObj>
              </mc:Choice>
              <mc:Fallback>
                <p:oleObj name="Visio" r:id="rId3" imgW="7842531" imgH="3953585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451" y="1700808"/>
                        <a:ext cx="8819097" cy="44644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722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6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Структура пристрою гешування для методу </a:t>
            </a:r>
            <a:r>
              <a:rPr lang="en-US" dirty="0">
                <a:effectLst/>
              </a:rPr>
              <a:t>AD</a:t>
            </a:r>
            <a:r>
              <a:rPr lang="ru-RU" dirty="0">
                <a:effectLst/>
              </a:rPr>
              <a:t>256</a:t>
            </a:r>
            <a:r>
              <a:rPr lang="uk-UA" dirty="0">
                <a:effectLst/>
              </a:rPr>
              <a:t>с</a:t>
            </a:r>
            <a:r>
              <a:rPr lang="ru-RU" dirty="0">
                <a:effectLst/>
              </a:rPr>
              <a:t>4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515844"/>
              </p:ext>
            </p:extLst>
          </p:nvPr>
        </p:nvGraphicFramePr>
        <p:xfrm>
          <a:off x="251519" y="1556792"/>
          <a:ext cx="8585411" cy="468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Visio" r:id="rId3" imgW="8274915" imgH="4500165" progId="Visio.Drawing.11">
                  <p:embed/>
                </p:oleObj>
              </mc:Choice>
              <mc:Fallback>
                <p:oleObj name="Visio" r:id="rId3" imgW="8274915" imgH="4500165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19" y="1556792"/>
                        <a:ext cx="8585411" cy="46805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662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71199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 smtClean="0"/>
              <a:t>Узагальнена схема роботи процесора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523222"/>
              </p:ext>
            </p:extLst>
          </p:nvPr>
        </p:nvGraphicFramePr>
        <p:xfrm>
          <a:off x="1457654" y="1412776"/>
          <a:ext cx="6228692" cy="5033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Visio" r:id="rId4" imgW="4714651" imgH="3805799" progId="Visio.Drawing.11">
                  <p:embed/>
                </p:oleObj>
              </mc:Choice>
              <mc:Fallback>
                <p:oleObj name="Visio" r:id="rId4" imgW="4714651" imgH="3805799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7654" y="1412776"/>
                        <a:ext cx="6228692" cy="5033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016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711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dirty="0" smtClean="0">
                <a:effectLst/>
              </a:rPr>
              <a:t>Основні сутності процесорів</a:t>
            </a:r>
            <a:endParaRPr lang="ru-RU" sz="4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1520" y="980728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entity </a:t>
            </a:r>
            <a:r>
              <a:rPr lang="en-US" sz="1600" dirty="0" err="1"/>
              <a:t>ControlBlock</a:t>
            </a:r>
            <a:r>
              <a:rPr lang="en-US" sz="1600" dirty="0"/>
              <a:t> is</a:t>
            </a:r>
          </a:p>
          <a:p>
            <a:r>
              <a:rPr lang="en-US" sz="1600" dirty="0"/>
              <a:t>Port (</a:t>
            </a:r>
            <a:r>
              <a:rPr lang="en-US" sz="1600" dirty="0" err="1"/>
              <a:t>clk</a:t>
            </a:r>
            <a:r>
              <a:rPr lang="en-US" sz="1600" dirty="0"/>
              <a:t>: in bit;</a:t>
            </a:r>
          </a:p>
          <a:p>
            <a:r>
              <a:rPr lang="en-US" sz="1600" dirty="0"/>
              <a:t>      M : in STD_LOGIC_VECTOR (63 </a:t>
            </a:r>
            <a:r>
              <a:rPr lang="en-US" sz="1600" dirty="0" err="1"/>
              <a:t>downto</a:t>
            </a:r>
            <a:r>
              <a:rPr lang="en-US" sz="1600" dirty="0"/>
              <a:t> 0);</a:t>
            </a:r>
          </a:p>
          <a:p>
            <a:r>
              <a:rPr lang="en-US" sz="1600" dirty="0"/>
              <a:t>      H : in STD_LOGIC_VECTOR (63 </a:t>
            </a:r>
            <a:r>
              <a:rPr lang="en-US" sz="1600" dirty="0" err="1"/>
              <a:t>downto</a:t>
            </a:r>
            <a:r>
              <a:rPr lang="en-US" sz="1600" dirty="0"/>
              <a:t> 0);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Stepin</a:t>
            </a:r>
            <a:r>
              <a:rPr lang="en-US" sz="1600" dirty="0"/>
              <a:t> : out STD_LOGIC_VECTOR (15 </a:t>
            </a:r>
            <a:r>
              <a:rPr lang="en-US" sz="1600" dirty="0" err="1"/>
              <a:t>downto</a:t>
            </a:r>
            <a:r>
              <a:rPr lang="en-US" sz="1600" dirty="0"/>
              <a:t> 0);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HiReadyContr</a:t>
            </a:r>
            <a:r>
              <a:rPr lang="en-US" sz="1600" dirty="0"/>
              <a:t> : in bit;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HInit</a:t>
            </a:r>
            <a:r>
              <a:rPr lang="en-US" sz="1600" dirty="0"/>
              <a:t> : in bit;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StartCalcHi</a:t>
            </a:r>
            <a:r>
              <a:rPr lang="en-US" sz="1600" dirty="0"/>
              <a:t>: out bit);</a:t>
            </a:r>
          </a:p>
          <a:p>
            <a:r>
              <a:rPr lang="en-US" sz="1600" dirty="0"/>
              <a:t>end </a:t>
            </a:r>
            <a:r>
              <a:rPr lang="en-US" sz="1600" dirty="0" err="1"/>
              <a:t>ControlBlock</a:t>
            </a:r>
            <a:r>
              <a:rPr lang="en-US" sz="1600" dirty="0"/>
              <a:t>;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78723" y="3861048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entity </a:t>
            </a:r>
            <a:r>
              <a:rPr lang="en-US" sz="1600" dirty="0" err="1" smtClean="0"/>
              <a:t>Calculate_Hi</a:t>
            </a:r>
            <a:r>
              <a:rPr lang="en-US" sz="1600" dirty="0" smtClean="0"/>
              <a:t> is</a:t>
            </a:r>
          </a:p>
          <a:p>
            <a:r>
              <a:rPr lang="en-US" sz="1600" dirty="0" smtClean="0"/>
              <a:t>Port (--</a:t>
            </a:r>
            <a:r>
              <a:rPr lang="en-US" sz="1600" dirty="0" err="1" smtClean="0"/>
              <a:t>clk</a:t>
            </a:r>
            <a:r>
              <a:rPr lang="en-US" sz="1600" dirty="0" smtClean="0"/>
              <a:t>: in bit;</a:t>
            </a:r>
          </a:p>
          <a:p>
            <a:r>
              <a:rPr lang="en-US" sz="1600" dirty="0" smtClean="0"/>
              <a:t>        </a:t>
            </a:r>
            <a:r>
              <a:rPr lang="en-US" sz="1600" dirty="0" err="1" smtClean="0"/>
              <a:t>StartCalcHi</a:t>
            </a:r>
            <a:r>
              <a:rPr lang="en-US" sz="1600" dirty="0" smtClean="0"/>
              <a:t>: in bit;</a:t>
            </a:r>
          </a:p>
          <a:p>
            <a:r>
              <a:rPr lang="en-US" sz="1600" dirty="0" smtClean="0"/>
              <a:t>      </a:t>
            </a:r>
            <a:r>
              <a:rPr lang="en-US" sz="1600" dirty="0" err="1" smtClean="0"/>
              <a:t>Stepin</a:t>
            </a:r>
            <a:r>
              <a:rPr lang="en-US" sz="1600" dirty="0" smtClean="0"/>
              <a:t> : in STD_LOGIC_VECTOR (15 </a:t>
            </a:r>
            <a:r>
              <a:rPr lang="en-US" sz="1600" dirty="0" err="1" smtClean="0"/>
              <a:t>downto</a:t>
            </a:r>
            <a:r>
              <a:rPr lang="en-US" sz="1600" dirty="0" smtClean="0"/>
              <a:t> 0);</a:t>
            </a:r>
          </a:p>
          <a:p>
            <a:r>
              <a:rPr lang="en-US" sz="1600" dirty="0" smtClean="0"/>
              <a:t>Hi : out integer;</a:t>
            </a:r>
          </a:p>
          <a:p>
            <a:r>
              <a:rPr lang="en-US" sz="1600" dirty="0" smtClean="0"/>
              <a:t>      </a:t>
            </a:r>
            <a:r>
              <a:rPr lang="en-US" sz="1600" dirty="0" err="1" smtClean="0"/>
              <a:t>HiReady</a:t>
            </a:r>
            <a:r>
              <a:rPr lang="en-US" sz="1600" dirty="0" smtClean="0"/>
              <a:t>: out bit;</a:t>
            </a:r>
          </a:p>
          <a:p>
            <a:r>
              <a:rPr lang="en-US" sz="1600" dirty="0" smtClean="0"/>
              <a:t>      g : in integer;</a:t>
            </a:r>
          </a:p>
          <a:p>
            <a:r>
              <a:rPr lang="en-US" sz="1600" dirty="0" smtClean="0"/>
              <a:t>      p : in integer);</a:t>
            </a:r>
          </a:p>
          <a:p>
            <a:r>
              <a:rPr lang="en-US" sz="1600" dirty="0" smtClean="0"/>
              <a:t>end </a:t>
            </a:r>
            <a:r>
              <a:rPr lang="en-US" sz="1600" dirty="0" err="1" smtClean="0"/>
              <a:t>Calculate_Hi</a:t>
            </a:r>
            <a:r>
              <a:rPr lang="en-US" sz="1600" dirty="0" smtClean="0"/>
              <a:t>;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604609" y="973829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entity </a:t>
            </a:r>
            <a:r>
              <a:rPr lang="en-US" sz="1600" dirty="0" err="1"/>
              <a:t>Calculate_H</a:t>
            </a:r>
            <a:r>
              <a:rPr lang="en-US" sz="1600" dirty="0"/>
              <a:t> is</a:t>
            </a:r>
          </a:p>
          <a:p>
            <a:r>
              <a:rPr lang="en-US" sz="1600" dirty="0"/>
              <a:t>Port (</a:t>
            </a:r>
            <a:r>
              <a:rPr lang="en-US" sz="1600" dirty="0" err="1"/>
              <a:t>clk</a:t>
            </a:r>
            <a:r>
              <a:rPr lang="en-US" sz="1600" dirty="0"/>
              <a:t>: in bit;</a:t>
            </a:r>
          </a:p>
          <a:p>
            <a:r>
              <a:rPr lang="en-US" sz="1600" dirty="0"/>
              <a:t>      Hi1: in integer</a:t>
            </a:r>
            <a:r>
              <a:rPr lang="en-US" sz="1600" dirty="0" smtClean="0"/>
              <a:t>;      </a:t>
            </a:r>
            <a:r>
              <a:rPr lang="en-US" sz="1600" dirty="0"/>
              <a:t>Hi1Ready: in bit;</a:t>
            </a:r>
          </a:p>
          <a:p>
            <a:r>
              <a:rPr lang="en-US" sz="1600" dirty="0"/>
              <a:t>        Hi2: in integer</a:t>
            </a:r>
            <a:r>
              <a:rPr lang="en-US" sz="1600" dirty="0" smtClean="0"/>
              <a:t>;        </a:t>
            </a:r>
            <a:r>
              <a:rPr lang="en-US" sz="1600" dirty="0"/>
              <a:t>Hi2Ready: in bit;</a:t>
            </a:r>
          </a:p>
          <a:p>
            <a:r>
              <a:rPr lang="en-US" sz="1600" dirty="0"/>
              <a:t>          Hi3: in integer</a:t>
            </a:r>
            <a:r>
              <a:rPr lang="en-US" sz="1600" dirty="0" smtClean="0"/>
              <a:t>;          </a:t>
            </a:r>
            <a:r>
              <a:rPr lang="en-US" sz="1600" dirty="0"/>
              <a:t>Hi3Ready: in bit;</a:t>
            </a:r>
          </a:p>
          <a:p>
            <a:r>
              <a:rPr lang="en-US" sz="1600" dirty="0"/>
              <a:t>            Hi4: in integer</a:t>
            </a:r>
            <a:r>
              <a:rPr lang="en-US" sz="1600" dirty="0" smtClean="0"/>
              <a:t>;            </a:t>
            </a:r>
            <a:r>
              <a:rPr lang="en-US" sz="1600" dirty="0"/>
              <a:t>Hi4Ready: in bit;</a:t>
            </a:r>
          </a:p>
          <a:p>
            <a:r>
              <a:rPr lang="en-US" sz="1600" dirty="0"/>
              <a:t>	</a:t>
            </a:r>
            <a:r>
              <a:rPr lang="en-US" sz="1600" dirty="0" err="1"/>
              <a:t>HInit</a:t>
            </a:r>
            <a:r>
              <a:rPr lang="en-US" sz="1600" dirty="0"/>
              <a:t> : out bit;</a:t>
            </a:r>
          </a:p>
          <a:p>
            <a:r>
              <a:rPr lang="en-US" sz="1600" dirty="0"/>
              <a:t>      H : out STD_LOGIC_VECTOR (63 </a:t>
            </a:r>
            <a:r>
              <a:rPr lang="en-US" sz="1600" dirty="0" err="1"/>
              <a:t>downto</a:t>
            </a:r>
            <a:r>
              <a:rPr lang="en-US" sz="1600" dirty="0"/>
              <a:t> 0));</a:t>
            </a:r>
          </a:p>
          <a:p>
            <a:r>
              <a:rPr lang="en-US" sz="1600" dirty="0"/>
              <a:t>end </a:t>
            </a:r>
            <a:r>
              <a:rPr lang="en-US" sz="1600" dirty="0" err="1"/>
              <a:t>Calculate_H</a:t>
            </a:r>
            <a:r>
              <a:rPr lang="en-US" sz="1600" dirty="0"/>
              <a:t>;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604609" y="3861047"/>
            <a:ext cx="4176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entity </a:t>
            </a:r>
            <a:r>
              <a:rPr lang="en-US" sz="1600" dirty="0" err="1"/>
              <a:t>synh</a:t>
            </a:r>
            <a:r>
              <a:rPr lang="en-US" sz="1600" dirty="0"/>
              <a:t> is</a:t>
            </a:r>
          </a:p>
          <a:p>
            <a:r>
              <a:rPr lang="en-US" sz="1600" dirty="0"/>
              <a:t>      port(</a:t>
            </a:r>
            <a:r>
              <a:rPr lang="en-US" sz="1600" dirty="0" err="1"/>
              <a:t>clk:inout</a:t>
            </a:r>
            <a:r>
              <a:rPr lang="en-US" sz="1600" dirty="0"/>
              <a:t> bit);  </a:t>
            </a:r>
          </a:p>
          <a:p>
            <a:r>
              <a:rPr lang="en-US" sz="1600" dirty="0"/>
              <a:t>end </a:t>
            </a:r>
            <a:r>
              <a:rPr lang="en-US" sz="1600" dirty="0" err="1"/>
              <a:t>synh</a:t>
            </a:r>
            <a:r>
              <a:rPr lang="en-US" sz="1600" dirty="0" smtClean="0"/>
              <a:t>;</a:t>
            </a:r>
            <a:endParaRPr lang="uk-UA" sz="1600" dirty="0" smtClean="0"/>
          </a:p>
          <a:p>
            <a:endParaRPr lang="uk-UA" sz="1600" dirty="0"/>
          </a:p>
          <a:p>
            <a:endParaRPr lang="uk-UA" sz="1600" dirty="0" smtClean="0"/>
          </a:p>
          <a:p>
            <a:r>
              <a:rPr lang="en-US" sz="1600" dirty="0"/>
              <a:t>entity MP is</a:t>
            </a:r>
          </a:p>
          <a:p>
            <a:r>
              <a:rPr lang="en-US" sz="1600" dirty="0"/>
              <a:t>end MP;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5234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>
                <a:effectLst/>
              </a:rPr>
              <a:t>Результати експериментальних досліджень </a:t>
            </a:r>
            <a:r>
              <a:rPr lang="uk-UA" dirty="0" smtClean="0">
                <a:effectLst/>
              </a:rPr>
              <a:t>процесора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2757" y="1844824"/>
            <a:ext cx="5658485" cy="190754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5925" y="4221088"/>
            <a:ext cx="5772150" cy="189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1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848872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4000" dirty="0">
                <a:effectLst/>
              </a:rPr>
              <a:t>Порівняння  швидкодії розроблених методів</a:t>
            </a:r>
            <a:endParaRPr lang="ru-RU" sz="40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097279"/>
              </p:ext>
            </p:extLst>
          </p:nvPr>
        </p:nvGraphicFramePr>
        <p:xfrm>
          <a:off x="215516" y="1628800"/>
          <a:ext cx="8712968" cy="4889233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800200"/>
                <a:gridCol w="1800200"/>
                <a:gridCol w="1584176"/>
                <a:gridCol w="1512168"/>
                <a:gridCol w="2016224"/>
              </a:tblGrid>
              <a:tr h="1061495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dirty="0"/>
                        <a:t>Методи</a:t>
                      </a:r>
                      <a:endParaRPr lang="ru-RU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М</a:t>
                      </a:r>
                      <a:r>
                        <a:rPr lang="en-US" dirty="0"/>
                        <a:t>1024</a:t>
                      </a:r>
                      <a:endParaRPr lang="ru-RU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М2048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М</a:t>
                      </a:r>
                      <a:r>
                        <a:rPr lang="en-US" dirty="0"/>
                        <a:t>4096</a:t>
                      </a:r>
                      <a:endParaRPr lang="ru-RU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dirty="0"/>
                        <a:t>Швидкість</a:t>
                      </a:r>
                      <a:endParaRPr lang="ru-RU" dirty="0"/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dirty="0"/>
                        <a:t>циклів/байт</a:t>
                      </a:r>
                      <a:endParaRPr lang="ru-RU" dirty="0"/>
                    </a:p>
                  </a:txBody>
                  <a:tcPr marL="39192" marR="39192" marT="0" marB="0" anchor="ctr"/>
                </a:tc>
              </a:tr>
              <a:tr h="484939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Е</a:t>
                      </a:r>
                      <a:r>
                        <a:rPr lang="en-US" dirty="0"/>
                        <a:t>16C16</a:t>
                      </a:r>
                      <a:endParaRPr lang="ru-RU" b="1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3132</a:t>
                      </a:r>
                      <a:endParaRPr lang="ru-RU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6265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/>
                        <a:t>12536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24,4</a:t>
                      </a:r>
                    </a:p>
                  </a:txBody>
                  <a:tcPr marL="39192" marR="39192" marT="0" marB="0" anchor="ctr"/>
                </a:tc>
              </a:tr>
              <a:tr h="484939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D16C16</a:t>
                      </a:r>
                      <a:endParaRPr lang="ru-RU" b="1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2882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5764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11528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22,48</a:t>
                      </a:r>
                    </a:p>
                  </a:txBody>
                  <a:tcPr marL="39192" marR="39192" marT="0" marB="0" anchor="ctr"/>
                </a:tc>
              </a:tr>
              <a:tr h="459052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AE16C16</a:t>
                      </a:r>
                      <a:endParaRPr lang="ru-RU" b="1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2051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4102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8204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16</a:t>
                      </a:r>
                    </a:p>
                  </a:txBody>
                  <a:tcPr marL="39192" marR="39192" marT="0" marB="0" anchor="ctr"/>
                </a:tc>
              </a:tr>
              <a:tr h="484939">
                <a:tc>
                  <a:txBody>
                    <a:bodyPr/>
                    <a:lstStyle/>
                    <a:p>
                      <a:pPr marL="21590"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/>
                        <a:t>AD16C16</a:t>
                      </a:r>
                      <a:endParaRPr lang="ru-RU" b="1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1695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3390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6780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13,2</a:t>
                      </a:r>
                    </a:p>
                  </a:txBody>
                  <a:tcPr marL="39192" marR="39192" marT="0" marB="0" anchor="ctr"/>
                </a:tc>
              </a:tr>
              <a:tr h="484939">
                <a:tc>
                  <a:txBody>
                    <a:bodyPr/>
                    <a:lstStyle/>
                    <a:p>
                      <a:pPr marL="21590"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E256C4</a:t>
                      </a:r>
                      <a:endParaRPr lang="ru-RU" b="1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/>
                        <a:t>1554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3107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6214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 smtClean="0"/>
                        <a:t>12,08</a:t>
                      </a:r>
                      <a:endParaRPr lang="ru-RU" dirty="0"/>
                    </a:p>
                  </a:txBody>
                  <a:tcPr marL="39192" marR="39192" marT="0" marB="0" anchor="ctr"/>
                </a:tc>
              </a:tr>
              <a:tr h="484939">
                <a:tc>
                  <a:txBody>
                    <a:bodyPr/>
                    <a:lstStyle/>
                    <a:p>
                      <a:pPr marL="21590"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D256C4</a:t>
                      </a:r>
                      <a:endParaRPr lang="ru-RU" b="1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/>
                        <a:t>456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912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1824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/>
                        <a:t>3,56</a:t>
                      </a:r>
                      <a:endParaRPr lang="ru-RU" dirty="0"/>
                    </a:p>
                  </a:txBody>
                  <a:tcPr marL="39192" marR="39192" marT="0" marB="0" anchor="ctr"/>
                </a:tc>
              </a:tr>
              <a:tr h="484939">
                <a:tc>
                  <a:txBody>
                    <a:bodyPr/>
                    <a:lstStyle/>
                    <a:p>
                      <a:pPr marL="21590"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AE256C4</a:t>
                      </a:r>
                      <a:endParaRPr lang="ru-RU" b="1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/>
                        <a:t>914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1828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3656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7,12</a:t>
                      </a:r>
                    </a:p>
                  </a:txBody>
                  <a:tcPr marL="39192" marR="39192" marT="0" marB="0" anchor="ctr"/>
                </a:tc>
              </a:tr>
              <a:tr h="459052">
                <a:tc>
                  <a:txBody>
                    <a:bodyPr/>
                    <a:lstStyle/>
                    <a:p>
                      <a:pPr marL="21590"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dirty="0"/>
                        <a:t>AD256C4</a:t>
                      </a:r>
                      <a:endParaRPr lang="ru-RU" b="1" dirty="0"/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/>
                        <a:t>258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516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1032</a:t>
                      </a:r>
                    </a:p>
                  </a:txBody>
                  <a:tcPr marL="39192" marR="39192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2</a:t>
                      </a:r>
                    </a:p>
                  </a:txBody>
                  <a:tcPr marL="39192" marR="3919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50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711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Економічний ефект</a:t>
            </a:r>
            <a:endParaRPr lang="ru-RU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269522" y="1484784"/>
            <a:ext cx="8604956" cy="475252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sz="3600" dirty="0" smtClean="0"/>
              <a:t>	На виконання даної розробки </a:t>
            </a:r>
            <a:r>
              <a:rPr lang="uk-UA" sz="3600" dirty="0"/>
              <a:t>потрібно 21 робочих днів.  Дана розробка вважається економічно вигідною, окупність якої становитиме 1,5 роки</a:t>
            </a:r>
            <a:r>
              <a:rPr lang="uk-UA" sz="3600" dirty="0" smtClean="0"/>
              <a:t>.</a:t>
            </a:r>
          </a:p>
          <a:p>
            <a:pPr marL="45720" indent="0" algn="just">
              <a:buNone/>
            </a:pPr>
            <a:r>
              <a:rPr lang="uk-UA" sz="3600" dirty="0"/>
              <a:t>	</a:t>
            </a:r>
            <a:r>
              <a:rPr lang="uk-UA" sz="3600" dirty="0" smtClean="0"/>
              <a:t>Чистий прибуток буде дорівнювати 293262,75 грн. за три роки.</a:t>
            </a:r>
            <a:endParaRPr lang="uk-UA" sz="3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5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269522" y="188640"/>
            <a:ext cx="8604956" cy="633670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sz="3400" dirty="0" smtClean="0">
                <a:solidFill>
                  <a:schemeClr val="tx1"/>
                </a:solidFill>
              </a:rPr>
              <a:t>	</a:t>
            </a:r>
            <a:r>
              <a:rPr lang="uk-UA" sz="3600" dirty="0">
                <a:solidFill>
                  <a:schemeClr val="tx1"/>
                </a:solidFill>
              </a:rPr>
              <a:t>Наукова новизна полягає в такому:</a:t>
            </a:r>
          </a:p>
          <a:p>
            <a:pPr algn="just"/>
            <a:r>
              <a:rPr lang="uk-UA" sz="3600" dirty="0" smtClean="0">
                <a:solidFill>
                  <a:schemeClr val="tx1"/>
                </a:solidFill>
              </a:rPr>
              <a:t>удосконалено </a:t>
            </a:r>
            <a:r>
              <a:rPr lang="uk-UA" sz="3600" dirty="0">
                <a:solidFill>
                  <a:schemeClr val="tx1"/>
                </a:solidFill>
              </a:rPr>
              <a:t>метод багатоканального гешування підвищеної стійкості до загальних атак, який на відміну від відомих використовує наперед обчислені результати піднесення до степеня кратного степеню 2 за модулем простого числа, що дозволяє підвищити швидкість до 2 разів;</a:t>
            </a:r>
          </a:p>
          <a:p>
            <a:pPr algn="just"/>
            <a:r>
              <a:rPr lang="uk-UA" sz="3600" dirty="0" smtClean="0">
                <a:solidFill>
                  <a:schemeClr val="tx1"/>
                </a:solidFill>
              </a:rPr>
              <a:t>отримали </a:t>
            </a:r>
            <a:r>
              <a:rPr lang="uk-UA" sz="3600" dirty="0">
                <a:solidFill>
                  <a:schemeClr val="tx1"/>
                </a:solidFill>
              </a:rPr>
              <a:t>подальший розвиток методи багатоканального </a:t>
            </a:r>
            <a:r>
              <a:rPr lang="uk-UA" sz="3600" dirty="0" smtClean="0">
                <a:solidFill>
                  <a:schemeClr val="tx1"/>
                </a:solidFill>
              </a:rPr>
              <a:t>гешування підвищеної </a:t>
            </a:r>
            <a:r>
              <a:rPr lang="uk-UA" sz="3600" dirty="0">
                <a:solidFill>
                  <a:schemeClr val="tx1"/>
                </a:solidFill>
              </a:rPr>
              <a:t>стійкості до загальних атак, які на відміну від відомих для генерування наступного проміжного геш-значення в певному каналі використовують проміжне геш-значення повідомлення, отримане на попередній ітерації, та частину проміжного геш-значення, отриману на попередній ітерації в цьому ж каналі, що дозволяє підвищити стійкість до виродження геш-значення в одиницю при використанні операції піднесення до степеня за модулем простого числа як функцію ущільнення.</a:t>
            </a:r>
          </a:p>
          <a:p>
            <a:pPr marL="0" indent="0" algn="just">
              <a:buNone/>
            </a:pPr>
            <a:r>
              <a:rPr lang="uk-UA" sz="3800" dirty="0" smtClean="0">
                <a:solidFill>
                  <a:schemeClr val="tx1"/>
                </a:solidFill>
              </a:rPr>
              <a:t>	</a:t>
            </a:r>
            <a:r>
              <a:rPr lang="uk-UA" sz="3600" smtClean="0">
                <a:solidFill>
                  <a:schemeClr val="tx1"/>
                </a:solidFill>
              </a:rPr>
              <a:t>Практична значимість</a:t>
            </a:r>
            <a:r>
              <a:rPr lang="uk-UA" sz="3600" dirty="0">
                <a:solidFill>
                  <a:schemeClr val="tx1"/>
                </a:solidFill>
              </a:rPr>
              <a:t>: структури спеціалізованих процесорів стійких до загальних атак; структури спеціалізованих процесорів стійких до загальних атак підвищеної швидкості; програмний опис структур гешування теоретично доведеної стійкості</a:t>
            </a:r>
            <a:r>
              <a:rPr lang="uk-UA" sz="3600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just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    Результати магістерської кваліфікаційної  </a:t>
            </a:r>
            <a:r>
              <a:rPr lang="uk-UA" sz="3600" dirty="0">
                <a:solidFill>
                  <a:schemeClr val="tx1"/>
                </a:solidFill>
              </a:rPr>
              <a:t>дипломної роботи </a:t>
            </a:r>
            <a:r>
              <a:rPr lang="uk-UA" sz="3600" dirty="0" smtClean="0">
                <a:solidFill>
                  <a:schemeClr val="tx1"/>
                </a:solidFill>
              </a:rPr>
              <a:t>доповідалися </a:t>
            </a:r>
            <a:r>
              <a:rPr lang="uk-UA" sz="3600" dirty="0">
                <a:solidFill>
                  <a:schemeClr val="tx1"/>
                </a:solidFill>
              </a:rPr>
              <a:t>на таких конференціях: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Результати магістерської роботи доповідалися на 3 трьох конференцій. Подано </a:t>
            </a:r>
            <a:r>
              <a:rPr lang="uk-UA" sz="3600" dirty="0">
                <a:solidFill>
                  <a:schemeClr val="tx1"/>
                </a:solidFill>
              </a:rPr>
              <a:t>заявку на корисну модель №u 2015 02325</a:t>
            </a:r>
            <a:r>
              <a:rPr lang="uk-UA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348880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9600" dirty="0" smtClean="0"/>
              <a:t>Дякую</a:t>
            </a:r>
            <a:br>
              <a:rPr lang="uk-UA" sz="9600" dirty="0" smtClean="0"/>
            </a:br>
            <a:r>
              <a:rPr lang="uk-UA" sz="9600" dirty="0" smtClean="0"/>
              <a:t>за увагу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81128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Алгоритми гешування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6336704" cy="4032448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sz="4000" dirty="0" smtClean="0">
                <a:solidFill>
                  <a:schemeClr val="tx1"/>
                </a:solidFill>
              </a:rPr>
              <a:t>MD-5</a:t>
            </a:r>
            <a:r>
              <a:rPr lang="uk-UA" sz="4000" dirty="0" smtClean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en-US" sz="4000" dirty="0" smtClean="0">
                <a:solidFill>
                  <a:schemeClr val="tx1"/>
                </a:solidFill>
              </a:rPr>
              <a:t>SHA-1, SHA-2</a:t>
            </a:r>
            <a:r>
              <a:rPr lang="uk-UA" sz="4000" dirty="0" smtClean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en-US" sz="4000" dirty="0" err="1" smtClean="0">
                <a:solidFill>
                  <a:schemeClr val="tx1"/>
                </a:solidFill>
              </a:rPr>
              <a:t>Keccak</a:t>
            </a:r>
            <a:r>
              <a:rPr lang="uk-UA" sz="4000" dirty="0" smtClean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en-US" sz="4000" dirty="0" err="1" smtClean="0">
                <a:solidFill>
                  <a:schemeClr val="tx1"/>
                </a:solidFill>
              </a:rPr>
              <a:t>Luffa</a:t>
            </a:r>
            <a:r>
              <a:rPr lang="en-US" sz="4000" dirty="0" smtClean="0">
                <a:solidFill>
                  <a:schemeClr val="tx1"/>
                </a:solidFill>
              </a:rPr>
              <a:t>, </a:t>
            </a:r>
            <a:r>
              <a:rPr lang="en-US" sz="4000" dirty="0" err="1" smtClean="0">
                <a:solidFill>
                  <a:schemeClr val="tx1"/>
                </a:solidFill>
              </a:rPr>
              <a:t>Luffa</a:t>
            </a:r>
            <a:r>
              <a:rPr lang="en-US" sz="4000" dirty="0" smtClean="0">
                <a:solidFill>
                  <a:schemeClr val="tx1"/>
                </a:solidFill>
              </a:rPr>
              <a:t> v2</a:t>
            </a:r>
            <a:r>
              <a:rPr lang="uk-UA" sz="4000" dirty="0" smtClean="0">
                <a:solidFill>
                  <a:schemeClr val="tx1"/>
                </a:solidFill>
              </a:rPr>
              <a:t>;</a:t>
            </a:r>
            <a:endParaRPr lang="en-US" sz="40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4000" dirty="0" smtClean="0">
                <a:solidFill>
                  <a:schemeClr val="tx1"/>
                </a:solidFill>
              </a:rPr>
              <a:t>Blue Midnight Wish;</a:t>
            </a:r>
            <a:endParaRPr lang="uk-UA" sz="40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4000" dirty="0" smtClean="0">
                <a:solidFill>
                  <a:schemeClr val="tx1"/>
                </a:solidFill>
              </a:rPr>
              <a:t>Skein;</a:t>
            </a:r>
            <a:endParaRPr lang="en-US" sz="64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4000" dirty="0" smtClean="0">
                <a:solidFill>
                  <a:schemeClr val="tx1"/>
                </a:solidFill>
              </a:rPr>
              <a:t>Blake</a:t>
            </a:r>
            <a:r>
              <a:rPr lang="uk-UA" sz="4000" dirty="0" smtClean="0">
                <a:solidFill>
                  <a:schemeClr val="tx1"/>
                </a:solidFill>
              </a:rPr>
              <a:t>, </a:t>
            </a:r>
            <a:r>
              <a:rPr lang="en-US" sz="4000" dirty="0" smtClean="0">
                <a:solidFill>
                  <a:schemeClr val="tx1"/>
                </a:solidFill>
              </a:rPr>
              <a:t>Blake</a:t>
            </a:r>
            <a:r>
              <a:rPr lang="uk-UA" sz="4000" dirty="0" smtClean="0">
                <a:solidFill>
                  <a:schemeClr val="tx1"/>
                </a:solidFill>
              </a:rPr>
              <a:t> 2.</a:t>
            </a:r>
          </a:p>
        </p:txBody>
      </p:sp>
    </p:spTree>
    <p:extLst>
      <p:ext uri="{BB962C8B-B14F-4D97-AF65-F5344CB8AC3E}">
        <p14:creationId xmlns:p14="http://schemas.microsoft.com/office/powerpoint/2010/main" val="31956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3600" dirty="0">
                <a:effectLst/>
              </a:rPr>
              <a:t>Порівняльна характеристика методів гешування.</a:t>
            </a:r>
            <a:endParaRPr lang="ru-RU" sz="3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8853513"/>
                  </p:ext>
                </p:extLst>
              </p:nvPr>
            </p:nvGraphicFramePr>
            <p:xfrm>
              <a:off x="359532" y="1257662"/>
              <a:ext cx="8388932" cy="4941307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169230"/>
                    <a:gridCol w="1326830"/>
                    <a:gridCol w="1163624"/>
                    <a:gridCol w="1286340"/>
                    <a:gridCol w="1134970"/>
                    <a:gridCol w="2307938"/>
                  </a:tblGrid>
                  <a:tr h="50223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Геш-алгоритм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Довжина</a:t>
                          </a:r>
                          <a:r>
                            <a:rPr lang="uk-UA" sz="1200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геш-значення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Максимальна</a:t>
                          </a:r>
                          <a:r>
                            <a:rPr lang="uk-UA" sz="1200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довжина повідомлення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Розмір слова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(біти)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Round of Compression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Атаки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810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Blake-256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Blake-512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256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&lt;</a:t>
                          </a:r>
                          <a:r>
                            <a:rPr lang="ru-RU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128</m:t>
                                  </m:r>
                                </m:sup>
                              </m:sSup>
                            </m:oMath>
                          </a14:m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14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16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колізій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Slide</a:t>
                          </a:r>
                          <a:r>
                            <a:rPr lang="ru-RU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r>
                            <a:rPr lang="ru-RU" sz="12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attack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671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BMW224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BMW224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2</a:t>
                          </a: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56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колізій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другого прообразу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671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Skein-256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Skein-512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Підтримує будь-яку довжину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72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72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Pseudo-Near-Collision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5620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MD5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128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Атака 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«</a:t>
                          </a: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дн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 на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рожден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н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я»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 другого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 прообраз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у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 прообразу 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4525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SHA-1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160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Атака 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«</a:t>
                          </a: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дн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 на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рожден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н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я»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колізій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другого прообразу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 прообразу 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671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Luffa-256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Luffa-512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256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:r>
                            <a:rPr lang="ru-RU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64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&lt;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128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200" u="none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31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56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semi-free-start collision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free-start </a:t>
                          </a:r>
                          <a:r>
                            <a:rPr lang="en-US" sz="1200" u="non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preimage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distinguisher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810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Keccak-256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Keccak-</a:t>
                          </a: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200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1600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&lt;</a:t>
                          </a:r>
                          <a:r>
                            <a:rPr lang="ru-RU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320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&lt;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uk-UA" sz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508</m:t>
                                  </m:r>
                                </m:sup>
                              </m:sSup>
                            </m:oMath>
                          </a14:m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8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Атака на перший прообраз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8853513"/>
                  </p:ext>
                </p:extLst>
              </p:nvPr>
            </p:nvGraphicFramePr>
            <p:xfrm>
              <a:off x="359532" y="1257662"/>
              <a:ext cx="8388932" cy="4962848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1169230"/>
                    <a:gridCol w="1326830"/>
                    <a:gridCol w="1163624"/>
                    <a:gridCol w="1286340"/>
                    <a:gridCol w="1134970"/>
                    <a:gridCol w="2307938"/>
                  </a:tblGrid>
                  <a:tr h="6186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Геш-алгоритм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Довжина</a:t>
                          </a:r>
                          <a:r>
                            <a:rPr lang="uk-UA" sz="1200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геш-значення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Максимальна</a:t>
                          </a:r>
                          <a:r>
                            <a:rPr lang="uk-UA" sz="1200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довжина повідомлення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Розмір слова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(біти)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Round of Compression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Атаки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3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Blake-256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Blake-512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256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14660" t="-156716" r="-406806" b="-9895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14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16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колізій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Slide</a:t>
                          </a:r>
                          <a:r>
                            <a:rPr lang="ru-RU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r>
                            <a:rPr lang="ru-RU" sz="120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attack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671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BMW224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BMW224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2</a:t>
                          </a: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56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14660" t="-184946" r="-406806" b="-6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колізій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другого прообразу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671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Skein-256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chemeClr val="tx1"/>
                              </a:solidFill>
                              <a:effectLst/>
                            </a:rPr>
                            <a:t>Skein-512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Підтримує будь-яку довжину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14660" t="-284946" r="-406806" b="-5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72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72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Pseudo-Near-Collision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2892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MD5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128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14660" t="-263235" r="-406806" b="-250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Атака 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«</a:t>
                          </a: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дн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 на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рожден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н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я»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 другого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 прообраз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у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 прообразу 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4525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SHA-1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160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14660" t="-318710" r="-406806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80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Атака 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«</a:t>
                          </a: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дн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 на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рожден</a:t>
                          </a:r>
                          <a:r>
                            <a:rPr lang="uk-UA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н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я»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колізій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 другого прообразу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strike="noStrik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Знаходження</a:t>
                          </a:r>
                          <a:r>
                            <a:rPr lang="ru-RU" sz="1200" u="none" strike="noStrike" dirty="0">
                              <a:solidFill>
                                <a:schemeClr val="tx1"/>
                              </a:solidFill>
                              <a:effectLst/>
                            </a:rPr>
                            <a:t> прообразу 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86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Luffa-256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</a:rPr>
                            <a:t>Luffa-512</a:t>
                          </a:r>
                          <a:endParaRPr lang="ru-RU" sz="12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256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14660" t="-636275" r="-406806" b="-823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32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31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56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semi-free-start collision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free-start </a:t>
                          </a:r>
                          <a:r>
                            <a:rPr lang="en-US" sz="1200" u="non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preimage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none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distinguisher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8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Keccak-256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solidFill>
                                <a:schemeClr val="tx1"/>
                              </a:solidFill>
                              <a:effectLst/>
                            </a:rPr>
                            <a:t>Keccak-</a:t>
                          </a:r>
                          <a:r>
                            <a:rPr lang="uk-UA" sz="1200">
                              <a:solidFill>
                                <a:schemeClr val="tx1"/>
                              </a:solidFill>
                              <a:effectLst/>
                            </a:rPr>
                            <a:t>512</a:t>
                          </a:r>
                          <a:endParaRPr lang="ru-RU" sz="12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200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1600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14660" t="-1120896" r="-406806" b="-25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>
                              <a:solidFill>
                                <a:schemeClr val="tx1"/>
                              </a:solidFill>
                              <a:effectLst/>
                            </a:rPr>
                            <a:t>64</a:t>
                          </a:r>
                          <a:endParaRPr lang="ru-RU" sz="1200" u="none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7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8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u="none" dirty="0">
                              <a:solidFill>
                                <a:schemeClr val="tx1"/>
                              </a:solidFill>
                              <a:effectLst/>
                            </a:rPr>
                            <a:t>Атака на перший прообраз</a:t>
                          </a:r>
                          <a:endParaRPr lang="ru-RU" sz="1200" u="none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38851" marR="38851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1121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099567"/>
              </p:ext>
            </p:extLst>
          </p:nvPr>
        </p:nvGraphicFramePr>
        <p:xfrm>
          <a:off x="971600" y="116632"/>
          <a:ext cx="7560840" cy="672130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39616"/>
                <a:gridCol w="1686236"/>
                <a:gridCol w="2417494"/>
                <a:gridCol w="2417494"/>
              </a:tblGrid>
              <a:tr h="339752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К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олізійна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атака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88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Геш-функція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Вимоги безпеки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Найкраща атака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Дата 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</a:rPr>
                        <a:t>атаки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MD5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2013-03-25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SHA-1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61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2005-08-17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SHA256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128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24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64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раундів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(2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28.5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2008-11-25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SHA512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256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24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80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 раундів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(2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32.5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2008-11-25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18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Префіксна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колізійна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атака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0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MD5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128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123.4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2009-04-16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SHA-1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160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45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80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 раундів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2008-08-17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SHA256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256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42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64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 раундів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(2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251.7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2008-11-25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SHA512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512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46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80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 раундів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(2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511.5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2008-11-25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18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dirty="0">
                          <a:solidFill>
                            <a:schemeClr val="tx1"/>
                          </a:solidFill>
                          <a:effectLst/>
                        </a:rPr>
                        <a:t>Атака на перший прообраз</a:t>
                      </a:r>
                      <a:endParaRPr lang="ru-RU" sz="1200" b="1" u="none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0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MD5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128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123.4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2009-04-16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SHA-1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160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45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80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 раундів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2008-08-17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SHA256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256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42 </a:t>
                      </a: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64 </a:t>
                      </a: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 раундів 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(2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251.7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2008-11-25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SHA512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512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46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80 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 раундів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(2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511.5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2008-11-25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63" marR="1006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32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Загальні атаки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8352928" cy="3474720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uk-UA" sz="4000" dirty="0" smtClean="0">
                <a:solidFill>
                  <a:schemeClr val="tx1"/>
                </a:solidFill>
              </a:rPr>
              <a:t>Дня народження;</a:t>
            </a:r>
          </a:p>
          <a:p>
            <a:pPr>
              <a:buFontTx/>
              <a:buChar char="-"/>
            </a:pPr>
            <a:r>
              <a:rPr lang="uk-UA" sz="4000" dirty="0" smtClean="0">
                <a:solidFill>
                  <a:schemeClr val="tx1"/>
                </a:solidFill>
              </a:rPr>
              <a:t>Збільшення довжини повідомлення;</a:t>
            </a:r>
          </a:p>
          <a:p>
            <a:pPr>
              <a:buFontTx/>
              <a:buChar char="-"/>
            </a:pPr>
            <a:r>
              <a:rPr lang="uk-UA" sz="4000" dirty="0" err="1" smtClean="0">
                <a:solidFill>
                  <a:schemeClr val="tx1"/>
                </a:solidFill>
              </a:rPr>
              <a:t>Келсі-Коно</a:t>
            </a:r>
            <a:r>
              <a:rPr lang="uk-UA" sz="4000" dirty="0" smtClean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uk-UA" sz="4000" dirty="0" err="1" smtClean="0">
                <a:solidFill>
                  <a:schemeClr val="tx1"/>
                </a:solidFill>
              </a:rPr>
              <a:t>Жу</a:t>
            </a:r>
            <a:r>
              <a:rPr lang="en-US" sz="4000" dirty="0" smtClean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uk-UA" sz="4000" dirty="0" err="1" smtClean="0">
                <a:solidFill>
                  <a:schemeClr val="tx1"/>
                </a:solidFill>
              </a:rPr>
              <a:t>Хоча-Шаміра</a:t>
            </a:r>
            <a:r>
              <a:rPr lang="uk-UA" sz="4000" dirty="0" smtClean="0">
                <a:solidFill>
                  <a:schemeClr val="tx1"/>
                </a:solidFill>
              </a:rPr>
              <a:t>.</a:t>
            </a:r>
            <a:endParaRPr lang="uk-UA" sz="40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928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 smtClean="0"/>
              <a:t>Апаратні засоби представлені на ринку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420888"/>
            <a:ext cx="8352928" cy="388843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4000" dirty="0" err="1">
                <a:solidFill>
                  <a:schemeClr val="tx1"/>
                </a:solidFill>
              </a:rPr>
              <a:t>RuToken</a:t>
            </a:r>
            <a:r>
              <a:rPr lang="uk-UA" sz="4000" dirty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en-US" sz="4000" dirty="0">
                <a:solidFill>
                  <a:schemeClr val="tx1"/>
                </a:solidFill>
              </a:rPr>
              <a:t>Guardant;</a:t>
            </a:r>
          </a:p>
          <a:p>
            <a:pPr>
              <a:buFontTx/>
              <a:buChar char="-"/>
            </a:pPr>
            <a:r>
              <a:rPr lang="ru-RU" sz="4000" dirty="0" err="1" smtClean="0">
                <a:solidFill>
                  <a:schemeClr val="tx1"/>
                </a:solidFill>
              </a:rPr>
              <a:t>eToken</a:t>
            </a:r>
            <a:r>
              <a:rPr lang="en-US" sz="4000" dirty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en-US" sz="4000" dirty="0" smtClean="0">
                <a:solidFill>
                  <a:schemeClr val="tx1"/>
                </a:solidFill>
              </a:rPr>
              <a:t>IRONKEY;</a:t>
            </a:r>
          </a:p>
          <a:p>
            <a:pPr>
              <a:buFontTx/>
              <a:buChar char="-"/>
            </a:pPr>
            <a:r>
              <a:rPr lang="en-US" sz="4000" dirty="0" smtClean="0">
                <a:solidFill>
                  <a:schemeClr val="tx1"/>
                </a:solidFill>
              </a:rPr>
              <a:t>Altera MAX, </a:t>
            </a:r>
            <a:r>
              <a:rPr lang="en-US" sz="4000" dirty="0" err="1" smtClean="0">
                <a:solidFill>
                  <a:schemeClr val="tx1"/>
                </a:solidFill>
              </a:rPr>
              <a:t>Stratix</a:t>
            </a:r>
            <a:r>
              <a:rPr lang="en-US" sz="4000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Char char="-"/>
            </a:pPr>
            <a:endParaRPr lang="ru-RU" sz="4000" dirty="0"/>
          </a:p>
          <a:p>
            <a:pPr>
              <a:buFontTx/>
              <a:buChar char="-"/>
            </a:pPr>
            <a:endParaRPr lang="uk-UA" sz="4000" dirty="0" smtClean="0"/>
          </a:p>
        </p:txBody>
      </p:sp>
    </p:spTree>
    <p:extLst>
      <p:ext uri="{BB962C8B-B14F-4D97-AF65-F5344CB8AC3E}">
        <p14:creationId xmlns:p14="http://schemas.microsoft.com/office/powerpoint/2010/main" val="265587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4000" dirty="0" smtClean="0"/>
              <a:t>Техніко економічне обґрунтування доцільності розробки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8352928" cy="38884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sz="2400" dirty="0">
                <a:solidFill>
                  <a:schemeClr val="tx1"/>
                </a:solidFill>
              </a:rPr>
              <a:t>Основні технічні показники аналога і нової розробки</a:t>
            </a:r>
            <a:endParaRPr lang="uk-UA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179014"/>
              </p:ext>
            </p:extLst>
          </p:nvPr>
        </p:nvGraphicFramePr>
        <p:xfrm>
          <a:off x="683568" y="2708920"/>
          <a:ext cx="7992888" cy="22509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264833"/>
                <a:gridCol w="1139932"/>
                <a:gridCol w="1657704"/>
                <a:gridCol w="2930419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Показники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Аналог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Нова розробка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Відношення параметрів нової розробки до параметрів аналога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8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>
                          <a:effectLst/>
                        </a:rPr>
                        <a:t>Кількість тактів на 1 біт даних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1,5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Розробка ліпше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8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>
                          <a:effectLst/>
                        </a:rPr>
                        <a:t>Взрасливість до загальних атак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Розробка ліпше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 err="1">
                          <a:effectLst/>
                        </a:rPr>
                        <a:t>Криптостійкість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5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5/7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31640" y="5301207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/>
              <a:t>О</a:t>
            </a:r>
            <a:r>
              <a:rPr lang="uk-UA" sz="2000" dirty="0" smtClean="0"/>
              <a:t>цінювання </a:t>
            </a:r>
            <a:r>
              <a:rPr lang="uk-UA" sz="2000" dirty="0"/>
              <a:t>комерційного потенціалу </a:t>
            </a:r>
            <a:r>
              <a:rPr lang="uk-UA" sz="2000" dirty="0" smtClean="0"/>
              <a:t>розробки</a:t>
            </a:r>
            <a:endParaRPr lang="en-US" sz="2000" dirty="0" smtClean="0"/>
          </a:p>
          <a:p>
            <a:pPr algn="ctr"/>
            <a:r>
              <a:rPr lang="en-US" sz="2000" dirty="0" smtClean="0"/>
              <a:t>= 33</a:t>
            </a:r>
            <a:endParaRPr lang="ru-RU" sz="2000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716235"/>
            <a:ext cx="267335" cy="233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731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686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 smtClean="0"/>
              <a:t>Ітеративне криптографічне перетворення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55776" y="1700808"/>
                <a:ext cx="4248472" cy="4752528"/>
              </a:xfrm>
            </p:spPr>
            <p:txBody>
              <a:bodyPr>
                <a:normAutofit fontScale="70000" lnSpcReduction="20000"/>
              </a:bodyPr>
              <a:lstStyle/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uk-UA" sz="3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uk-UA" sz="3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(1)</m:t>
                                  </m:r>
                                </m:sup>
                              </m:sSubSup>
                              <m:r>
                                <a:rPr lang="ru-RU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≡</m:t>
                              </m:r>
                              <m:sSup>
                                <m:s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𝑔</m:t>
                                  </m:r>
                                </m:e>
                                <m:sup>
                                  <m:sSubSup>
                                    <m:sSubSup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/>
                                  </m:sSub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  <m:sup/>
                                  </m:sSub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ru-RU" sz="3800" i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mod</m:t>
                              </m:r>
                              <m:r>
                                <a:rPr lang="ru-RU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ru-RU" sz="3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ru-RU" sz="3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US" sz="38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;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3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sup>
                              </m:sSubSup>
                              <m:r>
                                <a:rPr lang="ru-RU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≡</m:t>
                              </m:r>
                              <m:sSup>
                                <m:s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𝑔</m:t>
                                  </m:r>
                                </m:e>
                                <m:sup>
                                  <m:sSubSup>
                                    <m:sSubSup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/>
                                  </m:sSub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  <m:sup/>
                                  </m:sSub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ru-RU" sz="3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mod</m:t>
                              </m:r>
                              <m:r>
                                <a:rPr lang="ru-RU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US" sz="3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;</m:t>
                              </m:r>
                            </m:e>
                            <m:e>
                              <m:r>
                                <a:rPr lang="en-US" sz="38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…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3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𝑞</m:t>
                                  </m:r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sup>
                              </m:sSubSup>
                              <m:r>
                                <a:rPr lang="ru-RU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≡</m:t>
                              </m:r>
                              <m:sSup>
                                <m:s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𝑔</m:t>
                                  </m:r>
                                </m:e>
                                <m:sup>
                                  <m:sSubSup>
                                    <m:sSubSup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/>
                                  </m:sSub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  <m:sup/>
                                  </m:sSubSup>
                                  <m: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ru-RU" sz="3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mod</m:t>
                              </m:r>
                              <m:r>
                                <a:rPr lang="ru-RU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𝑞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US" sz="3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;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3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3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</m:t>
                              </m:r>
                              <m:nary>
                                <m:naryPr>
                                  <m:chr m:val="∏"/>
                                  <m:limLoc m:val="undOvr"/>
                                  <m:supHide m:val="on"/>
                                  <m:ctrlPr>
                                    <a:rPr lang="ru-RU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3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ru-RU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  <m:sup>
                                      <m:r>
                                        <a:rPr lang="en-US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n-US" sz="3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)</m:t>
                                      </m:r>
                                    </m:sup>
                                  </m:sSubSup>
                                </m:e>
                              </m:nary>
                            </m:e>
                          </m:eqArr>
                        </m:e>
                      </m:d>
                    </m:oMath>
                  </m:oMathPara>
                </a14:m>
                <a:endParaRPr lang="uk-UA" sz="3800" dirty="0" smtClean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endParaRPr lang="ru-RU" sz="2800" dirty="0" smtClean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r>
                  <a:rPr lang="uk-UA" sz="3400" dirty="0" smtClean="0">
                    <a:solidFill>
                      <a:schemeClr val="tx1"/>
                    </a:solidFill>
                  </a:rPr>
                  <a:t>Де</a:t>
                </a:r>
                <a:r>
                  <a:rPr lang="en-US" sz="3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400" i="1" dirty="0" smtClean="0">
                    <a:solidFill>
                      <a:schemeClr val="tx1"/>
                    </a:solidFill>
                  </a:rPr>
                  <a:t>q</a:t>
                </a:r>
                <a:r>
                  <a:rPr lang="en-US" sz="3400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к</a:t>
                </a:r>
                <a:r>
                  <a:rPr lang="uk-UA" sz="3400" dirty="0" err="1" smtClean="0">
                    <a:solidFill>
                      <a:schemeClr val="tx1"/>
                    </a:solidFill>
                  </a:rPr>
                  <a:t>ількість</a:t>
                </a:r>
                <a:r>
                  <a:rPr lang="uk-UA" sz="3400" dirty="0" smtClean="0">
                    <a:solidFill>
                      <a:schemeClr val="tx1"/>
                    </a:solidFill>
                  </a:rPr>
                  <a:t> каналів</a:t>
                </a:r>
                <a:r>
                  <a:rPr lang="en-US" sz="3400" dirty="0" smtClean="0">
                    <a:solidFill>
                      <a:schemeClr val="tx1"/>
                    </a:solidFill>
                  </a:rPr>
                  <a:t>.</a:t>
                </a:r>
                <a:endParaRPr lang="ru-RU" sz="3400" dirty="0">
                  <a:solidFill>
                    <a:schemeClr val="tx1"/>
                  </a:solidFill>
                </a:endParaRPr>
              </a:p>
              <a:p>
                <a:pPr marL="45720" lv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555776" y="1700808"/>
                <a:ext cx="4248472" cy="4752528"/>
              </a:xfrm>
              <a:blipFill rotWithShape="1">
                <a:blip r:embed="rId2"/>
                <a:stretch>
                  <a:fillRect l="-10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911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3121</TotalTime>
  <Words>1088</Words>
  <Application>Microsoft Office PowerPoint</Application>
  <PresentationFormat>Экран (4:3)</PresentationFormat>
  <Paragraphs>319</Paragraphs>
  <Slides>29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Тема Office</vt:lpstr>
      <vt:lpstr>Visio</vt:lpstr>
      <vt:lpstr>Методи та структури спеціалізованих процесорів для гешування стійкого до загальних атак</vt:lpstr>
      <vt:lpstr>Презентация PowerPoint</vt:lpstr>
      <vt:lpstr>Алгоритми гешування</vt:lpstr>
      <vt:lpstr>Порівняльна характеристика методів гешування.</vt:lpstr>
      <vt:lpstr>Презентация PowerPoint</vt:lpstr>
      <vt:lpstr>Загальні атаки</vt:lpstr>
      <vt:lpstr>Апаратні засоби представлені на ринку</vt:lpstr>
      <vt:lpstr>Техніко економічне обґрунтування доцільності розробки</vt:lpstr>
      <vt:lpstr>Ітеративне криптографічне перетворення</vt:lpstr>
      <vt:lpstr> Функція ущільнення для гешування даних</vt:lpstr>
      <vt:lpstr> Функція ущільнення для гешування даних</vt:lpstr>
      <vt:lpstr>Метод багатоканального гешування</vt:lpstr>
      <vt:lpstr>Загальна схема спеціалізованого процесора</vt:lpstr>
      <vt:lpstr>Структура пристрою гешування для методу Е16с16</vt:lpstr>
      <vt:lpstr>Структура пристрою гешування для методу D16с16</vt:lpstr>
      <vt:lpstr>Структура пристрою гешування для методу Е256с4</vt:lpstr>
      <vt:lpstr>Структура пристрою гешування для методу D256с4</vt:lpstr>
      <vt:lpstr>Схема блоку піднесення</vt:lpstr>
      <vt:lpstr>Структура пристрою гешування для методу AЕ16с16</vt:lpstr>
      <vt:lpstr>Структура пристрою гешування для методу AD16с16</vt:lpstr>
      <vt:lpstr>Структура пристрою гешування для методу AЕ256с4</vt:lpstr>
      <vt:lpstr>Структура пристрою гешування для методу AD256с4</vt:lpstr>
      <vt:lpstr>Узагальнена схема роботи процесора</vt:lpstr>
      <vt:lpstr>Основні сутності процесорів</vt:lpstr>
      <vt:lpstr>Результати експериментальних досліджень процесора</vt:lpstr>
      <vt:lpstr>Порівняння  швидкодії розроблених методів</vt:lpstr>
      <vt:lpstr>Економічний ефект</vt:lpstr>
      <vt:lpstr>Презентация PowerPoint</vt:lpstr>
      <vt:lpstr>Дякую за увагу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Автентифікація користувачів на основі флеш-носія</dc:title>
  <dc:creator>Andrey</dc:creator>
  <cp:lastModifiedBy>hazeandrey@yahoo.com</cp:lastModifiedBy>
  <cp:revision>158</cp:revision>
  <cp:lastPrinted>2015-11-25T08:04:02Z</cp:lastPrinted>
  <dcterms:created xsi:type="dcterms:W3CDTF">2013-03-19T11:41:41Z</dcterms:created>
  <dcterms:modified xsi:type="dcterms:W3CDTF">2015-11-25T12:56:10Z</dcterms:modified>
</cp:coreProperties>
</file>