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040F988-6375-4875-974D-2B2D4C7FD8F9}" type="datetimeFigureOut">
              <a:rPr lang="uk-UA" smtClean="0"/>
              <a:t>23.11.2015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3DDECE-B6E7-4CE5-8BA1-66CAF6F0F798}" type="slidenum">
              <a:rPr lang="uk-UA" smtClean="0"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sz="4400" dirty="0" smtClean="0"/>
              <a:t>Фрактальне стиснення зображень з паралелізацією обчислень</a:t>
            </a:r>
            <a:endParaRPr lang="uk-UA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789040"/>
            <a:ext cx="6542856" cy="1656184"/>
          </a:xfrm>
        </p:spPr>
        <p:txBody>
          <a:bodyPr>
            <a:noAutofit/>
          </a:bodyPr>
          <a:lstStyle/>
          <a:p>
            <a:pPr lvl="8" algn="l"/>
            <a:r>
              <a:rPr lang="uk-UA" sz="1800" dirty="0" smtClean="0"/>
              <a:t>Виконала: </a:t>
            </a:r>
          </a:p>
          <a:p>
            <a:pPr lvl="8" algn="l"/>
            <a:r>
              <a:rPr lang="uk-UA" sz="1800" dirty="0" err="1" smtClean="0"/>
              <a:t>ст.гр</a:t>
            </a:r>
            <a:r>
              <a:rPr lang="uk-UA" sz="1800" dirty="0" smtClean="0"/>
              <a:t>. 1КСУА-14мн </a:t>
            </a:r>
          </a:p>
          <a:p>
            <a:pPr lvl="8" algn="l"/>
            <a:r>
              <a:rPr lang="uk-UA" sz="1800" dirty="0" smtClean="0"/>
              <a:t>Олесенко А.В.</a:t>
            </a:r>
          </a:p>
          <a:p>
            <a:pPr lvl="8" algn="l"/>
            <a:r>
              <a:rPr lang="uk-UA" sz="1800" dirty="0" smtClean="0"/>
              <a:t>Науковий керівник: </a:t>
            </a:r>
          </a:p>
          <a:p>
            <a:pPr lvl="8" algn="l"/>
            <a:r>
              <a:rPr lang="uk-UA" sz="1800" dirty="0" smtClean="0"/>
              <a:t>к.т.н.,доц. Софина О.Ю.</a:t>
            </a: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470234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uk-UA" dirty="0" smtClean="0">
                <a:effectLst/>
              </a:rPr>
              <a:t>Розбиття на доменні і рангові блоки</a:t>
            </a:r>
          </a:p>
          <a:p>
            <a:pPr marL="18288" lvl="0" indent="0" algn="just">
              <a:buNone/>
            </a:pPr>
            <a:endParaRPr lang="uk-UA" dirty="0" smtClean="0">
              <a:effectLst/>
            </a:endParaRPr>
          </a:p>
          <a:p>
            <a:pPr marL="18288" lvl="0" indent="0" algn="just">
              <a:buNone/>
            </a:pPr>
            <a:r>
              <a:rPr lang="uk-UA" dirty="0">
                <a:effectLst/>
              </a:rPr>
              <a:t>	</a:t>
            </a:r>
            <a:r>
              <a:rPr lang="uk-UA" dirty="0" smtClean="0">
                <a:effectLst/>
              </a:rPr>
              <a:t>Зображення </a:t>
            </a:r>
            <a:r>
              <a:rPr lang="uk-UA" dirty="0">
                <a:effectLst/>
              </a:rPr>
              <a:t>розбивається на рангові блоки однакового розміру </a:t>
            </a:r>
            <a:r>
              <a:rPr lang="en-US" dirty="0">
                <a:effectLst/>
              </a:rPr>
              <a:t>r</a:t>
            </a:r>
            <a:r>
              <a:rPr lang="uk-UA" dirty="0">
                <a:effectLst/>
              </a:rPr>
              <a:t> і на всі можливі доменні блоки розміром 2</a:t>
            </a:r>
            <a:r>
              <a:rPr lang="en-US" dirty="0">
                <a:effectLst/>
              </a:rPr>
              <a:t>r</a:t>
            </a:r>
            <a:r>
              <a:rPr lang="ru-RU" dirty="0">
                <a:effectLst/>
              </a:rPr>
              <a:t>. </a:t>
            </a:r>
            <a:r>
              <a:rPr lang="uk-UA" dirty="0">
                <a:effectLst/>
              </a:rPr>
              <a:t>Дана множина доменів називається основною. Далі формується додаткова множина доменів наступним чином: для кожного з «основних» доменів будується сім трансформацій, а саме: повороти блоку на 90°, 180° і 270°, відображення блоку відносно вертикальної осі симетрії і повороти отриманого відображеного блоку також на 90°, 180° і 270°. В результаті поєднання основної і додаткової множин доменів формується розширена множина доменних блоків. Для кожного рангового блоку проводиться пошук серед розширеної множини доменів. Для цього кожному ранговому і доменному блоку присвоюється індекс і дескриптор.</a:t>
            </a:r>
          </a:p>
          <a:p>
            <a:pPr marL="18288" indent="0" algn="just">
              <a:buNone/>
            </a:pPr>
            <a:endParaRPr lang="uk-UA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0095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rmAutofit/>
              </a:bodyPr>
              <a:lstStyle/>
              <a:p>
                <a:pPr marL="18288" indent="0" algn="ctr">
                  <a:buNone/>
                </a:pPr>
                <a:r>
                  <a:rPr lang="uk-UA" sz="2000" dirty="0" smtClean="0">
                    <a:effectLst/>
                  </a:rPr>
                  <a:t>Індексація блоків</a:t>
                </a:r>
              </a:p>
              <a:p>
                <a:pPr marL="18288" indent="0" algn="ctr">
                  <a:buNone/>
                </a:pPr>
                <a:endParaRPr lang="uk-UA" sz="2000" dirty="0">
                  <a:effectLst/>
                </a:endParaRPr>
              </a:p>
              <a:p>
                <a:pPr marL="18288" lvl="0" indent="0">
                  <a:buNone/>
                </a:pPr>
                <a:r>
                  <a:rPr lang="uk-UA" sz="2000" dirty="0" smtClean="0">
                    <a:effectLst/>
                  </a:rPr>
                  <a:t>	З </a:t>
                </a:r>
                <a:r>
                  <a:rPr lang="uk-UA" sz="2000" dirty="0">
                    <a:effectLst/>
                  </a:rPr>
                  <a:t>метою обчислення індексу для кожного блоку </a:t>
                </a:r>
                <a:r>
                  <a:rPr lang="en-US" sz="2000" dirty="0">
                    <a:effectLst/>
                  </a:rPr>
                  <a:t>b </a:t>
                </a:r>
                <a:r>
                  <a:rPr lang="uk-UA" sz="2000" dirty="0">
                    <a:effectLst/>
                  </a:rPr>
                  <a:t>обчислюється матриця </a:t>
                </a:r>
                <a:r>
                  <a:rPr lang="en-US" sz="2000" dirty="0">
                    <a:effectLst/>
                  </a:rPr>
                  <a:t>B </a:t>
                </a:r>
                <a:r>
                  <a:rPr lang="uk-UA" sz="2000" dirty="0">
                    <a:effectLst/>
                  </a:rPr>
                  <a:t>його двовимірного дискретного </a:t>
                </a:r>
                <a:r>
                  <a:rPr lang="uk-UA" sz="2000" dirty="0" err="1">
                    <a:effectLst/>
                  </a:rPr>
                  <a:t>косинусного</a:t>
                </a:r>
                <a:r>
                  <a:rPr lang="uk-UA" sz="2000" dirty="0">
                    <a:effectLst/>
                  </a:rPr>
                  <a:t> перетворення (ДКП).  Запропоновано наступний алгоритм розрахунку індексу з використанням отриманих </a:t>
                </a:r>
                <a:r>
                  <a:rPr lang="uk-UA" sz="2000" dirty="0" err="1">
                    <a:effectLst/>
                  </a:rPr>
                  <a:t>ДКП-матриць</a:t>
                </a:r>
                <a:r>
                  <a:rPr lang="uk-UA" sz="2000" dirty="0">
                    <a:effectLst/>
                  </a:rPr>
                  <a:t>:</a:t>
                </a:r>
              </a:p>
              <a:p>
                <a:pPr marL="18288" indent="0">
                  <a:buNone/>
                </a:pPr>
                <a:r>
                  <a:rPr lang="uk-UA" sz="2000" dirty="0" smtClean="0">
                    <a:effectLst/>
                  </a:rPr>
                  <a:t>а) </a:t>
                </a:r>
                <a:r>
                  <a:rPr lang="uk-UA" sz="2000" dirty="0">
                    <a:effectLst/>
                  </a:rPr>
                  <a:t>Розглядається «верхній лівий кут» матриці </a:t>
                </a:r>
                <a:r>
                  <a:rPr lang="en-US" sz="2000" dirty="0">
                    <a:effectLst/>
                  </a:rPr>
                  <a:t>B</a:t>
                </a:r>
                <a:r>
                  <a:rPr lang="uk-UA" sz="2000" dirty="0">
                    <a:effectLst/>
                  </a:rPr>
                  <a:t>, яка відповідає поточному блоку </a:t>
                </a:r>
                <a:r>
                  <a:rPr lang="en-US" sz="2000" dirty="0">
                    <a:effectLst/>
                  </a:rPr>
                  <a:t>b </a:t>
                </a:r>
                <a:r>
                  <a:rPr lang="uk-UA" sz="2000" dirty="0">
                    <a:effectLst/>
                  </a:rPr>
                  <a:t>(</a:t>
                </a:r>
                <a:r>
                  <a:rPr lang="uk-UA" sz="2000" dirty="0" err="1">
                    <a:effectLst/>
                  </a:rPr>
                  <a:t>підматриця</a:t>
                </a:r>
                <a:r>
                  <a:rPr lang="uk-UA" sz="2000" dirty="0">
                    <a:effectLst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uk-UA" sz="2000" i="1">
                        <a:effectLst/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/>
                          </a:rPr>
                          <m:t>{</m:t>
                        </m:r>
                        <m:sSub>
                          <m:sSubPr>
                            <m:ctrlPr>
                              <a:rPr lang="uk-UA" sz="2000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uk-UA" sz="2000" i="1">
                            <a:effectLst/>
                            <a:latin typeface="Cambria Math"/>
                          </a:rPr>
                          <m:t>}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sz="2000" i="1">
                            <a:effectLst/>
                            <a:latin typeface="Cambria Math"/>
                          </a:rPr>
                          <m:t>,</m:t>
                        </m:r>
                        <m:r>
                          <a:rPr lang="uk-UA" sz="2000" i="1">
                            <a:effectLst/>
                            <a:latin typeface="Cambria Math"/>
                          </a:rPr>
                          <m:t>𝑗</m:t>
                        </m:r>
                        <m:r>
                          <a:rPr lang="uk-UA" sz="2000" i="1">
                            <a:effectLst/>
                            <a:latin typeface="Cambria Math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uk-UA" sz="2000" i="1">
                                <a:effectLst/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1,3</m:t>
                            </m:r>
                          </m:e>
                        </m:acc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).</a:t>
                </a:r>
                <a:endParaRPr lang="uk-UA" sz="2000" dirty="0" smtClean="0">
                  <a:effectLst/>
                </a:endParaRPr>
              </a:p>
              <a:p>
                <a:pPr marL="18288" indent="0">
                  <a:buNone/>
                </a:pPr>
                <a:r>
                  <a:rPr lang="uk-UA" sz="2000" dirty="0" smtClean="0">
                    <a:effectLst/>
                  </a:rPr>
                  <a:t>б) 2.2 </a:t>
                </a:r>
                <a:r>
                  <a:rPr lang="uk-UA" sz="2000" dirty="0">
                    <a:effectLst/>
                  </a:rPr>
                  <a:t>Згідно з порядком вибору елементів для обчислення індексу, який наведений на рисунку 1, оцінюються елементи цієї </a:t>
                </a:r>
                <a:r>
                  <a:rPr lang="uk-UA" sz="2000" dirty="0" err="1">
                    <a:effectLst/>
                  </a:rPr>
                  <a:t>підматриці</a:t>
                </a:r>
                <a:r>
                  <a:rPr lang="uk-UA" sz="2000" dirty="0">
                    <a:effectLst/>
                  </a:rPr>
                  <a:t> з 1-го до </a:t>
                </a:r>
                <a:r>
                  <a:rPr lang="en-US" sz="2000" dirty="0">
                    <a:effectLst/>
                  </a:rPr>
                  <a:t>t</a:t>
                </a:r>
                <a:r>
                  <a:rPr lang="uk-UA" sz="2000" dirty="0">
                    <a:effectLst/>
                  </a:rPr>
                  <a:t>-го (де </a:t>
                </a:r>
                <a:r>
                  <a:rPr lang="en-US" sz="2000" dirty="0">
                    <a:effectLst/>
                  </a:rPr>
                  <a:t>t</a:t>
                </a:r>
                <a:r>
                  <a:rPr lang="uk-UA" sz="2000" dirty="0">
                    <a:effectLst/>
                  </a:rPr>
                  <a:t> – обрана розмірність індексу, </a:t>
                </a:r>
                <a:r>
                  <a:rPr lang="en-US" sz="2000" dirty="0">
                    <a:effectLst/>
                  </a:rPr>
                  <a:t>t </a:t>
                </a:r>
                <a:r>
                  <a:rPr lang="uk-UA" sz="2000" dirty="0">
                    <a:effectLst/>
                  </a:rPr>
                  <a:t>∈ [1,8]). Якщо поточний елемент менший за нуль, то відповідному розряду індексу в двійковому представленні, починаючи зліва, присвоюється значення 0, якщо більший або рівний нулю – значення 1</a:t>
                </a:r>
                <a:r>
                  <a:rPr lang="uk-UA" sz="2000" dirty="0" smtClean="0">
                    <a:effectLst/>
                  </a:rPr>
                  <a:t>.</a:t>
                </a:r>
              </a:p>
              <a:p>
                <a:pPr marL="18288" indent="0">
                  <a:buNone/>
                </a:pPr>
                <a:endParaRPr lang="uk-UA" sz="2000" dirty="0" smtClean="0">
                  <a:effectLst/>
                </a:endParaRPr>
              </a:p>
              <a:p>
                <a:pPr marL="18288" indent="0">
                  <a:buNone/>
                </a:pPr>
                <a:r>
                  <a:rPr lang="uk-UA" sz="2000" dirty="0" smtClean="0">
                    <a:effectLst/>
                  </a:rPr>
                  <a:t>		- Порядок вибору елементів для обчислення індексу</a:t>
                </a:r>
                <a:endParaRPr lang="uk-UA" sz="2000" dirty="0">
                  <a:effectLst/>
                </a:endParaRPr>
              </a:p>
              <a:p>
                <a:pPr marL="18288" indent="0">
                  <a:buNone/>
                </a:pPr>
                <a:endParaRPr lang="uk-UA" sz="2000" dirty="0" smtClean="0">
                  <a:effectLst/>
                </a:endParaRPr>
              </a:p>
              <a:p>
                <a:pPr marL="18288" indent="0" algn="just">
                  <a:buNone/>
                </a:pPr>
                <a:endParaRPr lang="uk-UA" sz="2000" dirty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490" r="-97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23" b="20241"/>
          <a:stretch/>
        </p:blipFill>
        <p:spPr bwMode="auto">
          <a:xfrm>
            <a:off x="290705" y="4971096"/>
            <a:ext cx="1544991" cy="1512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0095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Autofit/>
              </a:bodyPr>
              <a:lstStyle/>
              <a:p>
                <a:pPr marL="18288" indent="0" algn="ctr">
                  <a:buNone/>
                </a:pPr>
                <a:r>
                  <a:rPr lang="uk-UA" sz="2000" dirty="0" smtClean="0">
                    <a:effectLst/>
                  </a:rPr>
                  <a:t>Обчислення дескрипторів</a:t>
                </a:r>
              </a:p>
              <a:p>
                <a:pPr marL="18288" indent="0" algn="ctr">
                  <a:buNone/>
                </a:pPr>
                <a:endParaRPr lang="uk-UA" sz="2000" dirty="0">
                  <a:effectLst/>
                </a:endParaRPr>
              </a:p>
              <a:p>
                <a:pPr marL="18288" lvl="0" indent="0">
                  <a:buNone/>
                </a:pPr>
                <a:r>
                  <a:rPr lang="uk-UA" sz="2000" dirty="0" smtClean="0">
                    <a:effectLst/>
                  </a:rPr>
                  <a:t>	</a:t>
                </a:r>
                <a:r>
                  <a:rPr lang="uk-UA" sz="2000" dirty="0">
                    <a:effectLst/>
                  </a:rPr>
                  <a:t>Для обчислення дескрипторів використовується двовимірне дискретне </a:t>
                </a:r>
                <a:r>
                  <a:rPr lang="uk-UA" sz="2000" dirty="0" err="1">
                    <a:effectLst/>
                  </a:rPr>
                  <a:t>вейвлет-перетворення</a:t>
                </a:r>
                <a:r>
                  <a:rPr lang="uk-UA" sz="2000" dirty="0">
                    <a:effectLst/>
                  </a:rPr>
                  <a:t> </a:t>
                </a:r>
                <a:r>
                  <a:rPr lang="uk-UA" sz="2000" dirty="0" err="1">
                    <a:effectLst/>
                  </a:rPr>
                  <a:t>Хаара</a:t>
                </a:r>
                <a:r>
                  <a:rPr lang="uk-UA" sz="2000" dirty="0">
                    <a:effectLst/>
                  </a:rPr>
                  <a:t>. Запропоновано наступний алгоритм формування дескриптора (для блока </a:t>
                </a:r>
                <a:r>
                  <a:rPr lang="en-US" sz="2000" dirty="0">
                    <a:effectLst/>
                  </a:rPr>
                  <a:t>b </a:t>
                </a:r>
                <a:r>
                  <a:rPr lang="uk-UA" sz="2000" dirty="0">
                    <a:effectLst/>
                  </a:rPr>
                  <a:t>розміром </a:t>
                </a:r>
                <a:r>
                  <a:rPr lang="en-US" sz="2000" dirty="0">
                    <a:effectLst/>
                  </a:rPr>
                  <a:t>p</a:t>
                </a:r>
                <a:r>
                  <a:rPr lang="ru-RU" sz="2000" dirty="0">
                    <a:effectLst/>
                  </a:rPr>
                  <a:t>×</a:t>
                </a:r>
                <a:r>
                  <a:rPr lang="en-US" sz="2000" dirty="0">
                    <a:effectLst/>
                  </a:rPr>
                  <a:t>p </a:t>
                </a:r>
                <a:r>
                  <a:rPr lang="uk-UA" sz="2000" dirty="0">
                    <a:effectLst/>
                  </a:rPr>
                  <a:t>пікселів, де </a:t>
                </a:r>
                <a:r>
                  <a:rPr lang="en-US" sz="2000" dirty="0">
                    <a:effectLst/>
                  </a:rPr>
                  <a:t>p</a:t>
                </a:r>
                <a:r>
                  <a:rPr lang="ru-RU" sz="2000" dirty="0">
                    <a:effectLst/>
                  </a:rPr>
                  <a:t>=2</a:t>
                </a:r>
                <a:r>
                  <a:rPr lang="en-US" sz="2000" dirty="0">
                    <a:effectLst/>
                  </a:rPr>
                  <a:t>q</a:t>
                </a:r>
                <a:r>
                  <a:rPr lang="ru-RU" sz="2000" dirty="0">
                    <a:effectLst/>
                  </a:rPr>
                  <a:t>, </a:t>
                </a:r>
                <a:r>
                  <a:rPr lang="en-US" sz="2000" dirty="0">
                    <a:effectLst/>
                  </a:rPr>
                  <a:t>q </a:t>
                </a:r>
                <a:r>
                  <a:rPr lang="ru-RU" sz="2000" dirty="0">
                    <a:effectLst/>
                  </a:rPr>
                  <a:t>∈ </a:t>
                </a:r>
                <a:r>
                  <a:rPr lang="en-US" sz="2000" dirty="0">
                    <a:effectLst/>
                  </a:rPr>
                  <a:t>N</a:t>
                </a:r>
                <a:r>
                  <a:rPr lang="ru-RU" sz="2000" dirty="0">
                    <a:effectLst/>
                  </a:rPr>
                  <a:t>)</a:t>
                </a:r>
                <a:r>
                  <a:rPr lang="uk-UA" sz="2000" dirty="0">
                    <a:effectLst/>
                  </a:rPr>
                  <a:t>:</a:t>
                </a:r>
              </a:p>
              <a:p>
                <a:pPr marL="18288" indent="0">
                  <a:buNone/>
                </a:pPr>
                <a:r>
                  <a:rPr lang="uk-UA" sz="2000" dirty="0" smtClean="0">
                    <a:effectLst/>
                  </a:rPr>
                  <a:t>1 </a:t>
                </a:r>
                <a:r>
                  <a:rPr lang="uk-UA" sz="2000" dirty="0">
                    <a:effectLst/>
                  </a:rPr>
                  <a:t>Обчислюється коефіцієнт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effectLst/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uk-UA" sz="2000" i="1"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uk-UA" sz="2000" i="1">
                            <a:effectLst/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uk-UA" sz="2000" i="1"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nary>
                      <m:naryPr>
                        <m:chr m:val="∑"/>
                        <m:limLoc m:val="undOvr"/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naryPr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sz="2000" i="1">
                            <a:effectLst/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uk-UA" sz="2000" i="1">
                            <a:effectLst/>
                            <a:latin typeface="Cambria Math"/>
                          </a:rPr>
                          <m:t>𝑝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uk-UA" sz="2000" i="1">
                                <a:effectLst/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𝑗</m:t>
                            </m:r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uk-UA" sz="2000" i="1">
                                <a:effectLst/>
                                <a:latin typeface="Cambria Math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uk-UA" sz="2000" i="1">
                                    <a:effectLst/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uk-UA" sz="2000" i="1">
                                    <a:effectLst/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uk-UA" sz="2000" i="1">
                                    <a:effectLst/>
                                    <a:latin typeface="Cambria Math"/>
                                  </a:rPr>
                                  <m:t>𝑖𝑗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r>
                  <a:rPr lang="uk-UA" sz="2000" dirty="0">
                    <a:effectLst/>
                  </a:rPr>
                  <a:t>. </a:t>
                </a:r>
              </a:p>
              <a:p>
                <a:pPr marL="18288" indent="0">
                  <a:buNone/>
                </a:pPr>
                <a:r>
                  <a:rPr lang="uk-UA" sz="2000" dirty="0" smtClean="0">
                    <a:effectLst/>
                  </a:rPr>
                  <a:t>2 </a:t>
                </a:r>
                <a:r>
                  <a:rPr lang="uk-UA" sz="2000" dirty="0">
                    <a:effectLst/>
                  </a:rPr>
                  <a:t>Блок розбивається на чотири рівних </a:t>
                </a:r>
                <a:r>
                  <a:rPr lang="uk-UA" sz="2000" dirty="0" err="1">
                    <a:effectLst/>
                  </a:rPr>
                  <a:t>підблоки</a:t>
                </a:r>
                <a:r>
                  <a:rPr lang="uk-UA" sz="2000" dirty="0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 і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.</a:t>
                </a:r>
              </a:p>
              <a:p>
                <a:pPr marL="18288" indent="0">
                  <a:buNone/>
                </a:pPr>
                <a:r>
                  <a:rPr lang="uk-UA" sz="2000" dirty="0" smtClean="0">
                    <a:effectLst/>
                  </a:rPr>
                  <a:t>3 </a:t>
                </a:r>
                <a:r>
                  <a:rPr lang="uk-UA" sz="2000" dirty="0">
                    <a:effectLst/>
                  </a:rPr>
                  <a:t>Послідовно обчислюються коефіцієнти </a:t>
                </a:r>
              </a:p>
              <a:p>
                <a:pPr marL="1828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𝑖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𝑞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𝑗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uk-UA" sz="2000" i="1">
                          <a:effectLst/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𝑖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𝑞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𝑗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+1</m:t>
                              </m:r>
                            </m:sub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uk-UA" sz="2000" i="1">
                          <a:effectLst/>
                          <a:latin typeface="Cambria Math"/>
                        </a:rPr>
                        <m:t>,  </m:t>
                      </m:r>
                    </m:oMath>
                  </m:oMathPara>
                </a14:m>
                <a:endParaRPr lang="uk-UA" sz="2000" dirty="0">
                  <a:effectLst/>
                </a:endParaRPr>
              </a:p>
              <a:p>
                <a:pPr marL="1828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𝑖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=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𝑞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+1</m:t>
                          </m:r>
                        </m:sub>
                        <m:sup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𝑞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𝑗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uk-UA" sz="2000" i="1">
                          <a:effectLst/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i="1">
                              <a:effectLst/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uk-UA" sz="2000" i="1">
                              <a:effectLst/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𝑖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=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𝑞</m:t>
                          </m:r>
                          <m:r>
                            <a:rPr lang="uk-UA" sz="2000" i="1">
                              <a:effectLst/>
                              <a:latin typeface="Cambria Math"/>
                            </a:rPr>
                            <m:t>+1</m:t>
                          </m:r>
                        </m:sub>
                        <m:sup>
                          <m:r>
                            <a:rPr lang="uk-UA" sz="2000" i="1">
                              <a:effectLst/>
                              <a:latin typeface="Cambria Math"/>
                            </a:rPr>
                            <m:t>𝑞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uk-UA" sz="2000" i="1">
                                  <a:effectLst/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𝑗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+1</m:t>
                              </m:r>
                            </m:sub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uk-UA" sz="2000" i="1">
                                      <a:effectLst/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uk-UA" sz="2000" i="1">
                          <a:effectLst/>
                          <a:latin typeface="Cambria Math"/>
                        </a:rPr>
                        <m:t>,  </m:t>
                      </m:r>
                    </m:oMath>
                  </m:oMathPara>
                </a14:m>
                <a:endParaRPr lang="uk-UA" sz="2000" dirty="0">
                  <a:effectLst/>
                </a:endParaRPr>
              </a:p>
              <a:p>
                <a:pPr marL="18288" indent="0">
                  <a:buNone/>
                </a:pPr>
                <a:r>
                  <a:rPr lang="uk-UA" sz="2000" dirty="0">
                    <a:effectLst/>
                  </a:rPr>
                  <a:t>що відповідають під блокам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 і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.</a:t>
                </a:r>
              </a:p>
              <a:p>
                <a:pPr marL="384048" lvl="1" indent="0">
                  <a:buNone/>
                </a:pPr>
                <a:r>
                  <a:rPr lang="uk-UA" sz="2000" dirty="0">
                    <a:effectLst/>
                  </a:rPr>
                  <a:t>Формується вектор </a:t>
                </a:r>
                <a:r>
                  <a:rPr lang="en-US" sz="2000" dirty="0">
                    <a:effectLst/>
                  </a:rPr>
                  <a:t>e</a:t>
                </a:r>
                <a:r>
                  <a:rPr lang="ru-RU" sz="2000" dirty="0">
                    <a:effectLst/>
                  </a:rPr>
                  <a:t> =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uk-UA" sz="2000" dirty="0">
                    <a:effectLst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uk-UA" sz="2000" i="1">
                            <a:effectLst/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ru-RU" sz="2000" dirty="0">
                    <a:effectLst/>
                  </a:rPr>
                  <a:t>]</a:t>
                </a:r>
                <a:r>
                  <a:rPr lang="uk-UA" sz="2000" dirty="0">
                    <a:effectLst/>
                  </a:rPr>
                  <a:t>, який і буде шуканим дескриптором</a:t>
                </a:r>
                <a:r>
                  <a:rPr lang="uk-UA" sz="2000" dirty="0" smtClean="0">
                    <a:effectLst/>
                  </a:rPr>
                  <a:t>.</a:t>
                </a:r>
                <a:endParaRPr lang="uk-UA" sz="2000" dirty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490" b="-48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0095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uk-UA" dirty="0" smtClean="0">
                <a:effectLst/>
              </a:rPr>
              <a:t> </a:t>
            </a:r>
            <a:endParaRPr lang="uk-UA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068" y="1"/>
            <a:ext cx="48012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095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r>
              <a:rPr lang="uk-UA" dirty="0" smtClean="0">
                <a:effectLst/>
              </a:rPr>
              <a:t>Інтерфейс програми</a:t>
            </a:r>
            <a:endParaRPr lang="uk-UA" dirty="0">
              <a:effectLst/>
            </a:endParaRPr>
          </a:p>
        </p:txBody>
      </p:sp>
      <p:pic>
        <p:nvPicPr>
          <p:cNvPr id="4" name="Рисунок 3" descr="C:\Users\Admin\Desktop\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60648"/>
            <a:ext cx="8647061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122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uk-UA" dirty="0" smtClean="0">
                <a:effectLst/>
              </a:rPr>
              <a:t>Результати</a:t>
            </a: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r>
              <a:rPr lang="uk-UA" dirty="0" smtClean="0">
                <a:effectLst/>
              </a:rPr>
              <a:t>Емпіричні характеристики класичного алгоритму</a:t>
            </a: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Була сформована тестова вибірка:</a:t>
            </a:r>
          </a:p>
          <a:p>
            <a:pPr marL="18288" lvl="0" indent="0">
              <a:buNone/>
            </a:pPr>
            <a:r>
              <a:rPr lang="uk-UA" dirty="0" smtClean="0">
                <a:effectLst/>
              </a:rPr>
              <a:t>- наземні </a:t>
            </a:r>
            <a:r>
              <a:rPr lang="uk-UA" dirty="0">
                <a:effectLst/>
              </a:rPr>
              <a:t>зображення сцен штучних об’єктів;</a:t>
            </a:r>
          </a:p>
          <a:p>
            <a:pPr marL="18288" lvl="0" indent="0">
              <a:buNone/>
            </a:pPr>
            <a:r>
              <a:rPr lang="uk-UA" dirty="0" smtClean="0">
                <a:effectLst/>
              </a:rPr>
              <a:t>- наземні </a:t>
            </a:r>
            <a:r>
              <a:rPr lang="uk-UA" dirty="0">
                <a:effectLst/>
              </a:rPr>
              <a:t>зображення природних об’єктів;</a:t>
            </a:r>
          </a:p>
          <a:p>
            <a:pPr marL="18288" lvl="0" indent="0">
              <a:buNone/>
            </a:pPr>
            <a:r>
              <a:rPr lang="uk-UA" dirty="0" smtClean="0">
                <a:effectLst/>
              </a:rPr>
              <a:t>- аерокосмічні </a:t>
            </a:r>
            <a:r>
              <a:rPr lang="uk-UA" dirty="0">
                <a:effectLst/>
              </a:rPr>
              <a:t>зображення;</a:t>
            </a:r>
          </a:p>
          <a:p>
            <a:pPr marL="18288" lvl="0" indent="0">
              <a:buNone/>
            </a:pPr>
            <a:r>
              <a:rPr lang="uk-UA" dirty="0" smtClean="0">
                <a:effectLst/>
              </a:rPr>
              <a:t>- астрономічні </a:t>
            </a:r>
            <a:r>
              <a:rPr lang="uk-UA" dirty="0">
                <a:effectLst/>
              </a:rPr>
              <a:t>зображення;</a:t>
            </a:r>
          </a:p>
          <a:p>
            <a:pPr marL="18288" lvl="0" indent="0" algn="just">
              <a:buNone/>
            </a:pPr>
            <a:r>
              <a:rPr lang="uk-UA" dirty="0" smtClean="0">
                <a:effectLst/>
              </a:rPr>
              <a:t>- зображення </a:t>
            </a:r>
            <a:r>
              <a:rPr lang="uk-UA" dirty="0">
                <a:effectLst/>
              </a:rPr>
              <a:t>неструктурованих (хаотичних) об’єктів, таких, як хмари або дим.</a:t>
            </a:r>
          </a:p>
          <a:p>
            <a:pPr marL="18288" indent="0" algn="just">
              <a:buNone/>
            </a:pPr>
            <a:endParaRPr lang="uk-UA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122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 fontScale="92500" lnSpcReduction="10000"/>
          </a:bodyPr>
          <a:lstStyle/>
          <a:p>
            <a:pPr marL="18288" indent="0" algn="ctr">
              <a:buNone/>
            </a:pPr>
            <a:r>
              <a:rPr lang="uk-UA" dirty="0" smtClean="0">
                <a:effectLst/>
              </a:rPr>
              <a:t>Залежність </a:t>
            </a:r>
            <a:r>
              <a:rPr lang="uk-UA" dirty="0" err="1" smtClean="0">
                <a:effectLst/>
              </a:rPr>
              <a:t>коеф</a:t>
            </a:r>
            <a:r>
              <a:rPr lang="uk-UA" dirty="0" smtClean="0">
                <a:effectLst/>
              </a:rPr>
              <a:t>. стиснення від розміру зображення для різних значень </a:t>
            </a:r>
            <a:r>
              <a:rPr lang="en-US" dirty="0" smtClean="0">
                <a:effectLst/>
              </a:rPr>
              <a:t>r</a:t>
            </a: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Відношення </a:t>
            </a:r>
            <a:r>
              <a:rPr lang="uk-UA" dirty="0">
                <a:effectLst/>
              </a:rPr>
              <a:t>розміру стисненого файлу до розміру вихідного файлу росте як логарифм від розміру зображення і може перевищувати одиницю. Таким чином, для кожного розміру рангового блоку існує максимально-допустимий розмір зображення, який дозволяє здійснювати його стиснення</a:t>
            </a:r>
            <a:r>
              <a:rPr lang="uk-UA" dirty="0" smtClean="0">
                <a:effectLst/>
              </a:rPr>
              <a:t>.</a:t>
            </a:r>
            <a:endParaRPr lang="uk-UA" dirty="0">
              <a:effectLst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08720"/>
            <a:ext cx="4845517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1223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uk-UA" dirty="0">
                <a:effectLst/>
              </a:rPr>
              <a:t>Результати тестування класичного алгоритму з використанням рангових блоків різних </a:t>
            </a:r>
            <a:r>
              <a:rPr lang="uk-UA" dirty="0" smtClean="0">
                <a:effectLst/>
              </a:rPr>
              <a:t>розмірів</a:t>
            </a: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r>
              <a:rPr lang="uk-UA" dirty="0">
                <a:effectLst/>
              </a:rPr>
              <a:t>Результати тестування класичного алгоритму для зображень різного розміру</a:t>
            </a: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226" y="919989"/>
            <a:ext cx="4548046" cy="2653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524" y="4597646"/>
            <a:ext cx="4581748" cy="185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869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rmAutofit/>
              </a:bodyPr>
              <a:lstStyle/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Як бачимо:</a:t>
                </a:r>
              </a:p>
              <a:p>
                <a:pPr algn="just">
                  <a:buFont typeface="Palatino Linotype" pitchFamily="18" charset="0"/>
                  <a:buChar char="-"/>
                </a:pPr>
                <a:r>
                  <a:rPr lang="uk-UA" dirty="0" smtClean="0">
                    <a:effectLst/>
                  </a:rPr>
                  <a:t>час </a:t>
                </a:r>
                <a:r>
                  <a:rPr lang="uk-UA" dirty="0">
                    <a:effectLst/>
                  </a:rPr>
                  <a:t>стиснення дійсно збільшується як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uk-UA" dirty="0">
                    <a:effectLst/>
                  </a:rPr>
                  <a:t> для кожного фіксованого розбиття на рангові блоки</a:t>
                </a:r>
                <a:r>
                  <a:rPr lang="uk-UA" dirty="0" smtClean="0">
                    <a:effectLst/>
                  </a:rPr>
                  <a:t>;</a:t>
                </a:r>
              </a:p>
              <a:p>
                <a:pPr lvl="0">
                  <a:buFont typeface="Palatino Linotype" pitchFamily="18" charset="0"/>
                  <a:buChar char="-"/>
                </a:pPr>
                <a:r>
                  <a:rPr lang="uk-UA" dirty="0" smtClean="0">
                    <a:effectLst/>
                  </a:rPr>
                  <a:t>якість </a:t>
                </a:r>
                <a:r>
                  <a:rPr lang="uk-UA" dirty="0">
                    <a:effectLst/>
                  </a:rPr>
                  <a:t>відновленого зображення збільшується зі зменшенням розміру рангових блоків;</a:t>
                </a:r>
              </a:p>
              <a:p>
                <a:pPr lvl="0">
                  <a:buFont typeface="Palatino Linotype" pitchFamily="18" charset="0"/>
                  <a:buChar char="-"/>
                </a:pPr>
                <a:r>
                  <a:rPr lang="uk-UA" dirty="0" smtClean="0">
                    <a:effectLst/>
                  </a:rPr>
                  <a:t>розмір </a:t>
                </a:r>
                <a:r>
                  <a:rPr lang="uk-UA" dirty="0">
                    <a:effectLst/>
                  </a:rPr>
                  <a:t>стисненого зображення збільшується зі зменшенням розміру рангових блоків;</a:t>
                </a:r>
              </a:p>
              <a:p>
                <a:pPr lvl="0">
                  <a:buFont typeface="Palatino Linotype" pitchFamily="18" charset="0"/>
                  <a:buChar char="-"/>
                </a:pPr>
                <a:r>
                  <a:rPr lang="uk-UA" dirty="0" smtClean="0">
                    <a:effectLst/>
                  </a:rPr>
                  <a:t>мінімум </a:t>
                </a:r>
                <a:r>
                  <a:rPr lang="uk-UA" dirty="0">
                    <a:effectLst/>
                  </a:rPr>
                  <a:t>критерію МДО як компромісу між інформаційними втратами і ступенем стиснення досягається для деяких проміжних розмірів рангових блоків;</a:t>
                </a:r>
              </a:p>
              <a:p>
                <a:pPr lvl="0">
                  <a:buFont typeface="Palatino Linotype" pitchFamily="18" charset="0"/>
                  <a:buChar char="-"/>
                </a:pPr>
                <a:r>
                  <a:rPr lang="uk-UA" dirty="0" smtClean="0">
                    <a:effectLst/>
                  </a:rPr>
                  <a:t>оптимальний </a:t>
                </a:r>
                <a:r>
                  <a:rPr lang="uk-UA" dirty="0">
                    <a:effectLst/>
                  </a:rPr>
                  <a:t>розмір блоків відрізняється для різних зображень і візуально пов’язаний з їх </a:t>
                </a:r>
                <a:r>
                  <a:rPr lang="uk-UA" dirty="0" err="1">
                    <a:effectLst/>
                  </a:rPr>
                  <a:t>деталізованістю</a:t>
                </a:r>
                <a:r>
                  <a:rPr lang="uk-UA" dirty="0">
                    <a:effectLst/>
                  </a:rPr>
                  <a:t>.</a:t>
                </a:r>
              </a:p>
              <a:p>
                <a:pPr algn="just">
                  <a:buFontTx/>
                  <a:buChar char="-"/>
                </a:pPr>
                <a:endParaRPr lang="uk-UA" dirty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559" r="-83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869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rmAutofit fontScale="92500" lnSpcReduction="20000"/>
              </a:bodyPr>
              <a:lstStyle/>
              <a:p>
                <a:pPr marL="18288" indent="0" algn="ctr">
                  <a:buNone/>
                </a:pPr>
                <a:r>
                  <a:rPr lang="uk-UA" dirty="0" smtClean="0">
                    <a:effectLst/>
                  </a:rPr>
                  <a:t>Тестування модифікованого алгоритму</a:t>
                </a:r>
              </a:p>
              <a:p>
                <a:pPr marL="18288" indent="0" algn="ctr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ctr">
                  <a:buNone/>
                </a:pPr>
                <a:endParaRPr lang="uk-UA" dirty="0">
                  <a:effectLst/>
                </a:endParaRPr>
              </a:p>
              <a:p>
                <a:pPr marL="18288" indent="0" algn="ctr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ctr">
                  <a:buNone/>
                </a:pPr>
                <a:endParaRPr lang="uk-UA" dirty="0">
                  <a:effectLst/>
                </a:endParaRPr>
              </a:p>
              <a:p>
                <a:pPr marL="18288" indent="0" algn="ctr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ctr">
                  <a:buNone/>
                </a:pPr>
                <a:endParaRPr lang="uk-UA" dirty="0">
                  <a:effectLst/>
                </a:endParaRPr>
              </a:p>
              <a:p>
                <a:pPr marL="18288" indent="0" algn="ctr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ctr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just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З </a:t>
                </a:r>
                <a:r>
                  <a:rPr lang="uk-UA" dirty="0">
                    <a:effectLst/>
                  </a:rPr>
                  <a:t>таблиці бачимо, що швидкість роботи не тільки вища, порівняно з класичним алгоритмом (в 30 разів на зображеннях розміром 120 пікселів), але й має інакшу залежність від розміру зображення, внаслідок чого на зображеннях розміром 60 пікселів досягається 8-кратний виграш, а на зображеннях розміром 240 пікселів – уже 70-75 кратний </a:t>
                </a:r>
                <a:r>
                  <a:rPr lang="uk-UA" dirty="0" smtClean="0">
                    <a:effectLst/>
                  </a:rPr>
                  <a:t>виграш.</a:t>
                </a:r>
              </a:p>
              <a:p>
                <a:pPr marL="18288" indent="0" algn="just">
                  <a:buNone/>
                </a:pPr>
                <a:r>
                  <a:rPr lang="uk-UA" dirty="0">
                    <a:effectLst/>
                  </a:rPr>
                  <a:t>	Таким чином, </a:t>
                </a:r>
                <a:r>
                  <a:rPr lang="uk-UA" dirty="0" smtClean="0">
                    <a:effectLst/>
                  </a:rPr>
                  <a:t>забезпечується обчислювальна </a:t>
                </a:r>
                <a:r>
                  <a:rPr lang="uk-UA" dirty="0">
                    <a:effectLst/>
                  </a:rPr>
                  <a:t>складність </a:t>
                </a:r>
                <a:r>
                  <a:rPr lang="uk-UA" dirty="0" smtClean="0">
                    <a:effectLst/>
                  </a:rPr>
                  <a:t>менша, </a:t>
                </a:r>
                <a:r>
                  <a:rPr lang="uk-UA" dirty="0">
                    <a:effectLst/>
                  </a:rPr>
                  <a:t>ніж </a:t>
                </a:r>
                <a14:m>
                  <m:oMath xmlns:m="http://schemas.openxmlformats.org/officeDocument/2006/math">
                    <m:r>
                      <a:rPr lang="uk-UA" i="1">
                        <a:effectLst/>
                        <a:latin typeface="Cambria Math"/>
                      </a:rPr>
                      <m:t>𝑂</m:t>
                    </m:r>
                    <m:r>
                      <a:rPr lang="uk-UA" i="1">
                        <a:effectLst/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uk-UA" i="1">
                        <a:effectLst/>
                        <a:latin typeface="Cambria Math"/>
                      </a:rPr>
                      <m:t>)</m:t>
                    </m:r>
                  </m:oMath>
                </a14:m>
                <a:r>
                  <a:rPr lang="uk-UA" dirty="0">
                    <a:effectLst/>
                  </a:rPr>
                  <a:t>,</a:t>
                </a:r>
                <a:r>
                  <a:rPr lang="uk-UA" dirty="0" smtClean="0">
                    <a:effectLst/>
                  </a:rPr>
                  <a:t> </a:t>
                </a:r>
                <a:r>
                  <a:rPr lang="uk-UA" dirty="0">
                    <a:effectLst/>
                  </a:rPr>
                  <a:t>при якій на зображеннях розміром 240 пікселів мав би спостерігатись 32-кратний виграш в швидкодії), тобто є прийнятною</a:t>
                </a:r>
                <a:r>
                  <a:rPr lang="uk-UA" dirty="0" smtClean="0">
                    <a:effectLst/>
                  </a:rPr>
                  <a:t>. Виграш </a:t>
                </a:r>
                <a:r>
                  <a:rPr lang="uk-UA" dirty="0">
                    <a:effectLst/>
                  </a:rPr>
                  <a:t>в швидкодії порівняно з класичним алгоритмом суттєво зростає при збільшенні розміру зображення </a:t>
                </a:r>
                <a14:m>
                  <m:oMath xmlns:m="http://schemas.openxmlformats.org/officeDocument/2006/math">
                    <m:r>
                      <a:rPr lang="uk-UA" i="1">
                        <a:effectLst/>
                        <a:latin typeface="Cambria Math"/>
                      </a:rPr>
                      <m:t>𝑁</m:t>
                    </m:r>
                  </m:oMath>
                </a14:m>
                <a:r>
                  <a:rPr lang="uk-UA" dirty="0">
                    <a:effectLst/>
                  </a:rPr>
                  <a:t>, тоді як програш в якості стиснення від </a:t>
                </a:r>
                <a14:m>
                  <m:oMath xmlns:m="http://schemas.openxmlformats.org/officeDocument/2006/math">
                    <m:r>
                      <a:rPr lang="uk-UA" i="1">
                        <a:effectLst/>
                        <a:latin typeface="Cambria Math"/>
                      </a:rPr>
                      <m:t>𝑁</m:t>
                    </m:r>
                  </m:oMath>
                </a14:m>
                <a:r>
                  <a:rPr lang="uk-UA" dirty="0">
                    <a:effectLst/>
                  </a:rPr>
                  <a:t> залежить мало (для зображень з дрібними деталями) або не залежить зовсім</a:t>
                </a:r>
                <a:r>
                  <a:rPr lang="uk-UA" dirty="0" smtClean="0">
                    <a:effectLst/>
                  </a:rPr>
                  <a:t>.</a:t>
                </a:r>
                <a:endParaRPr lang="uk-UA" dirty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420" r="-62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53244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869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 fontScale="92500"/>
          </a:bodyPr>
          <a:lstStyle/>
          <a:p>
            <a:pPr marL="18288" indent="0" algn="just">
              <a:buNone/>
            </a:pPr>
            <a:r>
              <a:rPr lang="uk-UA" dirty="0" smtClean="0">
                <a:effectLst/>
              </a:rPr>
              <a:t>	</a:t>
            </a:r>
            <a:r>
              <a:rPr lang="uk-UA" b="1" dirty="0" smtClean="0">
                <a:effectLst/>
              </a:rPr>
              <a:t>Актуальність</a:t>
            </a:r>
            <a:r>
              <a:rPr lang="uk-UA" dirty="0">
                <a:effectLst/>
              </a:rPr>
              <a:t>. У зв’язку з широким розповсюдженням інформації виникають проблеми, пов’язані з її зберіганням та обробкою. Розвиток сучасних інформаційних систем і мереж привів до широкого використання цифрових зображень. Все більшої популярності набувають мультимедійні типи даних – </a:t>
            </a:r>
            <a:r>
              <a:rPr lang="uk-UA" dirty="0" err="1">
                <a:effectLst/>
              </a:rPr>
              <a:t>відео-</a:t>
            </a:r>
            <a:r>
              <a:rPr lang="uk-UA" dirty="0">
                <a:effectLst/>
              </a:rPr>
              <a:t>, </a:t>
            </a:r>
            <a:r>
              <a:rPr lang="uk-UA" dirty="0" err="1">
                <a:effectLst/>
              </a:rPr>
              <a:t>аудіозаписи</a:t>
            </a:r>
            <a:r>
              <a:rPr lang="uk-UA" dirty="0">
                <a:effectLst/>
              </a:rPr>
              <a:t> й цифрові зображення</a:t>
            </a:r>
            <a:r>
              <a:rPr lang="uk-UA" dirty="0" smtClean="0">
                <a:effectLst/>
              </a:rPr>
              <a:t>.</a:t>
            </a: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Однією </a:t>
            </a:r>
            <a:r>
              <a:rPr lang="uk-UA" dirty="0">
                <a:effectLst/>
              </a:rPr>
              <a:t>з найбільш актуальних проблем сучасних інформаційних технологій є розробка ефективних методів компресії мультимедійних даних, зокрема – графічної інформації. Цифрові зображення при зберіганні займають великі обсяги пам’яті. Для прикладу, растрове зображення розміром 1024 на 1024 пікселів з глибиною кольору 24 біти займає 3 Мб. Зрозуміло, що зберігання і передача групи зображень у такому вигляді є досить трудомісткою задачею. </a:t>
            </a:r>
            <a:endParaRPr lang="uk-UA" dirty="0" smtClean="0">
              <a:effectLst/>
            </a:endParaRPr>
          </a:p>
          <a:p>
            <a:pPr marL="18288" indent="0" algn="just">
              <a:buNone/>
            </a:pPr>
            <a:r>
              <a:rPr lang="uk-UA" dirty="0">
                <a:effectLst/>
              </a:rPr>
              <a:t>	</a:t>
            </a:r>
            <a:r>
              <a:rPr lang="uk-UA" dirty="0" smtClean="0">
                <a:effectLst/>
              </a:rPr>
              <a:t>Актуальними є дослідження фрактального кодування, особливістю якого є властивість </a:t>
            </a:r>
            <a:r>
              <a:rPr lang="uk-UA" dirty="0" err="1" smtClean="0">
                <a:effectLst/>
              </a:rPr>
              <a:t>самоподібності</a:t>
            </a:r>
            <a:r>
              <a:rPr lang="uk-UA" dirty="0" smtClean="0">
                <a:effectLst/>
              </a:rPr>
              <a:t> зображення. Такі методи забезпечують великі коефіцієнти стиснення</a:t>
            </a:r>
            <a:r>
              <a:rPr lang="uk-UA" dirty="0">
                <a:effectLst/>
              </a:rPr>
              <a:t>, але потребують суттєвого розвитку з одночасним врахуванням багатьох критеріїв (зокрема, швидкості роботи, ступеня стиснення, якості при декомпресії) для того, щоб їх можна було розглядати в якості реальної альтернативи </a:t>
            </a:r>
            <a:r>
              <a:rPr lang="en-US" dirty="0">
                <a:effectLst/>
              </a:rPr>
              <a:t>JPEG </a:t>
            </a:r>
            <a:r>
              <a:rPr lang="uk-UA" dirty="0">
                <a:effectLst/>
              </a:rPr>
              <a:t>для багатьох класів зображень, що використовуються в науково-технічній і повсякденній сферах життєдіяльності </a:t>
            </a:r>
            <a:r>
              <a:rPr lang="uk-UA" dirty="0" smtClean="0">
                <a:effectLst/>
              </a:rPr>
              <a:t>людини.</a:t>
            </a:r>
            <a:endParaRPr lang="uk-UA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8089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uk-UA" dirty="0">
                <a:effectLst/>
              </a:rPr>
              <a:t>Результати тестування модифікованого фрактального алгоритму і </a:t>
            </a:r>
            <a:r>
              <a:rPr lang="en-US" dirty="0" smtClean="0">
                <a:effectLst/>
              </a:rPr>
              <a:t>JPEG</a:t>
            </a: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r>
              <a:rPr lang="uk-UA" dirty="0">
                <a:effectLst/>
              </a:rPr>
              <a:t>Результати порівняння алгоритму </a:t>
            </a:r>
            <a:r>
              <a:rPr lang="en-US" dirty="0">
                <a:effectLst/>
              </a:rPr>
              <a:t>JPEG</a:t>
            </a:r>
            <a:r>
              <a:rPr lang="uk-UA" dirty="0">
                <a:effectLst/>
              </a:rPr>
              <a:t> і модифікованого алгоритму фрактального </a:t>
            </a:r>
            <a:r>
              <a:rPr lang="uk-UA" dirty="0" smtClean="0">
                <a:effectLst/>
              </a:rPr>
              <a:t>стиснення</a:t>
            </a: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00808"/>
            <a:ext cx="47244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226" y="4437112"/>
            <a:ext cx="471487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869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uk-UA" dirty="0">
                <a:effectLst/>
              </a:rPr>
              <a:t>Тестування модифікованого алгоритму фрактального кодування з паралелізацією </a:t>
            </a:r>
            <a:r>
              <a:rPr lang="uk-UA" dirty="0" smtClean="0">
                <a:effectLst/>
              </a:rPr>
              <a:t>обчислень</a:t>
            </a: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r>
              <a:rPr lang="uk-UA" dirty="0">
                <a:effectLst/>
              </a:rPr>
              <a:t>Залежність швидкодії від розміру зображення</a:t>
            </a: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r>
              <a:rPr lang="uk-UA" dirty="0">
                <a:effectLst/>
              </a:rPr>
              <a:t>Залежність швидкодії від кількості </a:t>
            </a:r>
            <a:r>
              <a:rPr lang="uk-UA" dirty="0" smtClean="0">
                <a:effectLst/>
              </a:rPr>
              <a:t>процесорів</a:t>
            </a: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  <a:p>
            <a:pPr marL="18288" indent="0" algn="ctr">
              <a:buNone/>
            </a:pPr>
            <a:endParaRPr lang="uk-UA" dirty="0">
              <a:effectLst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760" y="1556792"/>
            <a:ext cx="4429125" cy="2129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9"/>
          <a:stretch/>
        </p:blipFill>
        <p:spPr bwMode="auto">
          <a:xfrm>
            <a:off x="2483768" y="4219397"/>
            <a:ext cx="4069268" cy="2449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2829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6632"/>
                <a:ext cx="8712968" cy="6624736"/>
              </a:xfrm>
            </p:spPr>
            <p:txBody>
              <a:bodyPr>
                <a:normAutofit fontScale="92500"/>
              </a:bodyPr>
              <a:lstStyle/>
              <a:p>
                <a:pPr marL="18288" indent="0" algn="ctr">
                  <a:buNone/>
                </a:pPr>
                <a:r>
                  <a:rPr lang="uk-UA" sz="2600" b="1" dirty="0" smtClean="0">
                    <a:effectLst/>
                  </a:rPr>
                  <a:t>Висновки</a:t>
                </a:r>
                <a:endParaRPr lang="uk-UA" b="1" dirty="0" smtClean="0">
                  <a:effectLst/>
                </a:endParaRPr>
              </a:p>
              <a:p>
                <a:pPr marL="18288" indent="0" algn="ctr">
                  <a:buNone/>
                </a:pPr>
                <a:endParaRPr lang="uk-UA" dirty="0">
                  <a:effectLst/>
                </a:endParaRP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</a:t>
                </a:r>
                <a:r>
                  <a:rPr lang="uk-UA" dirty="0">
                    <a:effectLst/>
                  </a:rPr>
                  <a:t>Основна ідея даної роботи полягала в розробці модифікованого алгоритму фрактального кодування з паралелізацією обчислень, який дає змогу досягти прийнятних коефіцієнтів стиснення, враховуючи швидкість виконання алгоритму, яка є допустимою на практиці. З цією метою було розроблено 3‑рівневу схему співставлення доменних і рангових блоків, що базується на предметно-залежних евристиках. Таким чином було досягнуто зменшення обчислювальної складності системи за рахунок відсікання неперспективних порівнянь блоків. Також було проаналізовано різні моделі систем паралельних обчислень й створено модель розпаралелення процесу співставлення блоків. </a:t>
                </a: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</a:t>
                </a:r>
                <a:r>
                  <a:rPr lang="uk-UA" dirty="0">
                    <a:effectLst/>
                  </a:rPr>
                  <a:t>З метою коректної оцінки результатів роботи розробленого алгоритму було здійснено порівняння його результатів з класичним фрактальним алгоритмом і алгоритмом </a:t>
                </a:r>
                <a:r>
                  <a:rPr lang="en-US" dirty="0">
                    <a:effectLst/>
                  </a:rPr>
                  <a:t>JPEG</a:t>
                </a:r>
                <a:r>
                  <a:rPr lang="uk-UA" dirty="0" smtClean="0">
                    <a:effectLst/>
                  </a:rPr>
                  <a:t>. Вдалось </a:t>
                </a:r>
                <a:r>
                  <a:rPr lang="uk-UA" dirty="0">
                    <a:effectLst/>
                  </a:rPr>
                  <a:t>досягти обчислювальної складності меншої, ніж </a:t>
                </a:r>
                <a14:m>
                  <m:oMath xmlns:m="http://schemas.openxmlformats.org/officeDocument/2006/math">
                    <m:r>
                      <a:rPr lang="uk-UA" i="1">
                        <a:effectLst/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𝑁</m:t>
                            </m:r>
                          </m:e>
                          <m:sup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uk-UA" dirty="0" smtClean="0">
                    <a:effectLst/>
                  </a:rPr>
                  <a:t> і підвищення швидкодії на 60-75% з введенням кожного додаткового процесору, що є підставою вважати дану розробку корисною та перспективною</a:t>
                </a:r>
                <a:r>
                  <a:rPr lang="uk-UA" dirty="0" smtClean="0">
                    <a:effectLst/>
                  </a:rPr>
                  <a:t>.</a:t>
                </a:r>
              </a:p>
              <a:p>
                <a:pPr marL="18288" indent="0" algn="ctr">
                  <a:buNone/>
                </a:pPr>
                <a:r>
                  <a:rPr lang="uk-UA" sz="2600" b="1" dirty="0" smtClean="0">
                    <a:effectLst/>
                  </a:rPr>
                  <a:t>Дякую за увагу!</a:t>
                </a:r>
                <a:endParaRPr lang="uk-UA" sz="2600" b="1" dirty="0" smtClean="0">
                  <a:effectLst/>
                </a:endParaRPr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6632"/>
                <a:ext cx="8712968" cy="6624736"/>
              </a:xfrm>
              <a:blipFill rotWithShape="1">
                <a:blip r:embed="rId2"/>
                <a:stretch>
                  <a:fillRect l="-420" r="-62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2834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 lnSpcReduction="10000"/>
          </a:bodyPr>
          <a:lstStyle/>
          <a:p>
            <a:pPr marL="18288" indent="0" algn="just">
              <a:buNone/>
            </a:pPr>
            <a:r>
              <a:rPr lang="uk-UA" b="1" dirty="0" smtClean="0">
                <a:effectLst/>
              </a:rPr>
              <a:t>	Мета </a:t>
            </a:r>
            <a:r>
              <a:rPr lang="uk-UA" b="1" dirty="0">
                <a:effectLst/>
              </a:rPr>
              <a:t>і завдання дослідження</a:t>
            </a:r>
            <a:r>
              <a:rPr lang="uk-UA" dirty="0">
                <a:effectLst/>
              </a:rPr>
              <a:t>. Метою дослідження є підвищення швидкодії процесу стиснення зображень, зменшення обчислювальної складності й збільшення коефіцієнту стиснення шляхом використання паралельних обчислень й фрактального кодування.</a:t>
            </a: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Для </a:t>
            </a:r>
            <a:r>
              <a:rPr lang="uk-UA" dirty="0">
                <a:effectLst/>
              </a:rPr>
              <a:t>досягнення поставленої мети необхідно розв’язати наступні </a:t>
            </a:r>
            <a:r>
              <a:rPr lang="uk-UA" b="1" dirty="0">
                <a:effectLst/>
              </a:rPr>
              <a:t>задачі</a:t>
            </a:r>
            <a:r>
              <a:rPr lang="uk-UA" dirty="0">
                <a:effectLst/>
              </a:rPr>
              <a:t>: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аналіз й порівняльна характеристика існуючих алгоритмів та методів стиснення зображень;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обґрунтування підходу до розробки алгоритму стиснення зображень на основі багатокритеріальної модифікації фрактального кодування;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розробка 3-рівневої схеми порівняння доменних і рангових блоків;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аналіз існуючих моделей паралельних систем та розробка моделі розпаралелення процесу співставлення доменних і рангових блоків;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розробка програмного додатку для реалізації паралельного алгоритму фрактального стиснення зображень;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аналіз оцінки ефективності, швидкодії й втрат в процесі стиснення.</a:t>
            </a:r>
          </a:p>
        </p:txBody>
      </p:sp>
    </p:spTree>
    <p:extLst>
      <p:ext uri="{BB962C8B-B14F-4D97-AF65-F5344CB8AC3E}">
        <p14:creationId xmlns:p14="http://schemas.microsoft.com/office/powerpoint/2010/main" val="13950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 lnSpcReduction="10000"/>
          </a:bodyPr>
          <a:lstStyle/>
          <a:p>
            <a:pPr marL="18288" indent="0" algn="just">
              <a:buNone/>
            </a:pPr>
            <a:r>
              <a:rPr lang="uk-UA" dirty="0" smtClean="0">
                <a:effectLst/>
              </a:rPr>
              <a:t>	</a:t>
            </a:r>
            <a:r>
              <a:rPr lang="uk-UA" b="1" dirty="0" smtClean="0">
                <a:effectLst/>
              </a:rPr>
              <a:t>Об’єкт </a:t>
            </a:r>
            <a:r>
              <a:rPr lang="uk-UA" dirty="0">
                <a:effectLst/>
              </a:rPr>
              <a:t>дослідження - процес обробки зображень.</a:t>
            </a: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</a:t>
            </a:r>
            <a:r>
              <a:rPr lang="uk-UA" b="1" dirty="0" smtClean="0">
                <a:effectLst/>
              </a:rPr>
              <a:t>Предмет </a:t>
            </a:r>
            <a:r>
              <a:rPr lang="uk-UA" dirty="0">
                <a:effectLst/>
              </a:rPr>
              <a:t>дослідження - методи стиснення інформації, моделі паралельних систем, паралельні обчислення.</a:t>
            </a: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</a:t>
            </a:r>
            <a:r>
              <a:rPr lang="uk-UA" b="1" dirty="0" smtClean="0">
                <a:effectLst/>
              </a:rPr>
              <a:t>Наукова </a:t>
            </a:r>
            <a:r>
              <a:rPr lang="uk-UA" b="1" dirty="0">
                <a:effectLst/>
              </a:rPr>
              <a:t>новизна </a:t>
            </a:r>
            <a:r>
              <a:rPr lang="uk-UA" dirty="0">
                <a:effectLst/>
              </a:rPr>
              <a:t>одержаних результатів.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Вперше запропоновано нову </a:t>
            </a:r>
            <a:r>
              <a:rPr lang="uk-UA" dirty="0" smtClean="0">
                <a:effectLst/>
              </a:rPr>
              <a:t>математичну модель та обчислювальну схему </a:t>
            </a:r>
            <a:r>
              <a:rPr lang="uk-UA" dirty="0">
                <a:effectLst/>
              </a:rPr>
              <a:t>співставлення доменних і рангових </a:t>
            </a:r>
            <a:r>
              <a:rPr lang="uk-UA" dirty="0" smtClean="0">
                <a:effectLst/>
              </a:rPr>
              <a:t>блоків при фрактальному стисненні зображень, </a:t>
            </a:r>
            <a:r>
              <a:rPr lang="uk-UA" dirty="0">
                <a:effectLst/>
              </a:rPr>
              <a:t>яка складається з трьох рівнів порівнянь і яка, на відміну від існуючих методів, забезпечує зменшення обчислювальної складності системи за рахунок використання предметно-залежних евристик та ієрархічного пошуку.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Запропоновано використання паралельних обчислень в процесі порівняння доменних і рангових </a:t>
            </a:r>
            <a:r>
              <a:rPr lang="uk-UA" dirty="0" smtClean="0">
                <a:effectLst/>
              </a:rPr>
              <a:t>блоків при реалізації запропонованої обчислювальної схеми фрактального стиснення зображень, </a:t>
            </a:r>
            <a:r>
              <a:rPr lang="uk-UA" dirty="0">
                <a:effectLst/>
              </a:rPr>
              <a:t>що дасть змогу підвищити швидкодію </a:t>
            </a:r>
            <a:r>
              <a:rPr lang="uk-UA" dirty="0" smtClean="0">
                <a:effectLst/>
              </a:rPr>
              <a:t>обчислень.</a:t>
            </a:r>
            <a:endParaRPr lang="uk-UA" dirty="0">
              <a:effectLst/>
            </a:endParaRPr>
          </a:p>
          <a:p>
            <a:pPr marL="18288" indent="0" algn="just">
              <a:buNone/>
            </a:pPr>
            <a:r>
              <a:rPr lang="uk-UA" dirty="0">
                <a:effectLst/>
              </a:rPr>
              <a:t>- Розроблено новий </a:t>
            </a:r>
            <a:r>
              <a:rPr lang="uk-UA" dirty="0" smtClean="0">
                <a:effectLst/>
              </a:rPr>
              <a:t>метод </a:t>
            </a:r>
            <a:r>
              <a:rPr lang="uk-UA" dirty="0">
                <a:effectLst/>
              </a:rPr>
              <a:t>фрактального </a:t>
            </a:r>
            <a:r>
              <a:rPr lang="uk-UA" dirty="0" smtClean="0">
                <a:effectLst/>
              </a:rPr>
              <a:t>стиснення зображень, </a:t>
            </a:r>
            <a:r>
              <a:rPr lang="uk-UA" dirty="0">
                <a:effectLst/>
              </a:rPr>
              <a:t>який, на відміну від існуючих, має обчислювальну складність, нижчу за </a:t>
            </a:r>
            <a:r>
              <a:rPr lang="en-US" dirty="0">
                <a:effectLst/>
              </a:rPr>
              <a:t>O(N</a:t>
            </a:r>
            <a:r>
              <a:rPr lang="en-US" baseline="30000" dirty="0">
                <a:effectLst/>
              </a:rPr>
              <a:t>3</a:t>
            </a:r>
            <a:r>
              <a:rPr lang="en-US" dirty="0">
                <a:effectLst/>
              </a:rPr>
              <a:t>), </a:t>
            </a:r>
            <a:r>
              <a:rPr lang="uk-UA" dirty="0">
                <a:effectLst/>
              </a:rPr>
              <a:t>а також підвищену швидкодію роботи завдяки застосуванню багатокритеріальних методів вдосконалення </a:t>
            </a:r>
            <a:r>
              <a:rPr lang="uk-UA" smtClean="0">
                <a:effectLst/>
              </a:rPr>
              <a:t>організації обчислень</a:t>
            </a:r>
            <a:r>
              <a:rPr lang="uk-UA" dirty="0" smtClean="0">
                <a:effectLst/>
              </a:rPr>
              <a:t>.</a:t>
            </a:r>
            <a:endParaRPr lang="uk-UA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953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uk-UA" dirty="0" smtClean="0">
                <a:effectLst/>
              </a:rPr>
              <a:t>Вибір напрямку та задач дослідження</a:t>
            </a:r>
          </a:p>
          <a:p>
            <a:pPr marL="18288" indent="0" algn="ctr">
              <a:buNone/>
            </a:pPr>
            <a:endParaRPr lang="uk-UA" dirty="0" smtClean="0">
              <a:effectLst/>
            </a:endParaRP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Було виявлено недоцільність впровадження окремо взятих паралельних обчислень, оскільки вони впливають лише на швидкодію обробки зображення, ніяким чином не впливаючи на сам алгоритм і його обчислювальну складність. Зокрема було досліджено, що фрактальне кодування відноситься до NP-повних задач, а прийнятне рішення таких задач досягається лише при використанні ефективних предметно-залежних евристик.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	</a:t>
            </a:r>
            <a:r>
              <a:rPr lang="ru-RU" dirty="0">
                <a:effectLst/>
              </a:rPr>
              <a:t>Для </a:t>
            </a:r>
            <a:r>
              <a:rPr lang="ru-RU" dirty="0" err="1">
                <a:effectLst/>
              </a:rPr>
              <a:t>субоптимального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виконання</a:t>
            </a:r>
            <a:r>
              <a:rPr lang="ru-RU" dirty="0">
                <a:effectLst/>
              </a:rPr>
              <a:t> фрактального </a:t>
            </a:r>
            <a:r>
              <a:rPr lang="ru-RU" dirty="0" err="1">
                <a:effectLst/>
              </a:rPr>
              <a:t>стиснення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необхідно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обмежити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перебір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доменних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блоків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рангових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блоків</a:t>
            </a:r>
            <a:r>
              <a:rPr lang="ru-RU" dirty="0">
                <a:effectLst/>
              </a:rPr>
              <a:t> і </a:t>
            </a:r>
            <a:r>
              <a:rPr lang="ru-RU" dirty="0" err="1">
                <a:effectLst/>
              </a:rPr>
              <a:t>відповідностей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між</a:t>
            </a:r>
            <a:r>
              <a:rPr lang="ru-RU" dirty="0">
                <a:effectLst/>
              </a:rPr>
              <a:t> ними. </a:t>
            </a:r>
            <a:r>
              <a:rPr lang="ru-RU" dirty="0" err="1">
                <a:effectLst/>
              </a:rPr>
              <a:t>Евристики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мають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відсікати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неперспективні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способи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розбиття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зображення</a:t>
            </a:r>
            <a:r>
              <a:rPr lang="ru-RU" dirty="0">
                <a:effectLst/>
              </a:rPr>
              <a:t> на </a:t>
            </a:r>
            <a:r>
              <a:rPr lang="ru-RU" dirty="0" err="1">
                <a:effectLst/>
              </a:rPr>
              <a:t>рангові</a:t>
            </a:r>
            <a:r>
              <a:rPr lang="ru-RU" dirty="0">
                <a:effectLst/>
              </a:rPr>
              <a:t> блоки без </a:t>
            </a:r>
            <a:r>
              <a:rPr lang="ru-RU" dirty="0" err="1">
                <a:effectLst/>
              </a:rPr>
              <a:t>виконання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подальших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кроків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стиснення</a:t>
            </a:r>
            <a:r>
              <a:rPr lang="ru-RU" dirty="0">
                <a:effectLst/>
              </a:rPr>
              <a:t>, а </a:t>
            </a:r>
            <a:r>
              <a:rPr lang="ru-RU" dirty="0" err="1">
                <a:effectLst/>
              </a:rPr>
              <a:t>також</a:t>
            </a:r>
            <a:r>
              <a:rPr lang="ru-RU" dirty="0">
                <a:effectLst/>
              </a:rPr>
              <a:t> при </a:t>
            </a:r>
            <a:r>
              <a:rPr lang="ru-RU" dirty="0" err="1">
                <a:effectLst/>
              </a:rPr>
              <a:t>фіксованому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розбитті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зображення</a:t>
            </a:r>
            <a:r>
              <a:rPr lang="ru-RU" dirty="0">
                <a:effectLst/>
              </a:rPr>
              <a:t> на </a:t>
            </a:r>
            <a:r>
              <a:rPr lang="ru-RU" dirty="0" err="1">
                <a:effectLst/>
              </a:rPr>
              <a:t>рангові</a:t>
            </a:r>
            <a:r>
              <a:rPr lang="ru-RU" dirty="0">
                <a:effectLst/>
              </a:rPr>
              <a:t> блоки – </a:t>
            </a:r>
            <a:r>
              <a:rPr lang="ru-RU" dirty="0" err="1">
                <a:effectLst/>
              </a:rPr>
              <a:t>відсікати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неперспективні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підмножини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доменних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блоків</a:t>
            </a:r>
            <a:r>
              <a:rPr lang="ru-RU" dirty="0">
                <a:effectLst/>
              </a:rPr>
              <a:t> для </a:t>
            </a:r>
            <a:r>
              <a:rPr lang="ru-RU" dirty="0" err="1">
                <a:effectLst/>
              </a:rPr>
              <a:t>певного</a:t>
            </a:r>
            <a:r>
              <a:rPr lang="ru-RU" dirty="0">
                <a:effectLst/>
              </a:rPr>
              <a:t> рангового блоку.</a:t>
            </a:r>
            <a:endParaRPr lang="uk-UA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8096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uk-UA" dirty="0" smtClean="0">
                <a:effectLst/>
              </a:rPr>
              <a:t>	</a:t>
            </a:r>
            <a:r>
              <a:rPr lang="uk-UA" b="1" dirty="0" smtClean="0">
                <a:effectLst/>
              </a:rPr>
              <a:t>Напрямком </a:t>
            </a:r>
            <a:r>
              <a:rPr lang="uk-UA" b="1" dirty="0">
                <a:effectLst/>
              </a:rPr>
              <a:t>досліджень</a:t>
            </a:r>
            <a:r>
              <a:rPr lang="uk-UA" dirty="0">
                <a:effectLst/>
              </a:rPr>
              <a:t> було обрано аналіз та розробку багатокритеріального алгоритму фрактального кодування, який враховуватиме такі основні критерії як швидкодія обробки зображень, коефіцієнт стиснення, якість відтвореного зображення і обчислювальна складність самого алгоритму. </a:t>
            </a:r>
            <a:endParaRPr lang="uk-UA" dirty="0" smtClean="0">
              <a:effectLst/>
            </a:endParaRPr>
          </a:p>
          <a:p>
            <a:pPr marL="18288" indent="0" algn="just">
              <a:buNone/>
            </a:pPr>
            <a:r>
              <a:rPr lang="uk-UA" dirty="0">
                <a:effectLst/>
              </a:rPr>
              <a:t>	</a:t>
            </a:r>
            <a:r>
              <a:rPr lang="uk-UA" b="1" dirty="0" smtClean="0">
                <a:effectLst/>
              </a:rPr>
              <a:t>Метою </a:t>
            </a:r>
            <a:r>
              <a:rPr lang="uk-UA" b="1" dirty="0">
                <a:effectLst/>
              </a:rPr>
              <a:t>досліджень</a:t>
            </a:r>
            <a:r>
              <a:rPr lang="uk-UA" dirty="0">
                <a:effectLst/>
              </a:rPr>
              <a:t> є розробка програмного додатку, який являтиме собою реалізацію запропонованого алгоритму і дозволить досягти підвищення швидкодії й забезпечення оптимальних рівнів компресії і якості зображень на практиці.</a:t>
            </a:r>
          </a:p>
          <a:p>
            <a:pPr marL="18288" indent="0" algn="just">
              <a:buNone/>
            </a:pPr>
            <a:r>
              <a:rPr lang="uk-UA" dirty="0" smtClean="0">
                <a:effectLst/>
              </a:rPr>
              <a:t>	Для </a:t>
            </a:r>
            <a:r>
              <a:rPr lang="uk-UA" dirty="0">
                <a:effectLst/>
              </a:rPr>
              <a:t>реалізації поставленої мети необхідно розв’язати наступні </a:t>
            </a:r>
            <a:r>
              <a:rPr lang="uk-UA" b="1" dirty="0">
                <a:effectLst/>
              </a:rPr>
              <a:t>задачі</a:t>
            </a:r>
            <a:r>
              <a:rPr lang="uk-UA" dirty="0">
                <a:effectLst/>
              </a:rPr>
              <a:t>: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визначити оптимальну структуру розбиття зображення на доменні і рангові блоки;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обрати найбільш доцільні предметно-залежні евристики й на їх основі розробити схему порівнянь доменних і рангових блоків;</a:t>
            </a:r>
          </a:p>
          <a:p>
            <a:pPr marL="18288" indent="0" algn="just">
              <a:buNone/>
            </a:pPr>
            <a:r>
              <a:rPr lang="uk-UA" dirty="0">
                <a:effectLst/>
              </a:rPr>
              <a:t>- проаналізувати існуючі моделі систем паралельних обчислень й побудувати модель розпаралелення процесу співставлень доменів з ранговими блоками.</a:t>
            </a:r>
          </a:p>
        </p:txBody>
      </p:sp>
    </p:spTree>
    <p:extLst>
      <p:ext uri="{BB962C8B-B14F-4D97-AF65-F5344CB8AC3E}">
        <p14:creationId xmlns:p14="http://schemas.microsoft.com/office/powerpoint/2010/main" val="441541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rmAutofit fontScale="92500"/>
              </a:bodyPr>
              <a:lstStyle/>
              <a:p>
                <a:pPr marL="18288" indent="0" algn="ctr">
                  <a:buNone/>
                </a:pPr>
                <a:r>
                  <a:rPr lang="uk-UA" dirty="0" smtClean="0">
                    <a:effectLst/>
                  </a:rPr>
                  <a:t>Оцінка кількості операцій в класичному фрактальному алгоритмі</a:t>
                </a:r>
              </a:p>
              <a:p>
                <a:pPr marL="18288" indent="0" algn="ctr">
                  <a:buNone/>
                </a:pPr>
                <a:endParaRPr lang="uk-UA" dirty="0" smtClean="0">
                  <a:effectLst/>
                </a:endParaRP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Нехай 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uk-UA" i="1">
                                    <a:effectLst/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uk-UA" dirty="0" smtClean="0">
                    <a:effectLst/>
                  </a:rPr>
                  <a:t> - набір розбиттів зображень на рангові блоки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uk-UA" dirty="0" smtClean="0">
                    <a:effectLst/>
                  </a:rPr>
                  <a:t> - кількість можливих розбиттів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 smtClean="0">
                    <a:effectLst/>
                  </a:rPr>
                  <a:t>- </a:t>
                </a:r>
                <a:r>
                  <a:rPr lang="uk-UA" dirty="0" err="1" smtClean="0">
                    <a:effectLst/>
                  </a:rPr>
                  <a:t>і-ий</a:t>
                </a:r>
                <a:r>
                  <a:rPr lang="uk-UA" dirty="0" smtClean="0">
                    <a:effectLst/>
                  </a:rPr>
                  <a:t> варіант </a:t>
                </a:r>
                <a:r>
                  <a:rPr lang="uk-UA" dirty="0" err="1" smtClean="0">
                    <a:effectLst/>
                  </a:rPr>
                  <a:t>розиття</a:t>
                </a:r>
                <a:r>
                  <a:rPr lang="uk-UA" dirty="0" smtClean="0"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uk-UA" i="1">
                        <a:effectLst/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uk-UA" i="1">
                                    <a:effectLst/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𝑗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=1</m:t>
                        </m:r>
                      </m:sub>
                      <m:sup>
                        <m:sSubSup>
                          <m:sSubSup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𝑟</m:t>
                            </m:r>
                          </m:sub>
                          <m:sup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(</m:t>
                            </m:r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𝑖</m:t>
                            </m:r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)</m:t>
                            </m:r>
                          </m:sup>
                        </m:sSubSup>
                      </m:sup>
                    </m:sSubSup>
                  </m:oMath>
                </a14:m>
                <a:endParaRPr lang="uk-UA" dirty="0">
                  <a:effectLst/>
                </a:endParaRP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𝑗</m:t>
                        </m:r>
                      </m:sub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(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uk-UA" dirty="0" smtClean="0">
                    <a:effectLst/>
                  </a:rPr>
                  <a:t>- </a:t>
                </a:r>
                <a:r>
                  <a:rPr lang="en-US" dirty="0" smtClean="0">
                    <a:effectLst/>
                  </a:rPr>
                  <a:t>j-</a:t>
                </a:r>
                <a:r>
                  <a:rPr lang="uk-UA" dirty="0" smtClean="0">
                    <a:effectLst/>
                  </a:rPr>
                  <a:t>ранговий блок, що відповідає і-му розбиттю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𝑟</m:t>
                        </m:r>
                      </m:sub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(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uk-UA" dirty="0" smtClean="0">
                    <a:effectLst/>
                  </a:rPr>
                  <a:t> - загальна кількість рангових блоків для і-го розбиття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uk-UA" i="1">
                        <a:effectLst/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uk-UA" i="1">
                                    <a:effectLst/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𝑗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=1</m:t>
                        </m:r>
                      </m:sub>
                      <m:sup>
                        <m:sSubSup>
                          <m:sSubSup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𝑑</m:t>
                            </m:r>
                          </m:sub>
                          <m:sup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(</m:t>
                            </m:r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𝑖</m:t>
                            </m:r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)</m:t>
                            </m:r>
                          </m:sup>
                        </m:sSubSup>
                      </m:sup>
                    </m:sSubSup>
                  </m:oMath>
                </a14:m>
                <a:r>
                  <a:rPr lang="uk-UA" dirty="0" smtClean="0">
                    <a:effectLst/>
                  </a:rPr>
                  <a:t> - множина доменних блоків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𝑗</m:t>
                        </m:r>
                      </m:sub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(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uk-UA" dirty="0" smtClean="0">
                    <a:effectLst/>
                  </a:rPr>
                  <a:t> - </a:t>
                </a:r>
                <a:r>
                  <a:rPr lang="en-US" dirty="0" smtClean="0">
                    <a:effectLst/>
                  </a:rPr>
                  <a:t>j-</a:t>
                </a:r>
                <a:r>
                  <a:rPr lang="uk-UA" dirty="0" err="1" smtClean="0">
                    <a:effectLst/>
                  </a:rPr>
                  <a:t>ий</a:t>
                </a:r>
                <a:r>
                  <a:rPr lang="uk-UA" dirty="0" smtClean="0">
                    <a:effectLst/>
                  </a:rPr>
                  <a:t> доменний блок, </a:t>
                </a:r>
                <a:r>
                  <a:rPr lang="uk-UA" dirty="0">
                    <a:effectLst/>
                  </a:rPr>
                  <a:t>що відповідає розбиттю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uk-UA" dirty="0" smtClean="0">
                  <a:effectLst/>
                </a:endParaRP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𝑑</m:t>
                        </m:r>
                      </m:sub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(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 i="1">
                            <a:effectLst/>
                            <a:latin typeface="Cambria Math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uk-UA" dirty="0">
                    <a:effectLst/>
                  </a:rPr>
                  <a:t> – загальна кількість доменних блоків 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uk-UA" dirty="0" smtClean="0">
                  <a:effectLst/>
                </a:endParaRPr>
              </a:p>
              <a:p>
                <a:pPr marL="18288" indent="0" algn="just">
                  <a:buNone/>
                </a:pPr>
                <a:r>
                  <a:rPr lang="uk-UA" dirty="0">
                    <a:effectLst/>
                  </a:rPr>
                  <a:t>	</a:t>
                </a:r>
                <a:r>
                  <a:rPr lang="uk-UA" dirty="0" smtClean="0">
                    <a:effectLst/>
                  </a:rPr>
                  <a:t>Розглянемо випадок повного перебору, при якому кожен ранговий блок порівнюється з кожним доменним.</a:t>
                </a: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Нехай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𝑟𝑑</m:t>
                        </m:r>
                      </m:sub>
                    </m:sSub>
                  </m:oMath>
                </a14:m>
                <a:r>
                  <a:rPr lang="uk-UA" dirty="0" smtClean="0">
                    <a:effectLst/>
                  </a:rPr>
                  <a:t> - кількість операцій, необхідних для порівняння двох блоків. Тоді необхідно буде виконати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𝑜𝑝</m:t>
                        </m:r>
                      </m:sub>
                    </m:sSub>
                    <m:r>
                      <a:rPr lang="uk-UA">
                        <a:effectLst/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naryPr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</m:t>
                        </m:r>
                        <m:r>
                          <a:rPr lang="uk-UA">
                            <a:effectLst/>
                            <a:latin typeface="Cambria Math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𝑟</m:t>
                            </m:r>
                          </m:sub>
                          <m:sup>
                            <m:r>
                              <a:rPr lang="uk-UA">
                                <a:effectLst/>
                                <a:latin typeface="Cambria Math"/>
                              </a:rPr>
                              <m:t>(</m:t>
                            </m:r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𝑖</m:t>
                            </m:r>
                            <m:r>
                              <a:rPr lang="uk-UA">
                                <a:effectLst/>
                                <a:latin typeface="Cambria Math"/>
                              </a:rPr>
                              <m:t>)</m:t>
                            </m:r>
                          </m:sup>
                        </m:sSubSup>
                        <m:sSubSup>
                          <m:sSubSup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𝑑</m:t>
                            </m:r>
                          </m:sub>
                          <m:sup>
                            <m:r>
                              <a:rPr lang="uk-UA">
                                <a:effectLst/>
                                <a:latin typeface="Cambria Math"/>
                              </a:rPr>
                              <m:t>(</m:t>
                            </m:r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𝑖</m:t>
                            </m:r>
                            <m:r>
                              <a:rPr lang="uk-UA">
                                <a:effectLst/>
                                <a:latin typeface="Cambria Math"/>
                              </a:rPr>
                              <m:t>)</m:t>
                            </m:r>
                          </m:sup>
                        </m:sSubSup>
                        <m:sSub>
                          <m:sSub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𝑟𝑑</m:t>
                            </m:r>
                          </m:sub>
                        </m:sSub>
                      </m:e>
                    </m:nary>
                  </m:oMath>
                </a14:m>
                <a:r>
                  <a:rPr lang="uk-UA" dirty="0" smtClean="0">
                    <a:effectLst/>
                  </a:rPr>
                  <a:t> операцій.</a:t>
                </a:r>
                <a:endParaRPr lang="uk-UA" dirty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420" t="-292" r="-629" b="-1071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154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rmAutofit/>
              </a:bodyPr>
              <a:lstStyle/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Основна </a:t>
                </a:r>
                <a:r>
                  <a:rPr lang="uk-UA" dirty="0">
                    <a:effectLst/>
                  </a:rPr>
                  <a:t>складність фрактального стиснення полягає в тому, що значення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uk-UA" dirty="0">
                    <a:effectLst/>
                  </a:rPr>
                  <a:t> 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</m:e>
                    </m:acc>
                  </m:oMath>
                </a14:m>
                <a:r>
                  <a:rPr lang="uk-UA" dirty="0">
                    <a:effectLst/>
                  </a:rPr>
                  <a:t> можуть </a:t>
                </a:r>
                <a:r>
                  <a:rPr lang="uk-UA" dirty="0" err="1">
                    <a:effectLst/>
                  </a:rPr>
                  <a:t>експоненціально</a:t>
                </a:r>
                <a:r>
                  <a:rPr lang="uk-UA" dirty="0">
                    <a:effectLst/>
                  </a:rPr>
                  <a:t> зростати при збільшенні розміру зображення, що і зумовлює </a:t>
                </a:r>
                <a:r>
                  <a:rPr lang="en-US" dirty="0">
                    <a:effectLst/>
                  </a:rPr>
                  <a:t>NP</a:t>
                </a:r>
                <a:r>
                  <a:rPr lang="uk-UA" dirty="0" err="1">
                    <a:effectLst/>
                  </a:rPr>
                  <a:t>-повноту</a:t>
                </a:r>
                <a:r>
                  <a:rPr lang="uk-UA" dirty="0">
                    <a:effectLst/>
                  </a:rPr>
                  <a:t> даної </a:t>
                </a:r>
                <a:r>
                  <a:rPr lang="uk-UA" dirty="0" smtClean="0">
                    <a:effectLst/>
                  </a:rPr>
                  <a:t>задачі. Тому необхідно розглянути такі способи розбиття на блоки і їх порівняння, </a:t>
                </a:r>
                <a:r>
                  <a:rPr lang="uk-UA" dirty="0">
                    <a:effectLst/>
                  </a:rPr>
                  <a:t>щоб величини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uk-UA" dirty="0">
                    <a:effectLst/>
                  </a:rPr>
                  <a:t> 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</m:e>
                    </m:acc>
                  </m:oMath>
                </a14:m>
                <a:r>
                  <a:rPr lang="uk-UA" dirty="0">
                    <a:effectLst/>
                  </a:rPr>
                  <a:t> зростали </a:t>
                </a:r>
                <a:r>
                  <a:rPr lang="uk-UA" dirty="0" err="1">
                    <a:effectLst/>
                  </a:rPr>
                  <a:t>поліноміально</a:t>
                </a:r>
                <a:r>
                  <a:rPr lang="uk-UA" dirty="0">
                    <a:effectLst/>
                  </a:rPr>
                  <a:t>.</a:t>
                </a: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Розглянемо випадок, де розмір доменних блоків по відношенню до рангових є константним. </a:t>
                </a:r>
                <a:r>
                  <a:rPr lang="uk-UA" dirty="0">
                    <a:effectLst/>
                  </a:rPr>
                  <a:t>Нехай розмір зображення дорівнює </a:t>
                </a:r>
                <a:r>
                  <a:rPr lang="en-US" dirty="0">
                    <a:effectLst/>
                  </a:rPr>
                  <a:t>N</a:t>
                </a:r>
                <a:r>
                  <a:rPr lang="uk-UA" dirty="0">
                    <a:effectLst/>
                  </a:rPr>
                  <a:t>. Тоді кількість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uk-UA" dirty="0">
                    <a:effectLst/>
                  </a:rPr>
                  <a:t> рангових блоків розміром </a:t>
                </a:r>
                <a:r>
                  <a:rPr lang="en-US" dirty="0">
                    <a:effectLst/>
                  </a:rPr>
                  <a:t>k</a:t>
                </a:r>
                <a:r>
                  <a:rPr lang="uk-UA" dirty="0">
                    <a:effectLst/>
                  </a:rPr>
                  <a:t>, що покривають зображення, буде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uk-UA" i="1">
                                <a:effectLst/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uk-UA" i="1">
                                    <a:effectLst/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uk-UA" i="1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dirty="0">
                    <a:effectLst/>
                  </a:rPr>
                  <a:t>. Кількість доменів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uk-UA" dirty="0">
                    <a:effectLst/>
                  </a:rPr>
                  <a:t> однакового розміру пропорціональна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dirty="0">
                    <a:effectLst/>
                  </a:rPr>
                  <a:t> (залежністю від </a:t>
                </a:r>
                <a:r>
                  <a:rPr lang="en-US" dirty="0">
                    <a:effectLst/>
                  </a:rPr>
                  <a:t>k</a:t>
                </a:r>
                <a:r>
                  <a:rPr lang="uk-UA" dirty="0">
                    <a:effectLst/>
                  </a:rPr>
                  <a:t> на даному етапі можна знехтувати в силу взаємного перекриття доменів). Кількість операцій, необхідних для порівняння одної пари блоків, пропорціональна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dirty="0">
                    <a:effectLst/>
                  </a:rPr>
                  <a:t>. Таким чином, нескладно переконатись, що кількість операцій, необхідних для пошуку оптимальних доменів для всіх рангових блоків, пропорціональна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uk-UA" i="1">
                            <a:effectLst/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uk-UA" i="1">
                            <a:effectLst/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uk-UA" dirty="0" smtClean="0">
                    <a:effectLst/>
                  </a:rPr>
                  <a:t>, що є неприйнятним для практики.</a:t>
                </a:r>
                <a:endParaRPr lang="uk-UA" dirty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559" r="-83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1541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</p:spPr>
            <p:txBody>
              <a:bodyPr>
                <a:normAutofit/>
              </a:bodyPr>
              <a:lstStyle/>
              <a:p>
                <a:pPr marL="18288" indent="0" algn="ctr">
                  <a:buNone/>
                </a:pPr>
                <a:r>
                  <a:rPr lang="uk-UA" dirty="0" smtClean="0">
                    <a:effectLst/>
                  </a:rPr>
                  <a:t>Принцип МДО в оцінці якості стиснення зображень</a:t>
                </a:r>
              </a:p>
              <a:p>
                <a:pPr marL="18288" indent="0" algn="ctr">
                  <a:buNone/>
                </a:pPr>
                <a:endParaRPr lang="uk-UA" dirty="0">
                  <a:effectLst/>
                </a:endParaRP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Принцип </a:t>
                </a:r>
                <a:r>
                  <a:rPr lang="uk-UA" dirty="0">
                    <a:effectLst/>
                  </a:rPr>
                  <a:t>МДО формулюється наступним чином: «Серед множини моделей слід обирати ту, котра дозволяє мінімізувати суму: довжини опису моделі (в бітах); довжини даних, описаних цією моделлю</a:t>
                </a:r>
                <a:r>
                  <a:rPr lang="uk-UA" dirty="0" smtClean="0">
                    <a:effectLst/>
                  </a:rPr>
                  <a:t>». Оптимальне </a:t>
                </a:r>
                <a:r>
                  <a:rPr lang="uk-UA" dirty="0">
                    <a:effectLst/>
                  </a:rPr>
                  <a:t>стиснення досягається при побудові моделі, критерієм вибору якої і слугує кінцева довжина опису</a:t>
                </a:r>
                <a:r>
                  <a:rPr lang="uk-UA" dirty="0" smtClean="0">
                    <a:effectLst/>
                  </a:rPr>
                  <a:t>. </a:t>
                </a:r>
              </a:p>
              <a:p>
                <a:pPr marL="18288" indent="0" algn="just">
                  <a:buNone/>
                </a:pPr>
                <a:r>
                  <a:rPr lang="uk-UA" dirty="0">
                    <a:effectLst/>
                  </a:rPr>
                  <a:t>	</a:t>
                </a:r>
                <a:r>
                  <a:rPr lang="uk-UA" dirty="0" smtClean="0">
                    <a:effectLst/>
                  </a:rPr>
                  <a:t>Під </a:t>
                </a:r>
                <a:r>
                  <a:rPr lang="uk-UA" dirty="0">
                    <a:effectLst/>
                  </a:rPr>
                  <a:t>моделлю слід розуміти певну інформаційну структуру, котра являє собою закодоване (стиснене) зображення, отримане в результаті роботи того чи іншого різновиду алгоритму </a:t>
                </a:r>
                <a:r>
                  <a:rPr lang="uk-UA" dirty="0" smtClean="0">
                    <a:effectLst/>
                  </a:rPr>
                  <a:t>компресії. 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𝑖𝑚𝑔</m:t>
                        </m:r>
                      </m:sub>
                    </m:sSub>
                  </m:oMath>
                </a14:m>
                <a:r>
                  <a:rPr lang="uk-UA" dirty="0" smtClean="0">
                    <a:effectLst/>
                  </a:rPr>
                  <a:t> - довжина опису моделі (обсяг стисненого зображення)</a:t>
                </a:r>
              </a:p>
              <a:p>
                <a:pPr marL="18288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uk-UA" dirty="0" smtClean="0">
                    <a:effectLst/>
                  </a:rPr>
                  <a:t> - довжина даних, описаних за допомогою моделі (обсяг втрат).</a:t>
                </a:r>
              </a:p>
              <a:p>
                <a:pPr marL="18288" indent="0" algn="just">
                  <a:buNone/>
                </a:pPr>
                <a:r>
                  <a:rPr lang="uk-UA" dirty="0">
                    <a:effectLst/>
                  </a:rPr>
                  <a:t>	</a:t>
                </a:r>
                <a:r>
                  <a:rPr lang="en-US" dirty="0" smtClean="0">
                    <a:effectLst/>
                  </a:rPr>
                  <a:t>L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𝑖𝑚𝑔</m:t>
                        </m:r>
                      </m:sub>
                    </m:sSub>
                  </m:oMath>
                </a14:m>
                <a:r>
                  <a:rPr lang="en-US" dirty="0" smtClean="0">
                    <a:effectLst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US" dirty="0" smtClean="0">
                    <a:effectLst/>
                  </a:rPr>
                  <a:t> - </a:t>
                </a:r>
                <a:r>
                  <a:rPr lang="uk-UA" dirty="0" smtClean="0">
                    <a:effectLst/>
                  </a:rPr>
                  <a:t>критерій МДО.</a:t>
                </a:r>
              </a:p>
              <a:p>
                <a:pPr marL="18288" indent="0" algn="just">
                  <a:buNone/>
                </a:pPr>
                <a:r>
                  <a:rPr lang="uk-UA" dirty="0" smtClean="0">
                    <a:effectLst/>
                  </a:rPr>
                  <a:t>	Відповідно</a:t>
                </a:r>
                <a:r>
                  <a:rPr lang="uk-UA" dirty="0">
                    <a:effectLst/>
                  </a:rPr>
                  <a:t>, оптимальна модель зображення знаходиться як компроміс між величиною стиснення і якістю відновленого зображення, що знаходить об’єктивний вираз в критерії МДО.</a:t>
                </a:r>
                <a:endParaRPr lang="uk-UA" dirty="0" smtClean="0">
                  <a:effectLst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712968" cy="6264696"/>
              </a:xfrm>
              <a:blipFill rotWithShape="1">
                <a:blip r:embed="rId2"/>
                <a:stretch>
                  <a:fillRect l="-559" r="-83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1541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338</TotalTime>
  <Words>244</Words>
  <Application>Microsoft Office PowerPoint</Application>
  <PresentationFormat>Экран (4:3)</PresentationFormat>
  <Paragraphs>175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Базовая</vt:lpstr>
      <vt:lpstr>Фрактальне стиснення зображень з паралелізацією обчислень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Фрактальне стиснення зображень з паралелізацією обчислень</dc:title>
  <dc:creator>Admin</dc:creator>
  <cp:lastModifiedBy>Admin</cp:lastModifiedBy>
  <cp:revision>33</cp:revision>
  <dcterms:created xsi:type="dcterms:W3CDTF">2015-11-15T20:14:36Z</dcterms:created>
  <dcterms:modified xsi:type="dcterms:W3CDTF">2015-11-23T16:58:19Z</dcterms:modified>
</cp:coreProperties>
</file>