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60" r:id="rId1"/>
  </p:sldMasterIdLst>
  <p:sldIdLst>
    <p:sldId id="256" r:id="rId2"/>
    <p:sldId id="257" r:id="rId3"/>
    <p:sldId id="268" r:id="rId4"/>
    <p:sldId id="291" r:id="rId5"/>
    <p:sldId id="292" r:id="rId6"/>
    <p:sldId id="267" r:id="rId7"/>
    <p:sldId id="269" r:id="rId8"/>
    <p:sldId id="288" r:id="rId9"/>
    <p:sldId id="270" r:id="rId10"/>
    <p:sldId id="289" r:id="rId11"/>
    <p:sldId id="271" r:id="rId12"/>
    <p:sldId id="290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287" r:id="rId22"/>
    <p:sldId id="272" r:id="rId23"/>
    <p:sldId id="275" r:id="rId24"/>
    <p:sldId id="286" r:id="rId25"/>
    <p:sldId id="276" r:id="rId26"/>
    <p:sldId id="283" r:id="rId27"/>
    <p:sldId id="284" r:id="rId28"/>
    <p:sldId id="264" r:id="rId29"/>
    <p:sldId id="265" r:id="rId3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2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1C0D3F8-D2AC-4B61-AFE9-392B7AC2A669}" type="datetimeFigureOut">
              <a:rPr lang="uk-UA" smtClean="0"/>
              <a:t>19.11.2015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C02E4B4-5B52-4C05-8E15-31832C0AD192}" type="slidenum">
              <a:rPr lang="uk-UA" smtClean="0"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24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тему:</a:t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багатофакторних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залежностей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нечіткими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0" y="4437112"/>
            <a:ext cx="9143999" cy="2160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b="1" dirty="0" smtClean="0"/>
              <a:t>Науковий керівник: </a:t>
            </a:r>
            <a:r>
              <a:rPr lang="uk-UA" b="1" dirty="0" err="1" smtClean="0"/>
              <a:t>д.т.н</a:t>
            </a:r>
            <a:r>
              <a:rPr lang="uk-UA" b="1" dirty="0" smtClean="0"/>
              <a:t>., проф., Штовба С. Д.</a:t>
            </a:r>
            <a:r>
              <a:rPr lang="en-US" b="1" dirty="0" smtClean="0"/>
              <a:t>|</a:t>
            </a:r>
          </a:p>
          <a:p>
            <a:pPr algn="r"/>
            <a:r>
              <a:rPr lang="uk-UA" b="1" dirty="0" smtClean="0"/>
              <a:t>Виконав: магістрант</a:t>
            </a:r>
            <a:r>
              <a:rPr lang="en-US" b="1" dirty="0" smtClean="0"/>
              <a:t>,</a:t>
            </a:r>
            <a:r>
              <a:rPr lang="uk-UA" b="1" dirty="0" smtClean="0"/>
              <a:t> </a:t>
            </a:r>
            <a:r>
              <a:rPr lang="uk-UA" b="1" dirty="0" err="1" smtClean="0"/>
              <a:t>Тилець</a:t>
            </a:r>
            <a:r>
              <a:rPr lang="uk-UA" b="1" dirty="0"/>
              <a:t> </a:t>
            </a:r>
            <a:r>
              <a:rPr lang="uk-UA" b="1" dirty="0" smtClean="0"/>
              <a:t>Р.</a:t>
            </a:r>
            <a:r>
              <a:rPr lang="en-US" b="1" dirty="0" smtClean="0"/>
              <a:t> </a:t>
            </a:r>
            <a:r>
              <a:rPr lang="uk-UA" b="1" dirty="0" smtClean="0"/>
              <a:t>О.</a:t>
            </a:r>
            <a:r>
              <a:rPr lang="en-US" b="1" dirty="0" smtClean="0"/>
              <a:t>|</a:t>
            </a:r>
            <a:endParaRPr lang="uk-UA" dirty="0"/>
          </a:p>
          <a:p>
            <a:pPr algn="r"/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data:image/jpeg;base64,/9j/4AAQSkZJRgABAQAAAQABAAD/2wCEAAkGBxQSERUUExQWFRQXFiAYGRYYFx8YFxYaGBUWFxcYHx0YHSggGBwlHBwYIjchJSkrLi4uHB8zODMsNygtLiwBCgoKBQUFDgUFDisZExkrKysrKysrKysrKysrKysrKysrKysrKysrKysrKysrKysrKysrKysrKysrKysrKysrK//AABEIAIcAeAMBIgACEQEDEQH/xAAbAAEAAgMBAQAAAAAAAAAAAAAABAUDBgcCAf/EADoQAAEDAgUCAwcDAgUFAQAAAAEAAhEDIQQFEjFBUWEicYEGEzKRobHBQlLRB2IjM3Lw8ZKissLhFP/EABQBAQAAAAAAAAAAAAAAAAAAAAD/xAAUEQEAAAAAAAAAAAAAAAAAAAAA/9oADAMBAAIRAxEAPwDaEREBEVN7U+0DMHS1GHVHfAyfiI3PYBBcqtzPPcPQE1KrfIEE/ILjWce1uKxEipUIb+xvhaB0jn1VbQxLTZ7ZE7/8IOpO/qPSm1B+ng6gJ9IVnlPttha9pdTMTDxbzkWXJ3Uti023F7COy+4unoYJ8TjeAdp22+yDvTTIBFwdjwV9XJMmzevQrBmHe6oABNGoQATyG3sd4XUcszBlek2ozZ3HLTyD5IJSIiAiIgIiICIiDHiK7abHPcYa0Fx8gJXCs2zOpiqr6z/iJ8I4Y3gLqf8AUWuWYF8bFzWu/wBJdB/C5fgsJqcJFp257SgjYLI6lciB5mLLYcL/AE/qndwC3T2dyyGhbPRw4AQc9PsWWX1e8IHwnw/Ijb1Wv5xklRmo6H/FIJEmOR4CROy7I5rfVVmMwszG6DjmCwDwT7s+Kbz91uns1m3/AOd7QSTSqDiCJB06l6zvKAQ7gut0lVBy4Mdqp3aJ3tsOY5sUHWAiiZRiXVaDHOA1AaXEbEgD6qWgIiICIiAiIg1z+oVMuy+tHGl3oHtJXNPZYaqoBXa61JrmlrhLXCHDqDYrkOGyx2Dxj6L5s0lh/c3gjrb6oOlZc8xAVrSoudYBaTTfW06zWZSZEyQXExvAbeB17q9yvPHsFPUXPDiYcW6JizrHaCIQTc4zKlhgGeKpWdsxgn5nYKJhsRV3qUyyeOR/KVcW175INnAloMFwG7Z4myh0spiq+o1x0udLQbOaA4uiQ49YtwAguHUm1IBULD5ez3xogANB3IgOiTPnP2VjSBOwVzUykENrX940cfqEbefdBEy7LGtpVCCdg9reGtBNuswTPSwWJZcpq3rAmToJnpxHrP0WJAREQEREBERAWve2OXteynV/VSfv1a8hrh5TBWwrBjsN72m9n7mx68fVBrzWBznXhrmaHDhzenzWBzAKrWsBhrT6SfyZupmSUtQ8W4sfQkfhSsfiW0KzC0BxLYjgXn8oK8scxwLwQCfiA2WzU8uH7pVfidVXUeZuI+yz4DHuFnxOwmxPkgt8CBTcebK8oukCFQYeoCbjZW+BrXjvZBq3s/mOui+AYfAvFiDDvM7KUq7IaOikWxAFR/8A5mSrFAREQEREBERAREQVmKoe7cXt2duO/X1VXmTHS17AHOI54Wy1GBwIOxWtY8upuDT6Hr3QSKNF7/8AMqETw0KZhsAykZ3PUm6j0qZLNb7kmANgAvbmgHTqm9pQTXVQTbdXGHrw5o+ao6TgNrnp+VY4appnkm/qgxMo6C5v97z/ANTyR917Srj6YDnODi59RoaBuPDDz5TpHnKt8Zlw9yHtEOA8QFwf+EFQiIgIiICIiAiIgLDjMO17HBwBhpIngxbyWZeMX/lP8vpIKDTxVdpYS92k2O0tlbDgsspQHS5zurnTHotZpO0ucw7f/P5Wz5C7wibQgmUsN6L3VZAN479Appe2OpKrK9XW4U23690H3LsJrfr2DY0/j+Vt86aJm4DTbrbbzVbhGgEDibrNnOKghnBaTI6bfO31QVWGpNeANRa8idBBMeZbZequBeONQ6t8Q+iwm0xYHcAx8zyouDxDqTnOYQxkje2oielz5IM6KPVzGs90ktdfY0wLc7XE9T0RBIRF4rVmsBc4hoHJMBB7XxzgBJMDrwtezX2jgBuHhzj+ojwgdY5VcwVazw0vJJ62A62QXuMzIPaW0rnrxHZXWHZrYZm4uPNQMvyoMAJIIHPopjsW0Mc1rgHERMExO5t2Qafh2NqAAzq1e7MC/wDab7yrvAUTSIa8iZidrixBHBUTEYMNJO7SIJFtjLT2gr3hadpcSSTJO5OwHmbfVBPr4mzg25teOu8KwyjAmJAJdtEwByZJUjLMlAE1d+gtp7T1Uyu8F3uKYsLvjvsyep5QYGVBw10cEXB7+XdV+NfLhAdMEAF245J/aO6ucdiRSbYAuNg0fZV+DytziXPGpzt+gHAQQ61WQGU4c4/qHwgDcr5SwgBAHicBdx48v2qzxLtJ93TaDUO5izB1P4CxOHuwGU/E93P/ALFBDxRAOhol3Pbuf4RTKWG023O7nck8ogirWfaf/EqNabhgsOC525+QC2So+AT0ErWqjS4lx3MfVrUEDC4Il9+m6mvw8X6L3h2wdvVSAgjue+13fMqbkNIuqOkn/fCyYYNm6ssLhwCCwzHCDBWZ4o2kwek8HyOx9FJyfAw9rpENJhu8Foi/rEeqk1Hta5ri0uMgaeZ3G69sxTmlwgiDbSNREkmINp+iCfmOL900Bo/xXbA30f3H/d19wWWmmy13G7idz3WDD4El4qVnBp4ZMuHdx/U76BWRfpFngjvxPKDFRwDWnXUMu+3YKBis3c92igAOrzs3+SsOYVtToNVsdjP2Fl9wtOkxsCoO5IKBTGgQ2STdziZcT1PVSKNINGo7nZeqOgGz2E9CpTaGoySABsghOBsOT+SAPuimih4gbfEBa+0lEGs4sSx3kqepT2/0tP8A2gfhEQeQxeXUkRB8EhSKGsuABi/BuviINuy7BVZ1PI8O0wTKhVKjGkue4tGoEkCT5WREFlgw9/iDQxh+EWL3d3OOw7D5rJiqLgADDhsARuenYIiCHg8vNtpjyvbaOFZU8F3X1EHp+Et2+f3UahhAQQLOESLgX22REEjVDe5Oq3mQURE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4" descr="data:image/jpeg;base64,/9j/4AAQSkZJRgABAQAAAQABAAD/2wCEAAkGBxQSERUUExQWFRQXFiAYGRYYFx8YFxYaGBUWFxcYHx0YHSggGBwlHBwYIjchJSkrLi4uHB8zODMsNygtLiwBCgoKBQUFDgUFDisZExkrKysrKysrKysrKysrKysrKysrKysrKysrKysrKysrKysrKysrKysrKysrKysrKysrK//AABEIAIcAeAMBIgACEQEDEQH/xAAbAAEAAgMBAQAAAAAAAAAAAAAABAUDBgcCAf/EADoQAAEDAgUCAwcDAgUFAQAAAAEAAhEDIQQFEjFBUWEicYEGEzKRobHBQlLRB2IjM3Lw8ZKissLhFP/EABQBAQAAAAAAAAAAAAAAAAAAAAD/xAAUEQEAAAAAAAAAAAAAAAAAAAAA/9oADAMBAAIRAxEAPwDaEREBEVN7U+0DMHS1GHVHfAyfiI3PYBBcqtzPPcPQE1KrfIEE/ILjWce1uKxEipUIb+xvhaB0jn1VbQxLTZ7ZE7/8IOpO/qPSm1B+ng6gJ9IVnlPttha9pdTMTDxbzkWXJ3Uti023F7COy+4unoYJ8TjeAdp22+yDvTTIBFwdjwV9XJMmzevQrBmHe6oABNGoQATyG3sd4XUcszBlek2ozZ3HLTyD5IJSIiAiIgIiICIiDHiK7abHPcYa0Fx8gJXCs2zOpiqr6z/iJ8I4Y3gLqf8AUWuWYF8bFzWu/wBJdB/C5fgsJqcJFp257SgjYLI6lciB5mLLYcL/AE/qndwC3T2dyyGhbPRw4AQc9PsWWX1e8IHwnw/Ijb1Wv5xklRmo6H/FIJEmOR4CROy7I5rfVVmMwszG6DjmCwDwT7s+Kbz91uns1m3/AOd7QSTSqDiCJB06l6zvKAQ7gut0lVBy4Mdqp3aJ3tsOY5sUHWAiiZRiXVaDHOA1AaXEbEgD6qWgIiICIiAiIg1z+oVMuy+tHGl3oHtJXNPZYaqoBXa61JrmlrhLXCHDqDYrkOGyx2Dxj6L5s0lh/c3gjrb6oOlZc8xAVrSoudYBaTTfW06zWZSZEyQXExvAbeB17q9yvPHsFPUXPDiYcW6JizrHaCIQTc4zKlhgGeKpWdsxgn5nYKJhsRV3qUyyeOR/KVcW175INnAloMFwG7Z4myh0spiq+o1x0udLQbOaA4uiQ49YtwAguHUm1IBULD5ez3xogANB3IgOiTPnP2VjSBOwVzUykENrX940cfqEbefdBEy7LGtpVCCdg9reGtBNuswTPSwWJZcpq3rAmToJnpxHrP0WJAREQEREBERAWve2OXteynV/VSfv1a8hrh5TBWwrBjsN72m9n7mx68fVBrzWBznXhrmaHDhzenzWBzAKrWsBhrT6SfyZupmSUtQ8W4sfQkfhSsfiW0KzC0BxLYjgXn8oK8scxwLwQCfiA2WzU8uH7pVfidVXUeZuI+yz4DHuFnxOwmxPkgt8CBTcebK8oukCFQYeoCbjZW+BrXjvZBq3s/mOui+AYfAvFiDDvM7KUq7IaOikWxAFR/8A5mSrFAREQEREBERAREQVmKoe7cXt2duO/X1VXmTHS17AHOI54Wy1GBwIOxWtY8upuDT6Hr3QSKNF7/8AMqETw0KZhsAykZ3PUm6j0qZLNb7kmANgAvbmgHTqm9pQTXVQTbdXGHrw5o+ao6TgNrnp+VY4appnkm/qgxMo6C5v97z/ANTyR917Srj6YDnODi59RoaBuPDDz5TpHnKt8Zlw9yHtEOA8QFwf+EFQiIgIiICIiAiIgLDjMO17HBwBhpIngxbyWZeMX/lP8vpIKDTxVdpYS92k2O0tlbDgsspQHS5zurnTHotZpO0ucw7f/P5Wz5C7wibQgmUsN6L3VZAN479Appe2OpKrK9XW4U23690H3LsJrfr2DY0/j+Vt86aJm4DTbrbbzVbhGgEDibrNnOKghnBaTI6bfO31QVWGpNeANRa8idBBMeZbZequBeONQ6t8Q+iwm0xYHcAx8zyouDxDqTnOYQxkje2oielz5IM6KPVzGs90ktdfY0wLc7XE9T0RBIRF4rVmsBc4hoHJMBB7XxzgBJMDrwtezX2jgBuHhzj+ojwgdY5VcwVazw0vJJ62A62QXuMzIPaW0rnrxHZXWHZrYZm4uPNQMvyoMAJIIHPopjsW0Mc1rgHERMExO5t2Qafh2NqAAzq1e7MC/wDab7yrvAUTSIa8iZidrixBHBUTEYMNJO7SIJFtjLT2gr3hadpcSSTJO5OwHmbfVBPr4mzg25teOu8KwyjAmJAJdtEwByZJUjLMlAE1d+gtp7T1Uyu8F3uKYsLvjvsyep5QYGVBw10cEXB7+XdV+NfLhAdMEAF245J/aO6ucdiRSbYAuNg0fZV+DytziXPGpzt+gHAQQ61WQGU4c4/qHwgDcr5SwgBAHicBdx48v2qzxLtJ93TaDUO5izB1P4CxOHuwGU/E93P/ALFBDxRAOhol3Pbuf4RTKWG023O7nck8ogirWfaf/EqNabhgsOC525+QC2So+AT0ErWqjS4lx3MfVrUEDC4Il9+m6mvw8X6L3h2wdvVSAgjue+13fMqbkNIuqOkn/fCyYYNm6ssLhwCCwzHCDBWZ4o2kwek8HyOx9FJyfAw9rpENJhu8Foi/rEeqk1Hta5ri0uMgaeZ3G69sxTmlwgiDbSNREkmINp+iCfmOL900Bo/xXbA30f3H/d19wWWmmy13G7idz3WDD4El4qVnBp4ZMuHdx/U76BWRfpFngjvxPKDFRwDWnXUMu+3YKBis3c92igAOrzs3+SsOYVtToNVsdjP2Fl9wtOkxsCoO5IKBTGgQ2STdziZcT1PVSKNINGo7nZeqOgGz2E9CpTaGoySABsghOBsOT+SAPuimih4gbfEBa+0lEGs4sSx3kqepT2/0tP8A2gfhEQeQxeXUkRB8EhSKGsuABi/BuviINuy7BVZ1PI8O0wTKhVKjGkue4tGoEkCT5WREFlgw9/iDQxh+EWL3d3OOw7D5rJiqLgADDhsARuenYIiCHg8vNtpjyvbaOFZU8F3X1EHp+Et2+f3UahhAQQLOESLgX22REEjVDe5Oq3mQURE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441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dirty="0"/>
              <a:t>Під час програмної </a:t>
            </a:r>
            <a:r>
              <a:rPr lang="uk-UA" dirty="0" smtClean="0"/>
              <a:t>реалізації бази знань з синглтонними правилами та правилами в форматі Сугено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059896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розбиваємо </a:t>
            </a:r>
            <a:r>
              <a:rPr lang="uk-UA" dirty="0"/>
              <a:t>нечітку гібридну базу знань на базу знань з синглтонними правилами та правилами в форматі </a:t>
            </a:r>
            <a:r>
              <a:rPr lang="uk-UA" dirty="0" smtClean="0"/>
              <a:t>Сугено</a:t>
            </a:r>
            <a:r>
              <a:rPr lang="uk-UA" dirty="0"/>
              <a:t>;</a:t>
            </a:r>
            <a:endParaRPr lang="uk-UA" dirty="0" smtClean="0"/>
          </a:p>
          <a:p>
            <a:r>
              <a:rPr lang="uk-UA" dirty="0" smtClean="0"/>
              <a:t> здійснюємо </a:t>
            </a:r>
            <a:r>
              <a:rPr lang="uk-UA" dirty="0"/>
              <a:t>логічне виведення без </a:t>
            </a:r>
            <a:r>
              <a:rPr lang="uk-UA" dirty="0" err="1"/>
              <a:t>дефаззіфікації</a:t>
            </a:r>
            <a:r>
              <a:rPr lang="uk-UA" dirty="0"/>
              <a:t> з кожної із баз знань за одного і того ж значення вхідного </a:t>
            </a:r>
            <a:r>
              <a:rPr lang="uk-UA" dirty="0" smtClean="0"/>
              <a:t>вектору</a:t>
            </a:r>
            <a:r>
              <a:rPr lang="uk-UA" dirty="0"/>
              <a:t>;</a:t>
            </a:r>
            <a:endParaRPr lang="uk-UA" dirty="0" smtClean="0"/>
          </a:p>
          <a:p>
            <a:r>
              <a:rPr lang="uk-UA" dirty="0" smtClean="0"/>
              <a:t>отримані </a:t>
            </a:r>
            <a:r>
              <a:rPr lang="uk-UA" dirty="0"/>
              <a:t>нечіткі множини об’єднуємо і проводимо </a:t>
            </a:r>
            <a:r>
              <a:rPr lang="uk-UA" dirty="0" smtClean="0"/>
              <a:t>дефаззіфікацію</a:t>
            </a:r>
            <a:r>
              <a:rPr lang="uk-UA" dirty="0"/>
              <a:t>;</a:t>
            </a:r>
            <a:endParaRPr lang="uk-UA" dirty="0" smtClean="0"/>
          </a:p>
          <a:p>
            <a:r>
              <a:rPr lang="uk-UA" dirty="0" smtClean="0"/>
              <a:t>результатом </a:t>
            </a:r>
            <a:r>
              <a:rPr lang="uk-UA" dirty="0" err="1"/>
              <a:t>дефаззікації</a:t>
            </a:r>
            <a:r>
              <a:rPr lang="uk-UA" dirty="0"/>
              <a:t> є шукана залежність.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396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Documents\Study\University\Бакалаврська дипломна робота\Тестова частина\Діаграми\Цукамото Синглтонна Сугено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664" y="188640"/>
            <a:ext cx="4367336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dirty="0"/>
              <a:t>Графічна інтерпретація математичної моделі бази знань зі змішаними правилами</a:t>
            </a:r>
            <a:br>
              <a:rPr lang="uk-UA" sz="2000" dirty="0"/>
            </a:b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7861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94394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Програмна реалізація БЗ зі змішаними правилами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800" dirty="0" smtClean="0"/>
              <a:t>В </a:t>
            </a:r>
            <a:r>
              <a:rPr lang="ru-RU" sz="1800" dirty="0"/>
              <a:t>такому </a:t>
            </a:r>
            <a:r>
              <a:rPr lang="ru-RU" sz="1800" dirty="0" err="1"/>
              <a:t>випадку</a:t>
            </a:r>
            <a:r>
              <a:rPr lang="ru-RU" sz="1800" dirty="0"/>
              <a:t> не </a:t>
            </a:r>
            <a:r>
              <a:rPr lang="ru-RU" sz="1800" dirty="0" err="1"/>
              <a:t>можна</a:t>
            </a:r>
            <a:r>
              <a:rPr lang="ru-RU" sz="1800" dirty="0"/>
              <a:t> </a:t>
            </a:r>
            <a:r>
              <a:rPr lang="ru-RU" sz="1800" dirty="0" err="1"/>
              <a:t>об’єднувати</a:t>
            </a:r>
            <a:r>
              <a:rPr lang="ru-RU" sz="1800" dirty="0"/>
              <a:t> </a:t>
            </a:r>
            <a:r>
              <a:rPr lang="ru-RU" sz="1800" dirty="0" err="1"/>
              <a:t>логічні</a:t>
            </a:r>
            <a:r>
              <a:rPr lang="ru-RU" sz="1800" dirty="0"/>
              <a:t> </a:t>
            </a:r>
            <a:r>
              <a:rPr lang="ru-RU" sz="1800" dirty="0" err="1"/>
              <a:t>виводи</a:t>
            </a:r>
            <a:r>
              <a:rPr lang="ru-RU" sz="1800" dirty="0"/>
              <a:t> за </a:t>
            </a:r>
            <a:r>
              <a:rPr lang="ru-RU" sz="1800" dirty="0" err="1"/>
              <a:t>гомогенними</a:t>
            </a:r>
            <a:r>
              <a:rPr lang="ru-RU" sz="1800" dirty="0"/>
              <a:t> правилами, а </a:t>
            </a:r>
            <a:r>
              <a:rPr lang="ru-RU" sz="1800" dirty="0" err="1"/>
              <a:t>потім</a:t>
            </a:r>
            <a:r>
              <a:rPr lang="ru-RU" sz="1800" dirty="0"/>
              <a:t> </a:t>
            </a:r>
            <a:r>
              <a:rPr lang="ru-RU" sz="1800" dirty="0" err="1"/>
              <a:t>їх</a:t>
            </a:r>
            <a:r>
              <a:rPr lang="ru-RU" sz="1800" dirty="0"/>
              <a:t> </a:t>
            </a:r>
            <a:r>
              <a:rPr lang="ru-RU" sz="1800" dirty="0" err="1"/>
              <a:t>дефаззіфікувати</a:t>
            </a:r>
            <a:r>
              <a:rPr lang="ru-RU" sz="1800" dirty="0"/>
              <a:t>, тому </a:t>
            </a:r>
            <a:r>
              <a:rPr lang="ru-RU" sz="1800" dirty="0" err="1"/>
              <a:t>що</a:t>
            </a:r>
            <a:r>
              <a:rPr lang="ru-RU" sz="1800" dirty="0"/>
              <a:t> ми </a:t>
            </a:r>
            <a:r>
              <a:rPr lang="ru-RU" sz="1800" dirty="0" err="1"/>
              <a:t>отримаємо</a:t>
            </a:r>
            <a:r>
              <a:rPr lang="ru-RU" sz="1800" dirty="0"/>
              <a:t> </a:t>
            </a:r>
            <a:r>
              <a:rPr lang="ru-RU" sz="1800" dirty="0" err="1"/>
              <a:t>вивід</a:t>
            </a:r>
            <a:r>
              <a:rPr lang="ru-RU" sz="1800" dirty="0"/>
              <a:t> </a:t>
            </a:r>
            <a:r>
              <a:rPr lang="ru-RU" sz="1800" dirty="0" err="1"/>
              <a:t>який</a:t>
            </a:r>
            <a:r>
              <a:rPr lang="ru-RU" sz="1800" dirty="0"/>
              <a:t> не буде </a:t>
            </a:r>
            <a:r>
              <a:rPr lang="ru-RU" sz="1800" dirty="0" err="1"/>
              <a:t>залежати</a:t>
            </a:r>
            <a:r>
              <a:rPr lang="ru-RU" sz="1800" dirty="0"/>
              <a:t> </a:t>
            </a:r>
            <a:r>
              <a:rPr lang="ru-RU" sz="1800" dirty="0" err="1"/>
              <a:t>від</a:t>
            </a:r>
            <a:r>
              <a:rPr lang="ru-RU" sz="1800" dirty="0"/>
              <a:t> </a:t>
            </a:r>
            <a:r>
              <a:rPr lang="ru-RU" sz="1800" dirty="0" err="1"/>
              <a:t>синглтонних</a:t>
            </a:r>
            <a:r>
              <a:rPr lang="ru-RU" sz="1800" dirty="0"/>
              <a:t> правил, правил Сугено </a:t>
            </a:r>
            <a:r>
              <a:rPr lang="ru-RU" sz="1800" dirty="0" err="1"/>
              <a:t>чи</a:t>
            </a:r>
            <a:r>
              <a:rPr lang="ru-RU" sz="1800" dirty="0"/>
              <a:t> Цукамото. </a:t>
            </a:r>
          </a:p>
          <a:p>
            <a:r>
              <a:rPr lang="ru-RU" sz="1800" dirty="0"/>
              <a:t>Тому для </a:t>
            </a:r>
            <a:r>
              <a:rPr lang="ru-RU" sz="1800" dirty="0" err="1"/>
              <a:t>розробки</a:t>
            </a:r>
            <a:r>
              <a:rPr lang="ru-RU" sz="1800" dirty="0"/>
              <a:t> </a:t>
            </a:r>
            <a:r>
              <a:rPr lang="ru-RU" sz="1800" dirty="0" err="1"/>
              <a:t>програмної</a:t>
            </a:r>
            <a:r>
              <a:rPr lang="ru-RU" sz="1800" dirty="0"/>
              <a:t> </a:t>
            </a:r>
            <a:r>
              <a:rPr lang="ru-RU" sz="1800" dirty="0" err="1"/>
              <a:t>реалізації</a:t>
            </a:r>
            <a:r>
              <a:rPr lang="ru-RU" sz="1800" dirty="0"/>
              <a:t> </a:t>
            </a:r>
            <a:r>
              <a:rPr lang="ru-RU" sz="1800" dirty="0" err="1"/>
              <a:t>було</a:t>
            </a:r>
            <a:r>
              <a:rPr lang="ru-RU" sz="1800" dirty="0"/>
              <a:t> </a:t>
            </a:r>
            <a:r>
              <a:rPr lang="ru-RU" sz="1800" dirty="0" err="1"/>
              <a:t>використано</a:t>
            </a:r>
            <a:r>
              <a:rPr lang="ru-RU" sz="1800" dirty="0"/>
              <a:t> </a:t>
            </a:r>
            <a:r>
              <a:rPr lang="ru-RU" sz="1800" dirty="0" err="1"/>
              <a:t>наступний</a:t>
            </a:r>
            <a:r>
              <a:rPr lang="ru-RU" sz="1800" dirty="0"/>
              <a:t> алгоритм: </a:t>
            </a:r>
          </a:p>
          <a:p>
            <a:pPr marL="109728" indent="0">
              <a:buNone/>
            </a:pPr>
            <a:r>
              <a:rPr lang="ru-RU" sz="1800" dirty="0"/>
              <a:t>1)	за </a:t>
            </a:r>
            <a:r>
              <a:rPr lang="ru-RU" sz="1800" dirty="0" err="1"/>
              <a:t>логічним</a:t>
            </a:r>
            <a:r>
              <a:rPr lang="ru-RU" sz="1800" dirty="0"/>
              <a:t> </a:t>
            </a:r>
            <a:r>
              <a:rPr lang="ru-RU" sz="1800" dirty="0" err="1"/>
              <a:t>виводом</a:t>
            </a:r>
            <a:r>
              <a:rPr lang="ru-RU" sz="1800" dirty="0"/>
              <a:t> за </a:t>
            </a:r>
            <a:r>
              <a:rPr lang="ru-RU" sz="1800" dirty="0" err="1"/>
              <a:t>кожним</a:t>
            </a:r>
            <a:r>
              <a:rPr lang="ru-RU" sz="1800" dirty="0"/>
              <a:t> з правил Мамдані </a:t>
            </a:r>
            <a:r>
              <a:rPr lang="ru-RU" sz="1800" dirty="0" err="1"/>
              <a:t>чи</a:t>
            </a:r>
            <a:r>
              <a:rPr lang="ru-RU" sz="1800" dirty="0"/>
              <a:t> Ларсена </a:t>
            </a:r>
            <a:r>
              <a:rPr lang="ru-RU" sz="1800" dirty="0" err="1"/>
              <a:t>тримаємо</a:t>
            </a:r>
            <a:r>
              <a:rPr lang="ru-RU" sz="1800" dirty="0"/>
              <a:t> </a:t>
            </a:r>
            <a:r>
              <a:rPr lang="ru-RU" sz="1800" dirty="0" err="1"/>
              <a:t>нечітку</a:t>
            </a:r>
            <a:r>
              <a:rPr lang="ru-RU" sz="1800" dirty="0"/>
              <a:t> </a:t>
            </a:r>
            <a:r>
              <a:rPr lang="ru-RU" sz="1800" dirty="0" err="1"/>
              <a:t>множину</a:t>
            </a:r>
            <a:r>
              <a:rPr lang="ru-RU" sz="1800" dirty="0"/>
              <a:t>, над </a:t>
            </a:r>
            <a:r>
              <a:rPr lang="ru-RU" sz="1800" dirty="0" err="1"/>
              <a:t>якою</a:t>
            </a:r>
            <a:r>
              <a:rPr lang="ru-RU" sz="1800" dirty="0"/>
              <a:t> проводимо дефаззіфікацію;</a:t>
            </a:r>
          </a:p>
          <a:p>
            <a:pPr marL="109728" indent="0">
              <a:buNone/>
            </a:pPr>
            <a:r>
              <a:rPr lang="ru-RU" sz="1800" dirty="0"/>
              <a:t>2)	</a:t>
            </a:r>
            <a:r>
              <a:rPr lang="ru-RU" sz="1800" dirty="0" err="1"/>
              <a:t>отримане</a:t>
            </a:r>
            <a:r>
              <a:rPr lang="ru-RU" sz="1800" dirty="0"/>
              <a:t> </a:t>
            </a:r>
            <a:r>
              <a:rPr lang="ru-RU" sz="1800" dirty="0" err="1"/>
              <a:t>чітке</a:t>
            </a:r>
            <a:r>
              <a:rPr lang="ru-RU" sz="1800" dirty="0"/>
              <a:t> </a:t>
            </a:r>
            <a:r>
              <a:rPr lang="ru-RU" sz="1800" dirty="0" err="1"/>
              <a:t>значення</a:t>
            </a:r>
            <a:r>
              <a:rPr lang="ru-RU" sz="1800" dirty="0"/>
              <a:t> разом </a:t>
            </a:r>
            <a:r>
              <a:rPr lang="ru-RU" sz="1800" dirty="0" err="1"/>
              <a:t>із</a:t>
            </a:r>
            <a:r>
              <a:rPr lang="ru-RU" sz="1800" dirty="0"/>
              <a:t> </a:t>
            </a:r>
            <a:r>
              <a:rPr lang="ru-RU" sz="1800" dirty="0" err="1"/>
              <a:t>ступенем</a:t>
            </a:r>
            <a:r>
              <a:rPr lang="ru-RU" sz="1800" dirty="0"/>
              <a:t> </a:t>
            </a:r>
            <a:r>
              <a:rPr lang="ru-RU" sz="1800" dirty="0" err="1"/>
              <a:t>виконання</a:t>
            </a:r>
            <a:r>
              <a:rPr lang="ru-RU" sz="1800" dirty="0"/>
              <a:t> </a:t>
            </a:r>
            <a:r>
              <a:rPr lang="ru-RU" sz="1800" dirty="0" err="1"/>
              <a:t>утворює</a:t>
            </a:r>
            <a:r>
              <a:rPr lang="ru-RU" sz="1800" dirty="0"/>
              <a:t> </a:t>
            </a:r>
            <a:r>
              <a:rPr lang="ru-RU" sz="1800" dirty="0" err="1"/>
              <a:t>синглтонну</a:t>
            </a:r>
            <a:r>
              <a:rPr lang="ru-RU" sz="1800" dirty="0"/>
              <a:t> </a:t>
            </a:r>
            <a:r>
              <a:rPr lang="ru-RU" sz="1800" dirty="0" err="1"/>
              <a:t>нечітку</a:t>
            </a:r>
            <a:r>
              <a:rPr lang="ru-RU" sz="1800" dirty="0"/>
              <a:t> </a:t>
            </a:r>
            <a:r>
              <a:rPr lang="ru-RU" sz="1800" dirty="0" err="1"/>
              <a:t>множину</a:t>
            </a:r>
            <a:r>
              <a:rPr lang="ru-RU" sz="1800" dirty="0"/>
              <a:t>;</a:t>
            </a:r>
          </a:p>
          <a:p>
            <a:pPr marL="109728" indent="0">
              <a:buNone/>
            </a:pPr>
            <a:r>
              <a:rPr lang="ru-RU" sz="1800" dirty="0"/>
              <a:t>3)	</a:t>
            </a:r>
            <a:r>
              <a:rPr lang="ru-RU" sz="1800" dirty="0" err="1"/>
              <a:t>отримана</a:t>
            </a:r>
            <a:r>
              <a:rPr lang="ru-RU" sz="1800" dirty="0"/>
              <a:t> </a:t>
            </a:r>
            <a:r>
              <a:rPr lang="ru-RU" sz="1800" dirty="0" err="1"/>
              <a:t>синглтонна</a:t>
            </a:r>
            <a:r>
              <a:rPr lang="ru-RU" sz="1800" dirty="0"/>
              <a:t> </a:t>
            </a:r>
            <a:r>
              <a:rPr lang="ru-RU" sz="1800" dirty="0" err="1"/>
              <a:t>множина</a:t>
            </a:r>
            <a:r>
              <a:rPr lang="ru-RU" sz="1800" dirty="0"/>
              <a:t> є аналогом до </a:t>
            </a:r>
            <a:r>
              <a:rPr lang="ru-RU" sz="1800" dirty="0" err="1"/>
              <a:t>результатів</a:t>
            </a:r>
            <a:r>
              <a:rPr lang="ru-RU" sz="1800" dirty="0"/>
              <a:t> </a:t>
            </a:r>
            <a:r>
              <a:rPr lang="ru-RU" sz="1800" dirty="0" err="1"/>
              <a:t>отриманих</a:t>
            </a:r>
            <a:r>
              <a:rPr lang="ru-RU" sz="1800" dirty="0"/>
              <a:t> за </a:t>
            </a:r>
            <a:r>
              <a:rPr lang="ru-RU" sz="1800" dirty="0" err="1"/>
              <a:t>логічним</a:t>
            </a:r>
            <a:r>
              <a:rPr lang="ru-RU" sz="1800" dirty="0"/>
              <a:t> </a:t>
            </a:r>
            <a:r>
              <a:rPr lang="ru-RU" sz="1800" dirty="0" err="1"/>
              <a:t>виводом</a:t>
            </a:r>
            <a:r>
              <a:rPr lang="ru-RU" sz="1800" dirty="0"/>
              <a:t> по </a:t>
            </a:r>
            <a:r>
              <a:rPr lang="ru-RU" sz="1800" dirty="0" err="1"/>
              <a:t>базі</a:t>
            </a:r>
            <a:r>
              <a:rPr lang="ru-RU" sz="1800" dirty="0"/>
              <a:t> </a:t>
            </a:r>
            <a:r>
              <a:rPr lang="ru-RU" sz="1800" dirty="0" err="1"/>
              <a:t>знань</a:t>
            </a:r>
            <a:r>
              <a:rPr lang="ru-RU" sz="1800" dirty="0"/>
              <a:t> з правилами типу Сугено, Цукамото та </a:t>
            </a:r>
            <a:r>
              <a:rPr lang="ru-RU" sz="1800" dirty="0" err="1"/>
              <a:t>синглтонних</a:t>
            </a:r>
            <a:r>
              <a:rPr lang="ru-RU" sz="1800" dirty="0"/>
              <a:t>;</a:t>
            </a:r>
          </a:p>
          <a:p>
            <a:pPr marL="109728" indent="0">
              <a:buNone/>
            </a:pPr>
            <a:r>
              <a:rPr lang="ru-RU" sz="1800" dirty="0"/>
              <a:t>4)	</a:t>
            </a:r>
            <a:r>
              <a:rPr lang="ru-RU" sz="1800" dirty="0" err="1"/>
              <a:t>відповідно</a:t>
            </a:r>
            <a:r>
              <a:rPr lang="ru-RU" sz="1800" dirty="0"/>
              <a:t> до </a:t>
            </a:r>
            <a:r>
              <a:rPr lang="ru-RU" sz="1800" dirty="0" err="1"/>
              <a:t>дій</a:t>
            </a:r>
            <a:r>
              <a:rPr lang="ru-RU" sz="1800" dirty="0"/>
              <a:t>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виконані</a:t>
            </a:r>
            <a:r>
              <a:rPr lang="ru-RU" sz="1800" dirty="0"/>
              <a:t> у пунктах 1 -3 ми переходимо до </a:t>
            </a:r>
            <a:r>
              <a:rPr lang="ru-RU" sz="1800" dirty="0" err="1"/>
              <a:t>дискретних</a:t>
            </a:r>
            <a:r>
              <a:rPr lang="ru-RU" sz="1800" dirty="0"/>
              <a:t> </a:t>
            </a:r>
            <a:r>
              <a:rPr lang="ru-RU" sz="1800" dirty="0" err="1"/>
              <a:t>рівно</a:t>
            </a:r>
            <a:r>
              <a:rPr lang="ru-RU" sz="1800" dirty="0"/>
              <a:t> </a:t>
            </a:r>
            <a:r>
              <a:rPr lang="ru-RU" sz="1800" dirty="0" err="1"/>
              <a:t>важливих</a:t>
            </a:r>
            <a:r>
              <a:rPr lang="ru-RU" sz="1800" dirty="0"/>
              <a:t> </a:t>
            </a:r>
            <a:r>
              <a:rPr lang="ru-RU" sz="1800" dirty="0" err="1"/>
              <a:t>нечітких</a:t>
            </a:r>
            <a:r>
              <a:rPr lang="ru-RU" sz="1800" dirty="0"/>
              <a:t> </a:t>
            </a:r>
            <a:r>
              <a:rPr lang="ru-RU" sz="1800" dirty="0" err="1"/>
              <a:t>множин</a:t>
            </a:r>
            <a:r>
              <a:rPr lang="ru-RU" sz="1800" dirty="0"/>
              <a:t>;</a:t>
            </a:r>
          </a:p>
          <a:p>
            <a:pPr marL="109728" indent="0">
              <a:buNone/>
            </a:pPr>
            <a:r>
              <a:rPr lang="ru-RU" sz="1800" dirty="0"/>
              <a:t>5)	проводимо </a:t>
            </a:r>
            <a:r>
              <a:rPr lang="ru-RU" sz="1800" dirty="0" err="1"/>
              <a:t>об’єднання</a:t>
            </a:r>
            <a:r>
              <a:rPr lang="ru-RU" sz="1800" dirty="0"/>
              <a:t> </a:t>
            </a:r>
            <a:r>
              <a:rPr lang="ru-RU" sz="1800" dirty="0" err="1"/>
              <a:t>отриманих</a:t>
            </a:r>
            <a:r>
              <a:rPr lang="ru-RU" sz="1800" dirty="0"/>
              <a:t> </a:t>
            </a:r>
            <a:r>
              <a:rPr lang="ru-RU" sz="1800" dirty="0" err="1"/>
              <a:t>множин</a:t>
            </a:r>
            <a:r>
              <a:rPr lang="ru-RU" sz="1800" dirty="0"/>
              <a:t>;</a:t>
            </a:r>
          </a:p>
          <a:p>
            <a:pPr marL="109728" indent="0">
              <a:buNone/>
            </a:pPr>
            <a:r>
              <a:rPr lang="ru-RU" sz="1800" dirty="0"/>
              <a:t>6)	</a:t>
            </a:r>
            <a:r>
              <a:rPr lang="ru-RU" sz="1800" dirty="0" err="1"/>
              <a:t>виконаємо</a:t>
            </a:r>
            <a:r>
              <a:rPr lang="ru-RU" sz="1800" dirty="0"/>
              <a:t> дефаззіфікацію </a:t>
            </a:r>
            <a:r>
              <a:rPr lang="ru-RU" sz="1800" dirty="0" err="1"/>
              <a:t>результатів</a:t>
            </a:r>
            <a:r>
              <a:rPr lang="ru-RU" sz="1800" dirty="0"/>
              <a:t> за центром </a:t>
            </a:r>
            <a:r>
              <a:rPr lang="ru-RU" sz="1800" dirty="0" err="1"/>
              <a:t>тяжіння</a:t>
            </a:r>
            <a:r>
              <a:rPr lang="ru-RU" sz="1800" dirty="0"/>
              <a:t>.</a:t>
            </a:r>
          </a:p>
          <a:p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402606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/>
              <a:t>Приклад </a:t>
            </a:r>
            <a:r>
              <a:rPr lang="uk-UA" sz="2800" dirty="0"/>
              <a:t>логічного виведення по НБЗ з правилами </a:t>
            </a:r>
            <a:r>
              <a:rPr lang="uk-UA" sz="2800" dirty="0" err="1"/>
              <a:t>Мамдані</a:t>
            </a:r>
            <a:r>
              <a:rPr lang="uk-UA" sz="2800" dirty="0"/>
              <a:t> та </a:t>
            </a:r>
            <a:r>
              <a:rPr lang="uk-UA" sz="2800" dirty="0" err="1"/>
              <a:t>Ларсена</a:t>
            </a:r>
            <a:endParaRPr lang="uk-UA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9496"/>
                <a:ext cx="8229600" cy="949424"/>
              </a:xfrm>
            </p:spPr>
            <p:txBody>
              <a:bodyPr/>
              <a:lstStyle/>
              <a:p>
                <a:pPr marL="109728" indent="0">
                  <a:buNone/>
                </a:pPr>
                <a:r>
                  <a:rPr lang="uk-UA" sz="1800" dirty="0"/>
                  <a:t>Постановка задачі: в ході спостереження отримали вибірку даних наведену в таблиці 2.1, відомо 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uk-UA" sz="1800" dirty="0"/>
                  <a:t>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>
                        <a:latin typeface="Cambria Math" panose="02040503050406030204" pitchFamily="18" charset="0"/>
                      </a:rPr>
                      <m:t>[</m:t>
                    </m:r>
                    <m:r>
                      <a:rPr lang="ru-RU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1800">
                        <a:latin typeface="Cambria Math" panose="02040503050406030204" pitchFamily="18" charset="0"/>
                      </a:rPr>
                      <m:t>10 10]</m:t>
                    </m:r>
                  </m:oMath>
                </a14:m>
                <a:r>
                  <a:rPr lang="ru-RU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uk-UA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>
                        <a:latin typeface="Cambria Math" panose="02040503050406030204" pitchFamily="18" charset="0"/>
                      </a:rPr>
                      <m:t>[0 20]</m:t>
                    </m:r>
                  </m:oMath>
                </a14:m>
                <a:r>
                  <a:rPr lang="ru-RU" sz="1800" dirty="0"/>
                  <a:t>,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uk-UA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>
                        <a:latin typeface="Cambria Math" panose="02040503050406030204" pitchFamily="18" charset="0"/>
                      </a:rPr>
                      <m:t>[</m:t>
                    </m:r>
                    <m:r>
                      <a:rPr lang="ru-RU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1800">
                        <a:latin typeface="Cambria Math" panose="02040503050406030204" pitchFamily="18" charset="0"/>
                      </a:rPr>
                      <m:t>5 25]</m:t>
                    </m:r>
                  </m:oMath>
                </a14:m>
                <a:r>
                  <a:rPr lang="ru-RU" sz="1800" dirty="0"/>
                  <a:t>. </a:t>
                </a:r>
                <a:r>
                  <a:rPr lang="uk-UA" sz="1800" dirty="0"/>
                  <a:t>В точці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uk-UA" sz="1800" dirty="0"/>
                  <a:t> = -4;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sz="1800" dirty="0"/>
                  <a:t> = 5; значення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uk-UA" sz="1800" dirty="0"/>
                  <a:t> не відоме. Знайти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uk-UA" sz="1800" dirty="0"/>
                  <a:t>.</a:t>
                </a:r>
              </a:p>
              <a:p>
                <a:pPr marL="109728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9496"/>
                <a:ext cx="8229600" cy="949424"/>
              </a:xfrm>
              <a:blipFill rotWithShape="0">
                <a:blip r:embed="rId2"/>
                <a:stretch>
                  <a:fillRect t="-3871" b="-70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496886"/>
                  </p:ext>
                </p:extLst>
              </p:nvPr>
            </p:nvGraphicFramePr>
            <p:xfrm>
              <a:off x="0" y="2803375"/>
              <a:ext cx="9143999" cy="405462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3047367"/>
                    <a:gridCol w="3048316"/>
                    <a:gridCol w="3048316"/>
                  </a:tblGrid>
                  <a:tr h="504326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uk-UA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-10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-5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10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6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4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-6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2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4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16</a:t>
                          </a:r>
                          <a:endParaRPr lang="uk-UA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496886"/>
                  </p:ext>
                </p:extLst>
              </p:nvPr>
            </p:nvGraphicFramePr>
            <p:xfrm>
              <a:off x="0" y="2803375"/>
              <a:ext cx="9143999" cy="405462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3047367"/>
                    <a:gridCol w="3048316"/>
                    <a:gridCol w="3048316"/>
                  </a:tblGrid>
                  <a:tr h="504326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t="-1205" r="-200400" b="-7060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00000" t="-1205" r="-100400" b="-7060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00000" t="-1205" r="-400" b="-706024"/>
                          </a:stretch>
                        </a:blipFill>
                      </a:tcPr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0</a:t>
                          </a:r>
                          <a:endParaRPr lang="uk-UA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-10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-5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10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6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8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4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-6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15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2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43787"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b="0" dirty="0">
                              <a:effectLst/>
                            </a:rPr>
                            <a:t>4</a:t>
                          </a:r>
                          <a:endParaRPr lang="uk-UA" sz="1400" b="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14</a:t>
                          </a:r>
                          <a:endParaRPr lang="uk-UA" sz="14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16</a:t>
                          </a:r>
                          <a:endParaRPr lang="uk-UA" sz="14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46100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rmAutofit/>
          </a:bodyPr>
          <a:lstStyle/>
          <a:p>
            <a:r>
              <a:rPr lang="uk-UA" sz="2000" dirty="0"/>
              <a:t>Будуємо функції належності для вхідних та вихідних змінних</a:t>
            </a:r>
          </a:p>
        </p:txBody>
      </p:sp>
      <p:pic>
        <p:nvPicPr>
          <p:cNvPr id="4" name="Рисунок 3" descr="C:\Users\Inga Gasiuk\Desktop\x1.png"/>
          <p:cNvPicPr/>
          <p:nvPr/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77" y="1042729"/>
            <a:ext cx="6547204" cy="2060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Inga Gasiuk\Desktop\x2.png"/>
          <p:cNvPicPr/>
          <p:nvPr/>
        </p:nvPicPr>
        <p:blipFill>
          <a:blip r:embed="rId3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666" y="3165326"/>
            <a:ext cx="645731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Inga Gasiuk\Desktop\y.png"/>
          <p:cNvPicPr/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786" y="5019119"/>
            <a:ext cx="6513195" cy="186626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120939" y="1708407"/>
                <a:ext cx="4639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uk-UA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939" y="1708407"/>
                <a:ext cx="46397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115616" y="3904585"/>
                <a:ext cx="46929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uk-UA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uk-UA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904585"/>
                <a:ext cx="469296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1162969" y="5767585"/>
                <a:ext cx="3745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969" y="5767585"/>
                <a:ext cx="374590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1905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124744"/>
                <a:ext cx="9144000" cy="496855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uk-UA" dirty="0"/>
                  <a:t>У НБЗ </a:t>
                </a:r>
                <a:r>
                  <a:rPr lang="uk-UA" dirty="0" err="1"/>
                  <a:t>додамо</a:t>
                </a:r>
                <a:r>
                  <a:rPr lang="uk-UA" dirty="0"/>
                  <a:t> наступні правила типу </a:t>
                </a:r>
                <a:r>
                  <a:rPr lang="uk-UA" i="1" dirty="0" err="1"/>
                  <a:t>Мамдані</a:t>
                </a:r>
                <a:r>
                  <a:rPr lang="uk-UA" dirty="0"/>
                  <a:t>:</a:t>
                </a:r>
              </a:p>
              <a:p>
                <a:pPr marL="109728" indent="0">
                  <a:buNone/>
                </a:pPr>
                <a:r>
                  <a:rPr lang="uk-UA" dirty="0"/>
                  <a:t>П</a:t>
                </a:r>
                <a:r>
                  <a:rPr lang="uk-UA" baseline="-25000" dirty="0"/>
                  <a:t>М1</a:t>
                </a:r>
                <a:r>
                  <a:rPr lang="uk-UA" dirty="0"/>
                  <a:t>: 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низький</a:t>
                </a:r>
                <a:r>
                  <a:rPr lang="ru-RU" dirty="0"/>
                  <a:t> </a:t>
                </a:r>
                <a:r>
                  <a:rPr lang="uk-UA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dirty="0"/>
                  <a:t> </a:t>
                </a:r>
                <a:r>
                  <a:rPr lang="ru-RU" dirty="0" err="1"/>
                  <a:t>низький</a:t>
                </a:r>
                <a:r>
                  <a:rPr lang="ru-RU" dirty="0"/>
                  <a:t> </a:t>
                </a:r>
                <a:r>
                  <a:rPr lang="uk-UA" dirty="0"/>
                  <a:t>то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низький</a:t>
                </a:r>
                <a:r>
                  <a:rPr lang="ru-RU" dirty="0"/>
                  <a:t>. Вага правила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baseline="-25000">
                            <a:latin typeface="Cambria Math" panose="02040503050406030204" pitchFamily="18" charset="0"/>
                          </a:rPr>
                          <m:t>М1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/>
                  <a:t>.</a:t>
                </a:r>
                <a:endParaRPr lang="uk-UA" dirty="0"/>
              </a:p>
              <a:p>
                <a:pPr marL="109728" indent="0">
                  <a:buNone/>
                </a:pPr>
                <a:r>
                  <a:rPr lang="ru-RU" dirty="0"/>
                  <a:t>П</a:t>
                </a:r>
                <a:r>
                  <a:rPr lang="ru-RU" baseline="-25000" dirty="0"/>
                  <a:t>М2</a:t>
                </a:r>
                <a:r>
                  <a:rPr lang="ru-RU" dirty="0"/>
                  <a:t>: </a:t>
                </a:r>
                <a:r>
                  <a:rPr lang="uk-UA" dirty="0"/>
                  <a:t>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низький</a:t>
                </a:r>
                <a:r>
                  <a:rPr lang="ru-RU" dirty="0"/>
                  <a:t> </a:t>
                </a:r>
                <a:r>
                  <a:rPr lang="uk-UA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dirty="0"/>
                  <a:t> </a:t>
                </a:r>
                <a:r>
                  <a:rPr lang="ru-RU" dirty="0" err="1"/>
                  <a:t>високий</a:t>
                </a:r>
                <a:r>
                  <a:rPr lang="ru-RU" dirty="0"/>
                  <a:t> </a:t>
                </a:r>
                <a:r>
                  <a:rPr lang="uk-UA" dirty="0"/>
                  <a:t>то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вище</a:t>
                </a:r>
                <a:r>
                  <a:rPr lang="ru-RU" dirty="0"/>
                  <a:t> </a:t>
                </a:r>
                <a:r>
                  <a:rPr lang="ru-RU" dirty="0" err="1"/>
                  <a:t>середнього</a:t>
                </a:r>
                <a:r>
                  <a:rPr lang="ru-RU" dirty="0"/>
                  <a:t>. Вага правила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baseline="-25000">
                            <a:latin typeface="Cambria Math" panose="02040503050406030204" pitchFamily="18" charset="0"/>
                          </a:rPr>
                          <m:t>М2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/>
                  <a:t>.</a:t>
                </a:r>
                <a:endParaRPr lang="uk-UA" dirty="0"/>
              </a:p>
              <a:p>
                <a:pPr marL="109728" indent="0">
                  <a:buNone/>
                </a:pPr>
                <a:r>
                  <a:rPr lang="ru-RU" dirty="0"/>
                  <a:t>П</a:t>
                </a:r>
                <a:r>
                  <a:rPr lang="ru-RU" baseline="-25000" dirty="0"/>
                  <a:t>М3</a:t>
                </a:r>
                <a:r>
                  <a:rPr lang="ru-RU" dirty="0"/>
                  <a:t>: </a:t>
                </a:r>
                <a:r>
                  <a:rPr lang="uk-UA" dirty="0"/>
                  <a:t>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високий</a:t>
                </a:r>
                <a:r>
                  <a:rPr lang="ru-RU" dirty="0"/>
                  <a:t> </a:t>
                </a:r>
                <a:r>
                  <a:rPr lang="uk-UA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dirty="0"/>
                  <a:t> </a:t>
                </a:r>
                <a:r>
                  <a:rPr lang="ru-RU" dirty="0" err="1"/>
                  <a:t>низький</a:t>
                </a:r>
                <a:r>
                  <a:rPr lang="ru-RU" dirty="0"/>
                  <a:t> </a:t>
                </a:r>
                <a:r>
                  <a:rPr lang="uk-UA" dirty="0"/>
                  <a:t>то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середній</a:t>
                </a:r>
                <a:r>
                  <a:rPr lang="ru-RU" dirty="0"/>
                  <a:t>. Вага правила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baseline="-25000">
                            <a:latin typeface="Cambria Math" panose="02040503050406030204" pitchFamily="18" charset="0"/>
                          </a:rPr>
                          <m:t>М3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/>
                  <a:t>.</a:t>
                </a:r>
                <a:endParaRPr lang="uk-UA" dirty="0"/>
              </a:p>
              <a:p>
                <a:pPr marL="109728" indent="0">
                  <a:buNone/>
                </a:pPr>
                <a:r>
                  <a:rPr lang="ru-RU" dirty="0"/>
                  <a:t>П</a:t>
                </a:r>
                <a:r>
                  <a:rPr lang="ru-RU" baseline="-25000" dirty="0"/>
                  <a:t>М4</a:t>
                </a:r>
                <a:r>
                  <a:rPr lang="ru-RU" dirty="0"/>
                  <a:t>: </a:t>
                </a:r>
                <a:r>
                  <a:rPr lang="uk-UA" dirty="0"/>
                  <a:t>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високий</a:t>
                </a:r>
                <a:r>
                  <a:rPr lang="ru-RU" dirty="0"/>
                  <a:t> </a:t>
                </a:r>
                <a:r>
                  <a:rPr lang="uk-UA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dirty="0"/>
                  <a:t> </a:t>
                </a:r>
                <a:r>
                  <a:rPr lang="ru-RU" dirty="0" err="1"/>
                  <a:t>високий</a:t>
                </a:r>
                <a:r>
                  <a:rPr lang="ru-RU" dirty="0"/>
                  <a:t> </a:t>
                </a:r>
                <a:r>
                  <a:rPr lang="uk-UA" dirty="0"/>
                  <a:t>то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високий</a:t>
                </a:r>
                <a:r>
                  <a:rPr lang="ru-RU" dirty="0"/>
                  <a:t>. Вага правила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baseline="-25000">
                            <a:latin typeface="Cambria Math" panose="02040503050406030204" pitchFamily="18" charset="0"/>
                          </a:rPr>
                          <m:t>М4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uk-UA" dirty="0"/>
              </a:p>
              <a:p>
                <a:r>
                  <a:rPr lang="uk-UA" dirty="0"/>
                  <a:t>У НБЗ </a:t>
                </a:r>
                <a:r>
                  <a:rPr lang="uk-UA" dirty="0" err="1"/>
                  <a:t>додамо</a:t>
                </a:r>
                <a:r>
                  <a:rPr lang="uk-UA" dirty="0"/>
                  <a:t> наступні правила типу </a:t>
                </a:r>
                <a:r>
                  <a:rPr lang="uk-UA" i="1" dirty="0" err="1"/>
                  <a:t>Ларсена</a:t>
                </a:r>
                <a:r>
                  <a:rPr lang="uk-UA" dirty="0"/>
                  <a:t>:</a:t>
                </a:r>
              </a:p>
              <a:p>
                <a:pPr marL="109728" indent="0">
                  <a:buNone/>
                </a:pPr>
                <a:r>
                  <a:rPr lang="uk-UA" dirty="0"/>
                  <a:t>П</a:t>
                </a:r>
                <a:r>
                  <a:rPr lang="uk-UA" baseline="-25000" dirty="0"/>
                  <a:t>Л1</a:t>
                </a:r>
                <a:r>
                  <a:rPr lang="uk-UA" dirty="0"/>
                  <a:t>: 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середній</a:t>
                </a:r>
                <a:r>
                  <a:rPr lang="ru-RU" dirty="0"/>
                  <a:t> </a:t>
                </a:r>
                <a:r>
                  <a:rPr lang="uk-UA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dirty="0"/>
                  <a:t> середній то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err="1"/>
                  <a:t>нижче</a:t>
                </a:r>
                <a:r>
                  <a:rPr lang="ru-RU" dirty="0"/>
                  <a:t> </a:t>
                </a:r>
                <a:r>
                  <a:rPr lang="ru-RU" dirty="0" err="1"/>
                  <a:t>середнього</a:t>
                </a:r>
                <a:r>
                  <a:rPr lang="ru-RU" dirty="0"/>
                  <a:t>. Вага правила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baseline="-25000">
                            <a:latin typeface="Cambria Math" panose="02040503050406030204" pitchFamily="18" charset="0"/>
                          </a:rPr>
                          <m:t>Л1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dirty="0"/>
                  <a:t>.</a:t>
                </a:r>
                <a:endParaRPr lang="uk-UA" dirty="0"/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4744"/>
                <a:ext cx="9144000" cy="4968552"/>
              </a:xfrm>
              <a:blipFill rotWithShape="0">
                <a:blip r:embed="rId2"/>
                <a:stretch>
                  <a:fillRect t="-282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3574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052736"/>
                <a:ext cx="8684230" cy="720080"/>
              </a:xfrm>
            </p:spPr>
            <p:txBody>
              <a:bodyPr>
                <a:normAutofit fontScale="90000"/>
              </a:bodyPr>
              <a:lstStyle/>
              <a:p>
                <a:pPr lvl="3" algn="ctr" rtl="0">
                  <a:spcBef>
                    <a:spcPct val="0"/>
                  </a:spcBef>
                </a:pPr>
                <a:r>
                  <a:rPr lang="uk-UA" sz="2200" dirty="0" err="1" smtClean="0"/>
                  <a:t>Фаззіфікація</a:t>
                </a:r>
                <a:r>
                  <a:rPr lang="uk-UA" sz="2200" dirty="0" smtClean="0"/>
                  <a:t> по правилах типу </a:t>
                </a:r>
                <a:r>
                  <a:rPr lang="uk-UA" sz="2200" dirty="0" err="1" smtClean="0"/>
                  <a:t>Мамдані</a:t>
                </a:r>
                <a:r>
                  <a:rPr lang="uk-UA" sz="2200" dirty="0" smtClean="0"/>
                  <a:t> (розраховуємо ступінь виконання антецедента j-го правила для поточного вхідного </a:t>
                </a:r>
                <a:r>
                  <a:rPr lang="uk-UA" sz="2200" dirty="0" err="1" smtClean="0"/>
                  <a:t>вектора</a:t>
                </a:r>
                <a:r>
                  <a:rPr lang="uk-UA" sz="2200" dirty="0" smtClean="0"/>
                  <a:t>)</a:t>
                </a:r>
                <a:r>
                  <a:rPr lang="uk-UA" dirty="0" smtClean="0"/>
                  <a:t> </a:t>
                </a:r>
                <a:r>
                  <a:rPr lang="uk-UA" sz="2000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uk-UA" sz="20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uk-UA" sz="2000" i="1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min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2000" i="1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uk-UA" sz="2000" dirty="0" smtClean="0"/>
                  <a:t/>
                </a:r>
                <a:br>
                  <a:rPr lang="uk-UA" sz="2000" dirty="0" smtClean="0"/>
                </a:br>
                <a:r>
                  <a:rPr lang="uk-UA" sz="2400" dirty="0" smtClean="0"/>
                  <a:t/>
                </a:r>
                <a:br>
                  <a:rPr lang="uk-UA" sz="2400" dirty="0" smtClean="0"/>
                </a:br>
                <a:endParaRPr lang="uk-UA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052736"/>
                <a:ext cx="8684230" cy="720080"/>
              </a:xfrm>
              <a:blipFill rotWithShape="0">
                <a:blip r:embed="rId2"/>
                <a:stretch>
                  <a:fillRect t="-6440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56994"/>
                <a:ext cx="9144000" cy="4325112"/>
              </a:xfrm>
            </p:spPr>
            <p:txBody>
              <a:bodyPr>
                <a:normAutofit/>
              </a:bodyPr>
              <a:lstStyle/>
              <a:p>
                <a:pPr marL="109728" indent="0" algn="ctr">
                  <a:buNone/>
                </a:pPr>
                <a:r>
                  <a:rPr lang="uk-UA" sz="2000" dirty="0"/>
                  <a:t>П</a:t>
                </a:r>
                <a:r>
                  <a:rPr lang="uk-UA" sz="2000" baseline="-25000" dirty="0"/>
                  <a:t>М1</a:t>
                </a:r>
                <a:r>
                  <a:rPr lang="uk-UA" sz="2000" dirty="0"/>
                  <a:t>: Якщо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/>
                  <a:t> </a:t>
                </a:r>
                <a:r>
                  <a:rPr lang="ru-RU" sz="2000" dirty="0" err="1"/>
                  <a:t>низький</a:t>
                </a:r>
                <a:r>
                  <a:rPr lang="ru-RU" sz="2000" dirty="0"/>
                  <a:t> </a:t>
                </a:r>
                <a:r>
                  <a:rPr lang="uk-UA" sz="2000" dirty="0"/>
                  <a:t>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sz="2000" dirty="0"/>
                  <a:t> </a:t>
                </a:r>
                <a:r>
                  <a:rPr lang="ru-RU" sz="2000" dirty="0" err="1"/>
                  <a:t>низький</a:t>
                </a:r>
                <a:r>
                  <a:rPr lang="ru-RU" sz="2000" dirty="0"/>
                  <a:t> </a:t>
                </a:r>
                <a:r>
                  <a:rPr lang="uk-UA" sz="2000" dirty="0"/>
                  <a:t>то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ru-RU" sz="2000" dirty="0"/>
                  <a:t> </a:t>
                </a:r>
                <a:r>
                  <a:rPr lang="ru-RU" sz="2000" dirty="0" err="1"/>
                  <a:t>низький</a:t>
                </a:r>
                <a:r>
                  <a:rPr lang="ru-RU" sz="2000" dirty="0"/>
                  <a:t>.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uk-UA" sz="20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000" baseline="-25000">
                            <a:latin typeface="Cambria Math" panose="02040503050406030204" pitchFamily="18" charset="0"/>
                          </a:rPr>
                          <m:t>М1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sz="2000" dirty="0" smtClean="0"/>
                  <a:t>.</a:t>
                </a:r>
                <a:endParaRPr lang="uk-UA" sz="2000" dirty="0" smtClean="0"/>
              </a:p>
              <a:p>
                <a:pPr marL="109728" indent="0" algn="ctr">
                  <a:buNone/>
                </a:pPr>
                <a:r>
                  <a:rPr lang="uk-UA" sz="2400" dirty="0" smtClean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0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000" baseline="-25000">
                            <a:latin typeface="Cambria Math" panose="02040503050406030204" pitchFamily="18" charset="0"/>
                          </a:rPr>
                          <m:t>М1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(−4;5)=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1∗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min</m:t>
                        </m:r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0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000" baseline="-25000">
                            <a:latin typeface="Cambria Math" panose="02040503050406030204" pitchFamily="18" charset="0"/>
                          </a:rPr>
                          <m:t>М1</m:t>
                        </m:r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uk-UA" sz="2000" i="1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0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000" baseline="-25000">
                            <a:latin typeface="Cambria Math" panose="02040503050406030204" pitchFamily="18" charset="0"/>
                          </a:rPr>
                          <m:t>М1</m:t>
                        </m:r>
                        <m:sSub>
                          <m:sSubPr>
                            <m:ctrlPr>
                              <a:rPr lang="uk-UA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uk-UA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(5))</m:t>
                    </m:r>
                  </m:oMath>
                </a14:m>
                <a:r>
                  <a:rPr lang="uk-UA" sz="2000" dirty="0"/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uk-UA" sz="2000">
                            <a:latin typeface="Cambria Math" panose="02040503050406030204" pitchFamily="18" charset="0"/>
                          </a:rPr>
                          <m:t>min</m:t>
                        </m:r>
                      </m:fName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</m:oMath>
                </a14:m>
                <a:r>
                  <a:rPr lang="uk-UA" sz="2000" dirty="0"/>
                  <a:t>0,21;0,35) </a:t>
                </a:r>
                <a:r>
                  <a:rPr lang="uk-UA" sz="2000" dirty="0" smtClean="0"/>
                  <a:t>=0,21</a:t>
                </a:r>
                <a:endParaRPr lang="uk-UA" sz="2000" dirty="0"/>
              </a:p>
              <a:p>
                <a:pPr marL="109728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56994"/>
                <a:ext cx="9144000" cy="4325112"/>
              </a:xfrm>
              <a:blipFill rotWithShape="0">
                <a:blip r:embed="rId3"/>
                <a:stretch>
                  <a:fillRect t="-84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6" y="2636912"/>
            <a:ext cx="6719885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91" y="4797152"/>
            <a:ext cx="6523990" cy="198921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Заголовок 1"/>
              <p:cNvSpPr txBox="1">
                <a:spLocks/>
              </p:cNvSpPr>
              <p:nvPr/>
            </p:nvSpPr>
            <p:spPr>
              <a:xfrm>
                <a:off x="7164288" y="3943688"/>
                <a:ext cx="1979712" cy="792088"/>
              </a:xfrm>
              <a:prstGeom prst="rect">
                <a:avLst/>
              </a:prstGeom>
            </p:spPr>
            <p:txBody>
              <a:bodyPr vert="horz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00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800" i="1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800" i="1" baseline="-25000">
                            <a:latin typeface="Cambria Math" panose="02040503050406030204" pitchFamily="18" charset="0"/>
                          </a:rPr>
                          <m:t>М2</m:t>
                        </m:r>
                      </m:sub>
                    </m:sSub>
                    <m:r>
                      <a:rPr lang="uk-UA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uk-UA" sz="28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uk-UA" sz="2800" dirty="0"/>
                  <a:t>; </a:t>
                </a:r>
                <a:endParaRPr lang="uk-UA" sz="2800" dirty="0" smtClean="0"/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8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800" baseline="-25000">
                            <a:latin typeface="Cambria Math" panose="02040503050406030204" pitchFamily="18" charset="0"/>
                          </a:rPr>
                          <m:t>М3</m:t>
                        </m:r>
                      </m:sub>
                    </m:sSub>
                    <m:r>
                      <a:rPr lang="uk-UA" sz="2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uk-UA" sz="2800" dirty="0"/>
                  <a:t>; </a:t>
                </a:r>
                <a:endParaRPr lang="uk-UA" sz="28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8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800" baseline="-25000">
                            <a:latin typeface="Cambria Math" panose="02040503050406030204" pitchFamily="18" charset="0"/>
                          </a:rPr>
                          <m:t>М4</m:t>
                        </m:r>
                      </m:sub>
                    </m:sSub>
                    <m:r>
                      <a:rPr lang="uk-UA" sz="28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uk-UA" sz="2800" dirty="0" smtClean="0"/>
                  <a:t>;</a:t>
                </a:r>
                <a:r>
                  <a:rPr lang="uk-UA" sz="2800" dirty="0"/>
                  <a:t/>
                </a:r>
                <a:br>
                  <a:rPr lang="uk-UA" sz="28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uk-UA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uk-UA" sz="2800">
                            <a:latin typeface="Cambria Math" panose="02040503050406030204" pitchFamily="18" charset="0"/>
                          </a:rPr>
                          <m:t>П</m:t>
                        </m:r>
                        <m:r>
                          <a:rPr lang="uk-UA" sz="2800" baseline="-25000">
                            <a:latin typeface="Cambria Math" panose="02040503050406030204" pitchFamily="18" charset="0"/>
                          </a:rPr>
                          <m:t>Л1</m:t>
                        </m:r>
                      </m:sub>
                    </m:sSub>
                    <m:r>
                      <a:rPr lang="uk-UA" sz="2800" i="1">
                        <a:latin typeface="Cambria Math" panose="02040503050406030204" pitchFamily="18" charset="0"/>
                      </a:rPr>
                      <m:t>=0,35</m:t>
                    </m:r>
                  </m:oMath>
                </a14:m>
                <a:r>
                  <a:rPr lang="uk-UA" sz="2800" dirty="0"/>
                  <a:t> </a:t>
                </a:r>
              </a:p>
            </p:txBody>
          </p:sp>
        </mc:Choice>
        <mc:Fallback xmlns="">
          <p:sp>
            <p:nvSpPr>
              <p:cNvPr id="1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3943688"/>
                <a:ext cx="1979712" cy="792088"/>
              </a:xfrm>
              <a:prstGeom prst="rect">
                <a:avLst/>
              </a:prstGeom>
              <a:blipFill rotWithShape="0">
                <a:blip r:embed="rId6"/>
                <a:stretch>
                  <a:fillRect t="-80769" b="-7769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9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2364" y="548680"/>
            <a:ext cx="8229600" cy="4320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імплікації та композиції по правилах типу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Мамдані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 descr="C:\Users\Inga Gasiuk\Desktop\Без имени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6" y="980728"/>
            <a:ext cx="8568952" cy="27808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412776" y="3824308"/>
            <a:ext cx="66876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Процес імплікації та композиції по правилах типу </a:t>
            </a:r>
            <a:r>
              <a:rPr lang="uk-UA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Ларсена</a:t>
            </a:r>
            <a:r>
              <a:rPr lang="uk-UA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uk-UA" sz="2000" dirty="0"/>
          </a:p>
        </p:txBody>
      </p:sp>
      <p:pic>
        <p:nvPicPr>
          <p:cNvPr id="7" name="Рисунок 6" descr="C:\Users\Inga Gasiuk\Desktop\Без имени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6" y="4305863"/>
            <a:ext cx="8568952" cy="2651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44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066800"/>
          </a:xfrm>
        </p:spPr>
        <p:txBody>
          <a:bodyPr>
            <a:noAutofit/>
          </a:bodyPr>
          <a:lstStyle/>
          <a:p>
            <a:r>
              <a:rPr lang="ru-RU" sz="2800" dirty="0" err="1"/>
              <a:t>Об’єднаємо</a:t>
            </a:r>
            <a:r>
              <a:rPr lang="ru-RU" sz="2800" dirty="0"/>
              <a:t> </a:t>
            </a:r>
            <a:r>
              <a:rPr lang="uk-UA" sz="2800" dirty="0"/>
              <a:t>результати імплікації та композиції по правилах типу </a:t>
            </a:r>
            <a:r>
              <a:rPr lang="uk-UA" sz="2800" dirty="0" err="1"/>
              <a:t>Мамдані</a:t>
            </a:r>
            <a:r>
              <a:rPr lang="uk-UA" sz="2800" dirty="0"/>
              <a:t> та </a:t>
            </a:r>
            <a:r>
              <a:rPr lang="uk-UA" sz="2800" dirty="0" err="1" smtClean="0"/>
              <a:t>Ларсена</a:t>
            </a:r>
            <a:r>
              <a:rPr lang="uk-UA" sz="2800" dirty="0" smtClean="0"/>
              <a:t>, </a:t>
            </a:r>
            <a:r>
              <a:rPr lang="uk-UA" sz="2800" dirty="0"/>
              <a:t>Проводимо </a:t>
            </a:r>
            <a:r>
              <a:rPr lang="uk-UA" sz="2800" dirty="0" err="1"/>
              <a:t>дефаззіфікацію</a:t>
            </a:r>
            <a:r>
              <a:rPr lang="uk-UA" sz="2800" dirty="0"/>
              <a:t> методом центру тяжіння</a:t>
            </a:r>
          </a:p>
        </p:txBody>
      </p:sp>
      <p:pic>
        <p:nvPicPr>
          <p:cNvPr id="7" name="Объект 6" descr="C:\Users\Inga Gasiuk\Desktop\Без имени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904001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39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3999" cy="1066800"/>
          </a:xfrm>
        </p:spPr>
        <p:txBody>
          <a:bodyPr>
            <a:normAutofit/>
          </a:bodyPr>
          <a:lstStyle/>
          <a:p>
            <a:r>
              <a:rPr lang="uk-UA" dirty="0"/>
              <a:t>М</a:t>
            </a:r>
            <a:r>
              <a:rPr lang="uk-UA" sz="2000" dirty="0"/>
              <a:t>ОДИФІКАЦІЯ МЕТОДУ ПАРАМЕТРИЧНОЇ ІДЕНТИФІКАЦІЇ ЗА ГІБРИДНОЇ НЕЧІТКОЇ БАЗИ ЗНАНЬ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471464"/>
                <a:ext cx="9144000" cy="538653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uk-UA" sz="2000" dirty="0" err="1"/>
                  <a:t>Зформуємо</a:t>
                </a:r>
                <a:r>
                  <a:rPr lang="uk-UA" sz="2000" dirty="0"/>
                  <a:t> вектор керованих змінних для НБЗ з правилами у різних форматах: </a:t>
                </a:r>
                <a:endParaRPr lang="uk-UA" sz="2000" dirty="0" smtClean="0"/>
              </a:p>
              <a:p>
                <a:pPr marL="109728" indent="0" algn="ctr">
                  <a:buNone/>
                </a:pPr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uk-UA" sz="2000" i="1">
                        <a:latin typeface="Cambria Math" panose="02040503050406030204" pitchFamily="18" charset="0"/>
                      </a:rPr>
                      <m:t>=[</m:t>
                    </m:r>
                    <m:r>
                      <a:rPr lang="uk-UA" sz="20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uk-UA" sz="20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20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; 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uk-UA" sz="2000" dirty="0" smtClean="0"/>
              </a:p>
              <a:p>
                <a:pPr marL="109728" indent="0">
                  <a:buNone/>
                </a:pPr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uk-UA" sz="2000" dirty="0"/>
                  <a:t> – вагові </a:t>
                </a:r>
                <a:r>
                  <a:rPr lang="uk-UA" sz="2000" dirty="0" err="1"/>
                  <a:t>коефіціенти</a:t>
                </a:r>
                <a:r>
                  <a:rPr lang="uk-UA" sz="2000" dirty="0"/>
                  <a:t> правил бази знань;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2000" dirty="0"/>
                  <a:t> - параметри ФН антецедентів;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uk-UA" sz="20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uk-UA" sz="2000" dirty="0"/>
                  <a:t> параметри ФН </a:t>
                </a:r>
                <a:r>
                  <a:rPr lang="uk-UA" sz="2000" dirty="0" err="1"/>
                  <a:t>консеквентів</a:t>
                </a:r>
                <a:r>
                  <a:rPr lang="uk-UA" sz="20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uk-UA" sz="20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uk-UA" sz="2000" dirty="0"/>
                  <a:t> - коефіцієнти в </a:t>
                </a:r>
                <a:r>
                  <a:rPr lang="uk-UA" sz="2000" dirty="0" err="1"/>
                  <a:t>консеквентах</a:t>
                </a:r>
                <a:r>
                  <a:rPr lang="uk-UA" sz="2000" dirty="0"/>
                  <a:t> правил</a:t>
                </a:r>
                <a:r>
                  <a:rPr lang="uk-UA" sz="2000" dirty="0" smtClean="0"/>
                  <a:t>.</a:t>
                </a:r>
              </a:p>
              <a:p>
                <a:pPr marL="109728" indent="0">
                  <a:buNone/>
                </a:pPr>
                <a:endParaRPr lang="uk-UA" sz="2000" dirty="0"/>
              </a:p>
              <a:p>
                <a:r>
                  <a:rPr lang="uk-UA" sz="2000" dirty="0"/>
                  <a:t>Проведемо постановку задачі параметричної ідентифікації як задачі </a:t>
                </a:r>
                <a:r>
                  <a:rPr lang="uk-UA" sz="2000" dirty="0" smtClean="0"/>
                  <a:t>оптимізації:</a:t>
                </a:r>
              </a:p>
              <a:p>
                <a:pPr marL="109728" indent="0">
                  <a:buNone/>
                </a:pPr>
                <a:r>
                  <a:rPr lang="uk-UA" sz="2000" dirty="0"/>
                  <a:t>Нехай маємо навчальну вибірку розмірністю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sz="2000" dirty="0" smtClean="0"/>
                  <a:t>:</a:t>
                </a:r>
              </a:p>
              <a:p>
                <a:pPr marL="109728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𝑇𝑟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𝑠𝑒𝑡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000" i="1" dirty="0"/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̅"/>
                        <m:ctrlPr>
                          <a:rPr lang="uk-UA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endParaRPr lang="uk-UA" sz="2000" dirty="0" smtClean="0"/>
              </a:p>
              <a:p>
                <a:pPr marL="109728" indent="0" algn="just">
                  <a:buNone/>
                </a:pPr>
                <a:r>
                  <a:rPr lang="uk-UA" sz="2000" dirty="0"/>
                  <a:t>Задача параметричної ідентифікації полягає в знаходженні такого вектору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uk-UA" sz="2000" dirty="0"/>
                  <a:t>, при якому виконується умова мінімізації середньої квадратичної </a:t>
                </a:r>
                <a:r>
                  <a:rPr lang="uk-UA" sz="2000" dirty="0" err="1"/>
                  <a:t>нев’язки</a:t>
                </a:r>
                <a:endParaRPr lang="uk-UA" sz="2000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000" i="1">
                          <a:latin typeface="Cambria Math" panose="02040503050406030204" pitchFamily="18" charset="0"/>
                        </a:rPr>
                        <m:t>𝑅𝑀𝑆𝐸</m:t>
                      </m:r>
                      <m:r>
                        <a:rPr lang="uk-UA" sz="2000" i="1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uk-UA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uk-UA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uk-UA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uk-UA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uk-UA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ru-RU" sz="2000" i="1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acc>
                                <m:accPr>
                                  <m:chr m:val="̅"/>
                                  <m:ctrlP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1, </m:t>
                                  </m:r>
                                  <m:r>
                                    <a:rPr lang="ru-RU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uk-U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ru-RU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uk-U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uk-UA" sz="20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uk-UA" sz="2000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uk-UA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))</m:t>
                                  </m:r>
                                </m:e>
                                <m:sup>
                                  <m:r>
                                    <a:rPr lang="uk-UA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uk-UA" sz="20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uk-UA" sz="2000" i="1">
                          <a:latin typeface="Cambria Math" panose="02040503050406030204" pitchFamily="18" charset="0"/>
                        </a:rPr>
                        <m:t>𝑚𝑖𝑛</m:t>
                      </m:r>
                    </m:oMath>
                  </m:oMathPara>
                </a14:m>
                <a:endParaRPr lang="uk-UA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71464"/>
                <a:ext cx="9144000" cy="5386536"/>
              </a:xfrm>
              <a:blipFill rotWithShape="0">
                <a:blip r:embed="rId2"/>
                <a:stretch>
                  <a:fillRect t="-1244" r="-66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734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4618856" cy="725016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інформація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/>
          </a:bodyPr>
          <a:lstStyle/>
          <a:p>
            <a:pPr marL="176213" indent="187325"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indent="187325"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 нечітких правил &lt;Якщо — тоді&gt; утворює базу знань. </a:t>
            </a:r>
          </a:p>
          <a:p>
            <a:pPr marL="176213" indent="187325"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Типи правил в нечітких базах знань:</a:t>
            </a:r>
          </a:p>
          <a:p>
            <a:pPr marL="441389" lvl="2" indent="187325" algn="ctr"/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Мамдані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Сугено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Ларсена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Цукамото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Синглтонні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6213" indent="187325" algn="just">
              <a:spcAft>
                <a:spcPts val="0"/>
              </a:spcAft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 сполучення різнорідних правил</a:t>
            </a:r>
            <a:r>
              <a:rPr lang="uk-UA" sz="2000" dirty="0" smtClean="0">
                <a:latin typeface="Times New Roman"/>
                <a:ea typeface="Times New Roman"/>
              </a:rPr>
              <a:t>:</a:t>
            </a:r>
            <a:endParaRPr lang="uk-UA" sz="2000" dirty="0">
              <a:latin typeface="Times New Roman"/>
              <a:ea typeface="Times New Roman"/>
            </a:endParaRPr>
          </a:p>
          <a:p>
            <a:pPr marL="176213" indent="0" algn="just">
              <a:spcAft>
                <a:spcPts val="0"/>
              </a:spcAft>
              <a:buNone/>
            </a:pPr>
            <a:r>
              <a:rPr lang="uk-UA" sz="2000" dirty="0">
                <a:latin typeface="Times New Roman"/>
                <a:ea typeface="Times New Roman"/>
              </a:rPr>
              <a:t>1) коли, в результаті логічного виведення за кожним правилом утворюється нечітка множина на неперервному носії, тобто коли базу знань складають лише правила у форматі </a:t>
            </a:r>
            <a:r>
              <a:rPr lang="uk-UA" sz="2000" b="1" dirty="0" err="1">
                <a:latin typeface="Times New Roman"/>
                <a:ea typeface="Times New Roman"/>
              </a:rPr>
              <a:t>Мамдані</a:t>
            </a:r>
            <a:r>
              <a:rPr lang="uk-UA" sz="2000" dirty="0">
                <a:latin typeface="Times New Roman"/>
                <a:ea typeface="Times New Roman"/>
              </a:rPr>
              <a:t> та </a:t>
            </a:r>
            <a:r>
              <a:rPr lang="uk-UA" sz="2000" b="1" dirty="0" err="1">
                <a:latin typeface="Times New Roman"/>
                <a:ea typeface="Times New Roman"/>
              </a:rPr>
              <a:t>Ларсена</a:t>
            </a:r>
            <a:r>
              <a:rPr lang="uk-UA" sz="2000" dirty="0">
                <a:latin typeface="Times New Roman"/>
                <a:ea typeface="Times New Roman"/>
              </a:rPr>
              <a:t>;</a:t>
            </a:r>
            <a:r>
              <a:rPr lang="uk-UA" sz="2000" dirty="0">
                <a:latin typeface="Times New Roman"/>
                <a:ea typeface="TimesNewRoman"/>
              </a:rPr>
              <a:t> </a:t>
            </a:r>
            <a:endParaRPr lang="uk-UA" sz="2000" dirty="0">
              <a:latin typeface="Times New Roman"/>
              <a:ea typeface="Times New Roman"/>
            </a:endParaRPr>
          </a:p>
          <a:p>
            <a:pPr marL="176213" indent="0" algn="just">
              <a:spcAft>
                <a:spcPts val="0"/>
              </a:spcAft>
              <a:buNone/>
            </a:pPr>
            <a:r>
              <a:rPr lang="uk-UA" sz="2000" dirty="0">
                <a:latin typeface="Times New Roman"/>
                <a:ea typeface="Times New Roman"/>
              </a:rPr>
              <a:t>2) коли, в результаті логічного виведення за кожним правилом утворюється </a:t>
            </a:r>
            <a:r>
              <a:rPr lang="uk-UA" sz="2000" dirty="0" err="1">
                <a:latin typeface="Times New Roman"/>
                <a:ea typeface="Times New Roman"/>
              </a:rPr>
              <a:t>синглтонна</a:t>
            </a:r>
            <a:r>
              <a:rPr lang="uk-UA" sz="2000" dirty="0">
                <a:latin typeface="Times New Roman"/>
                <a:ea typeface="Times New Roman"/>
              </a:rPr>
              <a:t> нечітка множина, тобто коли базу знань складають </a:t>
            </a:r>
            <a:r>
              <a:rPr lang="uk-UA" sz="2000" b="1" dirty="0" err="1">
                <a:latin typeface="Times New Roman"/>
                <a:ea typeface="Times New Roman"/>
              </a:rPr>
              <a:t>синглтонні</a:t>
            </a:r>
            <a:r>
              <a:rPr lang="uk-UA" sz="2000" dirty="0">
                <a:latin typeface="Times New Roman"/>
                <a:ea typeface="Times New Roman"/>
              </a:rPr>
              <a:t> </a:t>
            </a:r>
            <a:r>
              <a:rPr lang="uk-UA" sz="2000" dirty="0" smtClean="0">
                <a:latin typeface="Times New Roman"/>
                <a:ea typeface="Times New Roman"/>
              </a:rPr>
              <a:t>правил</a:t>
            </a:r>
            <a:r>
              <a:rPr lang="uk-UA" sz="2000" dirty="0">
                <a:latin typeface="Times New Roman"/>
                <a:ea typeface="Times New Roman"/>
              </a:rPr>
              <a:t>а</a:t>
            </a:r>
            <a:r>
              <a:rPr lang="uk-UA" sz="2000" dirty="0" smtClean="0">
                <a:latin typeface="Times New Roman"/>
                <a:ea typeface="Times New Roman"/>
              </a:rPr>
              <a:t> </a:t>
            </a:r>
            <a:r>
              <a:rPr lang="uk-UA" sz="2000" dirty="0">
                <a:latin typeface="Times New Roman"/>
                <a:ea typeface="Times New Roman"/>
              </a:rPr>
              <a:t>та </a:t>
            </a:r>
            <a:r>
              <a:rPr lang="uk-UA" sz="2000" dirty="0" smtClean="0">
                <a:latin typeface="Times New Roman"/>
                <a:ea typeface="Times New Roman"/>
              </a:rPr>
              <a:t>правила </a:t>
            </a:r>
            <a:r>
              <a:rPr lang="uk-UA" sz="2000" dirty="0">
                <a:latin typeface="Times New Roman"/>
                <a:ea typeface="Times New Roman"/>
              </a:rPr>
              <a:t>у форматі </a:t>
            </a:r>
            <a:r>
              <a:rPr lang="uk-UA" sz="2000" b="1" dirty="0">
                <a:latin typeface="Times New Roman"/>
                <a:ea typeface="Times New Roman"/>
              </a:rPr>
              <a:t>Сугено</a:t>
            </a:r>
            <a:r>
              <a:rPr lang="uk-UA" sz="2000" dirty="0">
                <a:latin typeface="Times New Roman"/>
                <a:ea typeface="Times New Roman"/>
              </a:rPr>
              <a:t> і </a:t>
            </a:r>
            <a:r>
              <a:rPr lang="uk-UA" sz="2000" b="1" dirty="0">
                <a:latin typeface="Times New Roman"/>
                <a:ea typeface="Times New Roman"/>
              </a:rPr>
              <a:t>Цукамото</a:t>
            </a:r>
            <a:r>
              <a:rPr lang="uk-UA" sz="2000" dirty="0">
                <a:latin typeface="Times New Roman"/>
                <a:ea typeface="Times New Roman"/>
              </a:rPr>
              <a:t>;</a:t>
            </a:r>
            <a:r>
              <a:rPr lang="uk-UA" sz="2000" dirty="0">
                <a:latin typeface="Times New Roman"/>
                <a:ea typeface="TimesNewRoman"/>
              </a:rPr>
              <a:t> </a:t>
            </a:r>
            <a:endParaRPr lang="uk-UA" sz="2000" dirty="0">
              <a:latin typeface="Times New Roman"/>
              <a:ea typeface="Times New Roman"/>
            </a:endParaRPr>
          </a:p>
          <a:p>
            <a:pPr marL="176213" indent="0" algn="just">
              <a:spcAft>
                <a:spcPts val="0"/>
              </a:spcAft>
              <a:buNone/>
            </a:pPr>
            <a:r>
              <a:rPr lang="uk-UA" sz="2000" dirty="0">
                <a:latin typeface="Times New Roman"/>
                <a:ea typeface="Times New Roman"/>
              </a:rPr>
              <a:t>3) коли, наявні правила з першого та другого випадків, тобто в базі знань є правила у форматі </a:t>
            </a:r>
            <a:r>
              <a:rPr lang="uk-UA" sz="2000" b="1" dirty="0" err="1">
                <a:latin typeface="Times New Roman"/>
                <a:ea typeface="Times New Roman"/>
              </a:rPr>
              <a:t>Мамдані</a:t>
            </a:r>
            <a:r>
              <a:rPr lang="uk-UA" sz="2000" dirty="0">
                <a:latin typeface="Times New Roman"/>
                <a:ea typeface="Times New Roman"/>
              </a:rPr>
              <a:t> чи </a:t>
            </a:r>
            <a:r>
              <a:rPr lang="uk-UA" sz="2000" b="1" dirty="0" err="1">
                <a:latin typeface="Times New Roman"/>
                <a:ea typeface="Times New Roman"/>
              </a:rPr>
              <a:t>Ларсена</a:t>
            </a:r>
            <a:r>
              <a:rPr lang="uk-UA" sz="2000" dirty="0">
                <a:latin typeface="Times New Roman"/>
                <a:ea typeface="Times New Roman"/>
              </a:rPr>
              <a:t> та </a:t>
            </a:r>
            <a:r>
              <a:rPr lang="uk-UA" sz="2000" b="1" dirty="0" err="1">
                <a:latin typeface="Times New Roman"/>
                <a:ea typeface="Times New Roman"/>
              </a:rPr>
              <a:t>синглтонні</a:t>
            </a:r>
            <a:r>
              <a:rPr lang="uk-UA" sz="2000" dirty="0">
                <a:latin typeface="Times New Roman"/>
                <a:ea typeface="Times New Roman"/>
              </a:rPr>
              <a:t> правила, або правила у форматі </a:t>
            </a:r>
            <a:r>
              <a:rPr lang="uk-UA" sz="2000" b="1" dirty="0" err="1">
                <a:latin typeface="Times New Roman"/>
                <a:ea typeface="Times New Roman"/>
              </a:rPr>
              <a:t>Сугено</a:t>
            </a:r>
            <a:r>
              <a:rPr lang="uk-UA" sz="2000" dirty="0">
                <a:latin typeface="Times New Roman"/>
                <a:ea typeface="Times New Roman"/>
              </a:rPr>
              <a:t> чи </a:t>
            </a:r>
            <a:r>
              <a:rPr lang="uk-UA" sz="2000" b="1" dirty="0" err="1">
                <a:latin typeface="Times New Roman"/>
                <a:ea typeface="Times New Roman"/>
              </a:rPr>
              <a:t>Цукамото</a:t>
            </a:r>
            <a:r>
              <a:rPr lang="uk-UA" sz="2000" dirty="0">
                <a:latin typeface="Times New Roman"/>
                <a:ea typeface="Times New Roman"/>
              </a:rPr>
              <a:t>.</a:t>
            </a:r>
            <a:r>
              <a:rPr lang="uk-UA" sz="2000" dirty="0">
                <a:latin typeface="Times New Roman"/>
                <a:ea typeface="TimesNewRoman"/>
              </a:rPr>
              <a:t> </a:t>
            </a:r>
            <a:endParaRPr lang="uk-UA" sz="2000" dirty="0">
              <a:latin typeface="Times New Roman"/>
              <a:ea typeface="Times New Roman"/>
            </a:endParaRP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3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/>
          </a:bodyPr>
          <a:lstStyle/>
          <a:p>
            <a:r>
              <a:rPr lang="uk-UA" dirty="0" smtClean="0"/>
              <a:t>Обмеження </a:t>
            </a:r>
            <a:r>
              <a:rPr lang="uk-UA" dirty="0"/>
              <a:t>на керовані змінні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6"/>
                <a:ext cx="9144000" cy="5805264"/>
              </a:xfrm>
            </p:spPr>
            <p:txBody>
              <a:bodyPr>
                <a:normAutofit fontScale="55000" lnSpcReduction="20000"/>
              </a:bodyPr>
              <a:lstStyle/>
              <a:p>
                <a:pPr lvl="0"/>
                <a:r>
                  <a:rPr lang="uk-UA" sz="3200" dirty="0" smtClean="0"/>
                  <a:t>вагові </a:t>
                </a:r>
                <a:r>
                  <a:rPr lang="uk-UA" sz="3200" dirty="0"/>
                  <a:t>коефіцієнти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3200" dirty="0"/>
                  <a:t> </a:t>
                </a:r>
                <a:r>
                  <a:rPr lang="uk-UA" sz="3200" dirty="0"/>
                  <a:t>правил повинні знаходить в інтервалі 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 panose="02040503050406030204" pitchFamily="18" charset="0"/>
                      </a:rPr>
                      <m:t>[0 .. 1]</m:t>
                    </m:r>
                  </m:oMath>
                </a14:m>
                <a:r>
                  <a:rPr lang="ru-RU" sz="3200" dirty="0"/>
                  <a:t>, </a:t>
                </a:r>
                <a:r>
                  <a:rPr lang="ru-RU" sz="3200" dirty="0" err="1"/>
                  <a:t>вагові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коефіціенти</a:t>
                </a:r>
                <a:r>
                  <a:rPr lang="ru-RU" sz="3200" dirty="0"/>
                  <a:t> не </a:t>
                </a:r>
                <a:r>
                  <a:rPr lang="ru-RU" sz="3200" dirty="0" err="1"/>
                  <a:t>потрібно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налаштовувати</a:t>
                </a:r>
                <a:r>
                  <a:rPr lang="ru-RU" sz="3200" dirty="0"/>
                  <a:t> для </a:t>
                </a:r>
                <a:r>
                  <a:rPr lang="ru-RU" sz="3200" dirty="0" err="1" smtClean="0"/>
                  <a:t>частини</a:t>
                </a:r>
                <a:r>
                  <a:rPr lang="ru-RU" sz="3200" dirty="0" smtClean="0"/>
                  <a:t> </a:t>
                </a:r>
                <a:r>
                  <a:rPr lang="ru-RU" sz="3200" dirty="0"/>
                  <a:t>правил типу </a:t>
                </a:r>
                <a:r>
                  <a:rPr lang="ru-RU" sz="3200" dirty="0" err="1"/>
                  <a:t>Сугено</a:t>
                </a:r>
                <a:r>
                  <a:rPr lang="ru-RU" sz="3200" dirty="0"/>
                  <a:t>, так як </a:t>
                </a:r>
                <a:r>
                  <a:rPr lang="ru-RU" sz="3200" dirty="0" err="1"/>
                  <a:t>достатньо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налаштувати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коефіціенти</a:t>
                </a:r>
                <a:r>
                  <a:rPr lang="ru-RU" sz="3200" dirty="0"/>
                  <a:t> правил, </a:t>
                </a:r>
                <a:r>
                  <a:rPr lang="ru-RU" sz="3200" dirty="0" err="1"/>
                  <a:t>налаштовувати</a:t>
                </a:r>
                <a:r>
                  <a:rPr lang="ru-RU" sz="3200" dirty="0"/>
                  <a:t> ваги правил, в </a:t>
                </a:r>
                <a:r>
                  <a:rPr lang="ru-RU" sz="3200" dirty="0" err="1"/>
                  <a:t>яких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експерт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повністю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впевнений</a:t>
                </a:r>
                <a:r>
                  <a:rPr lang="ru-RU" sz="3200" dirty="0"/>
                  <a:t> </a:t>
                </a:r>
                <a:r>
                  <a:rPr lang="ru-RU" sz="3200" dirty="0" err="1"/>
                  <a:t>також</a:t>
                </a:r>
                <a:r>
                  <a:rPr lang="ru-RU" sz="3200" dirty="0"/>
                  <a:t> не </a:t>
                </a:r>
                <a:r>
                  <a:rPr lang="ru-RU" sz="3200" dirty="0" err="1"/>
                  <a:t>потрібно</a:t>
                </a:r>
                <a:r>
                  <a:rPr lang="uk-UA" sz="3200" dirty="0"/>
                  <a:t>;</a:t>
                </a:r>
              </a:p>
              <a:p>
                <a:pPr lvl="0"/>
                <a:r>
                  <a:rPr lang="uk-UA" sz="3200" dirty="0"/>
                  <a:t>параметри концентрації </a:t>
                </a:r>
                <a:r>
                  <a:rPr lang="ru-RU" sz="3200" dirty="0"/>
                  <a:t>(</a:t>
                </a:r>
                <a:r>
                  <a:rPr lang="ru-RU" sz="3200" dirty="0" err="1"/>
                  <a:t>які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знаходяться</a:t>
                </a:r>
                <a:r>
                  <a:rPr lang="ru-RU" sz="3200" dirty="0"/>
                  <a:t> </a:t>
                </a:r>
                <a:r>
                  <a:rPr lang="uk-UA" sz="3200" dirty="0"/>
                  <a:t>у векторах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32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ru-RU" sz="3200" dirty="0"/>
                  <a:t>) </a:t>
                </a:r>
                <a:r>
                  <a:rPr lang="uk-UA" sz="3200" dirty="0"/>
                  <a:t>функцій належності мають бути додатними;</a:t>
                </a:r>
              </a:p>
              <a:p>
                <a:pPr lvl="0"/>
                <a:r>
                  <a:rPr lang="uk-UA" sz="3200" dirty="0"/>
                  <a:t>введемо умови на величину </a:t>
                </a:r>
                <a:r>
                  <a:rPr lang="uk-UA" sz="3200" dirty="0" err="1"/>
                  <a:t>коефіціента</a:t>
                </a:r>
                <a:r>
                  <a:rPr lang="uk-UA" sz="3200" dirty="0"/>
                  <a:t> концентрації, щоб уникнути великої розмитості функцій належності;</a:t>
                </a:r>
              </a:p>
              <a:p>
                <a:pPr lvl="0"/>
                <a:r>
                  <a:rPr lang="uk-UA" sz="3200" dirty="0"/>
                  <a:t>визначимо діапазон можливих значень </a:t>
                </a:r>
                <a:r>
                  <a:rPr lang="uk-UA" sz="3200" dirty="0" err="1"/>
                  <a:t>консеквентів</a:t>
                </a:r>
                <a:r>
                  <a:rPr lang="uk-UA" sz="3200" dirty="0"/>
                  <a:t> та антецедентів;</a:t>
                </a:r>
              </a:p>
              <a:p>
                <a:pPr lvl="0"/>
                <a:r>
                  <a:rPr lang="uk-UA" sz="3200" dirty="0"/>
                  <a:t>координати максимумів </a:t>
                </a:r>
                <a:r>
                  <a:rPr lang="ru-RU" sz="3200" dirty="0"/>
                  <a:t>(</a:t>
                </a:r>
                <a:r>
                  <a:rPr lang="ru-RU" sz="3200" dirty="0" err="1"/>
                  <a:t>які</a:t>
                </a:r>
                <a:r>
                  <a:rPr lang="ru-RU" sz="3200" dirty="0"/>
                  <a:t> </a:t>
                </a:r>
                <a:r>
                  <a:rPr lang="ru-RU" sz="3200" dirty="0" err="1"/>
                  <a:t>знаходяться</a:t>
                </a:r>
                <a:r>
                  <a:rPr lang="ru-RU" sz="3200" dirty="0"/>
                  <a:t> </a:t>
                </a:r>
                <a:r>
                  <a:rPr lang="uk-UA" sz="3200" dirty="0"/>
                  <a:t>у векторах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32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ru-RU" sz="3200" dirty="0"/>
                  <a:t>) </a:t>
                </a:r>
                <a:r>
                  <a:rPr lang="uk-UA" sz="3200" dirty="0"/>
                  <a:t>функцій належності мають приймати значення з діапазону зміни відповідних змінних;</a:t>
                </a:r>
              </a:p>
              <a:p>
                <a:pPr lvl="0"/>
                <a:r>
                  <a:rPr lang="uk-UA" sz="3200" dirty="0"/>
                  <a:t>координати максимумів функцій належності що обмежують діапазон відповідних змінних прирівняємо до граничних;</a:t>
                </a:r>
              </a:p>
              <a:p>
                <a:pPr lvl="0"/>
                <a:r>
                  <a:rPr lang="uk-UA" sz="3200" dirty="0"/>
                  <a:t>має зберігатися лінійна упорядкованість функцій залежностей виходу від входу у частині НБЗ з правилами </a:t>
                </a:r>
                <a:r>
                  <a:rPr lang="uk-UA" sz="3200" dirty="0" err="1"/>
                  <a:t>Сугено</a:t>
                </a:r>
                <a:r>
                  <a:rPr lang="uk-UA" sz="3200" dirty="0"/>
                  <a:t> та </a:t>
                </a:r>
                <a:r>
                  <a:rPr lang="uk-UA" sz="3200" dirty="0" err="1"/>
                  <a:t>синглтонними</a:t>
                </a:r>
                <a:r>
                  <a:rPr lang="uk-UA" sz="3200" dirty="0"/>
                  <a:t> правилами, для цього налаштуємо </a:t>
                </a:r>
                <a:r>
                  <a:rPr lang="uk-UA" sz="3200" dirty="0" err="1"/>
                  <a:t>коефіціенти</a:t>
                </a:r>
                <a:r>
                  <a:rPr lang="uk-UA" sz="3200" dirty="0"/>
                  <a:t> даних функцій, які знаходяться у векторі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uk-UA" sz="3200" dirty="0"/>
                  <a:t>;</a:t>
                </a:r>
              </a:p>
              <a:p>
                <a:pPr lvl="0"/>
                <a:r>
                  <a:rPr lang="uk-UA" sz="3200" dirty="0"/>
                  <a:t>введемо обмеження на відстань між ядрами функцій належності – для запобіганню ефекту «Не відмінності» функцій належності (які знаходяться у векторах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uk-UA" sz="32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uk-UA" sz="3200" dirty="0"/>
                  <a:t>);</a:t>
                </a:r>
              </a:p>
              <a:p>
                <a:pPr lvl="0"/>
                <a:r>
                  <a:rPr lang="uk-UA" sz="3200" dirty="0"/>
                  <a:t>відношення порядку координат максимумів функцій належності антецедентів всіх типів правил і </a:t>
                </a:r>
                <a:r>
                  <a:rPr lang="uk-UA" sz="3200" dirty="0" err="1"/>
                  <a:t>консеквентів</a:t>
                </a:r>
                <a:r>
                  <a:rPr lang="uk-UA" sz="3200" dirty="0"/>
                  <a:t> правил типу </a:t>
                </a:r>
                <a:r>
                  <a:rPr lang="uk-UA" sz="3200" dirty="0" err="1"/>
                  <a:t>Мамдані</a:t>
                </a:r>
                <a:r>
                  <a:rPr lang="uk-UA" sz="3200" dirty="0"/>
                  <a:t>, </a:t>
                </a:r>
                <a:r>
                  <a:rPr lang="uk-UA" sz="3200" dirty="0" err="1"/>
                  <a:t>Ларсена</a:t>
                </a:r>
                <a:r>
                  <a:rPr lang="uk-UA" sz="3200" dirty="0"/>
                  <a:t>, </a:t>
                </a:r>
                <a:r>
                  <a:rPr lang="uk-UA" sz="3200" dirty="0" err="1"/>
                  <a:t>Цукамото</a:t>
                </a:r>
                <a:r>
                  <a:rPr lang="uk-UA" sz="3200" dirty="0"/>
                  <a:t> не має змінюватися.</a:t>
                </a:r>
              </a:p>
              <a:p>
                <a:pPr marL="109728" indent="0">
                  <a:buNone/>
                </a:pPr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6"/>
                <a:ext cx="9144000" cy="5805264"/>
              </a:xfrm>
              <a:blipFill rotWithShape="0">
                <a:blip r:embed="rId2"/>
                <a:stretch>
                  <a:fillRect t="-1576" r="-80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1481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Місце для вмісту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694454"/>
              </p:ext>
            </p:extLst>
          </p:nvPr>
        </p:nvGraphicFramePr>
        <p:xfrm>
          <a:off x="0" y="980728"/>
          <a:ext cx="9144000" cy="5877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281105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правил нечіткої бази знань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gridSpan="6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Опції редактора </a:t>
                      </a:r>
                      <a:r>
                        <a:rPr lang="pl-PL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FIS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Підтримувані типи функцій належності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7851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  <a:r>
                        <a:rPr lang="pl-PL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FIS (FIS type)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 «І»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(And method)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 «АБО»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(Or method)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Імплікація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(Implication)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Агрегація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(Aggregation)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Дефаззіфікація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(Defuzzification)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4072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Вхідних змінних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Вихідних змінних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</a:tr>
              <a:tr h="27980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Мамдані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mamdani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centroid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5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gauss2mf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gaussmf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gbellmf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trimf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trapmf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zmf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gauss2mf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gaussmf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gbellmf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trimf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trapmf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zmf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</a:tr>
              <a:tr h="279808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Ларсена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mamdani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centroid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3942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Цукамото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mamdani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custom (</a:t>
                      </a: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користувацька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centroid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sigmf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smf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zmf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</a:tr>
              <a:tr h="27980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Сугено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sugeno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probor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wtaver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constatnt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linear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</a:tr>
              <a:tr h="27980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Синглтонна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sugeno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prod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probor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09265" algn="l"/>
                        </a:tabLst>
                      </a:pPr>
                      <a:r>
                        <a:rPr lang="en-US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wtaver</a:t>
                      </a:r>
                      <a:endParaRPr lang="uk-UA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6" marR="27356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332656"/>
            <a:ext cx="3257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Розробка ПЗ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6763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/>
              <a:t>Вирішення задачі </a:t>
            </a:r>
            <a:r>
              <a:rPr lang="en-US" sz="2000" dirty="0" smtClean="0"/>
              <a:t>MPG </a:t>
            </a:r>
            <a:r>
              <a:rPr lang="uk-UA" sz="2000" dirty="0" smtClean="0"/>
              <a:t>за допомогою нечіткої бази знань з правилами Мамдані та Сугено</a:t>
            </a:r>
            <a:endParaRPr lang="uk-UA" sz="20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487" t="12339" r="2738" b="51881"/>
          <a:stretch/>
        </p:blipFill>
        <p:spPr bwMode="auto">
          <a:xfrm>
            <a:off x="6896" y="1340768"/>
            <a:ext cx="4604067" cy="1296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Объект 3"/>
          <p:cNvPicPr>
            <a:picLocks/>
          </p:cNvPicPr>
          <p:nvPr/>
        </p:nvPicPr>
        <p:blipFill rotWithShape="1">
          <a:blip r:embed="rId3"/>
          <a:srcRect l="1990" t="12082" r="1990" b="43126"/>
          <a:stretch/>
        </p:blipFill>
        <p:spPr bwMode="auto">
          <a:xfrm>
            <a:off x="0" y="3253065"/>
            <a:ext cx="4572000" cy="16881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3"/>
          <p:cNvPicPr>
            <a:picLocks/>
          </p:cNvPicPr>
          <p:nvPr/>
        </p:nvPicPr>
        <p:blipFill rotWithShape="1">
          <a:blip r:embed="rId4"/>
          <a:srcRect l="1987" t="11826" r="1993" b="44087"/>
          <a:stretch/>
        </p:blipFill>
        <p:spPr bwMode="auto">
          <a:xfrm>
            <a:off x="0" y="5229200"/>
            <a:ext cx="4572000" cy="1460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3"/>
          <p:cNvPicPr>
            <a:picLocks/>
          </p:cNvPicPr>
          <p:nvPr/>
        </p:nvPicPr>
        <p:blipFill rotWithShape="1">
          <a:blip r:embed="rId5"/>
          <a:srcRect l="3980" t="12339" r="3483" b="51290"/>
          <a:stretch/>
        </p:blipFill>
        <p:spPr bwMode="auto">
          <a:xfrm>
            <a:off x="4644008" y="1340768"/>
            <a:ext cx="4488338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Объект 3"/>
          <p:cNvPicPr>
            <a:picLocks/>
          </p:cNvPicPr>
          <p:nvPr/>
        </p:nvPicPr>
        <p:blipFill rotWithShape="1">
          <a:blip r:embed="rId6"/>
          <a:srcRect l="1741" t="12442" r="1741" b="43263"/>
          <a:stretch/>
        </p:blipFill>
        <p:spPr bwMode="auto">
          <a:xfrm>
            <a:off x="4639693" y="3204862"/>
            <a:ext cx="4455876" cy="18083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7"/>
          <a:srcRect l="1948" t="12082" r="6420" b="77378"/>
          <a:stretch/>
        </p:blipFill>
        <p:spPr bwMode="auto">
          <a:xfrm>
            <a:off x="0" y="2686794"/>
            <a:ext cx="4572000" cy="382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8"/>
          <a:srcRect t="11672" b="44164"/>
          <a:stretch/>
        </p:blipFill>
        <p:spPr>
          <a:xfrm>
            <a:off x="4639693" y="5168590"/>
            <a:ext cx="4422775" cy="1644786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 rotWithShape="1">
          <a:blip r:embed="rId9"/>
          <a:srcRect l="2330" t="13982" r="44631" b="79111"/>
          <a:stretch/>
        </p:blipFill>
        <p:spPr bwMode="auto">
          <a:xfrm>
            <a:off x="4644008" y="2806971"/>
            <a:ext cx="2826703" cy="309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78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t="12339"/>
          <a:stretch/>
        </p:blipFill>
        <p:spPr bwMode="auto">
          <a:xfrm>
            <a:off x="0" y="1124744"/>
            <a:ext cx="5486400" cy="4049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t="12212"/>
          <a:stretch/>
        </p:blipFill>
        <p:spPr bwMode="auto">
          <a:xfrm>
            <a:off x="3966210" y="2953630"/>
            <a:ext cx="5177790" cy="38271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084" y="476672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Функції належності вихідної змінної </a:t>
            </a:r>
            <a:r>
              <a:rPr lang="en-US" dirty="0" smtClean="0">
                <a:latin typeface="Trebuchet MS (Заголовки)"/>
              </a:rPr>
              <a:t>MPG</a:t>
            </a:r>
            <a:endParaRPr lang="uk-UA" dirty="0">
              <a:latin typeface="Trebuchet MS (Заголовки)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3675" y="6202763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До навчання</a:t>
            </a:r>
            <a:endParaRPr lang="uk-UA" dirty="0">
              <a:latin typeface="Trebuchet MS (Заголовки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1732495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Після навчання</a:t>
            </a:r>
            <a:endParaRPr lang="uk-UA" dirty="0">
              <a:latin typeface="Trebuchet MS (Заголовки)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907704" y="530120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2"/>
          </p:cNvCxnSpPr>
          <p:nvPr/>
        </p:nvCxnSpPr>
        <p:spPr>
          <a:xfrm flipH="1">
            <a:off x="7319735" y="2101827"/>
            <a:ext cx="1" cy="7511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9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084" y="476672"/>
            <a:ext cx="4490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Значення коефіцієнтів лінійних функцій </a:t>
            </a:r>
          </a:p>
          <a:p>
            <a:r>
              <a:rPr lang="uk-UA" dirty="0">
                <a:latin typeface="Trebuchet MS (Заголовки)"/>
              </a:rPr>
              <a:t>	</a:t>
            </a:r>
            <a:r>
              <a:rPr lang="uk-UA" dirty="0" smtClean="0">
                <a:latin typeface="Trebuchet MS (Заголовки)"/>
              </a:rPr>
              <a:t>вихідної змінної </a:t>
            </a:r>
            <a:r>
              <a:rPr lang="en-US" dirty="0" smtClean="0">
                <a:latin typeface="Trebuchet MS (Заголовки)"/>
              </a:rPr>
              <a:t>MPG</a:t>
            </a:r>
            <a:endParaRPr lang="uk-UA" dirty="0">
              <a:latin typeface="Trebuchet MS (Заголовки)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3212" y="5683378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До навчання</a:t>
            </a:r>
            <a:endParaRPr lang="uk-UA" dirty="0">
              <a:latin typeface="Trebuchet MS (Заголовки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795949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rebuchet MS (Заголовки)"/>
              </a:rPr>
              <a:t>Після навчання</a:t>
            </a:r>
            <a:endParaRPr lang="uk-UA" dirty="0">
              <a:latin typeface="Trebuchet MS (Заголовки)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887241" y="4781823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2"/>
          </p:cNvCxnSpPr>
          <p:nvPr/>
        </p:nvCxnSpPr>
        <p:spPr>
          <a:xfrm flipH="1">
            <a:off x="7319735" y="1165281"/>
            <a:ext cx="1" cy="7511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37" y="1088916"/>
            <a:ext cx="4674741" cy="346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36" y="2239962"/>
            <a:ext cx="4567464" cy="384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970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/>
          <a:lstStyle/>
          <a:p>
            <a:pPr algn="ctr"/>
            <a:r>
              <a:rPr lang="uk-UA" dirty="0" smtClean="0"/>
              <a:t>Поверхні входи - вихід</a:t>
            </a:r>
            <a:endParaRPr lang="uk-UA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 l="19138" t="12304" r="20451" b="36465"/>
          <a:stretch/>
        </p:blipFill>
        <p:spPr bwMode="auto">
          <a:xfrm>
            <a:off x="1115616" y="1471464"/>
            <a:ext cx="6696744" cy="5112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348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34008"/>
            <a:ext cx="8892480" cy="922784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Порівняння реальних даних з результатами виведення по нечіткій моделі</a:t>
            </a:r>
            <a:endParaRPr lang="uk-UA" sz="3200" dirty="0"/>
          </a:p>
        </p:txBody>
      </p:sp>
      <p:pic>
        <p:nvPicPr>
          <p:cNvPr id="4" name="Рисунок 3" descr="C:\Users\Dreamer\Desktop\Бакалаврська робота\База знань\Optimisation\Mamdani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4809490" cy="3609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Dreamer\Desktop\Бакалаврська робота\База знань\Optimisation\Mamdani\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705" y="2492896"/>
            <a:ext cx="4773295" cy="3582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1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657182"/>
              </p:ext>
            </p:extLst>
          </p:nvPr>
        </p:nvGraphicFramePr>
        <p:xfrm>
          <a:off x="0" y="2"/>
          <a:ext cx="9144000" cy="685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4798"/>
                <a:gridCol w="1634946"/>
                <a:gridCol w="1883666"/>
                <a:gridCol w="1980590"/>
              </a:tblGrid>
              <a:tr h="1260062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ідентифікації</a:t>
                      </a:r>
                      <a:endParaRPr lang="uk-UA" sz="1200" noProof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RMSE 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навчальній вибірці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RMSE 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тестовій вибірці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ітерацій</a:t>
                      </a:r>
                      <a:r>
                        <a:rPr lang="uk-UA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витрачених 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навчання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19955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noProof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допомогою нечіткої бази знань з правилами Мамдані та Сугено до навчання</a:t>
                      </a:r>
                      <a:endParaRPr lang="uk-UA" sz="1400" noProof="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7,37</a:t>
                      </a:r>
                      <a:endParaRPr lang="uk-UA" sz="1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7,51</a:t>
                      </a:r>
                      <a:endParaRPr lang="uk-UA" sz="1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19955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noProof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допомогою нечіткої бази знань з правилами Мамдані та Сугено після навчання</a:t>
                      </a:r>
                      <a:endParaRPr lang="uk-UA" sz="1400" noProof="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uk-UA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3,43</a:t>
                      </a:r>
                      <a:endParaRPr lang="uk-UA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19955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допомогою нечіткої бази знань з правилами Мамдані (конкурент)</a:t>
                      </a:r>
                      <a:endParaRPr lang="uk-UA" sz="1200" noProof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3,7979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3,8842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Немає даних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199558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допомогою нечіткої бази знань з правилами Сугено (конкурент)</a:t>
                      </a:r>
                      <a:endParaRPr lang="uk-UA" sz="1200" noProof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3,6965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3,9779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9970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Лінійна модель на 2 входи (конкурент)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4,5007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4,3373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3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2924944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 smtClean="0"/>
              <a:t>Дякую</a:t>
            </a:r>
            <a:r>
              <a:rPr lang="ru-RU" sz="5400" dirty="0" smtClean="0"/>
              <a:t> за </a:t>
            </a:r>
            <a:r>
              <a:rPr lang="ru-RU" sz="5400" dirty="0" err="1" smtClean="0"/>
              <a:t>увагу</a:t>
            </a:r>
            <a:r>
              <a:rPr lang="ru-RU" sz="5400" dirty="0" smtClean="0"/>
              <a:t>!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382796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78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74953968"/>
                  </p:ext>
                </p:extLst>
              </p:nvPr>
            </p:nvGraphicFramePr>
            <p:xfrm>
              <a:off x="35227" y="1124744"/>
              <a:ext cx="9108772" cy="55434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429"/>
                    <a:gridCol w="3960440"/>
                    <a:gridCol w="792088"/>
                    <a:gridCol w="2915815"/>
                  </a:tblGrid>
                  <a:tr h="1009098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Тип</a:t>
                          </a:r>
                          <a:r>
                            <a:rPr lang="uk-UA" sz="2000" baseline="0" dirty="0" smtClean="0"/>
                            <a:t> правил НБЗ</a:t>
                          </a:r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dirty="0" smtClean="0"/>
                            <a:t>Вхід</a:t>
                          </a:r>
                        </a:p>
                        <a:p>
                          <a:pPr algn="ctr"/>
                          <a:r>
                            <a:rPr lang="uk-UA" sz="2000" dirty="0" smtClean="0"/>
                            <a:t>(антецеденти)</a:t>
                          </a:r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dirty="0" smtClean="0"/>
                            <a:t>Вихід</a:t>
                          </a:r>
                        </a:p>
                        <a:p>
                          <a:pPr algn="ctr"/>
                          <a:r>
                            <a:rPr lang="uk-UA" sz="2000" dirty="0" smtClean="0"/>
                            <a:t>(</a:t>
                          </a:r>
                          <a:r>
                            <a:rPr lang="uk-UA" sz="2000" dirty="0" err="1" smtClean="0"/>
                            <a:t>консеквенти</a:t>
                          </a:r>
                          <a:r>
                            <a:rPr lang="uk-UA" sz="2000" dirty="0" smtClean="0"/>
                            <a:t>)</a:t>
                          </a:r>
                          <a:endParaRPr lang="uk-UA" sz="2000" dirty="0"/>
                        </a:p>
                      </a:txBody>
                      <a:tcPr/>
                    </a:tc>
                  </a:tr>
                  <a:tr h="561512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Мамдані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b="1" dirty="0" smtClean="0"/>
                            <a:t>Якщо</a:t>
                          </a:r>
                          <a:r>
                            <a:rPr lang="uk-UA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20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2000" b="1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uk-UA" sz="2000" b="1" i="1" baseline="0" smtClean="0">
                                  <a:latin typeface="Cambria Math" panose="02040503050406030204" pitchFamily="18" charset="0"/>
                                </a:rPr>
                                <m:t>високий</m:t>
                              </m:r>
                            </m:oMath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тоді</a:t>
                          </a:r>
                          <a:endParaRPr lang="uk-UA" sz="2000" b="1" dirty="0"/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 сере</m:t>
                                </m:r>
                                <m:r>
                                  <a:rPr lang="uk-UA" sz="2000" b="1" i="1" baseline="0" smtClean="0">
                                    <a:latin typeface="Cambria Math" panose="02040503050406030204" pitchFamily="18" charset="0"/>
                                  </a:rPr>
                                  <m:t>днє</m:t>
                                </m:r>
                              </m:oMath>
                            </m:oMathPara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61512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Ларсен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b="1" dirty="0" smtClean="0"/>
                            <a:t>Якщо</a:t>
                          </a:r>
                          <a:r>
                            <a:rPr lang="uk-UA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20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uk-UA" sz="2000" b="1" i="1" baseline="0" smtClean="0">
                                  <a:latin typeface="Cambria Math" panose="02040503050406030204" pitchFamily="18" charset="0"/>
                                </a:rPr>
                                <m:t>не перевищує середнє</m:t>
                              </m:r>
                            </m:oMath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 низь</m:t>
                                </m:r>
                                <m:r>
                                  <a:rPr lang="uk-UA" sz="2000" b="1" i="1" baseline="0" smtClean="0">
                                    <a:latin typeface="Cambria Math" panose="02040503050406030204" pitchFamily="18" charset="0"/>
                                  </a:rPr>
                                  <m:t>кий</m:t>
                                </m:r>
                              </m:oMath>
                            </m:oMathPara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61512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Сугено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b="1" dirty="0" smtClean="0"/>
                            <a:t>Якщо</a:t>
                          </a:r>
                          <a:r>
                            <a:rPr lang="uk-UA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20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uk-UA" sz="2000" b="1" i="1" baseline="0" smtClean="0">
                                  <a:latin typeface="Cambria Math" panose="02040503050406030204" pitchFamily="18" charset="0"/>
                                </a:rPr>
                                <m:t>зелений</m:t>
                              </m:r>
                            </m:oMath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uk-UA" sz="2000" dirty="0" smtClean="0"/>
                            <a:t>Лінійна функція залежності від входу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uk-UA" sz="2000" b="0" i="1" baseline="0" smtClean="0">
                                    <a:latin typeface="Cambria Math" panose="02040503050406030204" pitchFamily="18" charset="0"/>
                                  </a:rPr>
                                  <m:t>= 5+2∗</m:t>
                                </m:r>
                                <m:sSub>
                                  <m:sSubPr>
                                    <m:ctrlPr>
                                      <a:rPr lang="uk-UA" sz="2000" b="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baseline="0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baseline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uk-UA" sz="2000" b="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1425376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Цукамото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b="1" dirty="0" smtClean="0"/>
                            <a:t>Якщо</a:t>
                          </a:r>
                          <a:r>
                            <a:rPr lang="uk-UA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20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uk-UA" sz="2000" b="1" i="1" baseline="0" smtClean="0">
                                  <a:latin typeface="Cambria Math" panose="02040503050406030204" pitchFamily="18" charset="0"/>
                                </a:rPr>
                                <m:t>середнє</m:t>
                              </m:r>
                            </m:oMath>
                          </a14:m>
                          <a:endParaRPr lang="uk-UA" sz="2000" b="1" dirty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 smtClean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 smtClean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 (монотонна</a:t>
                          </a:r>
                          <a:r>
                            <a:rPr lang="uk-UA" sz="2000" baseline="0" dirty="0" smtClean="0"/>
                            <a:t> функція належності)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 висо</m:t>
                                </m:r>
                                <m:r>
                                  <a:rPr lang="uk-UA" sz="2000" b="1" i="1" baseline="0" smtClean="0">
                                    <a:latin typeface="Cambria Math" panose="02040503050406030204" pitchFamily="18" charset="0"/>
                                  </a:rPr>
                                  <m:t>кий</m:t>
                                </m:r>
                              </m:oMath>
                            </m:oMathPara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561512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Синглтон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dirty="0" smtClean="0"/>
                            <a:t>Нечітке значення</a:t>
                          </a:r>
                        </a:p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2000" b="1" dirty="0" smtClean="0"/>
                            <a:t>Якщо</a:t>
                          </a:r>
                          <a:r>
                            <a:rPr lang="uk-UA" sz="2000" b="1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uk-UA" sz="20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baseline="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uk-UA" sz="2000" b="1" i="1" baseline="0" smtClean="0">
                                  <a:latin typeface="Cambria Math" panose="02040503050406030204" pitchFamily="18" charset="0"/>
                                </a:rPr>
                                <m:t>скло</m:t>
                              </m:r>
                            </m:oMath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uk-UA" sz="2000" dirty="0" smtClean="0"/>
                            <a:t>Дійсне число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1" i="1" baseline="0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uk-UA" sz="2000" b="1" i="1" baseline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uk-UA" sz="2000" b="1" i="1" baseline="0" smtClean="0">
                                    <a:latin typeface="Cambria Math" panose="02040503050406030204" pitchFamily="18" charset="0"/>
                                  </a:rPr>
                                  <m:t>𝟗𝟖</m:t>
                                </m:r>
                              </m:oMath>
                            </m:oMathPara>
                          </a14:m>
                          <a:endParaRPr lang="uk-UA" sz="2000" b="1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74953968"/>
                  </p:ext>
                </p:extLst>
              </p:nvPr>
            </p:nvGraphicFramePr>
            <p:xfrm>
              <a:off x="35227" y="1124744"/>
              <a:ext cx="9108772" cy="55434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429"/>
                    <a:gridCol w="3960440"/>
                    <a:gridCol w="792088"/>
                    <a:gridCol w="2915815"/>
                  </a:tblGrid>
                  <a:tr h="1009098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Тип</a:t>
                          </a:r>
                          <a:r>
                            <a:rPr lang="uk-UA" sz="2000" baseline="0" dirty="0" smtClean="0"/>
                            <a:t> правил НБЗ</a:t>
                          </a:r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dirty="0" smtClean="0"/>
                            <a:t>Вхід</a:t>
                          </a:r>
                        </a:p>
                        <a:p>
                          <a:pPr algn="ctr"/>
                          <a:r>
                            <a:rPr lang="uk-UA" sz="2000" dirty="0" smtClean="0"/>
                            <a:t>(антецеденти)</a:t>
                          </a:r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uk-UA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dirty="0" smtClean="0"/>
                            <a:t>Вихід</a:t>
                          </a:r>
                        </a:p>
                        <a:p>
                          <a:pPr algn="ctr"/>
                          <a:r>
                            <a:rPr lang="uk-UA" sz="2000" dirty="0" smtClean="0"/>
                            <a:t>(</a:t>
                          </a:r>
                          <a:r>
                            <a:rPr lang="uk-UA" sz="2000" dirty="0" err="1" smtClean="0"/>
                            <a:t>консеквенти</a:t>
                          </a:r>
                          <a:r>
                            <a:rPr lang="uk-UA" sz="2000" dirty="0" smtClean="0"/>
                            <a:t>)</a:t>
                          </a:r>
                          <a:endParaRPr lang="uk-UA" sz="2000" dirty="0"/>
                        </a:p>
                      </a:txBody>
                      <a:tcPr/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Мамдані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462" t="-149565" r="-94462" b="-561739"/>
                          </a:stretch>
                        </a:blipFill>
                      </a:tcPr>
                    </a:tc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тоді</a:t>
                          </a:r>
                          <a:endParaRPr lang="uk-UA" sz="2000" b="1" dirty="0"/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2317" t="-149565" r="-1044" b="-561739"/>
                          </a:stretch>
                        </a:blipFill>
                      </a:tcPr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Ларсен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462" t="-249565" r="-94462" b="-46173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2317" t="-249565" r="-1044" b="-461739"/>
                          </a:stretch>
                        </a:blipFill>
                      </a:tcPr>
                    </a:tc>
                  </a:tr>
                  <a:tr h="1005840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Сугено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462" t="-243636" r="-94462" b="-221818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2317" t="-243636" r="-1044" b="-221818"/>
                          </a:stretch>
                        </a:blipFill>
                      </a:tcPr>
                    </a:tc>
                  </a:tr>
                  <a:tr h="1425376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Цукамото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462" t="-242308" r="-94462" b="-5641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 smtClean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2317" t="-242308" r="-1044" b="-56410"/>
                          </a:stretch>
                        </a:blipFill>
                      </a:tcPr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uk-UA" sz="2000" dirty="0" smtClean="0"/>
                            <a:t>Синглтон</a:t>
                          </a: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462" t="-696522" r="-94462" b="-1478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2000" dirty="0"/>
                        </a:p>
                      </a:txBody>
                      <a:tcPr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2317" t="-696522" r="-1044" b="-1478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8407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err="1"/>
              <a:t>Переваги</a:t>
            </a:r>
            <a:r>
              <a:rPr lang="ru-RU" sz="2800" dirty="0"/>
              <a:t> та </a:t>
            </a:r>
            <a:r>
              <a:rPr lang="ru-RU" sz="2800" dirty="0" err="1"/>
              <a:t>недоліки</a:t>
            </a:r>
            <a:r>
              <a:rPr lang="ru-RU" sz="2800" dirty="0"/>
              <a:t> НБЗ </a:t>
            </a:r>
            <a:r>
              <a:rPr lang="ru-RU" sz="2800" dirty="0" err="1"/>
              <a:t>різних</a:t>
            </a:r>
            <a:r>
              <a:rPr lang="ru-RU" sz="2800" dirty="0"/>
              <a:t> </a:t>
            </a:r>
            <a:r>
              <a:rPr lang="ru-RU" sz="2800" dirty="0" err="1"/>
              <a:t>типів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907099"/>
              </p:ext>
            </p:extLst>
          </p:nvPr>
        </p:nvGraphicFramePr>
        <p:xfrm>
          <a:off x="0" y="1053276"/>
          <a:ext cx="9144000" cy="5804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1923"/>
                <a:gridCol w="3607234"/>
                <a:gridCol w="3824843"/>
              </a:tblGrid>
              <a:tr h="37927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Тип НБЗ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Переваги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Недоліки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</a:tr>
              <a:tr h="2920791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Нечітка база знань з правилами типу </a:t>
                      </a:r>
                      <a:r>
                        <a:rPr lang="uk-UA" sz="1600" dirty="0" err="1">
                          <a:effectLst/>
                        </a:rPr>
                        <a:t>Мамдані</a:t>
                      </a:r>
                      <a:endParaRPr lang="uk-UA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Прозора для людини (замовника</a:t>
                      </a:r>
                      <a:r>
                        <a:rPr lang="uk-UA" sz="1400" dirty="0" smtClean="0">
                          <a:effectLst/>
                        </a:rPr>
                        <a:t>);</a:t>
                      </a:r>
                    </a:p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параметри </a:t>
                      </a:r>
                      <a:r>
                        <a:rPr lang="uk-UA" sz="1400" dirty="0">
                          <a:effectLst/>
                        </a:rPr>
                        <a:t>легко інтерпретуються (так як функції належності вхідних та вихідних параметрів відображають певний лінгвістичний терм</a:t>
                      </a:r>
                      <a:r>
                        <a:rPr lang="uk-UA" sz="1400" dirty="0" smtClean="0">
                          <a:effectLst/>
                        </a:rPr>
                        <a:t>);</a:t>
                      </a:r>
                    </a:p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При </a:t>
                      </a:r>
                      <a:r>
                        <a:rPr lang="uk-UA" sz="1400" dirty="0">
                          <a:effectLst/>
                        </a:rPr>
                        <a:t>малому об</a:t>
                      </a:r>
                      <a:r>
                        <a:rPr lang="ru-RU" sz="1400" dirty="0">
                          <a:effectLst/>
                        </a:rPr>
                        <a:t>’</a:t>
                      </a:r>
                      <a:r>
                        <a:rPr lang="uk-UA" sz="1400" dirty="0" err="1">
                          <a:effectLst/>
                        </a:rPr>
                        <a:t>ємі</a:t>
                      </a:r>
                      <a:r>
                        <a:rPr lang="uk-UA" sz="1400" dirty="0">
                          <a:effectLst/>
                        </a:rPr>
                        <a:t> навчальної вибірки дає кращий результат ніж НБЗ з правилами типу </a:t>
                      </a:r>
                      <a:r>
                        <a:rPr lang="uk-UA" sz="1400" dirty="0" err="1">
                          <a:effectLst/>
                        </a:rPr>
                        <a:t>Сугено</a:t>
                      </a:r>
                      <a:r>
                        <a:rPr lang="uk-UA" sz="1400" dirty="0">
                          <a:effectLst/>
                        </a:rPr>
                        <a:t>, </a:t>
                      </a:r>
                      <a:r>
                        <a:rPr lang="uk-UA" sz="1400" dirty="0" err="1">
                          <a:effectLst/>
                        </a:rPr>
                        <a:t>Цукамото</a:t>
                      </a:r>
                      <a:r>
                        <a:rPr lang="uk-UA" sz="1400" dirty="0">
                          <a:effectLst/>
                        </a:rPr>
                        <a:t> чи НБЗ з </a:t>
                      </a:r>
                      <a:r>
                        <a:rPr lang="uk-UA" sz="1400" dirty="0" err="1">
                          <a:effectLst/>
                        </a:rPr>
                        <a:t>синглтонними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smtClean="0">
                          <a:effectLst/>
                        </a:rPr>
                        <a:t>правилами;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При достатній кількості даних у навчальній вибірці дає гірший результат ніж НБЗ з правилами типу </a:t>
                      </a:r>
                      <a:r>
                        <a:rPr lang="uk-UA" sz="1400" dirty="0" err="1">
                          <a:effectLst/>
                        </a:rPr>
                        <a:t>Сугено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</a:tr>
              <a:tr h="115418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Нечітка база знань з правилами типу </a:t>
                      </a:r>
                      <a:r>
                        <a:rPr lang="uk-UA" sz="1200" dirty="0" err="1">
                          <a:effectLst/>
                        </a:rPr>
                        <a:t>Ларсена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Аналогічно </a:t>
                      </a:r>
                      <a:r>
                        <a:rPr lang="uk-UA" sz="1200" dirty="0" err="1">
                          <a:effectLst/>
                        </a:rPr>
                        <a:t>Мамдані</a:t>
                      </a:r>
                      <a:r>
                        <a:rPr lang="uk-UA" sz="1200" dirty="0">
                          <a:effectLst/>
                        </a:rPr>
                        <a:t>, та у випадку коли вхідні нечіткі множини немонотонні, дає більш точний результат чим НБЗ з правилами </a:t>
                      </a:r>
                      <a:r>
                        <a:rPr lang="uk-UA" sz="1200" dirty="0" err="1">
                          <a:effectLst/>
                        </a:rPr>
                        <a:t>Мамдані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Аналогічно </a:t>
                      </a:r>
                      <a:r>
                        <a:rPr lang="uk-UA" sz="1400" dirty="0" err="1">
                          <a:effectLst/>
                        </a:rPr>
                        <a:t>Мамдані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</a:tr>
              <a:tr h="135047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Нечітка база знань з </a:t>
                      </a:r>
                      <a:r>
                        <a:rPr lang="uk-UA" sz="1400" dirty="0" err="1">
                          <a:effectLst/>
                        </a:rPr>
                        <a:t>синглтонними</a:t>
                      </a:r>
                      <a:r>
                        <a:rPr lang="uk-UA" sz="1400" dirty="0">
                          <a:effectLst/>
                        </a:rPr>
                        <a:t> правилами 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Якщо виходом залежності що </a:t>
                      </a:r>
                      <a:r>
                        <a:rPr lang="uk-UA" sz="1200" dirty="0" err="1">
                          <a:effectLst/>
                        </a:rPr>
                        <a:t>ідентифікукється</a:t>
                      </a:r>
                      <a:r>
                        <a:rPr lang="uk-UA" sz="1200" dirty="0">
                          <a:effectLst/>
                        </a:rPr>
                        <a:t> є невелика множина дійсних чисел, точність </a:t>
                      </a:r>
                      <a:r>
                        <a:rPr lang="uk-UA" sz="1200" dirty="0" err="1">
                          <a:effectLst/>
                        </a:rPr>
                        <a:t>ідентифікацї</a:t>
                      </a:r>
                      <a:r>
                        <a:rPr lang="uk-UA" sz="1200" dirty="0">
                          <a:effectLst/>
                        </a:rPr>
                        <a:t> по НБЗ буде вищою чим у НБЗ з правилами інших типів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Складність змістовної інтерпретації параметрів (так як </a:t>
                      </a:r>
                      <a:r>
                        <a:rPr lang="uk-UA" sz="1200" dirty="0" err="1">
                          <a:effectLst/>
                        </a:rPr>
                        <a:t>консеквенти</a:t>
                      </a:r>
                      <a:r>
                        <a:rPr lang="uk-UA" sz="1200" dirty="0">
                          <a:effectLst/>
                        </a:rPr>
                        <a:t> подаються у вигляді дійсних чисел)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326" marR="4732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578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5425434"/>
              </p:ext>
            </p:extLst>
          </p:nvPr>
        </p:nvGraphicFramePr>
        <p:xfrm>
          <a:off x="0" y="924455"/>
          <a:ext cx="9144001" cy="5933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1923"/>
                <a:gridCol w="3358036"/>
                <a:gridCol w="4074042"/>
              </a:tblGrid>
              <a:tr h="2048786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Нечітка база знань з правилами типу </a:t>
                      </a:r>
                      <a:r>
                        <a:rPr lang="uk-UA" sz="1200" dirty="0" err="1">
                          <a:effectLst/>
                        </a:rPr>
                        <a:t>Сугено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При достатньому розмірі навчальної вибірки, порівняно з </a:t>
                      </a: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Мамдані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 – вища точність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Складність змістовної інтерпретації параметрів (так як </a:t>
                      </a: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консеквенти</a:t>
                      </a:r>
                      <a:r>
                        <a:rPr lang="uk-UA" sz="1400" b="0" dirty="0">
                          <a:solidFill>
                            <a:schemeClr val="tx1"/>
                          </a:solidFill>
                          <a:effectLst/>
                        </a:rPr>
                        <a:t> подаються у вигляді певної лінійної залежності від входу), при малому об’ємі навчальної вибірки дає гірший результат ніж НБЗ з правилами типу </a:t>
                      </a:r>
                      <a:r>
                        <a:rPr lang="uk-UA" sz="1400" b="0" dirty="0" err="1">
                          <a:solidFill>
                            <a:schemeClr val="tx1"/>
                          </a:solidFill>
                          <a:effectLst/>
                        </a:rPr>
                        <a:t>Мамдані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>
                    <a:solidFill>
                      <a:srgbClr val="E9E9ED"/>
                    </a:solidFill>
                  </a:tcPr>
                </a:tc>
              </a:tr>
              <a:tr h="203487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Нечітка база знань з правилами типу Цукамото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Якщо залежність, що ідентифікується, на виході приймає значення одного з двох можливих рівнів (н-д Низький і Високий), то точність ідентифікації по НБЗ буде високою. Функції належності антецедентів лише монотонні – звідси випливає простота БЗ з правилами такого типу.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Консеквенти</a:t>
                      </a:r>
                      <a:r>
                        <a:rPr lang="uk-UA" sz="1200" dirty="0">
                          <a:effectLst/>
                        </a:rPr>
                        <a:t> задаються лише монотонними функціями належності, якщо у залежності що ідентифікується багато </a:t>
                      </a:r>
                      <a:r>
                        <a:rPr lang="uk-UA" sz="1200" dirty="0" err="1">
                          <a:effectLst/>
                        </a:rPr>
                        <a:t>можливихив</a:t>
                      </a:r>
                      <a:r>
                        <a:rPr lang="uk-UA" sz="1200" dirty="0">
                          <a:effectLst/>
                        </a:rPr>
                        <a:t> значені рівнів виходу, таку залежність неможливо достовірно описати за допомогою правил типу </a:t>
                      </a:r>
                      <a:r>
                        <a:rPr lang="uk-UA" sz="1200" dirty="0" err="1">
                          <a:effectLst/>
                        </a:rPr>
                        <a:t>Цукамото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</a:tr>
              <a:tr h="1849885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База знань з нечіткими правилами різних типів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При правильному підборі правил для опису різних зон факторного простору залежності, що ідентифікується, отримуємо достатньо прозору базу знань з потрібною  точністю ідентифікації (в залежності від потреб можна жертвувати прозорістю, або точністю)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При неправильно підборі правил не отримуємо ніякої переваги від використання цього типу НБЗ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953" marR="319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957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dirty="0"/>
              <a:t>Логічне виведення за нечіткою базою знань Мамдані</a:t>
            </a:r>
          </a:p>
        </p:txBody>
      </p:sp>
      <p:pic>
        <p:nvPicPr>
          <p:cNvPr id="4" name="Объект 3" descr="fuzzy_inferenc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9448"/>
            <a:ext cx="8229600" cy="4264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31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84" y="0"/>
            <a:ext cx="9550948" cy="799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uk-UA" sz="2400" dirty="0"/>
              <a:t>Графічна інтерпретація математичної моделі бази знань з правилами Мамдані та Ларсена</a:t>
            </a:r>
          </a:p>
        </p:txBody>
      </p:sp>
    </p:spTree>
    <p:extLst>
      <p:ext uri="{BB962C8B-B14F-4D97-AF65-F5344CB8AC3E}">
        <p14:creationId xmlns:p14="http://schemas.microsoft.com/office/powerpoint/2010/main" val="54088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/>
              <a:t>Під час програмної реалізації бази знань з правилами в форматі Ларсена та Мамдані потрібно виконати наступні кроки:</a:t>
            </a:r>
            <a:br>
              <a:rPr lang="uk-UA" sz="3200" dirty="0"/>
            </a:br>
            <a:endParaRPr lang="uk-UA" sz="32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uk-UA" dirty="0" smtClean="0"/>
              <a:t>розбиваємо </a:t>
            </a:r>
            <a:r>
              <a:rPr lang="uk-UA" dirty="0"/>
              <a:t>нечітку гібридну базу знань на базу знань з правилами в форматі Ларсена та на базу знань з правилами в форматі Мамдані;</a:t>
            </a:r>
          </a:p>
          <a:p>
            <a:pPr lvl="0"/>
            <a:r>
              <a:rPr lang="uk-UA" dirty="0"/>
              <a:t>формуємо вектор вхідних даних;</a:t>
            </a:r>
          </a:p>
          <a:p>
            <a:pPr lvl="0"/>
            <a:r>
              <a:rPr lang="uk-UA" dirty="0"/>
              <a:t>здійснюємо логічне виведення без </a:t>
            </a:r>
            <a:r>
              <a:rPr lang="uk-UA" dirty="0" err="1"/>
              <a:t>дефаззіфікації</a:t>
            </a:r>
            <a:r>
              <a:rPr lang="uk-UA" dirty="0"/>
              <a:t> з кожної із баз знань за одного і того ж значення вхідного вектору;</a:t>
            </a:r>
          </a:p>
          <a:p>
            <a:pPr lvl="0"/>
            <a:r>
              <a:rPr lang="uk-UA" dirty="0"/>
              <a:t>отримані нечіткі множини об’єднуємо і проводимо дефаззіфікацію;</a:t>
            </a:r>
          </a:p>
          <a:p>
            <a:pPr lvl="0"/>
            <a:r>
              <a:rPr lang="uk-UA" dirty="0"/>
              <a:t>результатом </a:t>
            </a:r>
            <a:r>
              <a:rPr lang="uk-UA" dirty="0" err="1"/>
              <a:t>дефаззікації</a:t>
            </a:r>
            <a:r>
              <a:rPr lang="uk-UA" dirty="0"/>
              <a:t> є шукана залежність.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943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413"/>
            <a:ext cx="9252520" cy="764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8295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uk-UA" sz="2000" dirty="0"/>
              <a:t>Графічна інтерпретація математичної моделі бази знань з синглтонними правилами та правилами Сугено і Цукамото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815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1389</TotalTime>
  <Words>1175</Words>
  <Application>Microsoft Office PowerPoint</Application>
  <PresentationFormat>Экран (4:3)</PresentationFormat>
  <Paragraphs>267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Calibri</vt:lpstr>
      <vt:lpstr>Cambria Math</vt:lpstr>
      <vt:lpstr>Georgia</vt:lpstr>
      <vt:lpstr>Times New Roman</vt:lpstr>
      <vt:lpstr>TimesNewRoman</vt:lpstr>
      <vt:lpstr>Trebuchet MS</vt:lpstr>
      <vt:lpstr>Trebuchet MS (Заголовки)</vt:lpstr>
      <vt:lpstr>Wingdings 2</vt:lpstr>
      <vt:lpstr>Городская</vt:lpstr>
      <vt:lpstr>Доповідь на тему: «Ідентифікація  багатофакторних залежностей за допомогою бази знань з нечіткими правилами різних типів»</vt:lpstr>
      <vt:lpstr>Загальна інформація</vt:lpstr>
      <vt:lpstr>Презентация PowerPoint</vt:lpstr>
      <vt:lpstr>Переваги та недоліки НБЗ різних типів</vt:lpstr>
      <vt:lpstr>Презентация PowerPoint</vt:lpstr>
      <vt:lpstr>Логічне виведення за нечіткою базою знань Мамдані</vt:lpstr>
      <vt:lpstr>Графічна інтерпретація математичної моделі бази знань з правилами Мамдані та Ларсена</vt:lpstr>
      <vt:lpstr>Під час програмної реалізації бази знань з правилами в форматі Ларсена та Мамдані потрібно виконати наступні кроки: </vt:lpstr>
      <vt:lpstr>Графічна інтерпретація математичної моделі бази знань з синглтонними правилами та правилами Сугено і Цукамото </vt:lpstr>
      <vt:lpstr>Під час програмної реалізації бази знань з синглтонними правилами та правилами в форматі Сугено </vt:lpstr>
      <vt:lpstr>Графічна інтерпретація математичної моделі бази знань зі змішаними правилами </vt:lpstr>
      <vt:lpstr>Програмна реалізація БЗ зі змішаними правилами</vt:lpstr>
      <vt:lpstr>Приклад логічного виведення по НБЗ з правилами Мамдані та Ларсена</vt:lpstr>
      <vt:lpstr>Будуємо функції належності для вхідних та вихідних змінних</vt:lpstr>
      <vt:lpstr>Презентация PowerPoint</vt:lpstr>
      <vt:lpstr>Фаззіфікація по правилах типу Мамдані (розраховуємо ступінь виконання антецедента j-го правила для поточного вхідного вектора)  μ_j (X)=〖w_j∗min (μ〗_(jx_1 ) (x_1 )  , μ_(jx_2 ) (x_2))  </vt:lpstr>
      <vt:lpstr>Презентация PowerPoint</vt:lpstr>
      <vt:lpstr>Об’єднаємо результати імплікації та композиції по правилах типу Мамдані та Ларсена, Проводимо дефаззіфікацію методом центру тяжіння</vt:lpstr>
      <vt:lpstr>МОДИФІКАЦІЯ МЕТОДУ ПАРАМЕТРИЧНОЇ ІДЕНТИФІКАЦІЇ ЗА ГІБРИДНОЇ НЕЧІТКОЇ БАЗИ ЗНАНЬ</vt:lpstr>
      <vt:lpstr>Обмеження на керовані змінні</vt:lpstr>
      <vt:lpstr>Презентация PowerPoint</vt:lpstr>
      <vt:lpstr>Вирішення задачі MPG за допомогою нечіткої бази знань з правилами Мамдані та Сугено</vt:lpstr>
      <vt:lpstr>Презентация PowerPoint</vt:lpstr>
      <vt:lpstr>Презентация PowerPoint</vt:lpstr>
      <vt:lpstr>Поверхні входи - вихід</vt:lpstr>
      <vt:lpstr>Порівняння реальних даних з результатами виведення по нечіткій моделі</vt:lpstr>
      <vt:lpstr>Презентация PowerPoint</vt:lpstr>
      <vt:lpstr>Презентация PowerPoint</vt:lpstr>
      <vt:lpstr>Презентация PowerPoint</vt:lpstr>
    </vt:vector>
  </TitlesOfParts>
  <Company>House corp.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Ідентифікація залежностей за допомогою нечіткої бази знань з правилами у різних форматах.</dc:title>
  <dc:creator>Роман Тилець</dc:creator>
  <cp:lastModifiedBy>Пользователь Windows</cp:lastModifiedBy>
  <cp:revision>191</cp:revision>
  <dcterms:created xsi:type="dcterms:W3CDTF">2014-03-12T20:46:11Z</dcterms:created>
  <dcterms:modified xsi:type="dcterms:W3CDTF">2015-11-19T08:53:33Z</dcterms:modified>
</cp:coreProperties>
</file>