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vsdx" ContentType="application/vnd.ms-visio.drawing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96" r:id="rId1"/>
  </p:sldMasterIdLst>
  <p:sldIdLst>
    <p:sldId id="256" r:id="rId2"/>
    <p:sldId id="281" r:id="rId3"/>
    <p:sldId id="258" r:id="rId4"/>
    <p:sldId id="257" r:id="rId5"/>
    <p:sldId id="259" r:id="rId6"/>
    <p:sldId id="260" r:id="rId7"/>
    <p:sldId id="267" r:id="rId8"/>
    <p:sldId id="268" r:id="rId9"/>
    <p:sldId id="271" r:id="rId10"/>
    <p:sldId id="272" r:id="rId11"/>
    <p:sldId id="270" r:id="rId12"/>
    <p:sldId id="273" r:id="rId13"/>
    <p:sldId id="274" r:id="rId14"/>
    <p:sldId id="275" r:id="rId15"/>
    <p:sldId id="262" r:id="rId16"/>
    <p:sldId id="276" r:id="rId17"/>
    <p:sldId id="279" r:id="rId18"/>
    <p:sldId id="280" r:id="rId19"/>
    <p:sldId id="261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33FF253-4B58-43F2-BF87-DBC377C9E27A}" type="datetimeFigureOut">
              <a:rPr lang="uk-UA" smtClean="0"/>
              <a:pPr/>
              <a:t>23.11.2015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EECC41C-CD43-4985-963D-44C0980922F2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1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Visio222.vsd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333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7406640" cy="9034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Презентація</a:t>
            </a:r>
            <a:r>
              <a:rPr lang="ru-RU" dirty="0" smtClean="0"/>
              <a:t> </a:t>
            </a:r>
            <a:r>
              <a:rPr lang="ru-RU" dirty="0" err="1" smtClean="0"/>
              <a:t>магістерської</a:t>
            </a:r>
            <a:r>
              <a:rPr lang="ru-RU" dirty="0" smtClean="0"/>
              <a:t> </a:t>
            </a:r>
            <a:r>
              <a:rPr lang="ru-RU" dirty="0" err="1" smtClean="0"/>
              <a:t>дипломної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365018"/>
          </a:xfrm>
        </p:spPr>
        <p:txBody>
          <a:bodyPr>
            <a:normAutofit/>
          </a:bodyPr>
          <a:lstStyle/>
          <a:p>
            <a:r>
              <a:rPr lang="ru-RU" dirty="0" smtClean="0"/>
              <a:t>на тему: «</a:t>
            </a:r>
            <a:r>
              <a:rPr lang="ru-RU" dirty="0" err="1" smtClean="0"/>
              <a:t>Розробка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контекстною рекламою в </a:t>
            </a:r>
            <a:r>
              <a:rPr lang="ru-RU" dirty="0" err="1" smtClean="0"/>
              <a:t>мережі</a:t>
            </a:r>
            <a:r>
              <a:rPr lang="ru-RU" dirty="0" smtClean="0"/>
              <a:t> ІНТЕРНЕТ»</a:t>
            </a:r>
          </a:p>
          <a:p>
            <a:endParaRPr lang="ru-RU" dirty="0" smtClean="0"/>
          </a:p>
          <a:p>
            <a:r>
              <a:rPr lang="ru-RU" dirty="0" err="1" smtClean="0"/>
              <a:t>Підготував</a:t>
            </a:r>
            <a:r>
              <a:rPr lang="ru-RU" dirty="0" smtClean="0"/>
              <a:t>:</a:t>
            </a:r>
          </a:p>
          <a:p>
            <a:r>
              <a:rPr lang="ru-RU" dirty="0" smtClean="0"/>
              <a:t>ст. гр. 1КСУА-14мн</a:t>
            </a:r>
          </a:p>
          <a:p>
            <a:r>
              <a:rPr lang="ru-RU" dirty="0" err="1" smtClean="0"/>
              <a:t>Точенюк</a:t>
            </a:r>
            <a:r>
              <a:rPr lang="ru-RU" dirty="0" smtClean="0"/>
              <a:t> Я.Р.</a:t>
            </a:r>
          </a:p>
          <a:p>
            <a:endParaRPr lang="ru-RU" dirty="0" smtClean="0"/>
          </a:p>
          <a:p>
            <a:r>
              <a:rPr lang="ru-RU" dirty="0" err="1" smtClean="0"/>
              <a:t>Науковий</a:t>
            </a:r>
            <a:r>
              <a:rPr lang="ru-RU" dirty="0" smtClean="0"/>
              <a:t> </a:t>
            </a:r>
            <a:r>
              <a:rPr lang="ru-RU" dirty="0" err="1" smtClean="0"/>
              <a:t>керівник</a:t>
            </a:r>
            <a:r>
              <a:rPr lang="ru-RU" dirty="0" smtClean="0"/>
              <a:t>:</a:t>
            </a:r>
          </a:p>
          <a:p>
            <a:r>
              <a:rPr lang="ru-RU" dirty="0" smtClean="0"/>
              <a:t>к.т.н., доц. </a:t>
            </a:r>
            <a:r>
              <a:rPr lang="ru-RU" dirty="0" err="1" smtClean="0"/>
              <a:t>Коцюбинський</a:t>
            </a:r>
            <a:r>
              <a:rPr lang="ru-RU" dirty="0" smtClean="0"/>
              <a:t> В.Ю.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9697" name="image1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642918"/>
            <a:ext cx="6862775" cy="3412074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071538" y="4786322"/>
            <a:ext cx="78556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Інтерфейс роботи з рекламними кампаніями мережі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“Twitter”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071538" y="428604"/>
          <a:ext cx="7914624" cy="2000264"/>
        </p:xfrm>
        <a:graphic>
          <a:graphicData uri="http://schemas.openxmlformats.org/presentationml/2006/ole">
            <p:oleObj spid="_x0000_s27650" r:id="rId3" imgW="11591945" imgH="2924100" progId="">
              <p:embed/>
            </p:oleObj>
          </a:graphicData>
        </a:graphic>
      </p:graphicFrame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022627" y="3429000"/>
          <a:ext cx="8121373" cy="1928826"/>
        </p:xfrm>
        <a:graphic>
          <a:graphicData uri="http://schemas.openxmlformats.org/presentationml/2006/ole">
            <p:oleObj spid="_x0000_s27649" r:id="rId4" imgW="11591945" imgH="2743200" progId="">
              <p:embed/>
            </p:oleObj>
          </a:graphicData>
        </a:graphic>
      </p:graphicFrame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357290" y="2500306"/>
            <a:ext cx="68066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Етапи створення рекламної кампанії в мережі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“Facebook”</a:t>
            </a:r>
            <a:endParaRPr kumimoji="0" 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714480" y="5572140"/>
            <a:ext cx="6678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Етапи створення рекламної кампанії в мережі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“Twitter”</a:t>
            </a:r>
            <a:r>
              <a: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1156682" y="1571612"/>
          <a:ext cx="7987318" cy="1928826"/>
        </p:xfrm>
        <a:graphic>
          <a:graphicData uri="http://schemas.openxmlformats.org/presentationml/2006/ole">
            <p:oleObj spid="_x0000_s30721" r:id="rId3" imgW="14201699" imgH="3248100" progId="">
              <p:embed/>
            </p:oleObj>
          </a:graphicData>
        </a:graphic>
      </p:graphicFrame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571736" y="4357694"/>
            <a:ext cx="507818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Етапи створення рекламної кампанії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централізованій системі</a:t>
            </a:r>
            <a:endParaRPr kumimoji="0" lang="uk-U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31745" name="Рисунок 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52"/>
            <a:ext cx="7643866" cy="5560538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928926" y="5857892"/>
            <a:ext cx="35757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Головна панель системи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32769" name="Рисунок 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28604"/>
            <a:ext cx="6910393" cy="4567523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571736" y="5500702"/>
            <a:ext cx="5129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Вікно вибору типу рекламної кампанії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157294" y="422216"/>
            <a:ext cx="8182004" cy="16764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	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Таргетинг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(англ. </a:t>
            </a:r>
            <a:r>
              <a:rPr lang="ru-RU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target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— </a:t>
            </a:r>
            <a:r>
              <a:rPr lang="ru-RU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ціль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 — 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рекламний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механізм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що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дає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можливість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виділяти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із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всієї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аудиторії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відвідувачів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тільки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ту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частину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що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задовільняє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певним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критеріям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цільову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аудиторію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).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3298" y="2327215"/>
            <a:ext cx="8560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- мовний </a:t>
            </a:r>
            <a:r>
              <a:rPr lang="uk-UA" sz="2800" dirty="0" err="1"/>
              <a:t>таргетинг</a:t>
            </a:r>
            <a:r>
              <a:rPr lang="uk-UA" sz="2800" dirty="0"/>
              <a:t> </a:t>
            </a:r>
            <a:endParaRPr lang="uk-UA" sz="2800" dirty="0" smtClean="0"/>
          </a:p>
          <a:p>
            <a:r>
              <a:rPr lang="uk-UA" sz="2800" dirty="0" smtClean="0"/>
              <a:t>- </a:t>
            </a:r>
            <a:r>
              <a:rPr lang="uk-UA" sz="2800" dirty="0"/>
              <a:t>географічний </a:t>
            </a:r>
            <a:r>
              <a:rPr lang="uk-UA" sz="2800" dirty="0" err="1"/>
              <a:t>таргетинг</a:t>
            </a:r>
            <a:r>
              <a:rPr lang="uk-UA" sz="2800" dirty="0"/>
              <a:t>, або </a:t>
            </a:r>
            <a:r>
              <a:rPr lang="uk-UA" sz="2800" dirty="0" err="1" smtClean="0"/>
              <a:t>геотаргетинг</a:t>
            </a:r>
            <a:endParaRPr lang="uk-UA" sz="2800" dirty="0"/>
          </a:p>
          <a:p>
            <a:r>
              <a:rPr lang="uk-UA" sz="2800" dirty="0"/>
              <a:t>- часовий </a:t>
            </a:r>
            <a:r>
              <a:rPr lang="uk-UA" sz="2800" dirty="0" err="1" smtClean="0"/>
              <a:t>таргетинг</a:t>
            </a:r>
            <a:endParaRPr lang="uk-UA" sz="2800" dirty="0"/>
          </a:p>
          <a:p>
            <a:r>
              <a:rPr lang="uk-UA" sz="2800" dirty="0" smtClean="0"/>
              <a:t>- орієнтування </a:t>
            </a:r>
            <a:r>
              <a:rPr lang="uk-UA" sz="2800" dirty="0"/>
              <a:t>за ключовими словами і </a:t>
            </a:r>
            <a:r>
              <a:rPr lang="uk-UA" sz="2800" dirty="0" smtClean="0"/>
              <a:t>фразами</a:t>
            </a:r>
            <a:br>
              <a:rPr lang="uk-UA" sz="2800" dirty="0" smtClean="0"/>
            </a:br>
            <a:r>
              <a:rPr lang="uk-UA" sz="2800" dirty="0" smtClean="0"/>
              <a:t>- соціальний </a:t>
            </a:r>
            <a:r>
              <a:rPr lang="uk-UA" sz="2800" dirty="0" err="1" smtClean="0"/>
              <a:t>таргетинг</a:t>
            </a:r>
            <a:endParaRPr lang="uk-UA" sz="2800" dirty="0" smtClean="0"/>
          </a:p>
          <a:p>
            <a:r>
              <a:rPr lang="uk-UA" sz="2800" dirty="0" smtClean="0"/>
              <a:t>- </a:t>
            </a:r>
            <a:r>
              <a:rPr lang="uk-UA" sz="2800" dirty="0" err="1" smtClean="0"/>
              <a:t>таргетинг</a:t>
            </a:r>
            <a:r>
              <a:rPr lang="uk-UA" sz="2800" dirty="0" smtClean="0"/>
              <a:t> по рекламних майданчиках</a:t>
            </a:r>
          </a:p>
          <a:p>
            <a:r>
              <a:rPr lang="uk-UA" sz="2800" dirty="0" smtClean="0"/>
              <a:t>- демографічний </a:t>
            </a:r>
            <a:r>
              <a:rPr lang="uk-UA" sz="2800" dirty="0" err="1" smtClean="0"/>
              <a:t>таргетинг</a:t>
            </a:r>
            <a:endParaRPr lang="uk-UA" sz="2800" dirty="0" smtClean="0"/>
          </a:p>
          <a:p>
            <a:r>
              <a:rPr lang="uk-UA" sz="2800" dirty="0" smtClean="0"/>
              <a:t>- поведінковий </a:t>
            </a:r>
            <a:r>
              <a:rPr lang="uk-UA" sz="2800" dirty="0" err="1" smtClean="0"/>
              <a:t>таргетинг</a:t>
            </a:r>
            <a:endParaRPr lang="uk-UA" sz="2800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022575" y="5286388"/>
            <a:ext cx="37978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створення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персони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3" y="857232"/>
            <a:ext cx="7652631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34817" name="Рисунок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2"/>
            <a:ext cx="7472372" cy="4632405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071802" y="5214950"/>
            <a:ext cx="39140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Вікно редагування реклами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928670"/>
            <a:ext cx="7500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/>
              <a:t>Результатом виконання даної роботи є система для розміщення контекстної реклами в двох соціальних мережах – </a:t>
            </a:r>
            <a:r>
              <a:rPr lang="en-US" sz="2800" dirty="0" err="1"/>
              <a:t>Facebook</a:t>
            </a:r>
            <a:r>
              <a:rPr lang="en-US" sz="2800" dirty="0"/>
              <a:t> </a:t>
            </a:r>
            <a:r>
              <a:rPr lang="uk-UA" sz="2800" dirty="0"/>
              <a:t>та </a:t>
            </a:r>
            <a:r>
              <a:rPr lang="en-US" sz="2800" dirty="0"/>
              <a:t>Twitter</a:t>
            </a:r>
            <a:r>
              <a:rPr lang="uk-UA" sz="2800" dirty="0"/>
              <a:t>. Система дозволяє власноруч створювати </a:t>
            </a:r>
            <a:r>
              <a:rPr lang="uk-UA" sz="2800" dirty="0" err="1"/>
              <a:t>таргетовані</a:t>
            </a:r>
            <a:r>
              <a:rPr lang="uk-UA" sz="2800" dirty="0"/>
              <a:t> рекламні оголошення, не використовуючи стандартну графічну оболонку </a:t>
            </a:r>
            <a:r>
              <a:rPr lang="en-US" sz="2800" dirty="0"/>
              <a:t>Web</a:t>
            </a:r>
            <a:r>
              <a:rPr lang="uk-UA" sz="2800" dirty="0" err="1"/>
              <a:t>-сайту</a:t>
            </a:r>
            <a:r>
              <a:rPr lang="uk-UA" sz="2800" dirty="0"/>
              <a:t> відповідного сервісу. Дана процедура значно спрощує роботу з власними рекламними кабінетами та рекламними кампаніями.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643182"/>
            <a:ext cx="6065350" cy="1481134"/>
          </a:xfrm>
        </p:spPr>
        <p:txBody>
          <a:bodyPr/>
          <a:lstStyle/>
          <a:p>
            <a:pPr>
              <a:buNone/>
            </a:pPr>
            <a:r>
              <a:rPr lang="ru-RU" sz="6600" dirty="0" err="1" smtClean="0"/>
              <a:t>Дякую</a:t>
            </a:r>
            <a:r>
              <a:rPr lang="ru-RU" sz="6600" dirty="0" smtClean="0"/>
              <a:t> за </a:t>
            </a:r>
            <a:r>
              <a:rPr lang="ru-RU" sz="6600" dirty="0" err="1" smtClean="0"/>
              <a:t>увагу</a:t>
            </a:r>
            <a:r>
              <a:rPr lang="ru-RU" sz="6600" dirty="0" smtClean="0"/>
              <a:t>!</a:t>
            </a:r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1357290" y="428604"/>
            <a:ext cx="750099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Актуальність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даної роботи підтверджується необхідністю швидкого управління контекстною рекламою у соціальних мережах з використанням єдиної централізованої системи, яка реалізує в собі як можливість перегляду статистики рекламних кампаній в різних соціальних мережах, так і можливість створення нових рекламних кампаній з різноманітним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таргетингом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відповідно до цільової категорії. Тому, враховуючи постійних ріст попиту на контекстну рекламу в соціальних мережах, розробка подібної системи є напрочуд актуальною і така система може мати великий попит у різноманітних рекламних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фірм.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285852" y="4214818"/>
            <a:ext cx="7572428" cy="31051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даної роботи є підвищення ефективності роботи системи управління контекстною рекламою на основі проведеного аналізу, що дозволило б зменшити час на адміністрування рекламних оголошень, а також розширити функціональність стандартних систем.</a:t>
            </a:r>
          </a:p>
          <a:p>
            <a:pPr>
              <a:buNone/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142984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uk-UA" b="1" i="1" u="sng" dirty="0" smtClean="0"/>
              <a:t>Об’єктом даного</a:t>
            </a:r>
            <a:r>
              <a:rPr lang="uk-UA" dirty="0" smtClean="0"/>
              <a:t> дослідження є процес управління контекстною рекламою в соціальних мережах.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b="1" i="1" u="sng" dirty="0" smtClean="0"/>
              <a:t>Предмет дослідження</a:t>
            </a:r>
            <a:r>
              <a:rPr lang="uk-UA" dirty="0" smtClean="0"/>
              <a:t> – методи та засоби розробки систем управління контекстною рекламою.</a:t>
            </a: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214414" y="1017897"/>
            <a:ext cx="764386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uk-UA" b="1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Наукова</a:t>
            </a:r>
            <a:r>
              <a:rPr kumimoji="0" lang="en-US" b="1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новизна</a:t>
            </a:r>
            <a:r>
              <a:rPr kumimoji="0" lang="en-US" b="1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одержаних</a:t>
            </a:r>
            <a:r>
              <a:rPr kumimoji="0" lang="en-US" b="1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результатів</a:t>
            </a:r>
            <a:r>
              <a:rPr kumimoji="0" lang="ru-RU" b="1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b="1" i="0" u="none" strike="noStrike" cap="none" normalizeH="0" baseline="0" dirty="0" smtClean="0" bmk="OLE_LINK135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uk-UA" sz="800" b="0" i="0" u="none" strike="noStrike" cap="none" normalizeH="0" baseline="0" dirty="0" smtClean="0" bmk="OLE_LINK135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uk-UA" b="0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запропоновано систему розміщення рекламних оголошень в соціальних мережах, яка на відміну від існуючих дозволяє ефективно здійснювати керування рекламними кампаніями за рахунок використання автоматизованої роботи покращеної системи аукціонів (RTB) та здійснювати пошук цільової аудиторії відповідно заданих критеріїв;</a:t>
            </a:r>
            <a:endParaRPr kumimoji="0" lang="en-US" b="0" i="0" u="none" strike="noStrike" cap="none" normalizeH="0" baseline="0" dirty="0" smtClean="0" bmk="OLE_LINK135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endParaRPr kumimoji="0" lang="uk-UA" sz="800" b="0" i="0" u="none" strike="noStrike" cap="none" normalizeH="0" baseline="0" dirty="0" smtClean="0" bmk="OLE_LINK135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uk-UA" b="0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вперше розроблено систему управління контекстною рекламою в соціальних мережах, яка за рахунок ефективної організації обміну та збереження даних забезпечує підвищення швидкодії та розширення функціональних можливостей процесу управління контекстною рекламою в соціальних мережах;</a:t>
            </a:r>
            <a:endParaRPr kumimoji="0" lang="en-US" b="0" i="0" u="none" strike="noStrike" cap="none" normalizeH="0" baseline="0" dirty="0" smtClean="0" bmk="OLE_LINK135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endParaRPr kumimoji="0" lang="uk-UA" sz="800" b="0" i="0" u="none" strike="noStrike" cap="none" normalizeH="0" baseline="0" dirty="0" smtClean="0" bmk="OLE_LINK135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uk-UA" b="0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вперше було запропоновано технологію зберігання параметрів </a:t>
            </a:r>
            <a:r>
              <a:rPr kumimoji="0" lang="uk-UA" b="0" i="0" u="none" strike="noStrike" cap="none" normalizeH="0" baseline="0" dirty="0" err="1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таргетування</a:t>
            </a:r>
            <a:r>
              <a:rPr kumimoji="0" lang="uk-UA" b="0" i="0" u="none" strike="noStrike" cap="none" normalizeH="0" baseline="0" dirty="0" smtClean="0" bmk="OLE_LINK135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рекламних кампаній з метою їх подальшого повторного використання (персоналізацію), що дозволяє значно скоротити час, що затрачає рекламодавець при роботі з рекламою.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71594" y="3962400"/>
            <a:ext cx="7848600" cy="228599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b="1" dirty="0" smtClean="0"/>
              <a:t>	Контекстна реклама</a:t>
            </a:r>
            <a:r>
              <a:rPr lang="uk-UA" dirty="0"/>
              <a:t> </a:t>
            </a:r>
            <a:r>
              <a:rPr lang="en-US" dirty="0" smtClean="0"/>
              <a:t>— </a:t>
            </a:r>
            <a:r>
              <a:rPr lang="uk-UA" dirty="0"/>
              <a:t>принцип розміщення реклами, коли </a:t>
            </a:r>
            <a:r>
              <a:rPr lang="uk-UA" dirty="0" smtClean="0"/>
              <a:t>остання орієнтується </a:t>
            </a:r>
            <a:r>
              <a:rPr lang="uk-UA" dirty="0"/>
              <a:t>на зміст інтернет-сторінки вручну або автоматично, може бути у вигляді банера чи текстового оголошення.</a:t>
            </a:r>
          </a:p>
        </p:txBody>
      </p:sp>
      <p:pic>
        <p:nvPicPr>
          <p:cNvPr id="5" name="Рисунок 4" descr="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94" y="381000"/>
            <a:ext cx="8305800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8730"/>
            <a:ext cx="7498080" cy="4800600"/>
          </a:xfrm>
        </p:spPr>
        <p:txBody>
          <a:bodyPr/>
          <a:lstStyle/>
          <a:p>
            <a:r>
              <a:rPr lang="en-US" dirty="0" smtClean="0"/>
              <a:t>Google </a:t>
            </a:r>
            <a:r>
              <a:rPr lang="en-US" dirty="0" err="1" smtClean="0"/>
              <a:t>AdWords</a:t>
            </a:r>
            <a:endParaRPr lang="en-US" dirty="0" smtClean="0"/>
          </a:p>
          <a:p>
            <a:r>
              <a:rPr lang="uk-UA" dirty="0" err="1" smtClean="0"/>
              <a:t>Яндекс.Директ</a:t>
            </a:r>
            <a:endParaRPr lang="uk-UA" dirty="0" smtClean="0"/>
          </a:p>
          <a:p>
            <a:r>
              <a:rPr lang="en-US" dirty="0" smtClean="0"/>
              <a:t>Begun</a:t>
            </a:r>
          </a:p>
          <a:p>
            <a:r>
              <a:rPr lang="en-US" dirty="0" smtClean="0"/>
              <a:t>Yahoo! Publisher Network</a:t>
            </a:r>
          </a:p>
          <a:p>
            <a:r>
              <a:rPr lang="en-US" dirty="0" smtClean="0"/>
              <a:t>Microsoft </a:t>
            </a:r>
            <a:r>
              <a:rPr lang="en-US" dirty="0" err="1" smtClean="0"/>
              <a:t>adCenter</a:t>
            </a:r>
            <a:endParaRPr lang="en-US" dirty="0" smtClean="0"/>
          </a:p>
          <a:p>
            <a:r>
              <a:rPr lang="en-US" dirty="0" smtClean="0"/>
              <a:t>Mail.ru </a:t>
            </a:r>
            <a:r>
              <a:rPr lang="en-US" dirty="0" smtClean="0"/>
              <a:t>Group</a:t>
            </a: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4577" name="image176.png" descr="http://web.infodonsk.ru/images/cms/data/dedal-servis_direk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571480"/>
            <a:ext cx="6470242" cy="3857652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285984" y="4714884"/>
            <a:ext cx="51689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Зовнішній вигляд сторінки статистики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системи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Яндекс.Директ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5601" name="image169.jpg" descr="New AdWords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28604"/>
            <a:ext cx="6080889" cy="3786214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214546" y="4786322"/>
            <a:ext cx="57502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Зовнішній вигляд системи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Google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AdWords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28673" name="image16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714356"/>
            <a:ext cx="7100899" cy="3234441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071538" y="4286256"/>
            <a:ext cx="74709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Інтерфейс роботи з рекламними кампаніями мережі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“Facebook”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208</TotalTime>
  <Words>365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Презентація магістерської дипломної роботи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магістерської дипломної роботи</dc:title>
  <dc:creator>Хозяин</dc:creator>
  <cp:lastModifiedBy>Хозяин</cp:lastModifiedBy>
  <cp:revision>10</cp:revision>
  <dcterms:created xsi:type="dcterms:W3CDTF">2015-11-16T20:06:38Z</dcterms:created>
  <dcterms:modified xsi:type="dcterms:W3CDTF">2015-11-23T19:41:25Z</dcterms:modified>
</cp:coreProperties>
</file>