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8"/>
  </p:handoutMasterIdLst>
  <p:sldIdLst>
    <p:sldId id="256" r:id="rId2"/>
    <p:sldId id="260" r:id="rId3"/>
    <p:sldId id="268" r:id="rId4"/>
    <p:sldId id="273" r:id="rId5"/>
    <p:sldId id="274" r:id="rId6"/>
    <p:sldId id="275" r:id="rId7"/>
    <p:sldId id="261" r:id="rId8"/>
    <p:sldId id="258" r:id="rId9"/>
    <p:sldId id="269" r:id="rId10"/>
    <p:sldId id="259" r:id="rId11"/>
    <p:sldId id="262" r:id="rId12"/>
    <p:sldId id="263" r:id="rId13"/>
    <p:sldId id="264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F5D3C-55B2-4737-BB4F-21B287926454}" type="datetimeFigureOut">
              <a:rPr lang="ru-RU" smtClean="0"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D8F55-3463-4F17-81AA-BAFCFB9863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5F7EE6C-A720-4E62-B916-502FA04D0D8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B30B22-ED51-46F1-A3E6-F0F0B12D1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780928"/>
            <a:ext cx="6817100" cy="3528392"/>
          </a:xfrm>
        </p:spPr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uk-UA" sz="3600" dirty="0" smtClean="0"/>
              <a:t>Розробка алгоритмічного та програмного забезпечення методу випадкових лісів в задачах класифікації зображень</a:t>
            </a:r>
            <a:r>
              <a:rPr lang="en-US" dirty="0" smtClean="0"/>
              <a:t>”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4293096"/>
            <a:ext cx="2880320" cy="230425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ст.викл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Маслій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Р.В.</a:t>
            </a:r>
          </a:p>
          <a:p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гр. 1КСУ-14мн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Філіпчук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О.Ю.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31840" y="260648"/>
            <a:ext cx="56886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М</a:t>
            </a:r>
            <a:r>
              <a:rPr lang="uk-UA" sz="4000" dirty="0" smtClean="0"/>
              <a:t>агістерська </a:t>
            </a:r>
            <a:r>
              <a:rPr lang="uk-UA" sz="4000" dirty="0" smtClean="0"/>
              <a:t>кваліфікаційна робота на тему: </a:t>
            </a:r>
          </a:p>
          <a:p>
            <a:pPr algn="ctr"/>
            <a:endParaRPr lang="uk-U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71600" y="188641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Приклади зображень з бази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Aerial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Classification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 l="30158" t="30759" r="25014" b="12127"/>
          <a:stretch>
            <a:fillRect/>
          </a:stretch>
        </p:blipFill>
        <p:spPr bwMode="auto">
          <a:xfrm>
            <a:off x="611560" y="1090963"/>
            <a:ext cx="7367072" cy="500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6237312"/>
            <a:ext cx="8100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cemetery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б)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в)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houses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г)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industry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д)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river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е)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trees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10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9512" y="18864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Приклад зашумлених зображення класу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 бази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AIC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35692" t="23489" r="27781" b="3819"/>
          <a:stretch>
            <a:fillRect/>
          </a:stretch>
        </p:blipFill>
        <p:spPr bwMode="auto">
          <a:xfrm>
            <a:off x="1187624" y="980728"/>
            <a:ext cx="633670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67544" y="6237312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  а) оригінал; б) сіль та перець; в)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гаусіан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г)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спекл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11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рисунок бакалавр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80679"/>
            <a:ext cx="4285084" cy="4277321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3665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27584" y="260648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Дослідження розробленого методу класифікації зображень на тестовому наборі зображень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 cstate="print"/>
          <a:srcRect l="593" t="35097" r="61434" b="44386"/>
          <a:stretch>
            <a:fillRect/>
          </a:stretch>
        </p:blipFill>
        <p:spPr bwMode="auto">
          <a:xfrm>
            <a:off x="179512" y="1268760"/>
            <a:ext cx="3888432" cy="15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 cstate="print"/>
          <a:srcRect l="852" t="43959" r="67251" b="37584"/>
          <a:stretch>
            <a:fillRect/>
          </a:stretch>
        </p:blipFill>
        <p:spPr bwMode="auto">
          <a:xfrm>
            <a:off x="4139953" y="1412776"/>
            <a:ext cx="396044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5" cstate="print"/>
          <a:srcRect l="8209" t="4848" r="9701" b="9293"/>
          <a:stretch>
            <a:fillRect/>
          </a:stretch>
        </p:blipFill>
        <p:spPr bwMode="auto">
          <a:xfrm>
            <a:off x="3995936" y="2852936"/>
            <a:ext cx="417646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12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60648"/>
            <a:ext cx="8316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розробленого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методу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класифікації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умлених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зображень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порівнянні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оригінальними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зображеннями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тестовому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наборі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AIC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943" t="59911" r="69475" b="24497"/>
          <a:stretch>
            <a:fillRect/>
          </a:stretch>
        </p:blipFill>
        <p:spPr bwMode="auto">
          <a:xfrm>
            <a:off x="467544" y="1124744"/>
            <a:ext cx="3672408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t="5657" b="3232"/>
          <a:stretch>
            <a:fillRect/>
          </a:stretch>
        </p:blipFill>
        <p:spPr bwMode="auto">
          <a:xfrm>
            <a:off x="35497" y="2636912"/>
            <a:ext cx="4248472" cy="383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917" t="49305" r="69735" b="33135"/>
          <a:stretch>
            <a:fillRect/>
          </a:stretch>
        </p:blipFill>
        <p:spPr bwMode="auto">
          <a:xfrm>
            <a:off x="4355976" y="1052736"/>
            <a:ext cx="35283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t="4848" b="2626"/>
          <a:stretch>
            <a:fillRect/>
          </a:stretch>
        </p:blipFill>
        <p:spPr bwMode="auto">
          <a:xfrm>
            <a:off x="4139952" y="2636912"/>
            <a:ext cx="42484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13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1048" t="77181" r="75630" b="9060"/>
          <a:stretch>
            <a:fillRect/>
          </a:stretch>
        </p:blipFill>
        <p:spPr bwMode="auto">
          <a:xfrm>
            <a:off x="539552" y="260648"/>
            <a:ext cx="3205240" cy="112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 t="6061" b="10303"/>
          <a:stretch>
            <a:fillRect/>
          </a:stretch>
        </p:blipFill>
        <p:spPr bwMode="auto">
          <a:xfrm>
            <a:off x="0" y="1772816"/>
            <a:ext cx="457200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 l="642" t="77181" r="74199" b="8972"/>
          <a:stretch>
            <a:fillRect/>
          </a:stretch>
        </p:blipFill>
        <p:spPr bwMode="auto">
          <a:xfrm>
            <a:off x="4427984" y="260648"/>
            <a:ext cx="338437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 l="6841" t="6369" r="8955" b="9554"/>
          <a:stretch>
            <a:fillRect/>
          </a:stretch>
        </p:blipFill>
        <p:spPr bwMode="auto">
          <a:xfrm>
            <a:off x="4067944" y="1916832"/>
            <a:ext cx="417646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14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7704856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ts val="22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ВИСНОВКИ: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новий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метод класифікації зображень, який на відміну від існуючих використовує випадкові ліси та ЛБШ у якості дескрипторів зображення,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дозволив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поліпшити класифікацію зображення для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гаусівського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білого шуму у діапазоні [0,01; 0,03], для імпульсного шуму у діапазоні [0,04; 0,06] та для мультиплікативного шуму - [0,03; 0,05].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ts val="22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Було проведено експериментальне дослідження розробленого методу класифікації зображення на тестовому наборі зображень, з використанням різних параметрів та його порівняння з дослідженням класифікації зашумлених даних. Та після того як були розглянуті дослідження на 3 видах шумів: сіль та перець,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спекл-шум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гаусівський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шум, було встановлено, що найкраща помилка класифікації була отримана при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накладані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шуму сіль та перець:  для класу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houses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помилка класифікації зовсім не змінилася, і дорівнювала 0 та 0.098 відповідно;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industry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на зашумлених зображеннях помилка дорівнювала 0.286 та на оригінальних – 0.333; відповідно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trees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0.097 та 0.064.  З цих результатів можна побачити, що в порівнянні з результатом роботи випадкового лісу на оригінальних зображенням, було отримано не значну різницю помилки класифікації, в порівнянні з іншими, при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накладані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спекл-шум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гаусівського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шуму.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15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2405" y="2492896"/>
            <a:ext cx="7056784" cy="1015663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uk-UA" sz="7500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7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2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7416824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25000"/>
              </a:lnSpc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Метою дослідження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є підвищення вірогідності класифікації зашумлених зображень та зменшення часу на навчання класифікатора при використанні випадкових лісів.</a:t>
            </a:r>
          </a:p>
          <a:p>
            <a:pPr indent="457200" algn="just">
              <a:lnSpc>
                <a:spcPct val="125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Об’єкт досліджень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процеси навчання класифікатора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зображень на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випадкових лісів.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lnSpc>
                <a:spcPct val="125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 досліджень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–  метод випадкового лісу, що забезпечує збільшення вірогідності класифікації.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25000"/>
              </a:lnSpc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Практична цінність роботи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розробці алгоритмічного та програмного забезпечення методу класифікації зображень на основі методу випадкових лісів.</a:t>
            </a:r>
          </a:p>
          <a:p>
            <a:pPr algn="just">
              <a:lnSpc>
                <a:spcPct val="125000"/>
              </a:lnSpc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     Наукова новизна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: запропоновано новий метод класифікації зображень, який на відміну від існуючих використовує випадкові ліси та ЛБШ у якості дескрипторів зображення, що дозволив поліпшити класифікацію зображення для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гаусівського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білого шуму у діапазоні [0,01; 0,03], для імпульсного шуму у діапазоні [0,04; 0,06] та для мультиплікативного шуму - [0,03; 0,05].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2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260648"/>
            <a:ext cx="7488832" cy="648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озглянути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існуючі методи класифікації даних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цінити переваги та недоліки реалізації розглянутих методів для досягнення поставленої мети;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огляд методу випадкового лісу і можливості його застосування для класифікації зображень;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огляд та вибір дескрипторів зображень; </a:t>
            </a: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розробка моделі перетворення зображень;</a:t>
            </a:r>
          </a:p>
          <a:p>
            <a:pPr marL="45720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розробка методу класифікації зображень з використанням методу випадкового лісу;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програмна реалізація розробленого методу;</a:t>
            </a: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дослідження розробленого методу при використанні зображень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Aerial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Classification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360000">
              <a:lnSpc>
                <a:spcPct val="130000"/>
              </a:lnSpc>
              <a:buFont typeface="+mj-lt"/>
              <a:buAutoNum type="arabicParenR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дослідження розробленого методу класифікації на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зашумлених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зображеннях при використанні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Aerial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Classification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3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56084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Класифікація – впорядковане по деякому принципу множина об'єктів, які мають подібні класифікаційні ознаки (одне або декілька властивостей), обраних для визначення схожості або відмінності між цими об'єктами.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Мета процесу класифікації полягає в тому, щоб побудувати модель, яка використовує прогнозовані атрибути в якості вхідних параметрів і отримує значення залежного атрибута. Процес класифікації полягає в розбитті множини об'єктів на класи за певним критерієм.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Класифікатором називається деяка сутність, яка визначає, якому з визначених класів належить об'єкт по вектору ознак. </a:t>
            </a: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Для проведення класифікації за допомогою математичних методів необхідно мати формальний опис об'єкта, яким можна оперувати, використовуючи математичний апарат класифікації. Таким описом в нашому випадку виступає зображення. Кожний об'єкт (зображення) несе інформацію про деякі властивості об'єкта.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200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велика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розв'язання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класифікації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основні з 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за допомогою дерев рішень;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методом випадкових лісів;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методом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AdaBoost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за допомогою штучних нейронних мереж;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методом опорних векторів;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класифікація за допомогою методу найближчого сусіда.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20196" t="13824" r="16712" b="16704"/>
          <a:stretch>
            <a:fillRect/>
          </a:stretch>
        </p:blipFill>
        <p:spPr bwMode="auto">
          <a:xfrm>
            <a:off x="971600" y="1628800"/>
            <a:ext cx="66967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Приклад випадкового лісу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77686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uk-UA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5472608" y="160980"/>
          <a:ext cx="1403648" cy="6652396"/>
        </p:xfrm>
        <a:graphic>
          <a:graphicData uri="http://schemas.openxmlformats.org/presentationml/2006/ole">
            <p:oleObj spid="_x0000_s8193" name="Visio" r:id="rId3" imgW="1795917" imgH="8489951" progId="Visio.Drawing.11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2132856"/>
            <a:ext cx="4032448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програми отримання гістограми ЛБШ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7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632848" cy="49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4716016" y="0"/>
          <a:ext cx="2915816" cy="6867013"/>
        </p:xfrm>
        <a:graphic>
          <a:graphicData uri="http://schemas.openxmlformats.org/presentationml/2006/ole">
            <p:oleObj spid="_x0000_s7169" name="Visio" r:id="rId3" imgW="4385999" imgH="10577887" progId="Visio.Drawing.11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1484784"/>
            <a:ext cx="3672408" cy="1828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Схема роботи системи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8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5536" y="62068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Схема даних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020888" y="188639"/>
          <a:ext cx="5007496" cy="6431849"/>
        </p:xfrm>
        <a:graphic>
          <a:graphicData uri="http://schemas.openxmlformats.org/presentationml/2006/ole">
            <p:oleObj spid="_x0000_s9219" name="Visio" r:id="rId3" imgW="6305279" imgH="8342837" progId="Visio.Drawing.11">
              <p:embed/>
            </p:oleObj>
          </a:graphicData>
        </a:graphic>
      </p:graphicFrame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537518" cy="457200"/>
          </a:xfrm>
        </p:spPr>
        <p:txBody>
          <a:bodyPr>
            <a:normAutofit/>
          </a:bodyPr>
          <a:lstStyle/>
          <a:p>
            <a:pPr algn="ctr"/>
            <a:fld id="{A87B5666-EF71-4FF7-BBAC-39485A0F9362}" type="slidenum">
              <a:rPr lang="ru-RU" sz="2400" smtClean="0"/>
              <a:pPr algn="ctr"/>
              <a:t>9</a:t>
            </a:fld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1157</TotalTime>
  <Words>652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Изящная</vt:lpstr>
      <vt:lpstr>Visio</vt:lpstr>
      <vt:lpstr>“Розробка алгоритмічного та програмного забезпечення методу випадкових лісів в задачах класифікації зображень”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 реального часу</dc:title>
  <dc:creator>User</dc:creator>
  <cp:lastModifiedBy>User</cp:lastModifiedBy>
  <cp:revision>102</cp:revision>
  <dcterms:created xsi:type="dcterms:W3CDTF">2013-11-23T14:29:37Z</dcterms:created>
  <dcterms:modified xsi:type="dcterms:W3CDTF">2015-11-23T20:59:41Z</dcterms:modified>
</cp:coreProperties>
</file>