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61" r:id="rId4"/>
    <p:sldId id="272" r:id="rId5"/>
    <p:sldId id="274" r:id="rId6"/>
    <p:sldId id="266" r:id="rId7"/>
    <p:sldId id="267" r:id="rId8"/>
    <p:sldId id="273" r:id="rId9"/>
    <p:sldId id="268" r:id="rId10"/>
    <p:sldId id="269" r:id="rId11"/>
    <p:sldId id="271" r:id="rId12"/>
    <p:sldId id="275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9" autoAdjust="0"/>
    <p:restoredTop sz="94660"/>
  </p:normalViewPr>
  <p:slideViewPr>
    <p:cSldViewPr>
      <p:cViewPr>
        <p:scale>
          <a:sx n="75" d="100"/>
          <a:sy n="75" d="100"/>
        </p:scale>
        <p:origin x="-118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9;&#1085;&#1110;&#1074;&#1077;&#1088;\&#1057;&#1072;&#1085;&#1103;\5%20&#1082;&#1091;&#1088;&#1089;\1%20&#1090;&#1088;&#1080;&#1084;&#1077;&#1089;&#1090;&#1088;\&#1053;&#1056;\&#1088;&#1086;&#1073;&#1086;&#1090;&#1072;%20&#1085;&#1072;%20&#1082;&#1086;&#1085;&#1082;&#1091;&#1088;&#1089;\&#1088;&#1086;&#1073;&#1086;&#1090;&#1072;\&#1075;&#1088;&#1072;&#1092;&#1110;&#1082;&#108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9;&#1085;&#1110;&#1074;&#1077;&#1088;\&#1057;&#1072;&#1085;&#1103;\5%20&#1082;&#1091;&#1088;&#1089;\1%20&#1090;&#1088;&#1080;&#1084;&#1077;&#1089;&#1090;&#1088;\&#1053;&#1056;\&#1088;&#1086;&#1073;&#1086;&#1090;&#1072;%20&#1085;&#1072;%20&#1082;&#1086;&#1085;&#1082;&#1091;&#1088;&#1089;\&#1088;&#1086;&#1073;&#1086;&#1090;&#1072;\&#1075;&#1088;&#1072;&#1092;&#1110;&#1082;&#108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Лист1!$D$33</c:f>
              <c:strCache>
                <c:ptCount val="1"/>
                <c:pt idx="0">
                  <c:v>Повнота (Jaccard)</c:v>
                </c:pt>
              </c:strCache>
            </c:strRef>
          </c:tx>
          <c:invertIfNegative val="0"/>
          <c:cat>
            <c:strRef>
              <c:f>(Лист1!$E$22,Лист1!$G$22,Лист1!$I$22,Лист1!$K$22)</c:f>
              <c:strCache>
                <c:ptCount val="4"/>
                <c:pt idx="0">
                  <c:v>власна розробка</c:v>
                </c:pt>
                <c:pt idx="1">
                  <c:v>rise-top</c:v>
                </c:pt>
                <c:pt idx="2">
                  <c:v>advego</c:v>
                </c:pt>
                <c:pt idx="3">
                  <c:v>seotool</c:v>
                </c:pt>
              </c:strCache>
            </c:strRef>
          </c:cat>
          <c:val>
            <c:numRef>
              <c:f>(Лист1!$E$33,Лист1!$G$33,Лист1!$I$33,Лист1!$K$33)</c:f>
              <c:numCache>
                <c:formatCode>General</c:formatCode>
                <c:ptCount val="4"/>
                <c:pt idx="0">
                  <c:v>0.4</c:v>
                </c:pt>
                <c:pt idx="1">
                  <c:v>0.27272727272727271</c:v>
                </c:pt>
                <c:pt idx="2">
                  <c:v>0.27272727272727271</c:v>
                </c:pt>
                <c:pt idx="3">
                  <c:v>0.27272727272727271</c:v>
                </c:pt>
              </c:numCache>
            </c:numRef>
          </c:val>
        </c:ser>
        <c:ser>
          <c:idx val="1"/>
          <c:order val="1"/>
          <c:tx>
            <c:strRef>
              <c:f>Лист1!$D$34</c:f>
              <c:strCache>
                <c:ptCount val="1"/>
                <c:pt idx="0">
                  <c:v>Повнота (Absolute)</c:v>
                </c:pt>
              </c:strCache>
            </c:strRef>
          </c:tx>
          <c:invertIfNegative val="0"/>
          <c:cat>
            <c:strRef>
              <c:f>(Лист1!$E$22,Лист1!$G$22,Лист1!$I$22,Лист1!$K$22)</c:f>
              <c:strCache>
                <c:ptCount val="4"/>
                <c:pt idx="0">
                  <c:v>власна розробка</c:v>
                </c:pt>
                <c:pt idx="1">
                  <c:v>rise-top</c:v>
                </c:pt>
                <c:pt idx="2">
                  <c:v>advego</c:v>
                </c:pt>
                <c:pt idx="3">
                  <c:v>seotool</c:v>
                </c:pt>
              </c:strCache>
            </c:strRef>
          </c:cat>
          <c:val>
            <c:numRef>
              <c:f>(Лист1!$E$34,Лист1!$G$34,Лист1!$I$34,Лист1!$K$34)</c:f>
              <c:numCache>
                <c:formatCode>General</c:formatCode>
                <c:ptCount val="4"/>
                <c:pt idx="0">
                  <c:v>0.5714285714285714</c:v>
                </c:pt>
                <c:pt idx="1">
                  <c:v>0.42857142857142855</c:v>
                </c:pt>
                <c:pt idx="2">
                  <c:v>0.42857142857142855</c:v>
                </c:pt>
                <c:pt idx="3">
                  <c:v>0.42857142857142855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028608"/>
        <c:axId val="101030144"/>
      </c:barChart>
      <c:catAx>
        <c:axId val="101028608"/>
        <c:scaling>
          <c:orientation val="minMax"/>
        </c:scaling>
        <c:delete val="0"/>
        <c:axPos val="b"/>
        <c:majorTickMark val="out"/>
        <c:minorTickMark val="none"/>
        <c:tickLblPos val="nextTo"/>
        <c:crossAx val="101030144"/>
        <c:crosses val="autoZero"/>
        <c:auto val="1"/>
        <c:lblAlgn val="ctr"/>
        <c:lblOffset val="100"/>
        <c:noMultiLvlLbl val="0"/>
      </c:catAx>
      <c:valAx>
        <c:axId val="101030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1028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Лист1!$D$54</c:f>
              <c:strCache>
                <c:ptCount val="1"/>
                <c:pt idx="0">
                  <c:v>Евклідова відстань</c:v>
                </c:pt>
              </c:strCache>
            </c:strRef>
          </c:tx>
          <c:invertIfNegative val="0"/>
          <c:cat>
            <c:strRef>
              <c:f>(Лист1!$E$22,Лист1!$G$22,Лист1!$I$22,Лист1!$K$22)</c:f>
              <c:strCache>
                <c:ptCount val="4"/>
                <c:pt idx="0">
                  <c:v>власна розробка</c:v>
                </c:pt>
                <c:pt idx="1">
                  <c:v>rise-top</c:v>
                </c:pt>
                <c:pt idx="2">
                  <c:v>advego</c:v>
                </c:pt>
                <c:pt idx="3">
                  <c:v>seotool</c:v>
                </c:pt>
              </c:strCache>
            </c:strRef>
          </c:cat>
          <c:val>
            <c:numRef>
              <c:f>(Лист1!$E$54,Лист1!$G$54,Лист1!$I$54,Лист1!$K$54)</c:f>
              <c:numCache>
                <c:formatCode>General</c:formatCode>
                <c:ptCount val="4"/>
                <c:pt idx="0" formatCode="0.00">
                  <c:v>8.1199999999999992</c:v>
                </c:pt>
                <c:pt idx="1">
                  <c:v>11.31</c:v>
                </c:pt>
                <c:pt idx="2">
                  <c:v>9.43</c:v>
                </c:pt>
                <c:pt idx="3">
                  <c:v>11.31</c:v>
                </c:pt>
              </c:numCache>
            </c:numRef>
          </c:val>
        </c:ser>
        <c:ser>
          <c:idx val="1"/>
          <c:order val="1"/>
          <c:tx>
            <c:strRef>
              <c:f>Лист1!$D$55</c:f>
              <c:strCache>
                <c:ptCount val="1"/>
                <c:pt idx="0">
                  <c:v>Манхеттенська відстань</c:v>
                </c:pt>
              </c:strCache>
            </c:strRef>
          </c:tx>
          <c:invertIfNegative val="0"/>
          <c:cat>
            <c:strRef>
              <c:f>(Лист1!$E$22,Лист1!$G$22,Лист1!$I$22,Лист1!$K$22)</c:f>
              <c:strCache>
                <c:ptCount val="4"/>
                <c:pt idx="0">
                  <c:v>власна розробка</c:v>
                </c:pt>
                <c:pt idx="1">
                  <c:v>rise-top</c:v>
                </c:pt>
                <c:pt idx="2">
                  <c:v>advego</c:v>
                </c:pt>
                <c:pt idx="3">
                  <c:v>seotool</c:v>
                </c:pt>
              </c:strCache>
            </c:strRef>
          </c:cat>
          <c:val>
            <c:numRef>
              <c:f>(Лист1!$E$55,Лист1!$G$55,Лист1!$I$55,Лист1!$K$55)</c:f>
              <c:numCache>
                <c:formatCode>General</c:formatCode>
                <c:ptCount val="4"/>
                <c:pt idx="0">
                  <c:v>18</c:v>
                </c:pt>
                <c:pt idx="1">
                  <c:v>26</c:v>
                </c:pt>
                <c:pt idx="2">
                  <c:v>19</c:v>
                </c:pt>
                <c:pt idx="3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567296"/>
        <c:axId val="102577280"/>
      </c:barChart>
      <c:catAx>
        <c:axId val="102567296"/>
        <c:scaling>
          <c:orientation val="minMax"/>
        </c:scaling>
        <c:delete val="0"/>
        <c:axPos val="b"/>
        <c:majorTickMark val="out"/>
        <c:minorTickMark val="none"/>
        <c:tickLblPos val="nextTo"/>
        <c:crossAx val="102577280"/>
        <c:crosses val="autoZero"/>
        <c:auto val="1"/>
        <c:lblAlgn val="ctr"/>
        <c:lblOffset val="100"/>
        <c:noMultiLvlLbl val="0"/>
      </c:catAx>
      <c:valAx>
        <c:axId val="102577280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025672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97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36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84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700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451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1D3641"/>
                </a:solidFill>
              </a:rPr>
              <a:pPr/>
              <a:t>23.11.2015</a:t>
            </a:fld>
            <a:endParaRPr lang="ru-RU">
              <a:solidFill>
                <a:srgbClr val="1D3641"/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D3641"/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1D3641"/>
                </a:solidFill>
              </a:rPr>
              <a:pPr/>
              <a:t>‹#›</a:t>
            </a:fld>
            <a:endParaRPr lang="ru-RU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620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682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923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967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248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7996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5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09518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082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767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1D3641"/>
                </a:solidFill>
              </a:rPr>
              <a:pPr/>
              <a:t>23.11.2015</a:t>
            </a:fld>
            <a:endParaRPr lang="ru-RU">
              <a:solidFill>
                <a:srgbClr val="1D3641"/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D3641"/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1D3641"/>
                </a:solidFill>
              </a:rPr>
              <a:pPr/>
              <a:t>‹#›</a:t>
            </a:fld>
            <a:endParaRPr lang="ru-RU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419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67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20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732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739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11390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5649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587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6B57516-9ADA-433A-A407-F96320035560}" type="datetimeFigureOut">
              <a:rPr lang="ru-RU" smtClean="0">
                <a:solidFill>
                  <a:srgbClr val="DFE6D0"/>
                </a:solidFill>
              </a:rPr>
              <a:pPr/>
              <a:t>23.11.2015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72B6BD-5F81-4092-91A6-664385CC83AA}" type="slidenum">
              <a:rPr lang="ru-RU" smtClean="0">
                <a:solidFill>
                  <a:srgbClr val="DFE6D0"/>
                </a:solidFill>
              </a:rPr>
              <a:pPr/>
              <a:t>‹#›</a:t>
            </a:fld>
            <a:endParaRPr lang="ru-RU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146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2400" dirty="0"/>
              <a:t>Метод визначення ключових слів англомовного тексту на основі інструментальних засобів пакету </a:t>
            </a:r>
            <a:r>
              <a:rPr lang="uk-UA" sz="2400" dirty="0" err="1"/>
              <a:t>DKPro</a:t>
            </a:r>
            <a:r>
              <a:rPr lang="uk-UA" sz="2400" dirty="0"/>
              <a:t> </a:t>
            </a:r>
            <a:r>
              <a:rPr lang="uk-UA" sz="2400" dirty="0" err="1"/>
              <a:t>Core</a:t>
            </a:r>
            <a:endParaRPr lang="uk-UA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sz="2400" dirty="0"/>
              <a:t>Керівник</a:t>
            </a:r>
            <a:r>
              <a:rPr lang="ru-RU" sz="2400" dirty="0"/>
              <a:t>: д.т.н., проф., </a:t>
            </a:r>
            <a:r>
              <a:rPr lang="ru-RU" sz="2400" dirty="0" err="1"/>
              <a:t>Бісікало</a:t>
            </a:r>
            <a:r>
              <a:rPr lang="ru-RU" sz="2400" dirty="0"/>
              <a:t> О. В</a:t>
            </a:r>
            <a:r>
              <a:rPr lang="ru-RU" sz="2400" dirty="0" smtClean="0"/>
              <a:t>.</a:t>
            </a:r>
            <a:endParaRPr lang="uk-UA" sz="2400" dirty="0" smtClean="0"/>
          </a:p>
          <a:p>
            <a:r>
              <a:rPr lang="uk-UA" sz="2400" dirty="0" smtClean="0"/>
              <a:t>Виконав</a:t>
            </a:r>
            <a:r>
              <a:rPr lang="ru-RU" sz="2400" dirty="0"/>
              <a:t>: Яхимович О. В. </a:t>
            </a:r>
            <a:r>
              <a:rPr lang="ru-RU" sz="2400" dirty="0" smtClean="0"/>
              <a:t>1КСУА</a:t>
            </a:r>
            <a:r>
              <a:rPr lang="uk-UA" sz="2400" dirty="0" smtClean="0"/>
              <a:t>-14 </a:t>
            </a:r>
            <a:r>
              <a:rPr lang="ru-RU" sz="2400" dirty="0"/>
              <a:t>м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68594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uk-UA" dirty="0">
                <a:cs typeface="Times New Roman" pitchFamily="18" charset="0"/>
              </a:rPr>
              <a:t>Публікації</a:t>
            </a:r>
            <a:r>
              <a:rPr lang="uk-UA" dirty="0" smtClean="0"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r>
              <a:rPr lang="ru-RU" sz="1200" b="1" dirty="0"/>
              <a:t>Конференц</a:t>
            </a:r>
            <a:r>
              <a:rPr lang="uk-UA" sz="1200" b="1" dirty="0" err="1"/>
              <a:t>ії</a:t>
            </a:r>
            <a:endParaRPr lang="ru-RU" sz="1200" dirty="0"/>
          </a:p>
          <a:p>
            <a:r>
              <a:rPr lang="uk-UA" sz="1200" dirty="0" err="1"/>
              <a:t>Бісікало</a:t>
            </a:r>
            <a:r>
              <a:rPr lang="uk-UA" sz="1200" dirty="0"/>
              <a:t> О.В. Моделювання процесів побудови парадигматичних зв’язків між словоформами на основі вимірювання текстової інформації / О.В. </a:t>
            </a:r>
            <a:r>
              <a:rPr lang="uk-UA" sz="1200" dirty="0" err="1"/>
              <a:t>Бісікало</a:t>
            </a:r>
            <a:r>
              <a:rPr lang="uk-UA" sz="1200" dirty="0"/>
              <a:t>, С.С. </a:t>
            </a:r>
            <a:r>
              <a:rPr lang="uk-UA" sz="1200" dirty="0" err="1"/>
              <a:t>Траченко</a:t>
            </a:r>
            <a:r>
              <a:rPr lang="uk-UA" sz="1200" dirty="0"/>
              <a:t>, О.В. </a:t>
            </a:r>
            <a:r>
              <a:rPr lang="uk-UA" sz="1200" dirty="0" err="1"/>
              <a:t>Яхимович</a:t>
            </a:r>
            <a:r>
              <a:rPr lang="uk-UA" sz="1200" dirty="0"/>
              <a:t>, А.І. </a:t>
            </a:r>
            <a:r>
              <a:rPr lang="uk-UA" sz="1200" dirty="0" err="1"/>
              <a:t>Лісовенко</a:t>
            </a:r>
            <a:r>
              <a:rPr lang="uk-UA" sz="1200" dirty="0"/>
              <a:t> // Вимірювання, контроль та діагностика в технічних системах (ВКДТС-2015): збірник тез доповідей IІІ </a:t>
            </a:r>
            <a:r>
              <a:rPr lang="uk-UA" sz="1200" dirty="0" err="1"/>
              <a:t>міжнар</a:t>
            </a:r>
            <a:r>
              <a:rPr lang="uk-UA" sz="1200" dirty="0"/>
              <a:t>. наук. </a:t>
            </a:r>
            <a:r>
              <a:rPr lang="uk-UA" sz="1200" dirty="0" err="1"/>
              <a:t>конф</a:t>
            </a:r>
            <a:r>
              <a:rPr lang="uk-UA" sz="1200" dirty="0"/>
              <a:t>. (Вінниця, 27-29 жовтня 2015 р.). – Вінниця: ПП «ТД «Едельвейс і К», 2015. – С. 119-121.</a:t>
            </a:r>
            <a:endParaRPr lang="ru-RU" sz="1200" dirty="0"/>
          </a:p>
          <a:p>
            <a:r>
              <a:rPr lang="uk-UA" sz="1200" dirty="0" err="1"/>
              <a:t>Бісікало</a:t>
            </a:r>
            <a:r>
              <a:rPr lang="uk-UA" sz="1200" dirty="0"/>
              <a:t>, О. В; </a:t>
            </a:r>
            <a:r>
              <a:rPr lang="uk-UA" sz="1200" dirty="0" err="1"/>
              <a:t>Яхимович</a:t>
            </a:r>
            <a:r>
              <a:rPr lang="uk-UA" sz="1200" dirty="0"/>
              <a:t>, О. В. Автоматизація побудови </a:t>
            </a:r>
            <a:r>
              <a:rPr lang="uk-UA" sz="1200" dirty="0" err="1"/>
              <a:t>тезарусу</a:t>
            </a:r>
            <a:r>
              <a:rPr lang="uk-UA" sz="1200" dirty="0"/>
              <a:t>. XLIII регіональна науково-технічна конференція професорсько-викладацького складу, співробітників та студентів університету з участю працівників науково-дослідних організацій та інженерно-технічних працівників підприємств м. Вінниці та області відбулась 6-7 березня 2014 року.</a:t>
            </a:r>
            <a:endParaRPr lang="ru-RU" sz="1200" dirty="0"/>
          </a:p>
          <a:p>
            <a:r>
              <a:rPr lang="uk-UA" sz="1200" dirty="0" err="1"/>
              <a:t>Бісікало</a:t>
            </a:r>
            <a:r>
              <a:rPr lang="uk-UA" sz="1200" dirty="0"/>
              <a:t>, О. В; </a:t>
            </a:r>
            <a:r>
              <a:rPr lang="uk-UA" sz="1200" dirty="0" err="1"/>
              <a:t>Яхимович</a:t>
            </a:r>
            <a:r>
              <a:rPr lang="uk-UA" sz="1200" dirty="0"/>
              <a:t>, О. В. Застосування інструментальних засобів пакету DKPRO CORE для визначення ключових слів англомовного тексту. XLIV регіональна науково-технічна конференція професорсько-викладацького складу, співробітників та студентів університету з участю працівників науково-дослідних організацій та інженерно-технічних працівників підприємств м. Вінниці та області відбулась 3-6 березня 2015 року.</a:t>
            </a:r>
            <a:endParaRPr lang="ru-RU" sz="1200" dirty="0"/>
          </a:p>
          <a:p>
            <a:r>
              <a:rPr lang="uk-UA" sz="1200" dirty="0" err="1"/>
              <a:t>Бісікало</a:t>
            </a:r>
            <a:r>
              <a:rPr lang="uk-UA" sz="1200" dirty="0"/>
              <a:t>, О. В; </a:t>
            </a:r>
            <a:r>
              <a:rPr lang="uk-UA" sz="1200" dirty="0" err="1"/>
              <a:t>Яхимович</a:t>
            </a:r>
            <a:r>
              <a:rPr lang="uk-UA" sz="1200" dirty="0"/>
              <a:t>, О. В. Визначення ключових слів англомовного тексту з використанням технології DKPRO CORE. ВНТУ, Міжнародна </a:t>
            </a:r>
            <a:r>
              <a:rPr lang="uk-UA" sz="1200" dirty="0" err="1"/>
              <a:t>Інтернет-конференція</a:t>
            </a:r>
            <a:r>
              <a:rPr lang="uk-UA" sz="1200" dirty="0"/>
              <a:t> «Молодь в технічних науках: дослідження, проблеми, перспективи (МНТ-2015)», 23-26 квітня 2015 р. С. 72-74.</a:t>
            </a:r>
            <a:endParaRPr lang="ru-RU" sz="1200" dirty="0"/>
          </a:p>
          <a:p>
            <a:r>
              <a:rPr lang="ru-RU" sz="1200" dirty="0" err="1"/>
              <a:t>Бісікало</a:t>
            </a:r>
            <a:r>
              <a:rPr lang="ru-RU" sz="1200" dirty="0"/>
              <a:t>, О. В., </a:t>
            </a:r>
            <a:r>
              <a:rPr lang="ru-RU" sz="1200" dirty="0" err="1"/>
              <a:t>Лісовенко</a:t>
            </a:r>
            <a:r>
              <a:rPr lang="ru-RU" sz="1200" dirty="0"/>
              <a:t>, А. І., Яхимович, О. В., </a:t>
            </a:r>
            <a:r>
              <a:rPr lang="ru-RU" sz="1200" dirty="0" err="1"/>
              <a:t>Траченко</a:t>
            </a:r>
            <a:r>
              <a:rPr lang="ru-RU" sz="1200" dirty="0"/>
              <a:t>, С. С. </a:t>
            </a:r>
            <a:r>
              <a:rPr lang="uk-UA" sz="1200" dirty="0"/>
              <a:t>Підтримка діалогу з навчальним контентом. Міжнародна конференція з адаптивних технологій управління навчанням ATL-2015, 23-25 вересня 2015 р. С. 97-100</a:t>
            </a:r>
            <a:r>
              <a:rPr lang="uk-UA" sz="1200" dirty="0" smtClean="0"/>
              <a:t>.</a:t>
            </a:r>
            <a:endParaRPr lang="ru-RU" sz="1200" dirty="0"/>
          </a:p>
          <a:p>
            <a:r>
              <a:rPr lang="uk-UA" sz="1200" b="1" dirty="0"/>
              <a:t>Статті</a:t>
            </a:r>
            <a:endParaRPr lang="ru-RU" sz="1200" dirty="0"/>
          </a:p>
          <a:p>
            <a:r>
              <a:rPr lang="ru-RU" sz="1200" dirty="0" err="1"/>
              <a:t>Бісікало</a:t>
            </a:r>
            <a:r>
              <a:rPr lang="ru-RU" sz="1200" dirty="0"/>
              <a:t>, О. В</a:t>
            </a:r>
            <a:r>
              <a:rPr lang="uk-UA" sz="1200" dirty="0"/>
              <a:t>; </a:t>
            </a:r>
            <a:r>
              <a:rPr lang="ru-RU" sz="1200" dirty="0"/>
              <a:t>Яхимович, О. В. Метод </a:t>
            </a:r>
            <a:r>
              <a:rPr lang="ru-RU" sz="1200" dirty="0" err="1"/>
              <a:t>визначення</a:t>
            </a:r>
            <a:r>
              <a:rPr lang="ru-RU" sz="1200" dirty="0"/>
              <a:t> </a:t>
            </a:r>
            <a:r>
              <a:rPr lang="ru-RU" sz="1200" dirty="0" err="1"/>
              <a:t>ключових</a:t>
            </a:r>
            <a:r>
              <a:rPr lang="ru-RU" sz="1200" dirty="0"/>
              <a:t> </a:t>
            </a:r>
            <a:r>
              <a:rPr lang="ru-RU" sz="1200" dirty="0" err="1"/>
              <a:t>слів</a:t>
            </a:r>
            <a:r>
              <a:rPr lang="ru-RU" sz="1200" dirty="0"/>
              <a:t> </a:t>
            </a:r>
            <a:r>
              <a:rPr lang="ru-RU" sz="1200" dirty="0" err="1"/>
              <a:t>англомовного</a:t>
            </a:r>
            <a:r>
              <a:rPr lang="ru-RU" sz="1200" dirty="0"/>
              <a:t> тексту на </a:t>
            </a:r>
            <a:r>
              <a:rPr lang="ru-RU" sz="1200" dirty="0" err="1"/>
              <a:t>основі</a:t>
            </a:r>
            <a:r>
              <a:rPr lang="ru-RU" sz="1200" dirty="0"/>
              <a:t> </a:t>
            </a:r>
            <a:r>
              <a:rPr lang="ru-RU" sz="1200" dirty="0" err="1"/>
              <a:t>Dkpro</a:t>
            </a:r>
            <a:r>
              <a:rPr lang="ru-RU" sz="1200" dirty="0"/>
              <a:t> </a:t>
            </a:r>
            <a:r>
              <a:rPr lang="ru-RU" sz="1200" dirty="0" err="1"/>
              <a:t>Core</a:t>
            </a:r>
            <a:r>
              <a:rPr lang="ru-RU" sz="1200" dirty="0"/>
              <a:t>. Технологический аудит и резервы производства, </a:t>
            </a:r>
            <a:r>
              <a:rPr lang="uk-UA" sz="1200" dirty="0"/>
              <a:t>2015, № 2 (21), том 1. С. 26-30.</a:t>
            </a:r>
            <a:endParaRPr lang="ru-RU" sz="1200" dirty="0"/>
          </a:p>
          <a:p>
            <a:r>
              <a:rPr lang="ru-RU" sz="1200" dirty="0" err="1"/>
              <a:t>Бісікало</a:t>
            </a:r>
            <a:r>
              <a:rPr lang="ru-RU" sz="1200" dirty="0"/>
              <a:t>, О. В., </a:t>
            </a:r>
            <a:r>
              <a:rPr lang="ru-RU" sz="1200" dirty="0" err="1"/>
              <a:t>Лісовенко</a:t>
            </a:r>
            <a:r>
              <a:rPr lang="ru-RU" sz="1200" dirty="0"/>
              <a:t>, А. І., Яхимович, О. В., </a:t>
            </a:r>
            <a:r>
              <a:rPr lang="ru-RU" sz="1200" dirty="0" err="1"/>
              <a:t>Траченко</a:t>
            </a:r>
            <a:r>
              <a:rPr lang="ru-RU" sz="1200" dirty="0"/>
              <a:t>, С. С. (2015). </a:t>
            </a:r>
            <a:r>
              <a:rPr lang="ru-RU" sz="1200" dirty="0" err="1"/>
              <a:t>Визначення</a:t>
            </a:r>
            <a:r>
              <a:rPr lang="ru-RU" sz="1200" dirty="0"/>
              <a:t> </a:t>
            </a:r>
            <a:r>
              <a:rPr lang="ru-RU" sz="1200" dirty="0" err="1"/>
              <a:t>змістовних</a:t>
            </a:r>
            <a:r>
              <a:rPr lang="ru-RU" sz="1200" dirty="0"/>
              <a:t> </a:t>
            </a:r>
            <a:r>
              <a:rPr lang="ru-RU" sz="1200" dirty="0" err="1"/>
              <a:t>ознак</a:t>
            </a:r>
            <a:r>
              <a:rPr lang="ru-RU" sz="1200" dirty="0"/>
              <a:t> тексту на </a:t>
            </a:r>
            <a:r>
              <a:rPr lang="ru-RU" sz="1200" dirty="0" err="1"/>
              <a:t>основі</a:t>
            </a:r>
            <a:r>
              <a:rPr lang="ru-RU" sz="1200" dirty="0"/>
              <a:t> </a:t>
            </a:r>
            <a:r>
              <a:rPr lang="ru-RU" sz="1200" dirty="0" err="1"/>
              <a:t>аналізу</a:t>
            </a:r>
            <a:r>
              <a:rPr lang="ru-RU" sz="1200" dirty="0"/>
              <a:t> </a:t>
            </a:r>
            <a:r>
              <a:rPr lang="ru-RU" sz="1200" dirty="0" err="1"/>
              <a:t>зв’язків</a:t>
            </a:r>
            <a:r>
              <a:rPr lang="ru-RU" sz="1200" dirty="0"/>
              <a:t> </a:t>
            </a:r>
            <a:r>
              <a:rPr lang="ru-RU" sz="1200" dirty="0" err="1"/>
              <a:t>між</a:t>
            </a:r>
            <a:r>
              <a:rPr lang="ru-RU" sz="1200" dirty="0"/>
              <a:t> </a:t>
            </a:r>
            <a:r>
              <a:rPr lang="ru-RU" sz="1200" dirty="0" err="1"/>
              <a:t>лексичними</a:t>
            </a:r>
            <a:r>
              <a:rPr lang="ru-RU" sz="1200" dirty="0"/>
              <a:t> </a:t>
            </a:r>
            <a:r>
              <a:rPr lang="ru-RU" sz="1200" dirty="0" err="1"/>
              <a:t>одиницями</a:t>
            </a:r>
            <a:r>
              <a:rPr lang="ru-RU" sz="1200" dirty="0"/>
              <a:t>. </a:t>
            </a:r>
            <a:r>
              <a:rPr lang="ru-RU" sz="1200" dirty="0" err="1"/>
              <a:t>Вісник</a:t>
            </a:r>
            <a:r>
              <a:rPr lang="ru-RU" sz="1200" dirty="0"/>
              <a:t> </a:t>
            </a:r>
            <a:r>
              <a:rPr lang="ru-RU" sz="1200" dirty="0" err="1"/>
              <a:t>Національного</a:t>
            </a:r>
            <a:r>
              <a:rPr lang="ru-RU" sz="1200" dirty="0"/>
              <a:t> </a:t>
            </a:r>
            <a:r>
              <a:rPr lang="ru-RU" sz="1200" dirty="0" err="1"/>
              <a:t>технічного</a:t>
            </a:r>
            <a:r>
              <a:rPr lang="ru-RU" sz="1200" dirty="0"/>
              <a:t> </a:t>
            </a:r>
            <a:r>
              <a:rPr lang="ru-RU" sz="1200" dirty="0" err="1" smtClean="0"/>
              <a:t>університету</a:t>
            </a:r>
            <a:r>
              <a:rPr lang="ru-RU" sz="1200" dirty="0" smtClean="0"/>
              <a:t> «ХПІ», </a:t>
            </a:r>
            <a:r>
              <a:rPr lang="ru-RU" sz="1200" dirty="0"/>
              <a:t>2015, № 21(1130). С 83-89.</a:t>
            </a:r>
          </a:p>
          <a:p>
            <a:r>
              <a:rPr lang="ru-RU" sz="1200" dirty="0" err="1"/>
              <a:t>Бісікало</a:t>
            </a:r>
            <a:r>
              <a:rPr lang="ru-RU" sz="1200" dirty="0"/>
              <a:t>, О. В</a:t>
            </a:r>
            <a:r>
              <a:rPr lang="uk-UA" sz="1200" dirty="0"/>
              <a:t>; </a:t>
            </a:r>
            <a:r>
              <a:rPr lang="ru-RU" sz="1200" dirty="0"/>
              <a:t>Яхимович, О. В. </a:t>
            </a:r>
            <a:r>
              <a:rPr lang="uk-UA" sz="1200" dirty="0"/>
              <a:t>Знаходження ключових слів англомовного тексту за допомогою інструментальних засобів пакету </a:t>
            </a:r>
            <a:r>
              <a:rPr lang="uk-UA" sz="1200" dirty="0" err="1"/>
              <a:t>DKProCore</a:t>
            </a:r>
            <a:r>
              <a:rPr lang="uk-UA" sz="1200" dirty="0"/>
              <a:t>. Інформаційні технології та комп’ютерна інженерія, 2015, №2. С. 10-14.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2873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uk-UA" dirty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62500" lnSpcReduction="20000"/>
          </a:bodyPr>
          <a:lstStyle/>
          <a:p>
            <a:r>
              <a:rPr lang="uk-UA" dirty="0"/>
              <a:t>Оскільки краща якість обробки тексту досягається лінгвістичними методами або ж при їх </a:t>
            </a:r>
            <a:r>
              <a:rPr lang="uk-UA" dirty="0" smtClean="0"/>
              <a:t>комбінації </a:t>
            </a:r>
            <a:r>
              <a:rPr lang="uk-UA" dirty="0"/>
              <a:t>зі статистичними, систему автоматичного визначення ключових фраз з тексту природною мовою слід розробляти з використанням морфологічного словника (лексикону) і синтаксичних правил. Ці дані визначаються попередньо і зберігаються в базі даних. Текст підлягає обробці аналізатором, який </a:t>
            </a:r>
            <a:r>
              <a:rPr lang="uk-UA" dirty="0" smtClean="0"/>
              <a:t>виробляє </a:t>
            </a:r>
            <a:r>
              <a:rPr lang="uk-UA" dirty="0"/>
              <a:t>інформацію про розділення тексту на абзаци, речення та окремі слова, що необхідно для подальшого оброблення. Кожне слово, виділене аналізатором, піддається морфологічному аналізу з метою побудови морфологічної інтерпретації, визначення основи слова і формування леми. На основі наявної </a:t>
            </a:r>
            <a:r>
              <a:rPr lang="uk-UA" dirty="0" smtClean="0"/>
              <a:t>інтерпретації </a:t>
            </a:r>
            <a:r>
              <a:rPr lang="uk-UA" dirty="0"/>
              <a:t>тексту виконується побудова та наповнення синтаксичних груп і виявлення відношень між ними. </a:t>
            </a:r>
            <a:endParaRPr lang="ru-RU" dirty="0" smtClean="0"/>
          </a:p>
          <a:p>
            <a:r>
              <a:rPr lang="uk-UA" dirty="0" smtClean="0"/>
              <a:t>В </a:t>
            </a:r>
            <a:r>
              <a:rPr lang="uk-UA" dirty="0"/>
              <a:t>роботі запропоновано метод визначення ключових слів, що базується на використанні додаткової інформації про складні залежності між членами англомовного речення. Для функціональної реалізації аналізатора тексту обрано популярний лінгвістичний пакет </a:t>
            </a:r>
            <a:r>
              <a:rPr lang="uk-UA" dirty="0" err="1"/>
              <a:t>DKPro</a:t>
            </a:r>
            <a:r>
              <a:rPr lang="uk-UA" dirty="0"/>
              <a:t> </a:t>
            </a:r>
            <a:r>
              <a:rPr lang="uk-UA" dirty="0" err="1"/>
              <a:t>Core</a:t>
            </a:r>
            <a:r>
              <a:rPr lang="uk-UA" dirty="0"/>
              <a:t>. Проведені експериментальні дослідження теоретичного обґрунтування методу підтвердили його якісні та кількісні переваги у порівнянні з відомими аналогами. Для англомовного тексту обсягом 1460 слів отримано збільшення повноти визначення ключових слів (на 31,8% за </a:t>
            </a:r>
            <a:r>
              <a:rPr lang="uk-UA" dirty="0" err="1"/>
              <a:t>Жаккаром</a:t>
            </a:r>
            <a:r>
              <a:rPr lang="uk-UA" dirty="0"/>
              <a:t> та на 25% за абсолютним значенням) і покращення точності (на 14% за евклідовою і на 5,3% </a:t>
            </a:r>
            <a:r>
              <a:rPr lang="uk-UA" dirty="0" err="1"/>
              <a:t>манхеттенською</a:t>
            </a:r>
            <a:r>
              <a:rPr lang="uk-UA" dirty="0"/>
              <a:t> відстанями</a:t>
            </a:r>
            <a:r>
              <a:rPr lang="uk-UA" dirty="0" smtClean="0"/>
              <a:t>).</a:t>
            </a:r>
            <a:endParaRPr lang="ru-RU" dirty="0" smtClean="0"/>
          </a:p>
          <a:p>
            <a:r>
              <a:rPr lang="uk-UA" dirty="0" smtClean="0"/>
              <a:t>Якість </a:t>
            </a:r>
            <a:r>
              <a:rPr lang="uk-UA" dirty="0"/>
              <a:t>отриманих результатів потенційно можна підвищити через окремий аналіз частин мови, оскільки ймовірність </a:t>
            </a:r>
            <a:r>
              <a:rPr lang="uk-UA" dirty="0" err="1"/>
              <a:t>релевантності</a:t>
            </a:r>
            <a:r>
              <a:rPr lang="uk-UA" dirty="0"/>
              <a:t> ключового слова, наприклад, іменника і прислівника буде </a:t>
            </a:r>
            <a:r>
              <a:rPr lang="uk-UA" dirty="0" smtClean="0"/>
              <a:t>відрізнятися</a:t>
            </a:r>
            <a:r>
              <a:rPr lang="uk-UA" dirty="0"/>
              <a:t>. Окрім цього, варто оцінити збільшення частотних показників для ключових слів шляхом реалізації наявних в </a:t>
            </a:r>
            <a:r>
              <a:rPr lang="uk-UA" dirty="0" err="1"/>
              <a:t>DKPro</a:t>
            </a:r>
            <a:r>
              <a:rPr lang="uk-UA" dirty="0"/>
              <a:t> </a:t>
            </a:r>
            <a:r>
              <a:rPr lang="uk-UA" dirty="0" err="1"/>
              <a:t>Core</a:t>
            </a:r>
            <a:r>
              <a:rPr lang="uk-UA" dirty="0"/>
              <a:t> компонентів для визначення </a:t>
            </a:r>
            <a:r>
              <a:rPr lang="uk-UA" dirty="0" err="1"/>
              <a:t>кореференційних</a:t>
            </a:r>
            <a:r>
              <a:rPr lang="uk-UA" dirty="0"/>
              <a:t> зв’язків.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2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Autofit/>
          </a:bodyPr>
          <a:lstStyle/>
          <a:p>
            <a:pPr algn="ctr"/>
            <a:r>
              <a:rPr lang="uk-UA" dirty="0" smtClean="0"/>
              <a:t>Дякую за увагу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65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uk-UA" dirty="0" smtClean="0"/>
              <a:t>Визначення </a:t>
            </a:r>
            <a:r>
              <a:rPr lang="uk-UA" dirty="0"/>
              <a:t>ключових слів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r>
              <a:rPr lang="uk-UA" sz="1200" b="1" dirty="0"/>
              <a:t>Актуальність дослідження</a:t>
            </a:r>
            <a:r>
              <a:rPr lang="uk-UA" sz="1200" dirty="0"/>
              <a:t>. Завдання виділення ключових слів з тексту виникає у бібліотечній справі, лексикографії та термінознавстві, а також в задачах інформаційного пошуку. В даний час обсяги і динаміка інформації, яка підлягає обробці в цих областях, роблять особливо актуальною задачу автоматичного визначення ключових слів, які можуть використовуватися для створення і розвитку термінологічних ресурсів, а також для ефективної обробки документів: індексування, реферування, </a:t>
            </a:r>
            <a:r>
              <a:rPr lang="uk-UA" sz="1200" dirty="0" err="1"/>
              <a:t>кластеризації</a:t>
            </a:r>
            <a:r>
              <a:rPr lang="uk-UA" sz="1200" dirty="0"/>
              <a:t> та класифікації.</a:t>
            </a:r>
            <a:endParaRPr lang="ru-RU" sz="1200" dirty="0"/>
          </a:p>
          <a:p>
            <a:r>
              <a:rPr lang="uk-UA" sz="1200" b="1" dirty="0"/>
              <a:t>Мета і завдання дослідження.</a:t>
            </a:r>
            <a:r>
              <a:rPr lang="uk-UA" sz="1200" dirty="0"/>
              <a:t> Мета роботи полягає у підвищенні точності визначення ключових слів з англомовного тексту.</a:t>
            </a:r>
            <a:endParaRPr lang="ru-RU" sz="1200" dirty="0"/>
          </a:p>
          <a:p>
            <a:r>
              <a:rPr lang="uk-UA" sz="1200" dirty="0"/>
              <a:t>Для досягнення поставленої мети необхідно розв’язати наступні задачі: аналіз й порівняльна характеристика відомих алгоритмів та методів визначення ключових слів; інформаційна оцінка </a:t>
            </a:r>
            <a:r>
              <a:rPr lang="uk-UA" sz="1200" dirty="0" err="1"/>
              <a:t>парсерингу</a:t>
            </a:r>
            <a:r>
              <a:rPr lang="uk-UA" sz="1200" dirty="0"/>
              <a:t> тексту для задачі визначення ключових слів; розробка алгоритму знаходження ключових слів; реалізація алгоритм у середовищі обраного сучасного лінгвістичного пакету; провести експериментальну оцінку точності та повноти знаходження ключових слів.</a:t>
            </a:r>
            <a:endParaRPr lang="ru-RU" sz="1200" dirty="0"/>
          </a:p>
          <a:p>
            <a:r>
              <a:rPr lang="uk-UA" sz="1200" b="1" dirty="0"/>
              <a:t>Об’єкт</a:t>
            </a:r>
            <a:r>
              <a:rPr lang="uk-UA" sz="1200" dirty="0"/>
              <a:t> </a:t>
            </a:r>
            <a:r>
              <a:rPr lang="uk-UA" sz="1200" b="1" dirty="0"/>
              <a:t>дослідження</a:t>
            </a:r>
            <a:r>
              <a:rPr lang="uk-UA" sz="1200" dirty="0"/>
              <a:t> ‒ процес обробки вербальної інформації для визначення ключових слів в тексті.</a:t>
            </a:r>
            <a:endParaRPr lang="ru-RU" sz="1200" dirty="0"/>
          </a:p>
          <a:p>
            <a:r>
              <a:rPr lang="uk-UA" sz="1200" b="1" dirty="0"/>
              <a:t>Предмет</a:t>
            </a:r>
            <a:r>
              <a:rPr lang="uk-UA" sz="1200" dirty="0"/>
              <a:t> </a:t>
            </a:r>
            <a:r>
              <a:rPr lang="uk-UA" sz="1200" b="1" dirty="0"/>
              <a:t>дослідження</a:t>
            </a:r>
            <a:r>
              <a:rPr lang="uk-UA" sz="1200" dirty="0"/>
              <a:t> – методи знаходження ключових слів в тексті</a:t>
            </a:r>
            <a:r>
              <a:rPr lang="uk-UA" sz="1200" dirty="0" smtClean="0"/>
              <a:t>.</a:t>
            </a:r>
          </a:p>
          <a:p>
            <a:r>
              <a:rPr lang="uk-UA" sz="1200" b="1" dirty="0"/>
              <a:t>Наукова новизна одержаних результатів.</a:t>
            </a:r>
            <a:r>
              <a:rPr lang="uk-UA" sz="1200" dirty="0"/>
              <a:t> </a:t>
            </a:r>
            <a:r>
              <a:rPr lang="uk-UA" sz="1200" dirty="0" smtClean="0"/>
              <a:t> Запропоновано </a:t>
            </a:r>
            <a:r>
              <a:rPr lang="uk-UA" sz="1200" dirty="0"/>
              <a:t>новий метод визначення ключових слів, який, на відміну від існуючих, базується на знаходженні синтаксичних зв’язків між словоформами у реченнях англомовного тексту за допомогою інструментальних можливостей пакету </a:t>
            </a:r>
            <a:r>
              <a:rPr lang="uk-UA" sz="1200" dirty="0" err="1"/>
              <a:t>DKPro</a:t>
            </a:r>
            <a:r>
              <a:rPr lang="uk-UA" sz="1200" dirty="0"/>
              <a:t> </a:t>
            </a:r>
            <a:r>
              <a:rPr lang="uk-UA" sz="1200" dirty="0" err="1"/>
              <a:t>Core</a:t>
            </a:r>
            <a:r>
              <a:rPr lang="uk-UA" sz="1200" dirty="0"/>
              <a:t>. Запропонований метод дає змогу підвищити</a:t>
            </a:r>
            <a:r>
              <a:rPr lang="uk-UA" sz="1200" dirty="0"/>
              <a:t> </a:t>
            </a:r>
            <a:r>
              <a:rPr lang="uk-UA" sz="1200" dirty="0"/>
              <a:t>кількісні характеристики </a:t>
            </a:r>
            <a:r>
              <a:rPr lang="uk-UA" sz="1200" dirty="0" err="1"/>
              <a:t>релевантності</a:t>
            </a:r>
            <a:r>
              <a:rPr lang="uk-UA" sz="1200" dirty="0"/>
              <a:t> отриманих ключових слів, а саме повноту (за </a:t>
            </a:r>
            <a:r>
              <a:rPr lang="uk-UA" sz="1200" dirty="0" err="1"/>
              <a:t>Жаккаром</a:t>
            </a:r>
            <a:r>
              <a:rPr lang="uk-UA" sz="1200" dirty="0"/>
              <a:t> і абсолютну) і точність (за евклідовою і </a:t>
            </a:r>
            <a:r>
              <a:rPr lang="uk-UA" sz="1200" dirty="0" err="1"/>
              <a:t>манхеттенською</a:t>
            </a:r>
            <a:r>
              <a:rPr lang="uk-UA" sz="1200" dirty="0"/>
              <a:t> відстанями</a:t>
            </a:r>
            <a:r>
              <a:rPr lang="uk-UA" sz="1200" smtClean="0"/>
              <a:t>). Набула подальшого розвитку інформаційна модель оброблення тексту, яка, на відміну від існуючих, враховує додаткову інформацію процесів парсерингу речень, що дозволило уточнити чисельні оцінки для визначення ключових слів тексту.</a:t>
            </a:r>
            <a:endParaRPr lang="ru-RU" sz="1200" smtClean="0"/>
          </a:p>
          <a:p>
            <a:r>
              <a:rPr lang="uk-UA" sz="1200" b="1" smtClean="0"/>
              <a:t>Практичне </a:t>
            </a:r>
            <a:r>
              <a:rPr lang="uk-UA" sz="1200" b="1" dirty="0"/>
              <a:t>значення одержаних результатів</a:t>
            </a:r>
            <a:r>
              <a:rPr lang="uk-UA" sz="1200" dirty="0"/>
              <a:t> роботи полягає у формальному описі методики знаходження ключових слів, створенні алгоритму її реалізації та розробці програми, що знаходить ключові слова на основі врахування зв’язків між словоформами у реченнях англомовного тексту.</a:t>
            </a:r>
            <a:endParaRPr lang="ru-RU" sz="1200" dirty="0"/>
          </a:p>
          <a:p>
            <a:r>
              <a:rPr lang="uk-UA" sz="1200" dirty="0"/>
              <a:t>Створені моделі, алгоритми та програмні засоби можуть буди використані при вирішенні практичних задач комп’ютерної лінгвістики, які потребують знаходження ключових слів, наприклад, для підвищення точності аналізу контенту сайту і підняття позиції сайту в результатах пошуку.</a:t>
            </a:r>
            <a:endParaRPr lang="uk-UA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1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uk-UA" dirty="0" smtClean="0"/>
              <a:t>Визначення </a:t>
            </a:r>
            <a:r>
              <a:rPr lang="uk-UA" dirty="0"/>
              <a:t>ключових слів</a:t>
            </a:r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208912" cy="3896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05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uk-UA" dirty="0" smtClean="0"/>
              <a:t>Визначення </a:t>
            </a:r>
            <a:r>
              <a:rPr lang="uk-UA" dirty="0"/>
              <a:t>ключових слів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101982"/>
              </p:ext>
            </p:extLst>
          </p:nvPr>
        </p:nvGraphicFramePr>
        <p:xfrm>
          <a:off x="611560" y="1772817"/>
          <a:ext cx="7920880" cy="43924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6495"/>
                <a:gridCol w="1042190"/>
                <a:gridCol w="3823819"/>
                <a:gridCol w="1737802"/>
                <a:gridCol w="880574"/>
              </a:tblGrid>
              <a:tr h="823203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№ </a:t>
                      </a:r>
                      <a:r>
                        <a:rPr lang="uk-UA" sz="1200" dirty="0">
                          <a:effectLst/>
                        </a:rPr>
                        <a:t>з/п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Склад речення / кількість слів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Тип речення та граф його дерева залежностей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Частотна формула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 smtClean="0">
                          <a:effectLst/>
                        </a:rPr>
                        <a:t>Кінце-ва</a:t>
                      </a:r>
                      <a:r>
                        <a:rPr lang="uk-UA" sz="1200" dirty="0" smtClean="0">
                          <a:effectLst/>
                        </a:rPr>
                        <a:t> частота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48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Ab / 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Словосполучення (Коріння дерева)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</a:t>
                      </a:r>
                      <a:r>
                        <a:rPr lang="uk-UA" sz="1200">
                          <a:effectLst/>
                        </a:rPr>
                        <a:t>+</a:t>
                      </a:r>
                      <a:r>
                        <a:rPr lang="en-US" sz="1200">
                          <a:effectLst/>
                        </a:rPr>
                        <a:t>b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48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Abc</a:t>
                      </a:r>
                      <a:r>
                        <a:rPr lang="en-US" sz="1200" dirty="0">
                          <a:effectLst/>
                        </a:rPr>
                        <a:t> / 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Лінійна </a:t>
                      </a:r>
                      <a:r>
                        <a:rPr lang="en-US" sz="1200">
                          <a:effectLst/>
                        </a:rPr>
                        <a:t>трій</a:t>
                      </a:r>
                      <a:r>
                        <a:rPr lang="uk-UA" sz="1200">
                          <a:effectLst/>
                        </a:rPr>
                        <a:t>ка (Бережи </a:t>
                      </a:r>
                      <a:r>
                        <a:rPr lang="uk-UA" sz="1200" u="sng">
                          <a:effectLst/>
                        </a:rPr>
                        <a:t>скарби</a:t>
                      </a:r>
                      <a:r>
                        <a:rPr lang="uk-UA" sz="1200">
                          <a:effectLst/>
                        </a:rPr>
                        <a:t> природи)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</a:t>
                      </a:r>
                      <a:r>
                        <a:rPr lang="uk-UA" sz="1200">
                          <a:effectLst/>
                        </a:rPr>
                        <a:t>+2</a:t>
                      </a:r>
                      <a:r>
                        <a:rPr lang="en-US" sz="1200">
                          <a:effectLst/>
                        </a:rPr>
                        <a:t>b</a:t>
                      </a:r>
                      <a:r>
                        <a:rPr lang="uk-UA" sz="1200">
                          <a:effectLst/>
                        </a:rPr>
                        <a:t>+</a:t>
                      </a:r>
                      <a:r>
                        <a:rPr lang="en-US" sz="1200">
                          <a:effectLst/>
                        </a:rPr>
                        <a:t>c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48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Abcd</a:t>
                      </a:r>
                      <a:r>
                        <a:rPr lang="en-US" sz="1200" dirty="0">
                          <a:effectLst/>
                        </a:rPr>
                        <a:t> / 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Лінійна четвірка (Отримав </a:t>
                      </a:r>
                      <a:r>
                        <a:rPr lang="uk-UA" sz="1200" u="sng">
                          <a:effectLst/>
                        </a:rPr>
                        <a:t>переклад</a:t>
                      </a:r>
                      <a:r>
                        <a:rPr lang="uk-UA" sz="1200">
                          <a:effectLst/>
                        </a:rPr>
                        <a:t> </a:t>
                      </a:r>
                      <a:r>
                        <a:rPr lang="uk-UA" sz="1200" u="sng">
                          <a:effectLst/>
                        </a:rPr>
                        <a:t>слова</a:t>
                      </a:r>
                      <a:r>
                        <a:rPr lang="uk-UA" sz="1200">
                          <a:effectLst/>
                        </a:rPr>
                        <a:t> дивного)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</a:t>
                      </a:r>
                      <a:r>
                        <a:rPr lang="uk-UA" sz="1200">
                          <a:effectLst/>
                        </a:rPr>
                        <a:t>+2</a:t>
                      </a:r>
                      <a:r>
                        <a:rPr lang="en-US" sz="1200">
                          <a:effectLst/>
                        </a:rPr>
                        <a:t>b</a:t>
                      </a:r>
                      <a:r>
                        <a:rPr lang="uk-UA" sz="1200">
                          <a:effectLst/>
                        </a:rPr>
                        <a:t>+2</a:t>
                      </a:r>
                      <a:r>
                        <a:rPr lang="en-US" sz="1200">
                          <a:effectLst/>
                        </a:rPr>
                        <a:t>c</a:t>
                      </a:r>
                      <a:r>
                        <a:rPr lang="uk-UA" sz="1200">
                          <a:effectLst/>
                        </a:rPr>
                        <a:t>+</a:t>
                      </a:r>
                      <a:r>
                        <a:rPr lang="en-US" sz="1200">
                          <a:effectLst/>
                        </a:rPr>
                        <a:t>d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48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Abcde</a:t>
                      </a:r>
                      <a:r>
                        <a:rPr lang="en-US" sz="1200" dirty="0">
                          <a:effectLst/>
                        </a:rPr>
                        <a:t> / 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Розгалудження (Густий </a:t>
                      </a:r>
                      <a:r>
                        <a:rPr lang="uk-UA" sz="1200" u="sng">
                          <a:effectLst/>
                        </a:rPr>
                        <a:t>ліс</a:t>
                      </a:r>
                      <a:r>
                        <a:rPr lang="uk-UA" sz="1200">
                          <a:effectLst/>
                        </a:rPr>
                        <a:t> нізвідки </a:t>
                      </a:r>
                      <a:r>
                        <a:rPr lang="uk-UA" sz="1200" u="sng">
                          <a:effectLst/>
                        </a:rPr>
                        <a:t>завершився</a:t>
                      </a:r>
                      <a:r>
                        <a:rPr lang="uk-UA" sz="1200">
                          <a:effectLst/>
                        </a:rPr>
                        <a:t> проваллям)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</a:t>
                      </a:r>
                      <a:r>
                        <a:rPr lang="uk-UA" sz="1200">
                          <a:effectLst/>
                        </a:rPr>
                        <a:t>+2</a:t>
                      </a:r>
                      <a:r>
                        <a:rPr lang="en-US" sz="1200">
                          <a:effectLst/>
                        </a:rPr>
                        <a:t>b</a:t>
                      </a:r>
                      <a:r>
                        <a:rPr lang="uk-UA" sz="1200">
                          <a:effectLst/>
                        </a:rPr>
                        <a:t>+</a:t>
                      </a:r>
                      <a:r>
                        <a:rPr lang="en-US" sz="1200">
                          <a:effectLst/>
                        </a:rPr>
                        <a:t>c</a:t>
                      </a:r>
                      <a:r>
                        <a:rPr lang="uk-UA" sz="1200">
                          <a:effectLst/>
                        </a:rPr>
                        <a:t>+3</a:t>
                      </a:r>
                      <a:r>
                        <a:rPr lang="en-US" sz="1200">
                          <a:effectLst/>
                        </a:rPr>
                        <a:t>d</a:t>
                      </a:r>
                      <a:r>
                        <a:rPr lang="uk-UA" sz="1200">
                          <a:effectLst/>
                        </a:rPr>
                        <a:t>+</a:t>
                      </a:r>
                      <a:r>
                        <a:rPr lang="en-US" sz="1200">
                          <a:effectLst/>
                        </a:rPr>
                        <a:t>e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0521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err="1">
                          <a:effectLst/>
                        </a:rPr>
                        <a:t>Abcdef</a:t>
                      </a:r>
                      <a:r>
                        <a:rPr lang="en-US" sz="1200" dirty="0">
                          <a:effectLst/>
                        </a:rPr>
                        <a:t> / 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Група підмета (Сині примружені </a:t>
                      </a:r>
                      <a:r>
                        <a:rPr lang="uk-UA" sz="1200" u="sng" dirty="0">
                          <a:effectLst/>
                        </a:rPr>
                        <a:t>очі</a:t>
                      </a:r>
                      <a:r>
                        <a:rPr lang="uk-UA" sz="1200" dirty="0">
                          <a:effectLst/>
                        </a:rPr>
                        <a:t> коханого </a:t>
                      </a:r>
                      <a:r>
                        <a:rPr lang="uk-UA" sz="1200" u="sng" dirty="0">
                          <a:effectLst/>
                        </a:rPr>
                        <a:t>говорили</a:t>
                      </a:r>
                      <a:r>
                        <a:rPr lang="uk-UA" sz="1200" dirty="0">
                          <a:effectLst/>
                        </a:rPr>
                        <a:t> багато)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</a:t>
                      </a:r>
                      <a:r>
                        <a:rPr lang="uk-UA" sz="1200" dirty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b</a:t>
                      </a:r>
                      <a:r>
                        <a:rPr lang="uk-UA" sz="1200" dirty="0">
                          <a:effectLst/>
                        </a:rPr>
                        <a:t>+4</a:t>
                      </a:r>
                      <a:r>
                        <a:rPr lang="en-US" sz="1200" dirty="0">
                          <a:effectLst/>
                        </a:rPr>
                        <a:t>c</a:t>
                      </a:r>
                      <a:r>
                        <a:rPr lang="uk-UA" sz="1200" dirty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d</a:t>
                      </a:r>
                      <a:r>
                        <a:rPr lang="uk-UA" sz="1200" dirty="0">
                          <a:effectLst/>
                        </a:rPr>
                        <a:t>+2</a:t>
                      </a:r>
                      <a:r>
                        <a:rPr lang="en-US" sz="1200" dirty="0">
                          <a:effectLst/>
                        </a:rPr>
                        <a:t>e</a:t>
                      </a:r>
                      <a:r>
                        <a:rPr lang="uk-UA" sz="1200" dirty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f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0521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Abcdef / 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Група присудка (Досвідчений </a:t>
                      </a:r>
                      <a:r>
                        <a:rPr lang="uk-UA" sz="1200" u="sng" dirty="0">
                          <a:effectLst/>
                        </a:rPr>
                        <a:t>кінь</a:t>
                      </a:r>
                      <a:r>
                        <a:rPr lang="uk-UA" sz="1200" dirty="0">
                          <a:effectLst/>
                        </a:rPr>
                        <a:t> борозну швидко </a:t>
                      </a:r>
                      <a:r>
                        <a:rPr lang="uk-UA" sz="1200" u="sng" dirty="0">
                          <a:effectLst/>
                        </a:rPr>
                        <a:t>відчує</a:t>
                      </a:r>
                      <a:r>
                        <a:rPr lang="uk-UA" sz="1200" dirty="0">
                          <a:effectLst/>
                        </a:rPr>
                        <a:t> нюхом)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</a:t>
                      </a:r>
                      <a:r>
                        <a:rPr lang="uk-UA" sz="1200" dirty="0">
                          <a:effectLst/>
                        </a:rPr>
                        <a:t>+2</a:t>
                      </a:r>
                      <a:r>
                        <a:rPr lang="en-US" sz="1200" dirty="0">
                          <a:effectLst/>
                        </a:rPr>
                        <a:t>b</a:t>
                      </a:r>
                      <a:r>
                        <a:rPr lang="uk-UA" sz="1200" dirty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c</a:t>
                      </a:r>
                      <a:r>
                        <a:rPr lang="uk-UA" sz="1200" dirty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d</a:t>
                      </a:r>
                      <a:r>
                        <a:rPr lang="uk-UA" sz="1200" dirty="0">
                          <a:effectLst/>
                        </a:rPr>
                        <a:t>+4</a:t>
                      </a:r>
                      <a:r>
                        <a:rPr lang="en-US" sz="1200" dirty="0">
                          <a:effectLst/>
                        </a:rPr>
                        <a:t>e</a:t>
                      </a:r>
                      <a:r>
                        <a:rPr lang="uk-UA" sz="1200" dirty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f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48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Abcdef</a:t>
                      </a:r>
                      <a:r>
                        <a:rPr lang="en-US" sz="1200" dirty="0" smtClean="0">
                          <a:effectLst/>
                        </a:rPr>
                        <a:t>/6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Обидві групи (Старий </a:t>
                      </a:r>
                      <a:r>
                        <a:rPr lang="uk-UA" sz="1200" u="sng">
                          <a:effectLst/>
                        </a:rPr>
                        <a:t>дід</a:t>
                      </a:r>
                      <a:r>
                        <a:rPr lang="uk-UA" sz="1200">
                          <a:effectLst/>
                        </a:rPr>
                        <a:t> Еол </a:t>
                      </a:r>
                      <a:r>
                        <a:rPr lang="uk-UA" sz="1200" u="sng">
                          <a:effectLst/>
                        </a:rPr>
                        <a:t>зобрав</a:t>
                      </a:r>
                      <a:r>
                        <a:rPr lang="uk-UA" sz="1200">
                          <a:effectLst/>
                        </a:rPr>
                        <a:t> всіх </a:t>
                      </a:r>
                      <a:r>
                        <a:rPr lang="uk-UA" sz="1200" u="sng">
                          <a:effectLst/>
                        </a:rPr>
                        <a:t>вітрів</a:t>
                      </a:r>
                      <a:r>
                        <a:rPr lang="uk-UA" sz="1200">
                          <a:effectLst/>
                        </a:rPr>
                        <a:t>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</a:t>
                      </a:r>
                      <a:r>
                        <a:rPr lang="uk-UA" sz="1200" dirty="0">
                          <a:effectLst/>
                        </a:rPr>
                        <a:t>+3</a:t>
                      </a:r>
                      <a:r>
                        <a:rPr lang="en-US" sz="1200" dirty="0">
                          <a:effectLst/>
                        </a:rPr>
                        <a:t>b</a:t>
                      </a:r>
                      <a:r>
                        <a:rPr lang="uk-UA" sz="1200" dirty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c</a:t>
                      </a:r>
                      <a:r>
                        <a:rPr lang="uk-UA" sz="1200" dirty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2d</a:t>
                      </a:r>
                      <a:r>
                        <a:rPr lang="uk-UA" sz="1200" dirty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e</a:t>
                      </a:r>
                      <a:r>
                        <a:rPr lang="uk-UA" sz="1200" dirty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2f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67544" y="910461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частоти</a:t>
            </a:r>
            <a:r>
              <a:rPr lang="ru-RU" dirty="0"/>
              <a:t> </a:t>
            </a:r>
            <a:r>
              <a:rPr lang="ru-RU" dirty="0" err="1"/>
              <a:t>значимих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урахування</a:t>
            </a:r>
            <a:r>
              <a:rPr lang="ru-RU" dirty="0"/>
              <a:t> </a:t>
            </a:r>
            <a:r>
              <a:rPr lang="ru-RU" dirty="0" err="1" smtClean="0"/>
              <a:t>парних</a:t>
            </a:r>
            <a:r>
              <a:rPr lang="ru-RU" dirty="0" smtClean="0"/>
              <a:t> </a:t>
            </a:r>
            <a:r>
              <a:rPr lang="ru-RU" dirty="0" err="1" smtClean="0"/>
              <a:t>залежностей</a:t>
            </a:r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типів</a:t>
            </a:r>
            <a:r>
              <a:rPr lang="ru-RU" dirty="0"/>
              <a:t> </a:t>
            </a:r>
            <a:r>
              <a:rPr lang="ru-RU" dirty="0" err="1"/>
              <a:t>речення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14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uk-UA" dirty="0" smtClean="0"/>
              <a:t>Визначення </a:t>
            </a:r>
            <a:r>
              <a:rPr lang="uk-UA" dirty="0"/>
              <a:t>ключових слів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124744"/>
            <a:ext cx="6203032" cy="5001419"/>
          </a:xfrm>
        </p:spPr>
        <p:txBody>
          <a:bodyPr>
            <a:normAutofit fontScale="77500" lnSpcReduction="20000"/>
          </a:bodyPr>
          <a:lstStyle/>
          <a:p>
            <a:r>
              <a:rPr lang="uk-UA" dirty="0" err="1"/>
              <a:t>DKPro</a:t>
            </a:r>
            <a:r>
              <a:rPr lang="uk-UA" dirty="0"/>
              <a:t> </a:t>
            </a:r>
            <a:r>
              <a:rPr lang="uk-UA" dirty="0" err="1"/>
              <a:t>Core</a:t>
            </a:r>
            <a:r>
              <a:rPr lang="uk-UA" dirty="0"/>
              <a:t> – це набір програмних компонентів для обробки природної мови, що базується на </a:t>
            </a:r>
            <a:r>
              <a:rPr lang="uk-UA" dirty="0" err="1"/>
              <a:t>Apache</a:t>
            </a:r>
            <a:r>
              <a:rPr lang="uk-UA" dirty="0"/>
              <a:t> UIMA </a:t>
            </a:r>
            <a:r>
              <a:rPr lang="uk-UA" dirty="0" err="1"/>
              <a:t>framework</a:t>
            </a:r>
            <a:r>
              <a:rPr lang="uk-UA" dirty="0"/>
              <a:t>. Він був побудований з метою підвищення продуктивності дослідників, які працюють з автоматичним аналізом мови. Підхід </a:t>
            </a:r>
            <a:r>
              <a:rPr lang="uk-UA" dirty="0" err="1"/>
              <a:t>DKPro</a:t>
            </a:r>
            <a:r>
              <a:rPr lang="uk-UA" dirty="0"/>
              <a:t> </a:t>
            </a:r>
            <a:r>
              <a:rPr lang="uk-UA" dirty="0" err="1"/>
              <a:t>Core</a:t>
            </a:r>
            <a:r>
              <a:rPr lang="uk-UA" dirty="0"/>
              <a:t> полягає в тому, що дослідники повинні мати можливість зосередитися на своїх реальних наукових питаннях, а не на розробці </a:t>
            </a:r>
            <a:r>
              <a:rPr lang="uk-UA" dirty="0" smtClean="0"/>
              <a:t>технологій.</a:t>
            </a:r>
            <a:endParaRPr lang="ru-RU" dirty="0"/>
          </a:p>
          <a:p>
            <a:r>
              <a:rPr lang="uk-UA" dirty="0"/>
              <a:t>Визначення ключових слів відбувається за кількома етапами:</a:t>
            </a:r>
            <a:endParaRPr lang="ru-RU" dirty="0"/>
          </a:p>
          <a:p>
            <a:r>
              <a:rPr lang="uk-UA" dirty="0"/>
              <a:t>а)	створення багаторівневої розмітки тексту;</a:t>
            </a:r>
            <a:endParaRPr lang="ru-RU" dirty="0"/>
          </a:p>
          <a:p>
            <a:r>
              <a:rPr lang="uk-UA" dirty="0"/>
              <a:t>б)	синтаксична розмітка, що враховує складні залежності між парами лем;</a:t>
            </a:r>
            <a:endParaRPr lang="ru-RU" dirty="0"/>
          </a:p>
          <a:p>
            <a:r>
              <a:rPr lang="uk-UA" dirty="0"/>
              <a:t>в)	заміна займенників в отриманих парах на відповідні до них іменники;</a:t>
            </a:r>
            <a:endParaRPr lang="ru-RU" dirty="0"/>
          </a:p>
          <a:p>
            <a:r>
              <a:rPr lang="uk-UA" dirty="0"/>
              <a:t>г)	розбиття пар на окремі слова і визначення кількості зв’язків;</a:t>
            </a:r>
            <a:endParaRPr lang="ru-RU" dirty="0"/>
          </a:p>
          <a:p>
            <a:r>
              <a:rPr lang="uk-UA" dirty="0"/>
              <a:t>д)	вибір перших n слів з найбільшою кількістю зв’язків, де n – кількість потрібних ключових слів</a:t>
            </a:r>
            <a:r>
              <a:rPr lang="uk-UA" dirty="0" smtClean="0"/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1466345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601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uk-UA" dirty="0"/>
              <a:t>Результати пошуку ключових слів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183404"/>
              </p:ext>
            </p:extLst>
          </p:nvPr>
        </p:nvGraphicFramePr>
        <p:xfrm>
          <a:off x="467544" y="3140968"/>
          <a:ext cx="8229599" cy="1717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143"/>
                <a:gridCol w="1570836"/>
                <a:gridCol w="274979"/>
                <a:gridCol w="1228347"/>
                <a:gridCol w="273332"/>
                <a:gridCol w="1337022"/>
                <a:gridCol w="273332"/>
                <a:gridCol w="1330435"/>
                <a:gridCol w="273332"/>
                <a:gridCol w="1351841"/>
              </a:tblGrid>
              <a:tr h="372110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effectLst/>
                        </a:rPr>
                        <a:t>Слова задані автором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власна розробка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rise-top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advego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seotool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Participation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work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historical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historical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historical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Public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community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enthusiast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enthusiast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enthusiast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history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geography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communities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for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communities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Enthusiast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participation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participation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community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participation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communities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enthusiast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geography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this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work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Museums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geographer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work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museum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geography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 err="1">
                          <a:effectLst/>
                        </a:rPr>
                        <a:t>Heritage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museum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research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geography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 err="1">
                          <a:effectLst/>
                        </a:rPr>
                        <a:t>new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54720" y="1303600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Для проведення </a:t>
            </a:r>
            <a:r>
              <a:rPr lang="uk-UA" dirty="0" smtClean="0"/>
              <a:t>експерименту </a:t>
            </a:r>
            <a:r>
              <a:rPr lang="uk-UA" dirty="0"/>
              <a:t>використовувався текст статті з 1460 слів «A </a:t>
            </a:r>
            <a:r>
              <a:rPr lang="uk-UA" dirty="0" err="1"/>
              <a:t>new</a:t>
            </a:r>
            <a:r>
              <a:rPr lang="uk-UA" dirty="0"/>
              <a:t> </a:t>
            </a:r>
            <a:r>
              <a:rPr lang="uk-UA" dirty="0" err="1"/>
              <a:t>pattern</a:t>
            </a:r>
            <a:r>
              <a:rPr lang="uk-UA" dirty="0"/>
              <a:t> </a:t>
            </a:r>
            <a:r>
              <a:rPr lang="uk-UA" dirty="0" err="1"/>
              <a:t>for</a:t>
            </a:r>
            <a:r>
              <a:rPr lang="uk-UA" dirty="0"/>
              <a:t> </a:t>
            </a:r>
            <a:r>
              <a:rPr lang="uk-UA" dirty="0" err="1"/>
              <a:t>historical</a:t>
            </a:r>
            <a:r>
              <a:rPr lang="uk-UA" dirty="0"/>
              <a:t> </a:t>
            </a:r>
            <a:r>
              <a:rPr lang="uk-UA" dirty="0" err="1"/>
              <a:t>geography</a:t>
            </a:r>
            <a:r>
              <a:rPr lang="uk-UA" dirty="0"/>
              <a:t>: </a:t>
            </a:r>
            <a:r>
              <a:rPr lang="uk-UA" dirty="0" err="1"/>
              <a:t>working</a:t>
            </a:r>
            <a:r>
              <a:rPr lang="uk-UA" dirty="0"/>
              <a:t> </a:t>
            </a:r>
            <a:r>
              <a:rPr lang="uk-UA" dirty="0" err="1"/>
              <a:t>with</a:t>
            </a:r>
            <a:r>
              <a:rPr lang="uk-UA" dirty="0"/>
              <a:t> </a:t>
            </a:r>
            <a:r>
              <a:rPr lang="uk-UA" dirty="0" err="1"/>
              <a:t>enthusiast</a:t>
            </a:r>
            <a:r>
              <a:rPr lang="uk-UA" dirty="0"/>
              <a:t> </a:t>
            </a:r>
            <a:r>
              <a:rPr lang="uk-UA" dirty="0" err="1"/>
              <a:t>communities</a:t>
            </a:r>
            <a:r>
              <a:rPr lang="uk-UA" dirty="0"/>
              <a:t> </a:t>
            </a:r>
            <a:r>
              <a:rPr lang="uk-UA" dirty="0" err="1"/>
              <a:t>and</a:t>
            </a:r>
            <a:r>
              <a:rPr lang="uk-UA" dirty="0"/>
              <a:t> </a:t>
            </a:r>
            <a:r>
              <a:rPr lang="uk-UA" dirty="0" err="1"/>
              <a:t>public</a:t>
            </a:r>
            <a:r>
              <a:rPr lang="uk-UA" dirty="0"/>
              <a:t> </a:t>
            </a:r>
            <a:r>
              <a:rPr lang="uk-UA" dirty="0" err="1" smtClean="0"/>
              <a:t>history</a:t>
            </a:r>
            <a:r>
              <a:rPr lang="uk-UA" dirty="0" smtClean="0"/>
              <a:t>».</a:t>
            </a:r>
          </a:p>
          <a:p>
            <a:r>
              <a:rPr lang="uk-UA" dirty="0" smtClean="0"/>
              <a:t>Ключові </a:t>
            </a:r>
            <a:r>
              <a:rPr lang="uk-UA" dirty="0"/>
              <a:t>слова, задані автором: </a:t>
            </a:r>
            <a:r>
              <a:rPr lang="uk-UA" dirty="0" err="1"/>
              <a:t>Participation</a:t>
            </a:r>
            <a:r>
              <a:rPr lang="uk-UA" dirty="0"/>
              <a:t>, </a:t>
            </a:r>
            <a:r>
              <a:rPr lang="uk-UA" dirty="0" err="1"/>
              <a:t>Public</a:t>
            </a:r>
            <a:r>
              <a:rPr lang="uk-UA" dirty="0"/>
              <a:t> </a:t>
            </a:r>
            <a:r>
              <a:rPr lang="uk-UA" dirty="0" err="1"/>
              <a:t>history</a:t>
            </a:r>
            <a:r>
              <a:rPr lang="uk-UA" dirty="0"/>
              <a:t>, </a:t>
            </a:r>
            <a:r>
              <a:rPr lang="uk-UA" dirty="0" err="1"/>
              <a:t>Enthusiast</a:t>
            </a:r>
            <a:r>
              <a:rPr lang="uk-UA" dirty="0"/>
              <a:t> </a:t>
            </a:r>
            <a:r>
              <a:rPr lang="uk-UA" dirty="0" err="1"/>
              <a:t>communities</a:t>
            </a:r>
            <a:r>
              <a:rPr lang="uk-UA" dirty="0"/>
              <a:t>, </a:t>
            </a:r>
            <a:r>
              <a:rPr lang="uk-UA" dirty="0" err="1"/>
              <a:t>Museums</a:t>
            </a:r>
            <a:r>
              <a:rPr lang="uk-UA" dirty="0"/>
              <a:t>, </a:t>
            </a:r>
            <a:r>
              <a:rPr lang="uk-UA" dirty="0" err="1"/>
              <a:t>Heritage</a:t>
            </a:r>
            <a:r>
              <a:rPr lang="uk-UA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91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uk-UA" dirty="0" smtClean="0"/>
              <a:t>Кількісні характеристики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uk-UA" dirty="0" smtClean="0"/>
                  <a:t>Повнота за </a:t>
                </a:r>
                <a:r>
                  <a:rPr lang="uk-UA" dirty="0" err="1"/>
                  <a:t>Жаккаром</a:t>
                </a:r>
                <a:r>
                  <a:rPr lang="uk-UA" dirty="0"/>
                  <a:t>, в даному випадку, це частка від ділення кількості знайдених ключових слів на різницю кількості можливих ключових слів заданих автором і знайдених програмно (в даному випадку по 7) і кількості знайдених ключових слів.</a:t>
                </a:r>
                <a:endParaRPr lang="ru-RU" dirty="0"/>
              </a:p>
              <a:p>
                <a:pPr marL="0" indent="0">
                  <a:buNone/>
                </a:pPr>
                <a:r>
                  <a:rPr lang="uk-UA" dirty="0"/>
                  <a:t>Абсолютна повнота знаходиться як відношення кількості правильно знайдених ключових слів до кількості ключових слів</a:t>
                </a:r>
                <a:r>
                  <a:rPr lang="uk-UA" dirty="0" smtClean="0"/>
                  <a:t>.</a:t>
                </a:r>
              </a:p>
              <a:p>
                <a:pPr marL="0" indent="0">
                  <a:buNone/>
                </a:pPr>
                <a:r>
                  <a:rPr lang="uk-UA" dirty="0"/>
                  <a:t>Евклідова відстань визначається за формулою:</a:t>
                </a:r>
                <a:endParaRPr lang="ru-RU" dirty="0"/>
              </a:p>
              <a:p>
                <a:pPr marL="0" indent="0">
                  <a:buNone/>
                </a:pPr>
                <a:r>
                  <a:rPr lang="uk-UA" dirty="0"/>
                  <a:t> </a:t>
                </a:r>
                <a:endParaRPr lang="ru-RU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i="1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uk-UA" i="1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uk-UA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uk-UA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uk-UA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uk-UA" i="1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uk-UA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uk-UA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i="1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uk-UA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uk-UA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uk-UA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uk-UA" i="1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– </a:t>
                </a:r>
                <a:r>
                  <a:rPr lang="uk-UA" dirty="0"/>
                  <a:t>кількість ключових слів.</a:t>
                </a:r>
                <a:endParaRPr lang="ru-RU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uk-UA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dirty="0"/>
                  <a:t> – позиція </a:t>
                </a:r>
                <a14:m>
                  <m:oMath xmlns:m="http://schemas.openxmlformats.org/officeDocument/2006/math">
                    <m:r>
                      <a:rPr lang="uk-UA" i="1">
                        <a:latin typeface="Cambria Math"/>
                      </a:rPr>
                      <m:t>𝑖</m:t>
                    </m:r>
                  </m:oMath>
                </a14:m>
                <a:r>
                  <a:rPr lang="uk-UA" dirty="0"/>
                  <a:t>-го ключового слова визначеного автором.</a:t>
                </a:r>
                <a:endParaRPr lang="ru-RU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uk-UA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dirty="0"/>
                  <a:t> – позиція </a:t>
                </a:r>
                <a14:m>
                  <m:oMath xmlns:m="http://schemas.openxmlformats.org/officeDocument/2006/math">
                    <m:r>
                      <a:rPr lang="uk-UA" i="1">
                        <a:latin typeface="Cambria Math"/>
                      </a:rPr>
                      <m:t>𝑖</m:t>
                    </m:r>
                  </m:oMath>
                </a14:m>
                <a:r>
                  <a:rPr lang="uk-UA" dirty="0"/>
                  <a:t>-го ключового слова визначеного програмно.</a:t>
                </a:r>
                <a:endParaRPr lang="ru-RU" dirty="0"/>
              </a:p>
              <a:p>
                <a:pPr marL="0" indent="0">
                  <a:buNone/>
                </a:pPr>
                <a:r>
                  <a:rPr lang="uk-UA" dirty="0" err="1"/>
                  <a:t>Манхеттенська</a:t>
                </a:r>
                <a:r>
                  <a:rPr lang="uk-UA" dirty="0"/>
                  <a:t> відстань визначається за формулою:</a:t>
                </a:r>
                <a:endParaRPr lang="ru-RU" dirty="0"/>
              </a:p>
              <a:p>
                <a:pPr marL="0" indent="0">
                  <a:buNone/>
                </a:pPr>
                <a:r>
                  <a:rPr lang="uk-UA" dirty="0"/>
                  <a:t> 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uk-UA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uk-UA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uk-UA" i="1">
                              <a:latin typeface="Cambria Math"/>
                            </a:rPr>
                            <m:t>𝑖</m:t>
                          </m:r>
                          <m:r>
                            <a:rPr lang="uk-UA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uk-UA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uk-UA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uk-UA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uk-UA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uk-UA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uk-UA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uk-UA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  <a:blipFill rotWithShape="1">
                <a:blip r:embed="rId2"/>
                <a:stretch>
                  <a:fillRect l="-444" t="-12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825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/>
              <a:t>Гістограма </a:t>
            </a:r>
            <a:r>
              <a:rPr lang="uk-UA" sz="2800" dirty="0"/>
              <a:t>повноти за </a:t>
            </a:r>
            <a:r>
              <a:rPr lang="uk-UA" sz="2800" dirty="0" err="1"/>
              <a:t>Жаккаром</a:t>
            </a:r>
            <a:r>
              <a:rPr lang="uk-UA" sz="2800" dirty="0"/>
              <a:t> і абсолютної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785457"/>
              </p:ext>
            </p:extLst>
          </p:nvPr>
        </p:nvGraphicFramePr>
        <p:xfrm>
          <a:off x="457200" y="1125538"/>
          <a:ext cx="8229600" cy="5000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099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uk-UA" sz="2800" dirty="0"/>
              <a:t>Гістограма евклідової та </a:t>
            </a:r>
            <a:r>
              <a:rPr lang="uk-UA" sz="2800" dirty="0" err="1"/>
              <a:t>манхеттенської</a:t>
            </a:r>
            <a:r>
              <a:rPr lang="uk-UA" sz="2800" dirty="0"/>
              <a:t> відстані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49942"/>
              </p:ext>
            </p:extLst>
          </p:nvPr>
        </p:nvGraphicFramePr>
        <p:xfrm>
          <a:off x="457200" y="1125538"/>
          <a:ext cx="8229600" cy="5000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187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1516</Words>
  <Application>Microsoft Office PowerPoint</Application>
  <PresentationFormat>Экран (4:3)</PresentationFormat>
  <Paragraphs>156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Паркет</vt:lpstr>
      <vt:lpstr>1_Паркет</vt:lpstr>
      <vt:lpstr>Метод визначення ключових слів англомовного тексту на основі інструментальних засобів пакету DKPro Core</vt:lpstr>
      <vt:lpstr>Визначення ключових слів</vt:lpstr>
      <vt:lpstr>Визначення ключових слів</vt:lpstr>
      <vt:lpstr>Визначення ключових слів</vt:lpstr>
      <vt:lpstr>Визначення ключових слів</vt:lpstr>
      <vt:lpstr>Результати пошуку ключових слів</vt:lpstr>
      <vt:lpstr>Кількісні характеристики</vt:lpstr>
      <vt:lpstr>Гістограма повноти за Жаккаром і абсолютної</vt:lpstr>
      <vt:lpstr>Гістограма евклідової та манхеттенської відстані</vt:lpstr>
      <vt:lpstr>Публікації:</vt:lpstr>
      <vt:lpstr>Висновки</vt:lpstr>
      <vt:lpstr>Дякую за увагу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Автоматизація побудови тезаурусу</dc:title>
  <dc:creator>Alex</dc:creator>
  <cp:lastModifiedBy>Alex</cp:lastModifiedBy>
  <cp:revision>29</cp:revision>
  <dcterms:created xsi:type="dcterms:W3CDTF">2014-03-12T18:08:09Z</dcterms:created>
  <dcterms:modified xsi:type="dcterms:W3CDTF">2015-11-23T21:15:06Z</dcterms:modified>
</cp:coreProperties>
</file>