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7" r:id="rId3"/>
    <p:sldId id="261" r:id="rId4"/>
    <p:sldId id="272" r:id="rId5"/>
    <p:sldId id="274" r:id="rId6"/>
    <p:sldId id="266" r:id="rId7"/>
    <p:sldId id="267" r:id="rId8"/>
    <p:sldId id="273" r:id="rId9"/>
    <p:sldId id="268" r:id="rId10"/>
    <p:sldId id="269" r:id="rId11"/>
    <p:sldId id="271" r:id="rId12"/>
    <p:sldId id="275" r:id="rId13"/>
    <p:sldId id="265" r:id="rId1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519" autoAdjust="0"/>
    <p:restoredTop sz="94660"/>
  </p:normalViewPr>
  <p:slideViewPr>
    <p:cSldViewPr>
      <p:cViewPr>
        <p:scale>
          <a:sx n="75" d="100"/>
          <a:sy n="75" d="100"/>
        </p:scale>
        <p:origin x="-1188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presProps" Target="pres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D:\&#1059;&#1085;&#1110;&#1074;&#1077;&#1088;\&#1057;&#1072;&#1085;&#1103;\5%20&#1082;&#1091;&#1088;&#1089;\1%20&#1090;&#1088;&#1080;&#1084;&#1077;&#1089;&#1090;&#1088;\&#1053;&#1056;\&#1088;&#1086;&#1073;&#1086;&#1090;&#1072;%20&#1085;&#1072;%20&#1082;&#1086;&#1085;&#1082;&#1091;&#1088;&#1089;\&#1088;&#1086;&#1073;&#1086;&#1090;&#1072;\&#1075;&#1088;&#1072;&#1092;&#1110;&#1082;&#1080;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D:\&#1059;&#1085;&#1110;&#1074;&#1077;&#1088;\&#1057;&#1072;&#1085;&#1103;\5%20&#1082;&#1091;&#1088;&#1089;\1%20&#1090;&#1088;&#1080;&#1084;&#1077;&#1089;&#1090;&#1088;\&#1053;&#1056;\&#1088;&#1086;&#1073;&#1086;&#1090;&#1072;%20&#1085;&#1072;%20&#1082;&#1086;&#1085;&#1082;&#1091;&#1088;&#1089;\&#1088;&#1086;&#1073;&#1086;&#1090;&#1072;\&#1075;&#1088;&#1072;&#1092;&#1110;&#1082;&#1080;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Лист1!$D$33</c:f>
              <c:strCache>
                <c:ptCount val="1"/>
                <c:pt idx="0">
                  <c:v>Повнота (Jaccard)</c:v>
                </c:pt>
              </c:strCache>
            </c:strRef>
          </c:tx>
          <c:invertIfNegative val="0"/>
          <c:cat>
            <c:strRef>
              <c:f>(Лист1!$E$22,Лист1!$G$22,Лист1!$I$22,Лист1!$K$22)</c:f>
              <c:strCache>
                <c:ptCount val="4"/>
                <c:pt idx="0">
                  <c:v>власна розробка</c:v>
                </c:pt>
                <c:pt idx="1">
                  <c:v>rise-top</c:v>
                </c:pt>
                <c:pt idx="2">
                  <c:v>advego</c:v>
                </c:pt>
                <c:pt idx="3">
                  <c:v>seotool</c:v>
                </c:pt>
              </c:strCache>
            </c:strRef>
          </c:cat>
          <c:val>
            <c:numRef>
              <c:f>(Лист1!$E$33,Лист1!$G$33,Лист1!$I$33,Лист1!$K$33)</c:f>
              <c:numCache>
                <c:formatCode>General</c:formatCode>
                <c:ptCount val="4"/>
                <c:pt idx="0">
                  <c:v>0.4</c:v>
                </c:pt>
                <c:pt idx="1">
                  <c:v>0.27272727272727271</c:v>
                </c:pt>
                <c:pt idx="2">
                  <c:v>0.27272727272727271</c:v>
                </c:pt>
                <c:pt idx="3">
                  <c:v>0.27272727272727271</c:v>
                </c:pt>
              </c:numCache>
            </c:numRef>
          </c:val>
        </c:ser>
        <c:ser>
          <c:idx val="1"/>
          <c:order val="1"/>
          <c:tx>
            <c:strRef>
              <c:f>Лист1!$D$34</c:f>
              <c:strCache>
                <c:ptCount val="1"/>
                <c:pt idx="0">
                  <c:v>Повнота (Absolute)</c:v>
                </c:pt>
              </c:strCache>
            </c:strRef>
          </c:tx>
          <c:invertIfNegative val="0"/>
          <c:cat>
            <c:strRef>
              <c:f>(Лист1!$E$22,Лист1!$G$22,Лист1!$I$22,Лист1!$K$22)</c:f>
              <c:strCache>
                <c:ptCount val="4"/>
                <c:pt idx="0">
                  <c:v>власна розробка</c:v>
                </c:pt>
                <c:pt idx="1">
                  <c:v>rise-top</c:v>
                </c:pt>
                <c:pt idx="2">
                  <c:v>advego</c:v>
                </c:pt>
                <c:pt idx="3">
                  <c:v>seotool</c:v>
                </c:pt>
              </c:strCache>
            </c:strRef>
          </c:cat>
          <c:val>
            <c:numRef>
              <c:f>(Лист1!$E$34,Лист1!$G$34,Лист1!$I$34,Лист1!$K$34)</c:f>
              <c:numCache>
                <c:formatCode>General</c:formatCode>
                <c:ptCount val="4"/>
                <c:pt idx="0">
                  <c:v>0.5714285714285714</c:v>
                </c:pt>
                <c:pt idx="1">
                  <c:v>0.42857142857142855</c:v>
                </c:pt>
                <c:pt idx="2">
                  <c:v>0.42857142857142855</c:v>
                </c:pt>
                <c:pt idx="3">
                  <c:v>0.42857142857142855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1028608"/>
        <c:axId val="101030144"/>
      </c:barChart>
      <c:catAx>
        <c:axId val="101028608"/>
        <c:scaling>
          <c:orientation val="minMax"/>
        </c:scaling>
        <c:delete val="0"/>
        <c:axPos val="b"/>
        <c:majorTickMark val="out"/>
        <c:minorTickMark val="none"/>
        <c:tickLblPos val="nextTo"/>
        <c:crossAx val="101030144"/>
        <c:crosses val="autoZero"/>
        <c:auto val="1"/>
        <c:lblAlgn val="ctr"/>
        <c:lblOffset val="100"/>
        <c:noMultiLvlLbl val="0"/>
      </c:catAx>
      <c:valAx>
        <c:axId val="1010301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0102860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Лист1!$D$54</c:f>
              <c:strCache>
                <c:ptCount val="1"/>
                <c:pt idx="0">
                  <c:v>Евклідова відстань</c:v>
                </c:pt>
              </c:strCache>
            </c:strRef>
          </c:tx>
          <c:invertIfNegative val="0"/>
          <c:cat>
            <c:strRef>
              <c:f>(Лист1!$E$22,Лист1!$G$22,Лист1!$I$22,Лист1!$K$22)</c:f>
              <c:strCache>
                <c:ptCount val="4"/>
                <c:pt idx="0">
                  <c:v>власна розробка</c:v>
                </c:pt>
                <c:pt idx="1">
                  <c:v>rise-top</c:v>
                </c:pt>
                <c:pt idx="2">
                  <c:v>advego</c:v>
                </c:pt>
                <c:pt idx="3">
                  <c:v>seotool</c:v>
                </c:pt>
              </c:strCache>
            </c:strRef>
          </c:cat>
          <c:val>
            <c:numRef>
              <c:f>(Лист1!$E$54,Лист1!$G$54,Лист1!$I$54,Лист1!$K$54)</c:f>
              <c:numCache>
                <c:formatCode>General</c:formatCode>
                <c:ptCount val="4"/>
                <c:pt idx="0" formatCode="0.00">
                  <c:v>8.1199999999999992</c:v>
                </c:pt>
                <c:pt idx="1">
                  <c:v>11.31</c:v>
                </c:pt>
                <c:pt idx="2">
                  <c:v>9.43</c:v>
                </c:pt>
                <c:pt idx="3">
                  <c:v>11.31</c:v>
                </c:pt>
              </c:numCache>
            </c:numRef>
          </c:val>
        </c:ser>
        <c:ser>
          <c:idx val="1"/>
          <c:order val="1"/>
          <c:tx>
            <c:strRef>
              <c:f>Лист1!$D$55</c:f>
              <c:strCache>
                <c:ptCount val="1"/>
                <c:pt idx="0">
                  <c:v>Манхеттенська відстань</c:v>
                </c:pt>
              </c:strCache>
            </c:strRef>
          </c:tx>
          <c:invertIfNegative val="0"/>
          <c:cat>
            <c:strRef>
              <c:f>(Лист1!$E$22,Лист1!$G$22,Лист1!$I$22,Лист1!$K$22)</c:f>
              <c:strCache>
                <c:ptCount val="4"/>
                <c:pt idx="0">
                  <c:v>власна розробка</c:v>
                </c:pt>
                <c:pt idx="1">
                  <c:v>rise-top</c:v>
                </c:pt>
                <c:pt idx="2">
                  <c:v>advego</c:v>
                </c:pt>
                <c:pt idx="3">
                  <c:v>seotool</c:v>
                </c:pt>
              </c:strCache>
            </c:strRef>
          </c:cat>
          <c:val>
            <c:numRef>
              <c:f>(Лист1!$E$55,Лист1!$G$55,Лист1!$I$55,Лист1!$K$55)</c:f>
              <c:numCache>
                <c:formatCode>General</c:formatCode>
                <c:ptCount val="4"/>
                <c:pt idx="0">
                  <c:v>18</c:v>
                </c:pt>
                <c:pt idx="1">
                  <c:v>26</c:v>
                </c:pt>
                <c:pt idx="2">
                  <c:v>19</c:v>
                </c:pt>
                <c:pt idx="3">
                  <c:v>26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2567296"/>
        <c:axId val="102577280"/>
      </c:barChart>
      <c:catAx>
        <c:axId val="102567296"/>
        <c:scaling>
          <c:orientation val="minMax"/>
        </c:scaling>
        <c:delete val="0"/>
        <c:axPos val="b"/>
        <c:majorTickMark val="out"/>
        <c:minorTickMark val="none"/>
        <c:tickLblPos val="nextTo"/>
        <c:crossAx val="102577280"/>
        <c:crosses val="autoZero"/>
        <c:auto val="1"/>
        <c:lblAlgn val="ctr"/>
        <c:lblOffset val="100"/>
        <c:noMultiLvlLbl val="0"/>
      </c:catAx>
      <c:valAx>
        <c:axId val="102577280"/>
        <c:scaling>
          <c:orientation val="minMax"/>
        </c:scaling>
        <c:delete val="0"/>
        <c:axPos val="l"/>
        <c:majorGridlines/>
        <c:numFmt formatCode="0.00" sourceLinked="1"/>
        <c:majorTickMark val="out"/>
        <c:minorTickMark val="none"/>
        <c:tickLblPos val="nextTo"/>
        <c:crossAx val="10256729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media/image2.png>
</file>

<file path=ppt/media/image20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5" name="Group 94"/>
          <p:cNvGrpSpPr/>
          <p:nvPr/>
        </p:nvGrpSpPr>
        <p:grpSpPr>
          <a:xfrm>
            <a:off x="0" y="-30477"/>
            <a:ext cx="9067800" cy="6889273"/>
            <a:chOff x="0" y="-30477"/>
            <a:chExt cx="9067800" cy="6889273"/>
          </a:xfrm>
        </p:grpSpPr>
        <p:cxnSp>
          <p:nvCxnSpPr>
            <p:cNvPr id="110" name="Straight Connector 109"/>
            <p:cNvCxnSpPr/>
            <p:nvPr/>
          </p:nvCxnSpPr>
          <p:spPr>
            <a:xfrm rot="16200000" flipH="1">
              <a:off x="-1447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>
            <a:xfrm rot="16200000" flipH="1">
              <a:off x="-1638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Straight Connector 177"/>
            <p:cNvCxnSpPr/>
            <p:nvPr/>
          </p:nvCxnSpPr>
          <p:spPr>
            <a:xfrm rot="5400000">
              <a:off x="-1485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Straight Connector 180"/>
            <p:cNvCxnSpPr/>
            <p:nvPr/>
          </p:nvCxnSpPr>
          <p:spPr>
            <a:xfrm rot="5400000">
              <a:off x="-32385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Straight Connector 181"/>
            <p:cNvCxnSpPr/>
            <p:nvPr/>
          </p:nvCxnSpPr>
          <p:spPr>
            <a:xfrm rot="16200000" flipH="1">
              <a:off x="-33147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Straight Connector 182"/>
            <p:cNvCxnSpPr/>
            <p:nvPr/>
          </p:nvCxnSpPr>
          <p:spPr>
            <a:xfrm rot="16200000" flipH="1">
              <a:off x="-1371600" y="2971800"/>
              <a:ext cx="6858000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Straight Connector 183"/>
            <p:cNvCxnSpPr/>
            <p:nvPr/>
          </p:nvCxnSpPr>
          <p:spPr>
            <a:xfrm rot="16200000" flipH="1">
              <a:off x="-2819400" y="3200400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Straight Connector 184"/>
            <p:cNvCxnSpPr/>
            <p:nvPr/>
          </p:nvCxnSpPr>
          <p:spPr>
            <a:xfrm rot="5400000">
              <a:off x="-2705099" y="3238500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Straight Connector 185"/>
            <p:cNvCxnSpPr/>
            <p:nvPr/>
          </p:nvCxnSpPr>
          <p:spPr>
            <a:xfrm rot="16200000" flipH="1">
              <a:off x="-21336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Straight Connector 186"/>
            <p:cNvCxnSpPr/>
            <p:nvPr/>
          </p:nvCxnSpPr>
          <p:spPr>
            <a:xfrm rot="16200000" flipH="1">
              <a:off x="-31242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Connector 187"/>
            <p:cNvCxnSpPr/>
            <p:nvPr/>
          </p:nvCxnSpPr>
          <p:spPr>
            <a:xfrm rot="16200000" flipH="1">
              <a:off x="-1828799" y="3352799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Connector 188"/>
            <p:cNvCxnSpPr/>
            <p:nvPr/>
          </p:nvCxnSpPr>
          <p:spPr>
            <a:xfrm rot="16200000" flipH="1">
              <a:off x="-28194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Connector 189"/>
            <p:cNvCxnSpPr/>
            <p:nvPr/>
          </p:nvCxnSpPr>
          <p:spPr>
            <a:xfrm rot="16200000" flipH="1">
              <a:off x="-2438400" y="3124200"/>
              <a:ext cx="6858000" cy="609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>
            <a:xfrm rot="5400000">
              <a:off x="-173164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>
            <a:xfrm rot="5400000">
              <a:off x="-1142048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>
            <a:xfrm rot="5400000">
              <a:off x="-9144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>
            <a:xfrm rot="5400000">
              <a:off x="-185547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/>
            <p:cNvCxnSpPr/>
            <p:nvPr/>
          </p:nvCxnSpPr>
          <p:spPr>
            <a:xfrm rot="16200000" flipH="1">
              <a:off x="-26431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Connector 144"/>
            <p:cNvCxnSpPr/>
            <p:nvPr/>
          </p:nvCxnSpPr>
          <p:spPr>
            <a:xfrm rot="16200000" flipH="1">
              <a:off x="-1954530" y="3326130"/>
              <a:ext cx="6858000" cy="20574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>
            <a:xfrm rot="16200000" flipH="1">
              <a:off x="-2362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Connector 208"/>
            <p:cNvCxnSpPr/>
            <p:nvPr/>
          </p:nvCxnSpPr>
          <p:spPr>
            <a:xfrm rot="16200000" flipH="1">
              <a:off x="-21336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/>
            <p:cNvCxnSpPr/>
            <p:nvPr/>
          </p:nvCxnSpPr>
          <p:spPr>
            <a:xfrm rot="16200000" flipH="1">
              <a:off x="1066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1" name="Straight Connector 210"/>
            <p:cNvCxnSpPr/>
            <p:nvPr/>
          </p:nvCxnSpPr>
          <p:spPr>
            <a:xfrm rot="16200000" flipH="1">
              <a:off x="876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Connector 211"/>
            <p:cNvCxnSpPr/>
            <p:nvPr/>
          </p:nvCxnSpPr>
          <p:spPr>
            <a:xfrm rot="5400000">
              <a:off x="1028700" y="3238500"/>
              <a:ext cx="6858000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/>
            <p:cNvCxnSpPr/>
            <p:nvPr/>
          </p:nvCxnSpPr>
          <p:spPr>
            <a:xfrm rot="5400000">
              <a:off x="-7239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/>
            <p:cNvCxnSpPr/>
            <p:nvPr/>
          </p:nvCxnSpPr>
          <p:spPr>
            <a:xfrm rot="16200000" flipH="1">
              <a:off x="-8001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Connector 214"/>
            <p:cNvCxnSpPr/>
            <p:nvPr/>
          </p:nvCxnSpPr>
          <p:spPr>
            <a:xfrm rot="5400000">
              <a:off x="-152400" y="3429000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Straight Connector 215"/>
            <p:cNvCxnSpPr/>
            <p:nvPr/>
          </p:nvCxnSpPr>
          <p:spPr>
            <a:xfrm rot="16200000" flipH="1">
              <a:off x="-304800" y="3200400"/>
              <a:ext cx="6858000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7" name="Straight Connector 216"/>
            <p:cNvCxnSpPr/>
            <p:nvPr/>
          </p:nvCxnSpPr>
          <p:spPr>
            <a:xfrm rot="5400000">
              <a:off x="-190499" y="3238500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Connector 217"/>
            <p:cNvCxnSpPr/>
            <p:nvPr/>
          </p:nvCxnSpPr>
          <p:spPr>
            <a:xfrm rot="16200000" flipH="1">
              <a:off x="3810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Connector 218"/>
            <p:cNvCxnSpPr/>
            <p:nvPr/>
          </p:nvCxnSpPr>
          <p:spPr>
            <a:xfrm rot="16200000" flipH="1">
              <a:off x="-6096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Straight Connector 219"/>
            <p:cNvCxnSpPr/>
            <p:nvPr/>
          </p:nvCxnSpPr>
          <p:spPr>
            <a:xfrm rot="16200000" flipH="1">
              <a:off x="685801" y="3352799"/>
              <a:ext cx="6858000" cy="152401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Straight Connector 220"/>
            <p:cNvCxnSpPr/>
            <p:nvPr/>
          </p:nvCxnSpPr>
          <p:spPr>
            <a:xfrm rot="16200000" flipH="1">
              <a:off x="-304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2" name="Straight Connector 221"/>
            <p:cNvCxnSpPr/>
            <p:nvPr/>
          </p:nvCxnSpPr>
          <p:spPr>
            <a:xfrm rot="5400000">
              <a:off x="-10287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Straight Connector 222"/>
            <p:cNvCxnSpPr/>
            <p:nvPr/>
          </p:nvCxnSpPr>
          <p:spPr>
            <a:xfrm rot="5400000">
              <a:off x="78295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4" name="Straight Connector 223"/>
            <p:cNvCxnSpPr/>
            <p:nvPr/>
          </p:nvCxnSpPr>
          <p:spPr>
            <a:xfrm rot="5400000">
              <a:off x="1372552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Straight Connector 224"/>
            <p:cNvCxnSpPr/>
            <p:nvPr/>
          </p:nvCxnSpPr>
          <p:spPr>
            <a:xfrm rot="5400000">
              <a:off x="1600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Connector 225"/>
            <p:cNvCxnSpPr/>
            <p:nvPr/>
          </p:nvCxnSpPr>
          <p:spPr>
            <a:xfrm rot="5400000">
              <a:off x="65913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Straight Connector 226"/>
            <p:cNvCxnSpPr/>
            <p:nvPr/>
          </p:nvCxnSpPr>
          <p:spPr>
            <a:xfrm rot="16200000" flipH="1">
              <a:off x="-1285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8" name="Straight Connector 227"/>
            <p:cNvCxnSpPr/>
            <p:nvPr/>
          </p:nvCxnSpPr>
          <p:spPr>
            <a:xfrm rot="16200000" flipH="1">
              <a:off x="560070" y="3326130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9" name="Straight Connector 228"/>
            <p:cNvCxnSpPr/>
            <p:nvPr/>
          </p:nvCxnSpPr>
          <p:spPr>
            <a:xfrm rot="16200000" flipH="1">
              <a:off x="1524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0" name="Straight Connector 229"/>
            <p:cNvCxnSpPr/>
            <p:nvPr/>
          </p:nvCxnSpPr>
          <p:spPr>
            <a:xfrm rot="16200000" flipH="1">
              <a:off x="3810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Straight Connector 236"/>
            <p:cNvCxnSpPr/>
            <p:nvPr/>
          </p:nvCxnSpPr>
          <p:spPr>
            <a:xfrm rot="16200000" flipH="1">
              <a:off x="2743200" y="3352801"/>
              <a:ext cx="6858000" cy="1524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/>
          </p:nvCxnSpPr>
          <p:spPr>
            <a:xfrm rot="16200000" flipH="1">
              <a:off x="2095501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9" name="Straight Connector 238"/>
            <p:cNvCxnSpPr/>
            <p:nvPr/>
          </p:nvCxnSpPr>
          <p:spPr>
            <a:xfrm rot="5400000">
              <a:off x="2705100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Straight Connector 239"/>
            <p:cNvCxnSpPr/>
            <p:nvPr/>
          </p:nvCxnSpPr>
          <p:spPr>
            <a:xfrm rot="5400000">
              <a:off x="1828801" y="3276600"/>
              <a:ext cx="6857999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Straight Connector 240"/>
            <p:cNvCxnSpPr/>
            <p:nvPr/>
          </p:nvCxnSpPr>
          <p:spPr>
            <a:xfrm rot="16200000" flipH="1">
              <a:off x="1066800" y="3200402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Straight Connector 241"/>
            <p:cNvCxnSpPr/>
            <p:nvPr/>
          </p:nvCxnSpPr>
          <p:spPr>
            <a:xfrm rot="16200000" flipH="1">
              <a:off x="2362201" y="3352800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Straight Connector 242"/>
            <p:cNvCxnSpPr/>
            <p:nvPr/>
          </p:nvCxnSpPr>
          <p:spPr>
            <a:xfrm rot="5400000">
              <a:off x="2646045" y="2722246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Straight Connector 243"/>
            <p:cNvCxnSpPr/>
            <p:nvPr/>
          </p:nvCxnSpPr>
          <p:spPr>
            <a:xfrm rot="5400000">
              <a:off x="3048952" y="3277553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Straight Connector 244"/>
            <p:cNvCxnSpPr/>
            <p:nvPr/>
          </p:nvCxnSpPr>
          <p:spPr>
            <a:xfrm rot="5400000">
              <a:off x="2895600" y="3276601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Straight Connector 245"/>
            <p:cNvCxnSpPr/>
            <p:nvPr/>
          </p:nvCxnSpPr>
          <p:spPr>
            <a:xfrm rot="5400000">
              <a:off x="2388870" y="3227071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Straight Connector 246"/>
            <p:cNvCxnSpPr/>
            <p:nvPr/>
          </p:nvCxnSpPr>
          <p:spPr>
            <a:xfrm rot="16200000" flipH="1">
              <a:off x="22364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8" name="Straight Connector 247"/>
            <p:cNvCxnSpPr/>
            <p:nvPr/>
          </p:nvCxnSpPr>
          <p:spPr>
            <a:xfrm rot="16200000" flipH="1">
              <a:off x="17526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Straight Connector 248"/>
            <p:cNvCxnSpPr/>
            <p:nvPr/>
          </p:nvCxnSpPr>
          <p:spPr>
            <a:xfrm rot="16200000" flipH="1">
              <a:off x="19812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Straight Connector 249"/>
            <p:cNvCxnSpPr/>
            <p:nvPr/>
          </p:nvCxnSpPr>
          <p:spPr>
            <a:xfrm rot="5400000">
              <a:off x="3467100" y="3314701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Straight Connector 250"/>
            <p:cNvCxnSpPr/>
            <p:nvPr/>
          </p:nvCxnSpPr>
          <p:spPr>
            <a:xfrm rot="16200000" flipH="1">
              <a:off x="3467099" y="3314701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2" name="Straight Connector 251"/>
            <p:cNvCxnSpPr/>
            <p:nvPr/>
          </p:nvCxnSpPr>
          <p:spPr>
            <a:xfrm rot="5400000">
              <a:off x="4038600" y="3429001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Straight Connector 252"/>
            <p:cNvCxnSpPr/>
            <p:nvPr/>
          </p:nvCxnSpPr>
          <p:spPr>
            <a:xfrm rot="16200000" flipH="1">
              <a:off x="3886200" y="3200401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4" name="Straight Connector 253"/>
            <p:cNvCxnSpPr/>
            <p:nvPr/>
          </p:nvCxnSpPr>
          <p:spPr>
            <a:xfrm rot="5400000">
              <a:off x="4000501" y="3238501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5" name="Straight Connector 254"/>
            <p:cNvCxnSpPr/>
            <p:nvPr/>
          </p:nvCxnSpPr>
          <p:spPr>
            <a:xfrm rot="16200000" flipH="1">
              <a:off x="4572000" y="3200401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7" name="Straight Connector 256"/>
            <p:cNvCxnSpPr/>
            <p:nvPr/>
          </p:nvCxnSpPr>
          <p:spPr>
            <a:xfrm rot="16200000" flipH="1">
              <a:off x="3733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8" name="Straight Connector 257"/>
            <p:cNvCxnSpPr/>
            <p:nvPr/>
          </p:nvCxnSpPr>
          <p:spPr>
            <a:xfrm rot="5400000">
              <a:off x="36195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9" name="Straight Connector 258"/>
            <p:cNvCxnSpPr/>
            <p:nvPr/>
          </p:nvCxnSpPr>
          <p:spPr>
            <a:xfrm rot="16200000" flipH="1">
              <a:off x="4214813" y="3252788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0" name="Straight Connector 259"/>
            <p:cNvCxnSpPr/>
            <p:nvPr/>
          </p:nvCxnSpPr>
          <p:spPr>
            <a:xfrm rot="16200000" flipH="1">
              <a:off x="47510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1" name="Straight Connector 260"/>
            <p:cNvCxnSpPr/>
            <p:nvPr/>
          </p:nvCxnSpPr>
          <p:spPr>
            <a:xfrm rot="16200000" flipH="1">
              <a:off x="43434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2" name="Straight Connector 261"/>
            <p:cNvCxnSpPr/>
            <p:nvPr/>
          </p:nvCxnSpPr>
          <p:spPr>
            <a:xfrm rot="16200000" flipH="1">
              <a:off x="4572000" y="3352801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4" name="Straight Connector 263"/>
            <p:cNvCxnSpPr/>
            <p:nvPr/>
          </p:nvCxnSpPr>
          <p:spPr>
            <a:xfrm rot="16200000" flipH="1">
              <a:off x="5257800" y="3352802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5" name="Straight Connector 264"/>
            <p:cNvCxnSpPr/>
            <p:nvPr/>
          </p:nvCxnSpPr>
          <p:spPr>
            <a:xfrm rot="16200000" flipH="1">
              <a:off x="5067300" y="3238502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6" name="Straight Connector 265"/>
            <p:cNvCxnSpPr/>
            <p:nvPr/>
          </p:nvCxnSpPr>
          <p:spPr>
            <a:xfrm rot="5400000">
              <a:off x="5219700" y="3238502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7" name="Straight Connector 266"/>
            <p:cNvCxnSpPr/>
            <p:nvPr/>
          </p:nvCxnSpPr>
          <p:spPr>
            <a:xfrm rot="16200000" flipH="1">
              <a:off x="4876801" y="3352801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8" name="Straight Connector 267"/>
            <p:cNvCxnSpPr/>
            <p:nvPr/>
          </p:nvCxnSpPr>
          <p:spPr>
            <a:xfrm rot="5400000">
              <a:off x="5527994" y="3318196"/>
              <a:ext cx="6888479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Straight Connector 269"/>
            <p:cNvCxnSpPr/>
            <p:nvPr/>
          </p:nvCxnSpPr>
          <p:spPr>
            <a:xfrm rot="5400000">
              <a:off x="4850130" y="3227072"/>
              <a:ext cx="6858000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1" name="Straight Connector 270"/>
            <p:cNvCxnSpPr/>
            <p:nvPr/>
          </p:nvCxnSpPr>
          <p:spPr>
            <a:xfrm rot="16200000" flipH="1">
              <a:off x="4751070" y="3326132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8" name="Straight Connector 277"/>
            <p:cNvCxnSpPr/>
            <p:nvPr/>
          </p:nvCxnSpPr>
          <p:spPr>
            <a:xfrm rot="5400000">
              <a:off x="5562599" y="3429001"/>
              <a:ext cx="685800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Straight Connector 282"/>
            <p:cNvCxnSpPr/>
            <p:nvPr/>
          </p:nvCxnSpPr>
          <p:spPr>
            <a:xfrm rot="5400000">
              <a:off x="2552700" y="3390900"/>
              <a:ext cx="6858000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Straight Connector 288"/>
            <p:cNvCxnSpPr/>
            <p:nvPr/>
          </p:nvCxnSpPr>
          <p:spPr>
            <a:xfrm rot="16200000" flipH="1">
              <a:off x="3048000" y="3352800"/>
              <a:ext cx="6858000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Straight Connector 291"/>
            <p:cNvCxnSpPr/>
            <p:nvPr/>
          </p:nvCxnSpPr>
          <p:spPr>
            <a:xfrm rot="16200000" flipH="1">
              <a:off x="3238500" y="3238500"/>
              <a:ext cx="6858000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4" name="Straight Connector 293"/>
            <p:cNvCxnSpPr/>
            <p:nvPr/>
          </p:nvCxnSpPr>
          <p:spPr>
            <a:xfrm rot="5400000">
              <a:off x="2133600" y="3276600"/>
              <a:ext cx="6858000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Straight Connector 297"/>
            <p:cNvCxnSpPr/>
            <p:nvPr/>
          </p:nvCxnSpPr>
          <p:spPr>
            <a:xfrm rot="16200000" flipH="1">
              <a:off x="3148013" y="3252789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Straight Connector 298"/>
            <p:cNvCxnSpPr/>
            <p:nvPr/>
          </p:nvCxnSpPr>
          <p:spPr>
            <a:xfrm rot="5400000">
              <a:off x="3771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2" name="Straight Connector 301"/>
            <p:cNvCxnSpPr/>
            <p:nvPr/>
          </p:nvCxnSpPr>
          <p:spPr>
            <a:xfrm rot="5400000">
              <a:off x="4229100" y="2933700"/>
              <a:ext cx="6858000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/>
            <p:cNvCxnSpPr/>
            <p:nvPr/>
          </p:nvCxnSpPr>
          <p:spPr>
            <a:xfrm rot="16200000" flipH="1">
              <a:off x="1371600" y="3200403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113" name="Rectangle 112"/>
          <p:cNvSpPr/>
          <p:nvPr/>
        </p:nvSpPr>
        <p:spPr>
          <a:xfrm>
            <a:off x="0" y="1905000"/>
            <a:ext cx="4953000" cy="31242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grpSp>
        <p:nvGrpSpPr>
          <p:cNvPr id="94" name="Group 93"/>
          <p:cNvGrpSpPr/>
          <p:nvPr/>
        </p:nvGrpSpPr>
        <p:grpSpPr>
          <a:xfrm>
            <a:off x="0" y="2057400"/>
            <a:ext cx="4801394" cy="2820988"/>
            <a:chOff x="0" y="2057400"/>
            <a:chExt cx="4801394" cy="2820988"/>
          </a:xfrm>
        </p:grpSpPr>
        <p:cxnSp>
          <p:nvCxnSpPr>
            <p:cNvPr id="117" name="Straight Connector 116"/>
            <p:cNvCxnSpPr/>
            <p:nvPr/>
          </p:nvCxnSpPr>
          <p:spPr>
            <a:xfrm>
              <a:off x="0" y="20574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/>
            <p:nvPr/>
          </p:nvCxnSpPr>
          <p:spPr>
            <a:xfrm>
              <a:off x="0" y="48768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/>
            <p:cNvCxnSpPr/>
            <p:nvPr/>
          </p:nvCxnSpPr>
          <p:spPr>
            <a:xfrm rot="5400000">
              <a:off x="3391694" y="3467100"/>
              <a:ext cx="2818606" cy="794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" y="2130425"/>
            <a:ext cx="4419600" cy="1600327"/>
          </a:xfrm>
        </p:spPr>
        <p:txBody>
          <a:bodyPr anchor="b">
            <a:normAutofit/>
          </a:bodyPr>
          <a:lstStyle>
            <a:lvl1pPr algn="l">
              <a:defRPr sz="3600" b="1" cap="none" spc="40" baseline="0">
                <a:ln w="1333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3733800"/>
            <a:ext cx="4419600" cy="1066800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39739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803653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48426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5" name="Group 94"/>
          <p:cNvGrpSpPr/>
          <p:nvPr/>
        </p:nvGrpSpPr>
        <p:grpSpPr>
          <a:xfrm>
            <a:off x="0" y="-30477"/>
            <a:ext cx="9067800" cy="6889273"/>
            <a:chOff x="0" y="-30477"/>
            <a:chExt cx="9067800" cy="6889273"/>
          </a:xfrm>
        </p:grpSpPr>
        <p:cxnSp>
          <p:nvCxnSpPr>
            <p:cNvPr id="110" name="Straight Connector 109"/>
            <p:cNvCxnSpPr/>
            <p:nvPr/>
          </p:nvCxnSpPr>
          <p:spPr>
            <a:xfrm rot="16200000" flipH="1">
              <a:off x="-1447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>
            <a:xfrm rot="16200000" flipH="1">
              <a:off x="-1638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Straight Connector 177"/>
            <p:cNvCxnSpPr/>
            <p:nvPr/>
          </p:nvCxnSpPr>
          <p:spPr>
            <a:xfrm rot="5400000">
              <a:off x="-1485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Straight Connector 180"/>
            <p:cNvCxnSpPr/>
            <p:nvPr/>
          </p:nvCxnSpPr>
          <p:spPr>
            <a:xfrm rot="5400000">
              <a:off x="-32385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Straight Connector 181"/>
            <p:cNvCxnSpPr/>
            <p:nvPr/>
          </p:nvCxnSpPr>
          <p:spPr>
            <a:xfrm rot="16200000" flipH="1">
              <a:off x="-33147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Straight Connector 182"/>
            <p:cNvCxnSpPr/>
            <p:nvPr/>
          </p:nvCxnSpPr>
          <p:spPr>
            <a:xfrm rot="16200000" flipH="1">
              <a:off x="-1371600" y="2971800"/>
              <a:ext cx="6858000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Straight Connector 183"/>
            <p:cNvCxnSpPr/>
            <p:nvPr/>
          </p:nvCxnSpPr>
          <p:spPr>
            <a:xfrm rot="16200000" flipH="1">
              <a:off x="-2819400" y="3200400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Straight Connector 184"/>
            <p:cNvCxnSpPr/>
            <p:nvPr/>
          </p:nvCxnSpPr>
          <p:spPr>
            <a:xfrm rot="5400000">
              <a:off x="-2705099" y="3238500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Straight Connector 185"/>
            <p:cNvCxnSpPr/>
            <p:nvPr/>
          </p:nvCxnSpPr>
          <p:spPr>
            <a:xfrm rot="16200000" flipH="1">
              <a:off x="-21336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Straight Connector 186"/>
            <p:cNvCxnSpPr/>
            <p:nvPr/>
          </p:nvCxnSpPr>
          <p:spPr>
            <a:xfrm rot="16200000" flipH="1">
              <a:off x="-31242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Connector 187"/>
            <p:cNvCxnSpPr/>
            <p:nvPr/>
          </p:nvCxnSpPr>
          <p:spPr>
            <a:xfrm rot="16200000" flipH="1">
              <a:off x="-1828799" y="3352799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Connector 188"/>
            <p:cNvCxnSpPr/>
            <p:nvPr/>
          </p:nvCxnSpPr>
          <p:spPr>
            <a:xfrm rot="16200000" flipH="1">
              <a:off x="-28194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Connector 189"/>
            <p:cNvCxnSpPr/>
            <p:nvPr/>
          </p:nvCxnSpPr>
          <p:spPr>
            <a:xfrm rot="16200000" flipH="1">
              <a:off x="-2438400" y="3124200"/>
              <a:ext cx="6858000" cy="609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>
            <a:xfrm rot="5400000">
              <a:off x="-173164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>
            <a:xfrm rot="5400000">
              <a:off x="-1142048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>
            <a:xfrm rot="5400000">
              <a:off x="-9144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>
            <a:xfrm rot="5400000">
              <a:off x="-185547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/>
            <p:cNvCxnSpPr/>
            <p:nvPr/>
          </p:nvCxnSpPr>
          <p:spPr>
            <a:xfrm rot="16200000" flipH="1">
              <a:off x="-26431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Connector 144"/>
            <p:cNvCxnSpPr/>
            <p:nvPr/>
          </p:nvCxnSpPr>
          <p:spPr>
            <a:xfrm rot="16200000" flipH="1">
              <a:off x="-1954530" y="3326130"/>
              <a:ext cx="6858000" cy="20574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>
            <a:xfrm rot="16200000" flipH="1">
              <a:off x="-2362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Connector 208"/>
            <p:cNvCxnSpPr/>
            <p:nvPr/>
          </p:nvCxnSpPr>
          <p:spPr>
            <a:xfrm rot="16200000" flipH="1">
              <a:off x="-21336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/>
            <p:cNvCxnSpPr/>
            <p:nvPr/>
          </p:nvCxnSpPr>
          <p:spPr>
            <a:xfrm rot="16200000" flipH="1">
              <a:off x="1066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1" name="Straight Connector 210"/>
            <p:cNvCxnSpPr/>
            <p:nvPr/>
          </p:nvCxnSpPr>
          <p:spPr>
            <a:xfrm rot="16200000" flipH="1">
              <a:off x="876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Connector 211"/>
            <p:cNvCxnSpPr/>
            <p:nvPr/>
          </p:nvCxnSpPr>
          <p:spPr>
            <a:xfrm rot="5400000">
              <a:off x="1028700" y="3238500"/>
              <a:ext cx="6858000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/>
            <p:cNvCxnSpPr/>
            <p:nvPr/>
          </p:nvCxnSpPr>
          <p:spPr>
            <a:xfrm rot="5400000">
              <a:off x="-7239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/>
            <p:cNvCxnSpPr/>
            <p:nvPr/>
          </p:nvCxnSpPr>
          <p:spPr>
            <a:xfrm rot="16200000" flipH="1">
              <a:off x="-8001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Connector 214"/>
            <p:cNvCxnSpPr/>
            <p:nvPr/>
          </p:nvCxnSpPr>
          <p:spPr>
            <a:xfrm rot="5400000">
              <a:off x="-152400" y="3429000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Straight Connector 215"/>
            <p:cNvCxnSpPr/>
            <p:nvPr/>
          </p:nvCxnSpPr>
          <p:spPr>
            <a:xfrm rot="16200000" flipH="1">
              <a:off x="-304800" y="3200400"/>
              <a:ext cx="6858000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7" name="Straight Connector 216"/>
            <p:cNvCxnSpPr/>
            <p:nvPr/>
          </p:nvCxnSpPr>
          <p:spPr>
            <a:xfrm rot="5400000">
              <a:off x="-190499" y="3238500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Connector 217"/>
            <p:cNvCxnSpPr/>
            <p:nvPr/>
          </p:nvCxnSpPr>
          <p:spPr>
            <a:xfrm rot="16200000" flipH="1">
              <a:off x="3810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Connector 218"/>
            <p:cNvCxnSpPr/>
            <p:nvPr/>
          </p:nvCxnSpPr>
          <p:spPr>
            <a:xfrm rot="16200000" flipH="1">
              <a:off x="-6096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Straight Connector 219"/>
            <p:cNvCxnSpPr/>
            <p:nvPr/>
          </p:nvCxnSpPr>
          <p:spPr>
            <a:xfrm rot="16200000" flipH="1">
              <a:off x="685801" y="3352799"/>
              <a:ext cx="6858000" cy="152401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Straight Connector 220"/>
            <p:cNvCxnSpPr/>
            <p:nvPr/>
          </p:nvCxnSpPr>
          <p:spPr>
            <a:xfrm rot="16200000" flipH="1">
              <a:off x="-304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2" name="Straight Connector 221"/>
            <p:cNvCxnSpPr/>
            <p:nvPr/>
          </p:nvCxnSpPr>
          <p:spPr>
            <a:xfrm rot="5400000">
              <a:off x="-10287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Straight Connector 222"/>
            <p:cNvCxnSpPr/>
            <p:nvPr/>
          </p:nvCxnSpPr>
          <p:spPr>
            <a:xfrm rot="5400000">
              <a:off x="78295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4" name="Straight Connector 223"/>
            <p:cNvCxnSpPr/>
            <p:nvPr/>
          </p:nvCxnSpPr>
          <p:spPr>
            <a:xfrm rot="5400000">
              <a:off x="1372552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Straight Connector 224"/>
            <p:cNvCxnSpPr/>
            <p:nvPr/>
          </p:nvCxnSpPr>
          <p:spPr>
            <a:xfrm rot="5400000">
              <a:off x="1600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Connector 225"/>
            <p:cNvCxnSpPr/>
            <p:nvPr/>
          </p:nvCxnSpPr>
          <p:spPr>
            <a:xfrm rot="5400000">
              <a:off x="65913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Straight Connector 226"/>
            <p:cNvCxnSpPr/>
            <p:nvPr/>
          </p:nvCxnSpPr>
          <p:spPr>
            <a:xfrm rot="16200000" flipH="1">
              <a:off x="-1285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8" name="Straight Connector 227"/>
            <p:cNvCxnSpPr/>
            <p:nvPr/>
          </p:nvCxnSpPr>
          <p:spPr>
            <a:xfrm rot="16200000" flipH="1">
              <a:off x="560070" y="3326130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9" name="Straight Connector 228"/>
            <p:cNvCxnSpPr/>
            <p:nvPr/>
          </p:nvCxnSpPr>
          <p:spPr>
            <a:xfrm rot="16200000" flipH="1">
              <a:off x="1524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0" name="Straight Connector 229"/>
            <p:cNvCxnSpPr/>
            <p:nvPr/>
          </p:nvCxnSpPr>
          <p:spPr>
            <a:xfrm rot="16200000" flipH="1">
              <a:off x="3810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Straight Connector 236"/>
            <p:cNvCxnSpPr/>
            <p:nvPr/>
          </p:nvCxnSpPr>
          <p:spPr>
            <a:xfrm rot="16200000" flipH="1">
              <a:off x="2743200" y="3352801"/>
              <a:ext cx="6858000" cy="1524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/>
          </p:nvCxnSpPr>
          <p:spPr>
            <a:xfrm rot="16200000" flipH="1">
              <a:off x="2095501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9" name="Straight Connector 238"/>
            <p:cNvCxnSpPr/>
            <p:nvPr/>
          </p:nvCxnSpPr>
          <p:spPr>
            <a:xfrm rot="5400000">
              <a:off x="2705100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Straight Connector 239"/>
            <p:cNvCxnSpPr/>
            <p:nvPr/>
          </p:nvCxnSpPr>
          <p:spPr>
            <a:xfrm rot="5400000">
              <a:off x="1828801" y="3276600"/>
              <a:ext cx="6857999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Straight Connector 240"/>
            <p:cNvCxnSpPr/>
            <p:nvPr/>
          </p:nvCxnSpPr>
          <p:spPr>
            <a:xfrm rot="16200000" flipH="1">
              <a:off x="1066800" y="3200402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Straight Connector 241"/>
            <p:cNvCxnSpPr/>
            <p:nvPr/>
          </p:nvCxnSpPr>
          <p:spPr>
            <a:xfrm rot="16200000" flipH="1">
              <a:off x="2362201" y="3352800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Straight Connector 242"/>
            <p:cNvCxnSpPr/>
            <p:nvPr/>
          </p:nvCxnSpPr>
          <p:spPr>
            <a:xfrm rot="5400000">
              <a:off x="2646045" y="2722246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Straight Connector 243"/>
            <p:cNvCxnSpPr/>
            <p:nvPr/>
          </p:nvCxnSpPr>
          <p:spPr>
            <a:xfrm rot="5400000">
              <a:off x="3048952" y="3277553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Straight Connector 244"/>
            <p:cNvCxnSpPr/>
            <p:nvPr/>
          </p:nvCxnSpPr>
          <p:spPr>
            <a:xfrm rot="5400000">
              <a:off x="2895600" y="3276601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Straight Connector 245"/>
            <p:cNvCxnSpPr/>
            <p:nvPr/>
          </p:nvCxnSpPr>
          <p:spPr>
            <a:xfrm rot="5400000">
              <a:off x="2388870" y="3227071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Straight Connector 246"/>
            <p:cNvCxnSpPr/>
            <p:nvPr/>
          </p:nvCxnSpPr>
          <p:spPr>
            <a:xfrm rot="16200000" flipH="1">
              <a:off x="22364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8" name="Straight Connector 247"/>
            <p:cNvCxnSpPr/>
            <p:nvPr/>
          </p:nvCxnSpPr>
          <p:spPr>
            <a:xfrm rot="16200000" flipH="1">
              <a:off x="17526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Straight Connector 248"/>
            <p:cNvCxnSpPr/>
            <p:nvPr/>
          </p:nvCxnSpPr>
          <p:spPr>
            <a:xfrm rot="16200000" flipH="1">
              <a:off x="19812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Straight Connector 249"/>
            <p:cNvCxnSpPr/>
            <p:nvPr/>
          </p:nvCxnSpPr>
          <p:spPr>
            <a:xfrm rot="5400000">
              <a:off x="3467100" y="3314701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Straight Connector 250"/>
            <p:cNvCxnSpPr/>
            <p:nvPr/>
          </p:nvCxnSpPr>
          <p:spPr>
            <a:xfrm rot="16200000" flipH="1">
              <a:off x="3467099" y="3314701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2" name="Straight Connector 251"/>
            <p:cNvCxnSpPr/>
            <p:nvPr/>
          </p:nvCxnSpPr>
          <p:spPr>
            <a:xfrm rot="5400000">
              <a:off x="4038600" y="3429001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Straight Connector 252"/>
            <p:cNvCxnSpPr/>
            <p:nvPr/>
          </p:nvCxnSpPr>
          <p:spPr>
            <a:xfrm rot="16200000" flipH="1">
              <a:off x="3886200" y="3200401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4" name="Straight Connector 253"/>
            <p:cNvCxnSpPr/>
            <p:nvPr/>
          </p:nvCxnSpPr>
          <p:spPr>
            <a:xfrm rot="5400000">
              <a:off x="4000501" y="3238501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5" name="Straight Connector 254"/>
            <p:cNvCxnSpPr/>
            <p:nvPr/>
          </p:nvCxnSpPr>
          <p:spPr>
            <a:xfrm rot="16200000" flipH="1">
              <a:off x="4572000" y="3200401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7" name="Straight Connector 256"/>
            <p:cNvCxnSpPr/>
            <p:nvPr/>
          </p:nvCxnSpPr>
          <p:spPr>
            <a:xfrm rot="16200000" flipH="1">
              <a:off x="3733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8" name="Straight Connector 257"/>
            <p:cNvCxnSpPr/>
            <p:nvPr/>
          </p:nvCxnSpPr>
          <p:spPr>
            <a:xfrm rot="5400000">
              <a:off x="36195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9" name="Straight Connector 258"/>
            <p:cNvCxnSpPr/>
            <p:nvPr/>
          </p:nvCxnSpPr>
          <p:spPr>
            <a:xfrm rot="16200000" flipH="1">
              <a:off x="4214813" y="3252788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0" name="Straight Connector 259"/>
            <p:cNvCxnSpPr/>
            <p:nvPr/>
          </p:nvCxnSpPr>
          <p:spPr>
            <a:xfrm rot="16200000" flipH="1">
              <a:off x="47510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1" name="Straight Connector 260"/>
            <p:cNvCxnSpPr/>
            <p:nvPr/>
          </p:nvCxnSpPr>
          <p:spPr>
            <a:xfrm rot="16200000" flipH="1">
              <a:off x="43434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2" name="Straight Connector 261"/>
            <p:cNvCxnSpPr/>
            <p:nvPr/>
          </p:nvCxnSpPr>
          <p:spPr>
            <a:xfrm rot="16200000" flipH="1">
              <a:off x="4572000" y="3352801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4" name="Straight Connector 263"/>
            <p:cNvCxnSpPr/>
            <p:nvPr/>
          </p:nvCxnSpPr>
          <p:spPr>
            <a:xfrm rot="16200000" flipH="1">
              <a:off x="5257800" y="3352802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5" name="Straight Connector 264"/>
            <p:cNvCxnSpPr/>
            <p:nvPr/>
          </p:nvCxnSpPr>
          <p:spPr>
            <a:xfrm rot="16200000" flipH="1">
              <a:off x="5067300" y="3238502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6" name="Straight Connector 265"/>
            <p:cNvCxnSpPr/>
            <p:nvPr/>
          </p:nvCxnSpPr>
          <p:spPr>
            <a:xfrm rot="5400000">
              <a:off x="5219700" y="3238502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7" name="Straight Connector 266"/>
            <p:cNvCxnSpPr/>
            <p:nvPr/>
          </p:nvCxnSpPr>
          <p:spPr>
            <a:xfrm rot="16200000" flipH="1">
              <a:off x="4876801" y="3352801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8" name="Straight Connector 267"/>
            <p:cNvCxnSpPr/>
            <p:nvPr/>
          </p:nvCxnSpPr>
          <p:spPr>
            <a:xfrm rot="5400000">
              <a:off x="5527994" y="3318196"/>
              <a:ext cx="6888479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Straight Connector 269"/>
            <p:cNvCxnSpPr/>
            <p:nvPr/>
          </p:nvCxnSpPr>
          <p:spPr>
            <a:xfrm rot="5400000">
              <a:off x="4850130" y="3227072"/>
              <a:ext cx="6858000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1" name="Straight Connector 270"/>
            <p:cNvCxnSpPr/>
            <p:nvPr/>
          </p:nvCxnSpPr>
          <p:spPr>
            <a:xfrm rot="16200000" flipH="1">
              <a:off x="4751070" y="3326132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8" name="Straight Connector 277"/>
            <p:cNvCxnSpPr/>
            <p:nvPr/>
          </p:nvCxnSpPr>
          <p:spPr>
            <a:xfrm rot="5400000">
              <a:off x="5562599" y="3429001"/>
              <a:ext cx="685800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Straight Connector 282"/>
            <p:cNvCxnSpPr/>
            <p:nvPr/>
          </p:nvCxnSpPr>
          <p:spPr>
            <a:xfrm rot="5400000">
              <a:off x="2552700" y="3390900"/>
              <a:ext cx="6858000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Straight Connector 288"/>
            <p:cNvCxnSpPr/>
            <p:nvPr/>
          </p:nvCxnSpPr>
          <p:spPr>
            <a:xfrm rot="16200000" flipH="1">
              <a:off x="3048000" y="3352800"/>
              <a:ext cx="6858000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Straight Connector 291"/>
            <p:cNvCxnSpPr/>
            <p:nvPr/>
          </p:nvCxnSpPr>
          <p:spPr>
            <a:xfrm rot="16200000" flipH="1">
              <a:off x="3238500" y="3238500"/>
              <a:ext cx="6858000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4" name="Straight Connector 293"/>
            <p:cNvCxnSpPr/>
            <p:nvPr/>
          </p:nvCxnSpPr>
          <p:spPr>
            <a:xfrm rot="5400000">
              <a:off x="2133600" y="3276600"/>
              <a:ext cx="6858000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Straight Connector 297"/>
            <p:cNvCxnSpPr/>
            <p:nvPr/>
          </p:nvCxnSpPr>
          <p:spPr>
            <a:xfrm rot="16200000" flipH="1">
              <a:off x="3148013" y="3252789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Straight Connector 298"/>
            <p:cNvCxnSpPr/>
            <p:nvPr/>
          </p:nvCxnSpPr>
          <p:spPr>
            <a:xfrm rot="5400000">
              <a:off x="3771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2" name="Straight Connector 301"/>
            <p:cNvCxnSpPr/>
            <p:nvPr/>
          </p:nvCxnSpPr>
          <p:spPr>
            <a:xfrm rot="5400000">
              <a:off x="4229100" y="2933700"/>
              <a:ext cx="6858000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/>
            <p:cNvCxnSpPr/>
            <p:nvPr/>
          </p:nvCxnSpPr>
          <p:spPr>
            <a:xfrm rot="16200000" flipH="1">
              <a:off x="1371600" y="3200403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113" name="Rectangle 112"/>
          <p:cNvSpPr/>
          <p:nvPr/>
        </p:nvSpPr>
        <p:spPr>
          <a:xfrm>
            <a:off x="0" y="1905000"/>
            <a:ext cx="4953000" cy="31242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grpSp>
        <p:nvGrpSpPr>
          <p:cNvPr id="94" name="Group 93"/>
          <p:cNvGrpSpPr/>
          <p:nvPr/>
        </p:nvGrpSpPr>
        <p:grpSpPr>
          <a:xfrm>
            <a:off x="0" y="2057400"/>
            <a:ext cx="4801394" cy="2820988"/>
            <a:chOff x="0" y="2057400"/>
            <a:chExt cx="4801394" cy="2820988"/>
          </a:xfrm>
        </p:grpSpPr>
        <p:cxnSp>
          <p:nvCxnSpPr>
            <p:cNvPr id="117" name="Straight Connector 116"/>
            <p:cNvCxnSpPr/>
            <p:nvPr/>
          </p:nvCxnSpPr>
          <p:spPr>
            <a:xfrm>
              <a:off x="0" y="20574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/>
            <p:nvPr/>
          </p:nvCxnSpPr>
          <p:spPr>
            <a:xfrm>
              <a:off x="0" y="48768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/>
            <p:cNvCxnSpPr/>
            <p:nvPr/>
          </p:nvCxnSpPr>
          <p:spPr>
            <a:xfrm rot="5400000">
              <a:off x="3391694" y="3467100"/>
              <a:ext cx="2818606" cy="794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" y="2130425"/>
            <a:ext cx="4419600" cy="1600327"/>
          </a:xfrm>
        </p:spPr>
        <p:txBody>
          <a:bodyPr anchor="b">
            <a:normAutofit/>
          </a:bodyPr>
          <a:lstStyle>
            <a:lvl1pPr algn="l">
              <a:defRPr sz="3600" b="1" cap="none" spc="40" baseline="0">
                <a:ln w="1333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3733800"/>
            <a:ext cx="4419600" cy="1066800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370092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3545172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92"/>
          <p:cNvGrpSpPr/>
          <p:nvPr/>
        </p:nvGrpSpPr>
        <p:grpSpPr>
          <a:xfrm>
            <a:off x="1" y="-30478"/>
            <a:ext cx="9067799" cy="4846320"/>
            <a:chOff x="1" y="-30477"/>
            <a:chExt cx="9067799" cy="4526277"/>
          </a:xfrm>
        </p:grpSpPr>
        <p:cxnSp>
          <p:nvCxnSpPr>
            <p:cNvPr id="8" name="Straight Connector 7"/>
            <p:cNvCxnSpPr/>
            <p:nvPr/>
          </p:nvCxnSpPr>
          <p:spPr>
            <a:xfrm rot="16200000" flipH="1">
              <a:off x="-2716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rot="16200000" flipH="1">
              <a:off x="-4621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rot="5400000">
              <a:off x="-3097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5400000">
              <a:off x="-206236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H="1">
              <a:off x="-213856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16200000" flipH="1">
              <a:off x="-195465" y="1785212"/>
              <a:ext cx="4505731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16200000" flipH="1">
              <a:off x="-164326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rot="5400000">
              <a:off x="-1528964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H="1">
              <a:off x="-95746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16200000" flipH="1">
              <a:off x="-194806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rot="16200000" flipH="1">
              <a:off x="-652664" y="2166211"/>
              <a:ext cx="4505731" cy="152401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rot="16200000" flipH="1">
              <a:off x="-16432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H="1">
              <a:off x="-1790700" y="2019300"/>
              <a:ext cx="4495800" cy="4572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>
              <a:off x="-55551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rot="5400000">
              <a:off x="340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rot="5400000">
              <a:off x="26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rot="5400000">
              <a:off x="-67933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rot="16200000" flipH="1">
              <a:off x="-1467052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rot="16200000" flipH="1">
              <a:off x="-77839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rot="16200000" flipH="1">
              <a:off x="-11860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/>
            <p:cNvCxnSpPr/>
            <p:nvPr/>
          </p:nvCxnSpPr>
          <p:spPr>
            <a:xfrm rot="16200000" flipH="1">
              <a:off x="-9574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16200000" flipH="1">
              <a:off x="22429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16200000" flipH="1">
              <a:off x="20524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5400000">
              <a:off x="2204835" y="2051912"/>
              <a:ext cx="4505731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 rot="5400000">
              <a:off x="452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16200000" flipH="1">
              <a:off x="37603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5400000">
              <a:off x="1023735" y="2242139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rot="16200000" flipH="1">
              <a:off x="871335" y="2013812"/>
              <a:ext cx="4505731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 rot="5400000">
              <a:off x="985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6200000" flipH="1">
              <a:off x="155713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16200000" flipH="1">
              <a:off x="5665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6200000" flipH="1">
              <a:off x="1861936" y="2166211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 flipH="1">
              <a:off x="8713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5400000">
              <a:off x="1474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5400000">
              <a:off x="195909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5400000">
              <a:off x="25486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rot="5400000">
              <a:off x="27763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5400000">
              <a:off x="183526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6200000" flipH="1">
              <a:off x="1047548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 rot="16200000" flipH="1">
              <a:off x="1736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 rot="16200000" flipH="1">
              <a:off x="1328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6200000" flipH="1">
              <a:off x="1557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 rot="16200000" flipH="1">
              <a:off x="39193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/>
            <p:nvPr/>
          </p:nvCxnSpPr>
          <p:spPr>
            <a:xfrm rot="16200000" flipH="1">
              <a:off x="3271636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rot="5400000">
              <a:off x="38812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/>
            <p:cNvCxnSpPr/>
            <p:nvPr/>
          </p:nvCxnSpPr>
          <p:spPr>
            <a:xfrm rot="5400000">
              <a:off x="3004936" y="2090012"/>
              <a:ext cx="4505730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/>
            <p:nvPr/>
          </p:nvCxnSpPr>
          <p:spPr>
            <a:xfrm rot="16200000" flipH="1">
              <a:off x="22429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/>
            <p:cNvCxnSpPr/>
            <p:nvPr/>
          </p:nvCxnSpPr>
          <p:spPr>
            <a:xfrm rot="16200000" flipH="1">
              <a:off x="35383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/>
            <p:cNvCxnSpPr/>
            <p:nvPr/>
          </p:nvCxnSpPr>
          <p:spPr>
            <a:xfrm rot="5400000">
              <a:off x="382218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/>
            <p:cNvCxnSpPr/>
            <p:nvPr/>
          </p:nvCxnSpPr>
          <p:spPr>
            <a:xfrm rot="5400000">
              <a:off x="4225087" y="2090965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/>
            <p:cNvCxnSpPr/>
            <p:nvPr/>
          </p:nvCxnSpPr>
          <p:spPr>
            <a:xfrm rot="5400000">
              <a:off x="407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/>
            <p:nvPr/>
          </p:nvCxnSpPr>
          <p:spPr>
            <a:xfrm rot="5400000">
              <a:off x="356500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/>
            <p:cNvCxnSpPr/>
            <p:nvPr/>
          </p:nvCxnSpPr>
          <p:spPr>
            <a:xfrm rot="16200000" flipH="1">
              <a:off x="34126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/>
            <p:cNvCxnSpPr/>
            <p:nvPr/>
          </p:nvCxnSpPr>
          <p:spPr>
            <a:xfrm rot="16200000" flipH="1">
              <a:off x="29287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/>
            <p:cNvCxnSpPr/>
            <p:nvPr/>
          </p:nvCxnSpPr>
          <p:spPr>
            <a:xfrm rot="16200000" flipH="1">
              <a:off x="3081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Connector 62"/>
            <p:cNvCxnSpPr/>
            <p:nvPr/>
          </p:nvCxnSpPr>
          <p:spPr>
            <a:xfrm rot="5400000">
              <a:off x="4643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/>
            <p:cNvCxnSpPr/>
            <p:nvPr/>
          </p:nvCxnSpPr>
          <p:spPr>
            <a:xfrm rot="16200000" flipH="1">
              <a:off x="4643234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/>
            <p:cNvCxnSpPr/>
            <p:nvPr/>
          </p:nvCxnSpPr>
          <p:spPr>
            <a:xfrm rot="5400000">
              <a:off x="5214735" y="2242140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/>
            <p:cNvCxnSpPr/>
            <p:nvPr/>
          </p:nvCxnSpPr>
          <p:spPr>
            <a:xfrm rot="16200000" flipH="1">
              <a:off x="506233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 rot="5400000">
              <a:off x="5176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/>
            <p:cNvCxnSpPr/>
            <p:nvPr/>
          </p:nvCxnSpPr>
          <p:spPr>
            <a:xfrm rot="16200000" flipH="1">
              <a:off x="57481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Connector 68"/>
            <p:cNvCxnSpPr/>
            <p:nvPr/>
          </p:nvCxnSpPr>
          <p:spPr>
            <a:xfrm rot="16200000" flipH="1">
              <a:off x="49099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/>
            <p:cNvCxnSpPr/>
            <p:nvPr/>
          </p:nvCxnSpPr>
          <p:spPr>
            <a:xfrm rot="5400000">
              <a:off x="47956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/>
            <p:cNvCxnSpPr/>
            <p:nvPr/>
          </p:nvCxnSpPr>
          <p:spPr>
            <a:xfrm rot="16200000" flipH="1">
              <a:off x="53909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/>
            <p:cNvCxnSpPr/>
            <p:nvPr/>
          </p:nvCxnSpPr>
          <p:spPr>
            <a:xfrm rot="16200000" flipH="1">
              <a:off x="5927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/>
            <p:cNvCxnSpPr/>
            <p:nvPr/>
          </p:nvCxnSpPr>
          <p:spPr>
            <a:xfrm rot="16200000" flipH="1">
              <a:off x="5519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/>
            <p:cNvCxnSpPr/>
            <p:nvPr/>
          </p:nvCxnSpPr>
          <p:spPr>
            <a:xfrm rot="16200000" flipH="1">
              <a:off x="5748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Straight Connector 74"/>
            <p:cNvCxnSpPr/>
            <p:nvPr/>
          </p:nvCxnSpPr>
          <p:spPr>
            <a:xfrm rot="16200000" flipH="1">
              <a:off x="6433935" y="2166213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/>
            <p:cNvCxnSpPr/>
            <p:nvPr/>
          </p:nvCxnSpPr>
          <p:spPr>
            <a:xfrm rot="16200000" flipH="1">
              <a:off x="62434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/>
            <p:cNvCxnSpPr/>
            <p:nvPr/>
          </p:nvCxnSpPr>
          <p:spPr>
            <a:xfrm rot="5400000">
              <a:off x="63958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/>
            <p:cNvCxnSpPr/>
            <p:nvPr/>
          </p:nvCxnSpPr>
          <p:spPr>
            <a:xfrm rot="16200000" flipH="1">
              <a:off x="60529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/>
            <p:cNvCxnSpPr/>
            <p:nvPr/>
          </p:nvCxnSpPr>
          <p:spPr>
            <a:xfrm rot="5400000">
              <a:off x="6709356" y="2136834"/>
              <a:ext cx="4525755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/>
            <p:cNvCxnSpPr/>
            <p:nvPr/>
          </p:nvCxnSpPr>
          <p:spPr>
            <a:xfrm rot="5400000">
              <a:off x="6026265" y="2040483"/>
              <a:ext cx="4505731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Straight Connector 80"/>
            <p:cNvCxnSpPr/>
            <p:nvPr/>
          </p:nvCxnSpPr>
          <p:spPr>
            <a:xfrm rot="16200000" flipH="1">
              <a:off x="5927205" y="2139543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/>
            <p:cNvCxnSpPr/>
            <p:nvPr/>
          </p:nvCxnSpPr>
          <p:spPr>
            <a:xfrm rot="5400000">
              <a:off x="6738734" y="2242140"/>
              <a:ext cx="450573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/>
            <p:cNvCxnSpPr/>
            <p:nvPr/>
          </p:nvCxnSpPr>
          <p:spPr>
            <a:xfrm rot="5400000">
              <a:off x="3728835" y="2204312"/>
              <a:ext cx="4505731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/>
            <p:cNvCxnSpPr/>
            <p:nvPr/>
          </p:nvCxnSpPr>
          <p:spPr>
            <a:xfrm rot="16200000" flipH="1">
              <a:off x="4224135" y="2166212"/>
              <a:ext cx="4505731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/>
            <p:cNvCxnSpPr/>
            <p:nvPr/>
          </p:nvCxnSpPr>
          <p:spPr>
            <a:xfrm rot="16200000" flipH="1">
              <a:off x="4414635" y="2051912"/>
              <a:ext cx="4505731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/>
            <p:cNvCxnSpPr/>
            <p:nvPr/>
          </p:nvCxnSpPr>
          <p:spPr>
            <a:xfrm rot="5400000">
              <a:off x="3309735" y="2090012"/>
              <a:ext cx="4505731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Straight Connector 86"/>
            <p:cNvCxnSpPr/>
            <p:nvPr/>
          </p:nvCxnSpPr>
          <p:spPr>
            <a:xfrm rot="16200000" flipH="1">
              <a:off x="43241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/>
            <p:cNvCxnSpPr/>
            <p:nvPr/>
          </p:nvCxnSpPr>
          <p:spPr>
            <a:xfrm rot="5400000">
              <a:off x="49480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/>
            <p:cNvCxnSpPr/>
            <p:nvPr/>
          </p:nvCxnSpPr>
          <p:spPr>
            <a:xfrm rot="5400000">
              <a:off x="5405235" y="1747112"/>
              <a:ext cx="4505731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Straight Connector 89"/>
            <p:cNvCxnSpPr/>
            <p:nvPr/>
          </p:nvCxnSpPr>
          <p:spPr>
            <a:xfrm rot="16200000" flipH="1">
              <a:off x="2547735" y="2013814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4" name="Rectangle 93"/>
          <p:cNvSpPr/>
          <p:nvPr/>
        </p:nvSpPr>
        <p:spPr>
          <a:xfrm>
            <a:off x="0" y="4311168"/>
            <a:ext cx="9144000" cy="19050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96" name="Straight Connector 95"/>
          <p:cNvCxnSpPr/>
          <p:nvPr/>
        </p:nvCxnSpPr>
        <p:spPr>
          <a:xfrm>
            <a:off x="0" y="4387368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>
            <a:off x="0" y="6138380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621364"/>
            <a:ext cx="8305800" cy="414649"/>
          </a:xfrm>
        </p:spPr>
        <p:txBody>
          <a:bodyPr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95" name="Title 94"/>
          <p:cNvSpPr>
            <a:spLocks noGrp="1"/>
          </p:cNvSpPr>
          <p:nvPr>
            <p:ph type="title"/>
          </p:nvPr>
        </p:nvSpPr>
        <p:spPr>
          <a:xfrm>
            <a:off x="457200" y="4463568"/>
            <a:ext cx="83058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1D3641"/>
                </a:solidFill>
              </a:rPr>
              <a:pPr/>
              <a:t>23.11.2015</a:t>
            </a:fld>
            <a:endParaRPr lang="ru-RU">
              <a:solidFill>
                <a:srgbClr val="1D3641"/>
              </a:solidFill>
            </a:endParaRPr>
          </a:p>
        </p:txBody>
      </p:sp>
      <p:sp>
        <p:nvSpPr>
          <p:cNvPr id="91" name="Footer Placeholder 9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1D3641"/>
              </a:solidFill>
            </a:endParaRPr>
          </a:p>
        </p:txBody>
      </p:sp>
      <p:sp>
        <p:nvSpPr>
          <p:cNvPr id="92" name="Slide Number Placeholder 9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1D3641"/>
                </a:solidFill>
              </a:rPr>
              <a:pPr/>
              <a:t>‹#›</a:t>
            </a:fld>
            <a:endParaRPr lang="ru-RU">
              <a:solidFill>
                <a:srgbClr val="1D364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06201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968239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492344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896736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924819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00400" y="273050"/>
            <a:ext cx="54864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39" name="Straight Connector 38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901952"/>
            <a:ext cx="2377440" cy="1371600"/>
          </a:xfrm>
        </p:spPr>
        <p:txBody>
          <a:bodyPr anchor="b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tabLst>
                <a:tab pos="3830638" algn="l"/>
              </a:tabLst>
              <a:defRPr lang="en-US" sz="2600" b="1" kern="1200" cap="none" spc="20" baseline="0" dirty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3552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  <p:extLst>
      <p:ext uri="{BB962C8B-B14F-4D97-AF65-F5344CB8AC3E}">
        <p14:creationId xmlns:p14="http://schemas.microsoft.com/office/powerpoint/2010/main" val="8799688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38532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200400" y="381000"/>
            <a:ext cx="5562600" cy="5638800"/>
          </a:xfrm>
          <a:solidFill>
            <a:schemeClr val="bg2"/>
          </a:solidFill>
          <a:ln w="8890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34" name="Straight Connector 33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5448" y="1905000"/>
            <a:ext cx="2377440" cy="1371600"/>
          </a:xfrm>
        </p:spPr>
        <p:txBody>
          <a:bodyPr anchor="b">
            <a:normAutofit/>
          </a:bodyPr>
          <a:lstStyle>
            <a:lvl1pPr algn="l">
              <a:defRPr sz="2600" b="1" cap="none" spc="20" baseline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6600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  <p:extLst>
      <p:ext uri="{BB962C8B-B14F-4D97-AF65-F5344CB8AC3E}">
        <p14:creationId xmlns:p14="http://schemas.microsoft.com/office/powerpoint/2010/main" val="260951889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940821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37670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92"/>
          <p:cNvGrpSpPr/>
          <p:nvPr/>
        </p:nvGrpSpPr>
        <p:grpSpPr>
          <a:xfrm>
            <a:off x="1" y="-30478"/>
            <a:ext cx="9067799" cy="4846320"/>
            <a:chOff x="1" y="-30477"/>
            <a:chExt cx="9067799" cy="4526277"/>
          </a:xfrm>
        </p:grpSpPr>
        <p:cxnSp>
          <p:nvCxnSpPr>
            <p:cNvPr id="8" name="Straight Connector 7"/>
            <p:cNvCxnSpPr/>
            <p:nvPr/>
          </p:nvCxnSpPr>
          <p:spPr>
            <a:xfrm rot="16200000" flipH="1">
              <a:off x="-2716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rot="16200000" flipH="1">
              <a:off x="-4621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rot="5400000">
              <a:off x="-3097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5400000">
              <a:off x="-206236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H="1">
              <a:off x="-213856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16200000" flipH="1">
              <a:off x="-195465" y="1785212"/>
              <a:ext cx="4505731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16200000" flipH="1">
              <a:off x="-164326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rot="5400000">
              <a:off x="-1528964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H="1">
              <a:off x="-95746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16200000" flipH="1">
              <a:off x="-194806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rot="16200000" flipH="1">
              <a:off x="-652664" y="2166211"/>
              <a:ext cx="4505731" cy="152401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rot="16200000" flipH="1">
              <a:off x="-16432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H="1">
              <a:off x="-1790700" y="2019300"/>
              <a:ext cx="4495800" cy="4572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>
              <a:off x="-55551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rot="5400000">
              <a:off x="340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rot="5400000">
              <a:off x="26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rot="5400000">
              <a:off x="-67933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rot="16200000" flipH="1">
              <a:off x="-1467052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rot="16200000" flipH="1">
              <a:off x="-77839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rot="16200000" flipH="1">
              <a:off x="-11860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/>
            <p:cNvCxnSpPr/>
            <p:nvPr/>
          </p:nvCxnSpPr>
          <p:spPr>
            <a:xfrm rot="16200000" flipH="1">
              <a:off x="-9574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16200000" flipH="1">
              <a:off x="22429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16200000" flipH="1">
              <a:off x="20524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5400000">
              <a:off x="2204835" y="2051912"/>
              <a:ext cx="4505731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 rot="5400000">
              <a:off x="452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16200000" flipH="1">
              <a:off x="37603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5400000">
              <a:off x="1023735" y="2242139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rot="16200000" flipH="1">
              <a:off x="871335" y="2013812"/>
              <a:ext cx="4505731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 rot="5400000">
              <a:off x="985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6200000" flipH="1">
              <a:off x="155713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16200000" flipH="1">
              <a:off x="5665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6200000" flipH="1">
              <a:off x="1861936" y="2166211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 flipH="1">
              <a:off x="8713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5400000">
              <a:off x="1474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5400000">
              <a:off x="195909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5400000">
              <a:off x="25486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rot="5400000">
              <a:off x="27763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5400000">
              <a:off x="183526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6200000" flipH="1">
              <a:off x="1047548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 rot="16200000" flipH="1">
              <a:off x="1736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 rot="16200000" flipH="1">
              <a:off x="1328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6200000" flipH="1">
              <a:off x="1557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 rot="16200000" flipH="1">
              <a:off x="39193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/>
            <p:nvPr/>
          </p:nvCxnSpPr>
          <p:spPr>
            <a:xfrm rot="16200000" flipH="1">
              <a:off x="3271636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rot="5400000">
              <a:off x="38812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/>
            <p:cNvCxnSpPr/>
            <p:nvPr/>
          </p:nvCxnSpPr>
          <p:spPr>
            <a:xfrm rot="5400000">
              <a:off x="3004936" y="2090012"/>
              <a:ext cx="4505730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/>
            <p:nvPr/>
          </p:nvCxnSpPr>
          <p:spPr>
            <a:xfrm rot="16200000" flipH="1">
              <a:off x="22429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/>
            <p:cNvCxnSpPr/>
            <p:nvPr/>
          </p:nvCxnSpPr>
          <p:spPr>
            <a:xfrm rot="16200000" flipH="1">
              <a:off x="35383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/>
            <p:cNvCxnSpPr/>
            <p:nvPr/>
          </p:nvCxnSpPr>
          <p:spPr>
            <a:xfrm rot="5400000">
              <a:off x="382218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/>
            <p:cNvCxnSpPr/>
            <p:nvPr/>
          </p:nvCxnSpPr>
          <p:spPr>
            <a:xfrm rot="5400000">
              <a:off x="4225087" y="2090965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/>
            <p:cNvCxnSpPr/>
            <p:nvPr/>
          </p:nvCxnSpPr>
          <p:spPr>
            <a:xfrm rot="5400000">
              <a:off x="407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/>
            <p:nvPr/>
          </p:nvCxnSpPr>
          <p:spPr>
            <a:xfrm rot="5400000">
              <a:off x="356500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/>
            <p:cNvCxnSpPr/>
            <p:nvPr/>
          </p:nvCxnSpPr>
          <p:spPr>
            <a:xfrm rot="16200000" flipH="1">
              <a:off x="34126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/>
            <p:cNvCxnSpPr/>
            <p:nvPr/>
          </p:nvCxnSpPr>
          <p:spPr>
            <a:xfrm rot="16200000" flipH="1">
              <a:off x="29287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/>
            <p:cNvCxnSpPr/>
            <p:nvPr/>
          </p:nvCxnSpPr>
          <p:spPr>
            <a:xfrm rot="16200000" flipH="1">
              <a:off x="3081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Connector 62"/>
            <p:cNvCxnSpPr/>
            <p:nvPr/>
          </p:nvCxnSpPr>
          <p:spPr>
            <a:xfrm rot="5400000">
              <a:off x="4643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/>
            <p:cNvCxnSpPr/>
            <p:nvPr/>
          </p:nvCxnSpPr>
          <p:spPr>
            <a:xfrm rot="16200000" flipH="1">
              <a:off x="4643234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/>
            <p:cNvCxnSpPr/>
            <p:nvPr/>
          </p:nvCxnSpPr>
          <p:spPr>
            <a:xfrm rot="5400000">
              <a:off x="5214735" y="2242140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/>
            <p:cNvCxnSpPr/>
            <p:nvPr/>
          </p:nvCxnSpPr>
          <p:spPr>
            <a:xfrm rot="16200000" flipH="1">
              <a:off x="506233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 rot="5400000">
              <a:off x="5176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/>
            <p:cNvCxnSpPr/>
            <p:nvPr/>
          </p:nvCxnSpPr>
          <p:spPr>
            <a:xfrm rot="16200000" flipH="1">
              <a:off x="57481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Connector 68"/>
            <p:cNvCxnSpPr/>
            <p:nvPr/>
          </p:nvCxnSpPr>
          <p:spPr>
            <a:xfrm rot="16200000" flipH="1">
              <a:off x="49099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/>
            <p:cNvCxnSpPr/>
            <p:nvPr/>
          </p:nvCxnSpPr>
          <p:spPr>
            <a:xfrm rot="5400000">
              <a:off x="47956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/>
            <p:cNvCxnSpPr/>
            <p:nvPr/>
          </p:nvCxnSpPr>
          <p:spPr>
            <a:xfrm rot="16200000" flipH="1">
              <a:off x="53909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/>
            <p:cNvCxnSpPr/>
            <p:nvPr/>
          </p:nvCxnSpPr>
          <p:spPr>
            <a:xfrm rot="16200000" flipH="1">
              <a:off x="5927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/>
            <p:cNvCxnSpPr/>
            <p:nvPr/>
          </p:nvCxnSpPr>
          <p:spPr>
            <a:xfrm rot="16200000" flipH="1">
              <a:off x="5519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/>
            <p:cNvCxnSpPr/>
            <p:nvPr/>
          </p:nvCxnSpPr>
          <p:spPr>
            <a:xfrm rot="16200000" flipH="1">
              <a:off x="5748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Straight Connector 74"/>
            <p:cNvCxnSpPr/>
            <p:nvPr/>
          </p:nvCxnSpPr>
          <p:spPr>
            <a:xfrm rot="16200000" flipH="1">
              <a:off x="6433935" y="2166213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/>
            <p:cNvCxnSpPr/>
            <p:nvPr/>
          </p:nvCxnSpPr>
          <p:spPr>
            <a:xfrm rot="16200000" flipH="1">
              <a:off x="62434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/>
            <p:cNvCxnSpPr/>
            <p:nvPr/>
          </p:nvCxnSpPr>
          <p:spPr>
            <a:xfrm rot="5400000">
              <a:off x="63958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/>
            <p:cNvCxnSpPr/>
            <p:nvPr/>
          </p:nvCxnSpPr>
          <p:spPr>
            <a:xfrm rot="16200000" flipH="1">
              <a:off x="60529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/>
            <p:cNvCxnSpPr/>
            <p:nvPr/>
          </p:nvCxnSpPr>
          <p:spPr>
            <a:xfrm rot="5400000">
              <a:off x="6709356" y="2136834"/>
              <a:ext cx="4525755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/>
            <p:cNvCxnSpPr/>
            <p:nvPr/>
          </p:nvCxnSpPr>
          <p:spPr>
            <a:xfrm rot="5400000">
              <a:off x="6026265" y="2040483"/>
              <a:ext cx="4505731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Straight Connector 80"/>
            <p:cNvCxnSpPr/>
            <p:nvPr/>
          </p:nvCxnSpPr>
          <p:spPr>
            <a:xfrm rot="16200000" flipH="1">
              <a:off x="5927205" y="2139543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/>
            <p:cNvCxnSpPr/>
            <p:nvPr/>
          </p:nvCxnSpPr>
          <p:spPr>
            <a:xfrm rot="5400000">
              <a:off x="6738734" y="2242140"/>
              <a:ext cx="450573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/>
            <p:cNvCxnSpPr/>
            <p:nvPr/>
          </p:nvCxnSpPr>
          <p:spPr>
            <a:xfrm rot="5400000">
              <a:off x="3728835" y="2204312"/>
              <a:ext cx="4505731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/>
            <p:cNvCxnSpPr/>
            <p:nvPr/>
          </p:nvCxnSpPr>
          <p:spPr>
            <a:xfrm rot="16200000" flipH="1">
              <a:off x="4224135" y="2166212"/>
              <a:ext cx="4505731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/>
            <p:cNvCxnSpPr/>
            <p:nvPr/>
          </p:nvCxnSpPr>
          <p:spPr>
            <a:xfrm rot="16200000" flipH="1">
              <a:off x="4414635" y="2051912"/>
              <a:ext cx="4505731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/>
            <p:cNvCxnSpPr/>
            <p:nvPr/>
          </p:nvCxnSpPr>
          <p:spPr>
            <a:xfrm rot="5400000">
              <a:off x="3309735" y="2090012"/>
              <a:ext cx="4505731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Straight Connector 86"/>
            <p:cNvCxnSpPr/>
            <p:nvPr/>
          </p:nvCxnSpPr>
          <p:spPr>
            <a:xfrm rot="16200000" flipH="1">
              <a:off x="43241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/>
            <p:cNvCxnSpPr/>
            <p:nvPr/>
          </p:nvCxnSpPr>
          <p:spPr>
            <a:xfrm rot="5400000">
              <a:off x="49480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/>
            <p:cNvCxnSpPr/>
            <p:nvPr/>
          </p:nvCxnSpPr>
          <p:spPr>
            <a:xfrm rot="5400000">
              <a:off x="5405235" y="1747112"/>
              <a:ext cx="4505731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Straight Connector 89"/>
            <p:cNvCxnSpPr/>
            <p:nvPr/>
          </p:nvCxnSpPr>
          <p:spPr>
            <a:xfrm rot="16200000" flipH="1">
              <a:off x="2547735" y="2013814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4" name="Rectangle 93"/>
          <p:cNvSpPr/>
          <p:nvPr/>
        </p:nvSpPr>
        <p:spPr>
          <a:xfrm>
            <a:off x="0" y="4311168"/>
            <a:ext cx="9144000" cy="19050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96" name="Straight Connector 95"/>
          <p:cNvCxnSpPr/>
          <p:nvPr/>
        </p:nvCxnSpPr>
        <p:spPr>
          <a:xfrm>
            <a:off x="0" y="4387368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>
            <a:off x="0" y="6138380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621364"/>
            <a:ext cx="8305800" cy="414649"/>
          </a:xfrm>
        </p:spPr>
        <p:txBody>
          <a:bodyPr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95" name="Title 94"/>
          <p:cNvSpPr>
            <a:spLocks noGrp="1"/>
          </p:cNvSpPr>
          <p:nvPr>
            <p:ph type="title"/>
          </p:nvPr>
        </p:nvSpPr>
        <p:spPr>
          <a:xfrm>
            <a:off x="457200" y="4463568"/>
            <a:ext cx="83058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1D3641"/>
                </a:solidFill>
              </a:rPr>
              <a:pPr/>
              <a:t>23.11.2015</a:t>
            </a:fld>
            <a:endParaRPr lang="ru-RU">
              <a:solidFill>
                <a:srgbClr val="1D3641"/>
              </a:solidFill>
            </a:endParaRPr>
          </a:p>
        </p:txBody>
      </p:sp>
      <p:sp>
        <p:nvSpPr>
          <p:cNvPr id="91" name="Footer Placeholder 9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1D3641"/>
              </a:solidFill>
            </a:endParaRPr>
          </a:p>
        </p:txBody>
      </p:sp>
      <p:sp>
        <p:nvSpPr>
          <p:cNvPr id="92" name="Slide Number Placeholder 9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1D3641"/>
                </a:solidFill>
              </a:rPr>
              <a:pPr/>
              <a:t>‹#›</a:t>
            </a:fld>
            <a:endParaRPr lang="ru-RU">
              <a:solidFill>
                <a:srgbClr val="1D364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8241924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0867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0206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57328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387390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00400" y="273050"/>
            <a:ext cx="54864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39" name="Straight Connector 38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901952"/>
            <a:ext cx="2377440" cy="1371600"/>
          </a:xfrm>
        </p:spPr>
        <p:txBody>
          <a:bodyPr anchor="b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tabLst>
                <a:tab pos="3830638" algn="l"/>
              </a:tabLst>
              <a:defRPr lang="en-US" sz="2600" b="1" kern="1200" cap="none" spc="20" baseline="0" dirty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3552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  <p:extLst>
      <p:ext uri="{BB962C8B-B14F-4D97-AF65-F5344CB8AC3E}">
        <p14:creationId xmlns:p14="http://schemas.microsoft.com/office/powerpoint/2010/main" val="27113900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200400" y="381000"/>
            <a:ext cx="5562600" cy="5638800"/>
          </a:xfrm>
          <a:solidFill>
            <a:schemeClr val="bg2"/>
          </a:solidFill>
          <a:ln w="8890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34" name="Straight Connector 33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5448" y="1905000"/>
            <a:ext cx="2377440" cy="1371600"/>
          </a:xfrm>
        </p:spPr>
        <p:txBody>
          <a:bodyPr anchor="b">
            <a:normAutofit/>
          </a:bodyPr>
          <a:lstStyle>
            <a:lvl1pPr algn="l">
              <a:defRPr sz="2600" b="1" cap="none" spc="20" baseline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6600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  <p:extLst>
      <p:ext uri="{BB962C8B-B14F-4D97-AF65-F5344CB8AC3E}">
        <p14:creationId xmlns:p14="http://schemas.microsoft.com/office/powerpoint/2010/main" val="1656498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Rectangle 189"/>
          <p:cNvSpPr/>
          <p:nvPr/>
        </p:nvSpPr>
        <p:spPr>
          <a:xfrm>
            <a:off x="149352" y="137160"/>
            <a:ext cx="8869680" cy="6583680"/>
          </a:xfrm>
          <a:prstGeom prst="rect">
            <a:avLst/>
          </a:prstGeom>
          <a:noFill/>
          <a:ln w="19050" cmpd="sng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31123" y="6312408"/>
            <a:ext cx="348175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85874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tabLst>
          <a:tab pos="3830638" algn="l"/>
        </a:tabLst>
        <a:defRPr sz="3600" b="1" kern="1200" cap="none" spc="50">
          <a:ln w="13335" cmpd="sng">
            <a:solidFill>
              <a:schemeClr val="accent1">
                <a:lumMod val="50000"/>
              </a:schemeClr>
            </a:solidFill>
            <a:prstDash val="solid"/>
          </a:ln>
          <a:solidFill>
            <a:schemeClr val="accent6">
              <a:tint val="1000"/>
            </a:schemeClr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8872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691640" indent="-18288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4884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Rectangle 189"/>
          <p:cNvSpPr/>
          <p:nvPr/>
        </p:nvSpPr>
        <p:spPr>
          <a:xfrm>
            <a:off x="149352" y="137160"/>
            <a:ext cx="8869680" cy="6583680"/>
          </a:xfrm>
          <a:prstGeom prst="rect">
            <a:avLst/>
          </a:prstGeom>
          <a:noFill/>
          <a:ln w="19050" cmpd="sng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96B57516-9ADA-433A-A407-F96320035560}" type="datetimeFigureOut">
              <a:rPr lang="ru-RU" smtClean="0">
                <a:solidFill>
                  <a:srgbClr val="DFE6D0"/>
                </a:solidFill>
              </a:rPr>
              <a:pPr/>
              <a:t>23.11.2015</a:t>
            </a:fld>
            <a:endParaRPr lang="ru-RU">
              <a:solidFill>
                <a:srgbClr val="DFE6D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31123" y="6312408"/>
            <a:ext cx="348175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ru-RU">
              <a:solidFill>
                <a:srgbClr val="DFE6D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AC72B6BD-5F81-4092-91A6-664385CC83AA}" type="slidenum">
              <a:rPr lang="ru-RU" smtClean="0">
                <a:solidFill>
                  <a:srgbClr val="DFE6D0"/>
                </a:solidFill>
              </a:rPr>
              <a:pPr/>
              <a:t>‹#›</a:t>
            </a:fld>
            <a:endParaRPr lang="ru-RU">
              <a:solidFill>
                <a:srgbClr val="DFE6D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814601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tabLst>
          <a:tab pos="3830638" algn="l"/>
        </a:tabLst>
        <a:defRPr sz="3600" b="1" kern="1200" cap="none" spc="50">
          <a:ln w="13335" cmpd="sng">
            <a:solidFill>
              <a:schemeClr val="accent1">
                <a:lumMod val="50000"/>
              </a:schemeClr>
            </a:solidFill>
            <a:prstDash val="solid"/>
          </a:ln>
          <a:solidFill>
            <a:schemeClr val="accent6">
              <a:tint val="1000"/>
            </a:schemeClr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8872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691640" indent="-18288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4884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0.png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pPr algn="ctr"/>
            <a:r>
              <a:rPr lang="uk-UA" sz="2400" dirty="0"/>
              <a:t>Метод визначення ключових слів англомовного тексту на основі інструментальних засобів пакету </a:t>
            </a:r>
            <a:r>
              <a:rPr lang="uk-UA" sz="2400" dirty="0" err="1"/>
              <a:t>DKPro</a:t>
            </a:r>
            <a:r>
              <a:rPr lang="uk-UA" sz="2400" dirty="0"/>
              <a:t> </a:t>
            </a:r>
            <a:r>
              <a:rPr lang="uk-UA" sz="2400" dirty="0" err="1"/>
              <a:t>Core</a:t>
            </a:r>
            <a:endParaRPr lang="uk-UA" sz="2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uk-UA" sz="2400" dirty="0"/>
              <a:t>Керівник</a:t>
            </a:r>
            <a:r>
              <a:rPr lang="ru-RU" sz="2400" dirty="0"/>
              <a:t>: д.т.н., проф., </a:t>
            </a:r>
            <a:r>
              <a:rPr lang="ru-RU" sz="2400" dirty="0" err="1"/>
              <a:t>Бісікало</a:t>
            </a:r>
            <a:r>
              <a:rPr lang="ru-RU" sz="2400" dirty="0"/>
              <a:t> О. В</a:t>
            </a:r>
            <a:r>
              <a:rPr lang="ru-RU" sz="2400" dirty="0" smtClean="0"/>
              <a:t>.</a:t>
            </a:r>
            <a:endParaRPr lang="uk-UA" sz="2400" dirty="0" smtClean="0"/>
          </a:p>
          <a:p>
            <a:r>
              <a:rPr lang="uk-UA" sz="2400" dirty="0" smtClean="0"/>
              <a:t>Виконав</a:t>
            </a:r>
            <a:r>
              <a:rPr lang="ru-RU" sz="2400" dirty="0"/>
              <a:t>: Яхимович О. В. </a:t>
            </a:r>
            <a:r>
              <a:rPr lang="ru-RU" sz="2400" dirty="0" smtClean="0"/>
              <a:t>1КСУА</a:t>
            </a:r>
            <a:r>
              <a:rPr lang="uk-UA" sz="2400" dirty="0" smtClean="0"/>
              <a:t>-14 </a:t>
            </a:r>
            <a:r>
              <a:rPr lang="ru-RU" sz="2400" dirty="0"/>
              <a:t>м</a:t>
            </a:r>
            <a:endParaRPr lang="ru-RU" sz="2400" dirty="0" smtClean="0"/>
          </a:p>
        </p:txBody>
      </p:sp>
    </p:spTree>
    <p:extLst>
      <p:ext uri="{BB962C8B-B14F-4D97-AF65-F5344CB8AC3E}">
        <p14:creationId xmlns:p14="http://schemas.microsoft.com/office/powerpoint/2010/main" val="3685942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dirty="0">
                <a:cs typeface="Times New Roman" pitchFamily="18" charset="0"/>
              </a:rPr>
              <a:t>Публікації</a:t>
            </a:r>
            <a:r>
              <a:rPr lang="uk-UA" dirty="0" smtClean="0">
                <a:cs typeface="Times New Roman" pitchFamily="18" charset="0"/>
              </a:rPr>
              <a:t>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Autofit/>
          </a:bodyPr>
          <a:lstStyle/>
          <a:p>
            <a:r>
              <a:rPr lang="ru-RU" sz="1200" b="1" dirty="0"/>
              <a:t>Конференц</a:t>
            </a:r>
            <a:r>
              <a:rPr lang="uk-UA" sz="1200" b="1" dirty="0" err="1"/>
              <a:t>ії</a:t>
            </a:r>
            <a:endParaRPr lang="ru-RU" sz="1200" dirty="0"/>
          </a:p>
          <a:p>
            <a:r>
              <a:rPr lang="uk-UA" sz="1200" dirty="0" err="1"/>
              <a:t>Бісікало</a:t>
            </a:r>
            <a:r>
              <a:rPr lang="uk-UA" sz="1200" dirty="0"/>
              <a:t> О.В. Моделювання процесів побудови парадигматичних зв’язків між словоформами на основі вимірювання текстової інформації / О.В. </a:t>
            </a:r>
            <a:r>
              <a:rPr lang="uk-UA" sz="1200" dirty="0" err="1"/>
              <a:t>Бісікало</a:t>
            </a:r>
            <a:r>
              <a:rPr lang="uk-UA" sz="1200" dirty="0"/>
              <a:t>, С.С. </a:t>
            </a:r>
            <a:r>
              <a:rPr lang="uk-UA" sz="1200" dirty="0" err="1"/>
              <a:t>Траченко</a:t>
            </a:r>
            <a:r>
              <a:rPr lang="uk-UA" sz="1200" dirty="0"/>
              <a:t>, О.В. </a:t>
            </a:r>
            <a:r>
              <a:rPr lang="uk-UA" sz="1200" dirty="0" err="1"/>
              <a:t>Яхимович</a:t>
            </a:r>
            <a:r>
              <a:rPr lang="uk-UA" sz="1200" dirty="0"/>
              <a:t>, А.І. </a:t>
            </a:r>
            <a:r>
              <a:rPr lang="uk-UA" sz="1200" dirty="0" err="1"/>
              <a:t>Лісовенко</a:t>
            </a:r>
            <a:r>
              <a:rPr lang="uk-UA" sz="1200" dirty="0"/>
              <a:t> // Вимірювання, контроль та діагностика в технічних системах (ВКДТС-2015): збірник тез доповідей IІІ </a:t>
            </a:r>
            <a:r>
              <a:rPr lang="uk-UA" sz="1200" dirty="0" err="1"/>
              <a:t>міжнар</a:t>
            </a:r>
            <a:r>
              <a:rPr lang="uk-UA" sz="1200" dirty="0"/>
              <a:t>. наук. </a:t>
            </a:r>
            <a:r>
              <a:rPr lang="uk-UA" sz="1200" dirty="0" err="1"/>
              <a:t>конф</a:t>
            </a:r>
            <a:r>
              <a:rPr lang="uk-UA" sz="1200" dirty="0"/>
              <a:t>. (Вінниця, 27-29 жовтня 2015 р.). – Вінниця: ПП «ТД «Едельвейс і К», 2015. – С. 119-121.</a:t>
            </a:r>
            <a:endParaRPr lang="ru-RU" sz="1200" dirty="0"/>
          </a:p>
          <a:p>
            <a:r>
              <a:rPr lang="uk-UA" sz="1200" dirty="0" err="1"/>
              <a:t>Бісікало</a:t>
            </a:r>
            <a:r>
              <a:rPr lang="uk-UA" sz="1200" dirty="0"/>
              <a:t>, О. В; </a:t>
            </a:r>
            <a:r>
              <a:rPr lang="uk-UA" sz="1200" dirty="0" err="1"/>
              <a:t>Яхимович</a:t>
            </a:r>
            <a:r>
              <a:rPr lang="uk-UA" sz="1200" dirty="0"/>
              <a:t>, О. В. Автоматизація побудови </a:t>
            </a:r>
            <a:r>
              <a:rPr lang="uk-UA" sz="1200" dirty="0" err="1"/>
              <a:t>тезарусу</a:t>
            </a:r>
            <a:r>
              <a:rPr lang="uk-UA" sz="1200" dirty="0"/>
              <a:t>. XLIII регіональна науково-технічна конференція професорсько-викладацького складу, співробітників та студентів університету з участю працівників науково-дослідних організацій та інженерно-технічних працівників підприємств м. Вінниці та області відбулась 6-7 березня 2014 року.</a:t>
            </a:r>
            <a:endParaRPr lang="ru-RU" sz="1200" dirty="0"/>
          </a:p>
          <a:p>
            <a:r>
              <a:rPr lang="uk-UA" sz="1200" dirty="0" err="1"/>
              <a:t>Бісікало</a:t>
            </a:r>
            <a:r>
              <a:rPr lang="uk-UA" sz="1200" dirty="0"/>
              <a:t>, О. В; </a:t>
            </a:r>
            <a:r>
              <a:rPr lang="uk-UA" sz="1200" dirty="0" err="1"/>
              <a:t>Яхимович</a:t>
            </a:r>
            <a:r>
              <a:rPr lang="uk-UA" sz="1200" dirty="0"/>
              <a:t>, О. В. Застосування інструментальних засобів пакету DKPRO CORE для визначення ключових слів англомовного тексту. XLIV регіональна науково-технічна конференція професорсько-викладацького складу, співробітників та студентів університету з участю працівників науково-дослідних організацій та інженерно-технічних працівників підприємств м. Вінниці та області відбулась 3-6 березня 2015 року.</a:t>
            </a:r>
            <a:endParaRPr lang="ru-RU" sz="1200" dirty="0"/>
          </a:p>
          <a:p>
            <a:r>
              <a:rPr lang="uk-UA" sz="1200" dirty="0" err="1"/>
              <a:t>Бісікало</a:t>
            </a:r>
            <a:r>
              <a:rPr lang="uk-UA" sz="1200" dirty="0"/>
              <a:t>, О. В; </a:t>
            </a:r>
            <a:r>
              <a:rPr lang="uk-UA" sz="1200" dirty="0" err="1"/>
              <a:t>Яхимович</a:t>
            </a:r>
            <a:r>
              <a:rPr lang="uk-UA" sz="1200" dirty="0"/>
              <a:t>, О. В. Визначення ключових слів англомовного тексту з використанням технології DKPRO CORE. ВНТУ, Міжнародна </a:t>
            </a:r>
            <a:r>
              <a:rPr lang="uk-UA" sz="1200" dirty="0" err="1"/>
              <a:t>Інтернет-конференція</a:t>
            </a:r>
            <a:r>
              <a:rPr lang="uk-UA" sz="1200" dirty="0"/>
              <a:t> «Молодь в технічних науках: дослідження, проблеми, перспективи (МНТ-2015)», 23-26 квітня 2015 р. С. 72-74.</a:t>
            </a:r>
            <a:endParaRPr lang="ru-RU" sz="1200" dirty="0"/>
          </a:p>
          <a:p>
            <a:r>
              <a:rPr lang="ru-RU" sz="1200" dirty="0" err="1"/>
              <a:t>Бісікало</a:t>
            </a:r>
            <a:r>
              <a:rPr lang="ru-RU" sz="1200" dirty="0"/>
              <a:t>, О. В., </a:t>
            </a:r>
            <a:r>
              <a:rPr lang="ru-RU" sz="1200" dirty="0" err="1"/>
              <a:t>Лісовенко</a:t>
            </a:r>
            <a:r>
              <a:rPr lang="ru-RU" sz="1200" dirty="0"/>
              <a:t>, А. І., Яхимович, О. В., </a:t>
            </a:r>
            <a:r>
              <a:rPr lang="ru-RU" sz="1200" dirty="0" err="1"/>
              <a:t>Траченко</a:t>
            </a:r>
            <a:r>
              <a:rPr lang="ru-RU" sz="1200" dirty="0"/>
              <a:t>, С. С. </a:t>
            </a:r>
            <a:r>
              <a:rPr lang="uk-UA" sz="1200" dirty="0"/>
              <a:t>Підтримка діалогу з навчальним контентом. Міжнародна конференція з адаптивних технологій управління навчанням ATL-2015, 23-25 вересня 2015 р. С. 97-100</a:t>
            </a:r>
            <a:r>
              <a:rPr lang="uk-UA" sz="1200" dirty="0" smtClean="0"/>
              <a:t>.</a:t>
            </a:r>
            <a:endParaRPr lang="ru-RU" sz="1200" dirty="0"/>
          </a:p>
          <a:p>
            <a:r>
              <a:rPr lang="uk-UA" sz="1200" b="1" dirty="0"/>
              <a:t>Статті</a:t>
            </a:r>
            <a:endParaRPr lang="ru-RU" sz="1200" dirty="0"/>
          </a:p>
          <a:p>
            <a:r>
              <a:rPr lang="ru-RU" sz="1200" dirty="0" err="1"/>
              <a:t>Бісікало</a:t>
            </a:r>
            <a:r>
              <a:rPr lang="ru-RU" sz="1200" dirty="0"/>
              <a:t>, О. В</a:t>
            </a:r>
            <a:r>
              <a:rPr lang="uk-UA" sz="1200" dirty="0"/>
              <a:t>; </a:t>
            </a:r>
            <a:r>
              <a:rPr lang="ru-RU" sz="1200" dirty="0"/>
              <a:t>Яхимович, О. В. Метод </a:t>
            </a:r>
            <a:r>
              <a:rPr lang="ru-RU" sz="1200" dirty="0" err="1"/>
              <a:t>визначення</a:t>
            </a:r>
            <a:r>
              <a:rPr lang="ru-RU" sz="1200" dirty="0"/>
              <a:t> </a:t>
            </a:r>
            <a:r>
              <a:rPr lang="ru-RU" sz="1200" dirty="0" err="1"/>
              <a:t>ключових</a:t>
            </a:r>
            <a:r>
              <a:rPr lang="ru-RU" sz="1200" dirty="0"/>
              <a:t> </a:t>
            </a:r>
            <a:r>
              <a:rPr lang="ru-RU" sz="1200" dirty="0" err="1"/>
              <a:t>слів</a:t>
            </a:r>
            <a:r>
              <a:rPr lang="ru-RU" sz="1200" dirty="0"/>
              <a:t> </a:t>
            </a:r>
            <a:r>
              <a:rPr lang="ru-RU" sz="1200" dirty="0" err="1"/>
              <a:t>англомовного</a:t>
            </a:r>
            <a:r>
              <a:rPr lang="ru-RU" sz="1200" dirty="0"/>
              <a:t> тексту на </a:t>
            </a:r>
            <a:r>
              <a:rPr lang="ru-RU" sz="1200" dirty="0" err="1"/>
              <a:t>основі</a:t>
            </a:r>
            <a:r>
              <a:rPr lang="ru-RU" sz="1200" dirty="0"/>
              <a:t> </a:t>
            </a:r>
            <a:r>
              <a:rPr lang="ru-RU" sz="1200" dirty="0" err="1"/>
              <a:t>Dkpro</a:t>
            </a:r>
            <a:r>
              <a:rPr lang="ru-RU" sz="1200" dirty="0"/>
              <a:t> </a:t>
            </a:r>
            <a:r>
              <a:rPr lang="ru-RU" sz="1200" dirty="0" err="1"/>
              <a:t>Core</a:t>
            </a:r>
            <a:r>
              <a:rPr lang="ru-RU" sz="1200" dirty="0"/>
              <a:t>. Технологический аудит и резервы производства, </a:t>
            </a:r>
            <a:r>
              <a:rPr lang="uk-UA" sz="1200" dirty="0"/>
              <a:t>2015, № 2 (21), том 1. С. 26-30.</a:t>
            </a:r>
            <a:endParaRPr lang="ru-RU" sz="1200" dirty="0"/>
          </a:p>
          <a:p>
            <a:r>
              <a:rPr lang="ru-RU" sz="1200" dirty="0" err="1"/>
              <a:t>Бісікало</a:t>
            </a:r>
            <a:r>
              <a:rPr lang="ru-RU" sz="1200" dirty="0"/>
              <a:t>, О. В., </a:t>
            </a:r>
            <a:r>
              <a:rPr lang="ru-RU" sz="1200" dirty="0" err="1"/>
              <a:t>Лісовенко</a:t>
            </a:r>
            <a:r>
              <a:rPr lang="ru-RU" sz="1200" dirty="0"/>
              <a:t>, А. І., Яхимович, О. В., </a:t>
            </a:r>
            <a:r>
              <a:rPr lang="ru-RU" sz="1200" dirty="0" err="1"/>
              <a:t>Траченко</a:t>
            </a:r>
            <a:r>
              <a:rPr lang="ru-RU" sz="1200" dirty="0"/>
              <a:t>, С. С. (2015). </a:t>
            </a:r>
            <a:r>
              <a:rPr lang="ru-RU" sz="1200" dirty="0" err="1"/>
              <a:t>Визначення</a:t>
            </a:r>
            <a:r>
              <a:rPr lang="ru-RU" sz="1200" dirty="0"/>
              <a:t> </a:t>
            </a:r>
            <a:r>
              <a:rPr lang="ru-RU" sz="1200" dirty="0" err="1"/>
              <a:t>змістовних</a:t>
            </a:r>
            <a:r>
              <a:rPr lang="ru-RU" sz="1200" dirty="0"/>
              <a:t> </a:t>
            </a:r>
            <a:r>
              <a:rPr lang="ru-RU" sz="1200" dirty="0" err="1"/>
              <a:t>ознак</a:t>
            </a:r>
            <a:r>
              <a:rPr lang="ru-RU" sz="1200" dirty="0"/>
              <a:t> тексту на </a:t>
            </a:r>
            <a:r>
              <a:rPr lang="ru-RU" sz="1200" dirty="0" err="1"/>
              <a:t>основі</a:t>
            </a:r>
            <a:r>
              <a:rPr lang="ru-RU" sz="1200" dirty="0"/>
              <a:t> </a:t>
            </a:r>
            <a:r>
              <a:rPr lang="ru-RU" sz="1200" dirty="0" err="1"/>
              <a:t>аналізу</a:t>
            </a:r>
            <a:r>
              <a:rPr lang="ru-RU" sz="1200" dirty="0"/>
              <a:t> </a:t>
            </a:r>
            <a:r>
              <a:rPr lang="ru-RU" sz="1200" dirty="0" err="1"/>
              <a:t>зв’язків</a:t>
            </a:r>
            <a:r>
              <a:rPr lang="ru-RU" sz="1200" dirty="0"/>
              <a:t> </a:t>
            </a:r>
            <a:r>
              <a:rPr lang="ru-RU" sz="1200" dirty="0" err="1"/>
              <a:t>між</a:t>
            </a:r>
            <a:r>
              <a:rPr lang="ru-RU" sz="1200" dirty="0"/>
              <a:t> </a:t>
            </a:r>
            <a:r>
              <a:rPr lang="ru-RU" sz="1200" dirty="0" err="1"/>
              <a:t>лексичними</a:t>
            </a:r>
            <a:r>
              <a:rPr lang="ru-RU" sz="1200" dirty="0"/>
              <a:t> </a:t>
            </a:r>
            <a:r>
              <a:rPr lang="ru-RU" sz="1200" dirty="0" err="1"/>
              <a:t>одиницями</a:t>
            </a:r>
            <a:r>
              <a:rPr lang="ru-RU" sz="1200" dirty="0"/>
              <a:t>. </a:t>
            </a:r>
            <a:r>
              <a:rPr lang="ru-RU" sz="1200" dirty="0" err="1"/>
              <a:t>Вісник</a:t>
            </a:r>
            <a:r>
              <a:rPr lang="ru-RU" sz="1200" dirty="0"/>
              <a:t> </a:t>
            </a:r>
            <a:r>
              <a:rPr lang="ru-RU" sz="1200" dirty="0" err="1"/>
              <a:t>Національного</a:t>
            </a:r>
            <a:r>
              <a:rPr lang="ru-RU" sz="1200" dirty="0"/>
              <a:t> </a:t>
            </a:r>
            <a:r>
              <a:rPr lang="ru-RU" sz="1200" dirty="0" err="1"/>
              <a:t>технічного</a:t>
            </a:r>
            <a:r>
              <a:rPr lang="ru-RU" sz="1200" dirty="0"/>
              <a:t> </a:t>
            </a:r>
            <a:r>
              <a:rPr lang="ru-RU" sz="1200" dirty="0" err="1" smtClean="0"/>
              <a:t>університету</a:t>
            </a:r>
            <a:r>
              <a:rPr lang="ru-RU" sz="1200" dirty="0" smtClean="0"/>
              <a:t> «ХПІ», </a:t>
            </a:r>
            <a:r>
              <a:rPr lang="ru-RU" sz="1200" dirty="0"/>
              <a:t>2015, № 21(1130). С 83-89.</a:t>
            </a:r>
          </a:p>
          <a:p>
            <a:r>
              <a:rPr lang="ru-RU" sz="1200" dirty="0" err="1"/>
              <a:t>Бісікало</a:t>
            </a:r>
            <a:r>
              <a:rPr lang="ru-RU" sz="1200" dirty="0"/>
              <a:t>, О. В</a:t>
            </a:r>
            <a:r>
              <a:rPr lang="uk-UA" sz="1200" dirty="0"/>
              <a:t>; </a:t>
            </a:r>
            <a:r>
              <a:rPr lang="ru-RU" sz="1200" dirty="0"/>
              <a:t>Яхимович, О. В. </a:t>
            </a:r>
            <a:r>
              <a:rPr lang="uk-UA" sz="1200" dirty="0"/>
              <a:t>Знаходження ключових слів англомовного тексту за допомогою інструментальних засобів пакету </a:t>
            </a:r>
            <a:r>
              <a:rPr lang="uk-UA" sz="1200" dirty="0" err="1"/>
              <a:t>DKProCore</a:t>
            </a:r>
            <a:r>
              <a:rPr lang="uk-UA" sz="1200" dirty="0"/>
              <a:t>. Інформаційні технології та комп’ютерна інженерія, 2015, №2. С. 10-14.</a:t>
            </a:r>
            <a:endParaRPr lang="ru-RU" sz="1200" dirty="0"/>
          </a:p>
        </p:txBody>
      </p:sp>
    </p:spTree>
    <p:extLst>
      <p:ext uri="{BB962C8B-B14F-4D97-AF65-F5344CB8AC3E}">
        <p14:creationId xmlns:p14="http://schemas.microsoft.com/office/powerpoint/2010/main" val="1628730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dirty="0"/>
              <a:t>Висновки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 fontScale="62500" lnSpcReduction="20000"/>
          </a:bodyPr>
          <a:lstStyle/>
          <a:p>
            <a:r>
              <a:rPr lang="uk-UA" dirty="0"/>
              <a:t>Оскільки краща якість обробки тексту досягається лінгвістичними методами або ж при їх </a:t>
            </a:r>
            <a:r>
              <a:rPr lang="uk-UA" dirty="0" smtClean="0"/>
              <a:t>комбінації </a:t>
            </a:r>
            <a:r>
              <a:rPr lang="uk-UA" dirty="0"/>
              <a:t>зі статистичними, систему автоматичного визначення ключових фраз з тексту природною мовою слід розробляти з використанням морфологічного словника (лексикону) і синтаксичних правил. Ці дані визначаються попередньо і зберігаються в базі даних. Текст підлягає обробці аналізатором, який </a:t>
            </a:r>
            <a:r>
              <a:rPr lang="uk-UA" dirty="0" smtClean="0"/>
              <a:t>виробляє </a:t>
            </a:r>
            <a:r>
              <a:rPr lang="uk-UA" dirty="0"/>
              <a:t>інформацію про розділення тексту на абзаци, речення та окремі слова, що необхідно для подальшого оброблення. Кожне слово, виділене аналізатором, піддається морфологічному аналізу з метою побудови морфологічної інтерпретації, визначення основи слова і формування леми. На основі наявної </a:t>
            </a:r>
            <a:r>
              <a:rPr lang="uk-UA" dirty="0" smtClean="0"/>
              <a:t>інтерпретації </a:t>
            </a:r>
            <a:r>
              <a:rPr lang="uk-UA" dirty="0"/>
              <a:t>тексту виконується побудова та наповнення синтаксичних груп і виявлення відношень між ними. </a:t>
            </a:r>
            <a:endParaRPr lang="ru-RU" dirty="0" smtClean="0"/>
          </a:p>
          <a:p>
            <a:r>
              <a:rPr lang="uk-UA" dirty="0" smtClean="0"/>
              <a:t>В </a:t>
            </a:r>
            <a:r>
              <a:rPr lang="uk-UA" dirty="0"/>
              <a:t>роботі запропоновано метод визначення ключових слів, що базується на використанні додаткової інформації про складні залежності між членами англомовного речення. Для функціональної реалізації аналізатора тексту обрано популярний лінгвістичний пакет </a:t>
            </a:r>
            <a:r>
              <a:rPr lang="uk-UA" dirty="0" err="1"/>
              <a:t>DKPro</a:t>
            </a:r>
            <a:r>
              <a:rPr lang="uk-UA" dirty="0"/>
              <a:t> </a:t>
            </a:r>
            <a:r>
              <a:rPr lang="uk-UA" dirty="0" err="1"/>
              <a:t>Core</a:t>
            </a:r>
            <a:r>
              <a:rPr lang="uk-UA" dirty="0"/>
              <a:t>. Проведені експериментальні дослідження теоретичного обґрунтування методу підтвердили його якісні та кількісні переваги у порівнянні з відомими аналогами. Для англомовного тексту обсягом 1460 слів отримано збільшення повноти визначення ключових слів (на 31,8% за </a:t>
            </a:r>
            <a:r>
              <a:rPr lang="uk-UA" dirty="0" err="1"/>
              <a:t>Жаккаром</a:t>
            </a:r>
            <a:r>
              <a:rPr lang="uk-UA" dirty="0"/>
              <a:t> та на 25% за абсолютним значенням) і покращення точності (на 14% за евклідовою і на 5,3% </a:t>
            </a:r>
            <a:r>
              <a:rPr lang="uk-UA" dirty="0" err="1"/>
              <a:t>манхеттенською</a:t>
            </a:r>
            <a:r>
              <a:rPr lang="uk-UA" dirty="0"/>
              <a:t> відстанями</a:t>
            </a:r>
            <a:r>
              <a:rPr lang="uk-UA" dirty="0" smtClean="0"/>
              <a:t>).</a:t>
            </a:r>
            <a:endParaRPr lang="ru-RU" dirty="0" smtClean="0"/>
          </a:p>
          <a:p>
            <a:r>
              <a:rPr lang="uk-UA" dirty="0" smtClean="0"/>
              <a:t>Якість </a:t>
            </a:r>
            <a:r>
              <a:rPr lang="uk-UA" dirty="0"/>
              <a:t>отриманих результатів потенційно можна підвищити через окремий аналіз частин мови, оскільки ймовірність </a:t>
            </a:r>
            <a:r>
              <a:rPr lang="uk-UA" dirty="0" err="1"/>
              <a:t>релевантності</a:t>
            </a:r>
            <a:r>
              <a:rPr lang="uk-UA" dirty="0"/>
              <a:t> ключового слова, наприклад, іменника і прислівника буде </a:t>
            </a:r>
            <a:r>
              <a:rPr lang="uk-UA" dirty="0" smtClean="0"/>
              <a:t>відрізнятися</a:t>
            </a:r>
            <a:r>
              <a:rPr lang="uk-UA" dirty="0"/>
              <a:t>. Окрім цього, варто оцінити збільшення частотних показників для ключових слів шляхом реалізації наявних в </a:t>
            </a:r>
            <a:r>
              <a:rPr lang="uk-UA" dirty="0" err="1"/>
              <a:t>DKPro</a:t>
            </a:r>
            <a:r>
              <a:rPr lang="uk-UA" dirty="0"/>
              <a:t> </a:t>
            </a:r>
            <a:r>
              <a:rPr lang="uk-UA" dirty="0" err="1"/>
              <a:t>Core</a:t>
            </a:r>
            <a:r>
              <a:rPr lang="uk-UA" dirty="0"/>
              <a:t> компонентів для визначення </a:t>
            </a:r>
            <a:r>
              <a:rPr lang="uk-UA" dirty="0" err="1"/>
              <a:t>кореференційних</a:t>
            </a:r>
            <a:r>
              <a:rPr lang="uk-UA" dirty="0"/>
              <a:t> зв’язків.</a:t>
            </a:r>
            <a:endParaRPr lang="uk-UA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86210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42394"/>
          </a:xfrm>
        </p:spPr>
        <p:txBody>
          <a:bodyPr>
            <a:noAutofit/>
          </a:bodyPr>
          <a:lstStyle/>
          <a:p>
            <a:pPr algn="ctr"/>
            <a:r>
              <a:rPr lang="uk-UA" dirty="0" smtClean="0"/>
              <a:t>Дякую за увагу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21652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dirty="0" smtClean="0"/>
              <a:t>Визначення </a:t>
            </a:r>
            <a:r>
              <a:rPr lang="uk-UA" dirty="0"/>
              <a:t>ключових слів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Autofit/>
          </a:bodyPr>
          <a:lstStyle/>
          <a:p>
            <a:r>
              <a:rPr lang="uk-UA" sz="1200" b="1" dirty="0"/>
              <a:t>Актуальність дослідження</a:t>
            </a:r>
            <a:r>
              <a:rPr lang="uk-UA" sz="1200" dirty="0"/>
              <a:t>. Завдання виділення ключових слів з тексту виникає у бібліотечній справі, лексикографії та термінознавстві, а також в задачах інформаційного пошуку. В даний час обсяги і динаміка інформації, яка підлягає обробці в цих областях, роблять особливо актуальною задачу автоматичного визначення ключових слів, які можуть використовуватися для створення і розвитку термінологічних ресурсів, а також для ефективної обробки документів: індексування, реферування, </a:t>
            </a:r>
            <a:r>
              <a:rPr lang="uk-UA" sz="1200" dirty="0" err="1"/>
              <a:t>кластеризації</a:t>
            </a:r>
            <a:r>
              <a:rPr lang="uk-UA" sz="1200" dirty="0"/>
              <a:t> та класифікації.</a:t>
            </a:r>
            <a:endParaRPr lang="ru-RU" sz="1200" dirty="0"/>
          </a:p>
          <a:p>
            <a:r>
              <a:rPr lang="uk-UA" sz="1200" b="1" dirty="0"/>
              <a:t>Мета і завдання дослідження.</a:t>
            </a:r>
            <a:r>
              <a:rPr lang="uk-UA" sz="1200" dirty="0"/>
              <a:t> Мета роботи полягає у підвищенні точності визначення ключових слів з англомовного тексту.</a:t>
            </a:r>
            <a:endParaRPr lang="ru-RU" sz="1200" dirty="0"/>
          </a:p>
          <a:p>
            <a:r>
              <a:rPr lang="uk-UA" sz="1200" dirty="0"/>
              <a:t>Для досягнення поставленої мети необхідно розв’язати наступні задачі: аналіз й порівняльна характеристика відомих алгоритмів та методів визначення ключових слів; інформаційна оцінка </a:t>
            </a:r>
            <a:r>
              <a:rPr lang="uk-UA" sz="1200" dirty="0" err="1"/>
              <a:t>парсерингу</a:t>
            </a:r>
            <a:r>
              <a:rPr lang="uk-UA" sz="1200" dirty="0"/>
              <a:t> тексту для задачі визначення ключових слів; розробка алгоритму знаходження ключових слів; реалізація алгоритм у середовищі обраного сучасного лінгвістичного пакету; провести експериментальну оцінку точності та повноти знаходження ключових слів.</a:t>
            </a:r>
            <a:endParaRPr lang="ru-RU" sz="1200" dirty="0"/>
          </a:p>
          <a:p>
            <a:r>
              <a:rPr lang="uk-UA" sz="1200" b="1" dirty="0"/>
              <a:t>Об’єкт</a:t>
            </a:r>
            <a:r>
              <a:rPr lang="uk-UA" sz="1200" dirty="0"/>
              <a:t> </a:t>
            </a:r>
            <a:r>
              <a:rPr lang="uk-UA" sz="1200" b="1" dirty="0"/>
              <a:t>дослідження</a:t>
            </a:r>
            <a:r>
              <a:rPr lang="uk-UA" sz="1200" dirty="0"/>
              <a:t> ‒ процес обробки вербальної інформації для визначення ключових слів в тексті.</a:t>
            </a:r>
            <a:endParaRPr lang="ru-RU" sz="1200" dirty="0"/>
          </a:p>
          <a:p>
            <a:r>
              <a:rPr lang="uk-UA" sz="1200" b="1" dirty="0"/>
              <a:t>Предмет</a:t>
            </a:r>
            <a:r>
              <a:rPr lang="uk-UA" sz="1200" dirty="0"/>
              <a:t> </a:t>
            </a:r>
            <a:r>
              <a:rPr lang="uk-UA" sz="1200" b="1" dirty="0"/>
              <a:t>дослідження</a:t>
            </a:r>
            <a:r>
              <a:rPr lang="uk-UA" sz="1200" dirty="0"/>
              <a:t> – методи знаходження ключових слів в тексті</a:t>
            </a:r>
            <a:r>
              <a:rPr lang="uk-UA" sz="1200" dirty="0" smtClean="0"/>
              <a:t>.</a:t>
            </a:r>
          </a:p>
          <a:p>
            <a:r>
              <a:rPr lang="uk-UA" sz="1200" b="1" dirty="0"/>
              <a:t>Наукова новизна одержаних результатів.</a:t>
            </a:r>
            <a:r>
              <a:rPr lang="uk-UA" sz="1200" dirty="0"/>
              <a:t> </a:t>
            </a:r>
            <a:r>
              <a:rPr lang="uk-UA" sz="1200" dirty="0" smtClean="0"/>
              <a:t> Запропоновано </a:t>
            </a:r>
            <a:r>
              <a:rPr lang="uk-UA" sz="1200" dirty="0"/>
              <a:t>новий метод визначення ключових слів, який, на відміну від існуючих, базується на знаходженні синтаксичних зв’язків між словоформами у реченнях англомовного тексту за допомогою інструментальних можливостей пакету </a:t>
            </a:r>
            <a:r>
              <a:rPr lang="uk-UA" sz="1200" dirty="0" err="1"/>
              <a:t>DKPro</a:t>
            </a:r>
            <a:r>
              <a:rPr lang="uk-UA" sz="1200" dirty="0"/>
              <a:t> </a:t>
            </a:r>
            <a:r>
              <a:rPr lang="uk-UA" sz="1200" dirty="0" err="1"/>
              <a:t>Core</a:t>
            </a:r>
            <a:r>
              <a:rPr lang="uk-UA" sz="1200" dirty="0"/>
              <a:t>. Запропонований метод дає змогу підвищити</a:t>
            </a:r>
            <a:r>
              <a:rPr lang="uk-UA" sz="1200" dirty="0"/>
              <a:t> </a:t>
            </a:r>
            <a:r>
              <a:rPr lang="uk-UA" sz="1200" dirty="0"/>
              <a:t>кількісні характеристики </a:t>
            </a:r>
            <a:r>
              <a:rPr lang="uk-UA" sz="1200" dirty="0" err="1"/>
              <a:t>релевантності</a:t>
            </a:r>
            <a:r>
              <a:rPr lang="uk-UA" sz="1200" dirty="0"/>
              <a:t> отриманих ключових слів, а саме повноту (за </a:t>
            </a:r>
            <a:r>
              <a:rPr lang="uk-UA" sz="1200" dirty="0" err="1"/>
              <a:t>Жаккаром</a:t>
            </a:r>
            <a:r>
              <a:rPr lang="uk-UA" sz="1200" dirty="0"/>
              <a:t> і абсолютну) і точність (за евклідовою і </a:t>
            </a:r>
            <a:r>
              <a:rPr lang="uk-UA" sz="1200" dirty="0" err="1"/>
              <a:t>манхеттенською</a:t>
            </a:r>
            <a:r>
              <a:rPr lang="uk-UA" sz="1200" dirty="0"/>
              <a:t> відстанями</a:t>
            </a:r>
            <a:r>
              <a:rPr lang="uk-UA" sz="1200" smtClean="0"/>
              <a:t>). Набула подальшого розвитку інформаційна модель оброблення тексту, яка, на відміну від існуючих, враховує додаткову інформацію процесів парсерингу речень, що дозволило уточнити чисельні оцінки для визначення ключових слів тексту.</a:t>
            </a:r>
            <a:endParaRPr lang="ru-RU" sz="1200" smtClean="0"/>
          </a:p>
          <a:p>
            <a:r>
              <a:rPr lang="uk-UA" sz="1200" b="1" smtClean="0"/>
              <a:t>Практичне </a:t>
            </a:r>
            <a:r>
              <a:rPr lang="uk-UA" sz="1200" b="1" dirty="0"/>
              <a:t>значення одержаних результатів</a:t>
            </a:r>
            <a:r>
              <a:rPr lang="uk-UA" sz="1200" dirty="0"/>
              <a:t> роботи полягає у формальному описі методики знаходження ключових слів, створенні алгоритму її реалізації та розробці програми, що знаходить ключові слова на основі врахування зв’язків між словоформами у реченнях англомовного тексту.</a:t>
            </a:r>
            <a:endParaRPr lang="ru-RU" sz="1200" dirty="0"/>
          </a:p>
          <a:p>
            <a:r>
              <a:rPr lang="uk-UA" sz="1200" dirty="0"/>
              <a:t>Створені моделі, алгоритми та програмні засоби можуть буди використані при вирішенні практичних задач комп’ютерної лінгвістики, які потребують знаходження ключових слів, наприклад, для підвищення точності аналізу контенту сайту і підняття позиції сайту в результатах пошуку.</a:t>
            </a:r>
            <a:endParaRPr lang="uk-UA" sz="1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9715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dirty="0" smtClean="0"/>
              <a:t>Визначення </a:t>
            </a:r>
            <a:r>
              <a:rPr lang="uk-UA" dirty="0"/>
              <a:t>ключових слів</a:t>
            </a:r>
            <a:endParaRPr lang="ru-RU" dirty="0"/>
          </a:p>
        </p:txBody>
      </p:sp>
      <p:pic>
        <p:nvPicPr>
          <p:cNvPr id="1028" name="Picture 4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1628800"/>
            <a:ext cx="8208912" cy="38969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445054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dirty="0" smtClean="0"/>
              <a:t>Визначення </a:t>
            </a:r>
            <a:r>
              <a:rPr lang="uk-UA" dirty="0"/>
              <a:t>ключових слів</a:t>
            </a:r>
            <a:endParaRPr lang="ru-RU" dirty="0"/>
          </a:p>
        </p:txBody>
      </p:sp>
      <p:graphicFrame>
        <p:nvGraphicFramePr>
          <p:cNvPr id="9" name="Таблица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60101982"/>
              </p:ext>
            </p:extLst>
          </p:nvPr>
        </p:nvGraphicFramePr>
        <p:xfrm>
          <a:off x="611560" y="1772817"/>
          <a:ext cx="7920880" cy="439248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36495"/>
                <a:gridCol w="1042190"/>
                <a:gridCol w="3823819"/>
                <a:gridCol w="1737802"/>
                <a:gridCol w="880574"/>
              </a:tblGrid>
              <a:tr h="823203"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№ </a:t>
                      </a:r>
                      <a:r>
                        <a:rPr lang="uk-UA" sz="1200" dirty="0">
                          <a:effectLst/>
                        </a:rPr>
                        <a:t>з/п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Склад речення / кількість слів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Тип речення та граф його дерева залежностей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Частотна формула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 err="1" smtClean="0">
                          <a:effectLst/>
                        </a:rPr>
                        <a:t>Кінце-ва</a:t>
                      </a:r>
                      <a:r>
                        <a:rPr lang="uk-UA" sz="1200" dirty="0" smtClean="0">
                          <a:effectLst/>
                        </a:rPr>
                        <a:t> частота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509648"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</a:rPr>
                        <a:t>1.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Ab / 2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Словосполучення (Коріння дерева)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A</a:t>
                      </a:r>
                      <a:r>
                        <a:rPr lang="uk-UA" sz="1200">
                          <a:effectLst/>
                        </a:rPr>
                        <a:t>+</a:t>
                      </a:r>
                      <a:r>
                        <a:rPr lang="en-US" sz="1200">
                          <a:effectLst/>
                        </a:rPr>
                        <a:t>b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2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509648"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</a:rPr>
                        <a:t>2.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Abc</a:t>
                      </a:r>
                      <a:r>
                        <a:rPr lang="en-US" sz="1200" dirty="0">
                          <a:effectLst/>
                        </a:rPr>
                        <a:t> / 3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Лінійна </a:t>
                      </a:r>
                      <a:r>
                        <a:rPr lang="en-US" sz="1200">
                          <a:effectLst/>
                        </a:rPr>
                        <a:t>трій</a:t>
                      </a:r>
                      <a:r>
                        <a:rPr lang="uk-UA" sz="1200">
                          <a:effectLst/>
                        </a:rPr>
                        <a:t>ка (Бережи </a:t>
                      </a:r>
                      <a:r>
                        <a:rPr lang="uk-UA" sz="1200" u="sng">
                          <a:effectLst/>
                        </a:rPr>
                        <a:t>скарби</a:t>
                      </a:r>
                      <a:r>
                        <a:rPr lang="uk-UA" sz="1200">
                          <a:effectLst/>
                        </a:rPr>
                        <a:t> природи)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A</a:t>
                      </a:r>
                      <a:r>
                        <a:rPr lang="uk-UA" sz="1200">
                          <a:effectLst/>
                        </a:rPr>
                        <a:t>+2</a:t>
                      </a:r>
                      <a:r>
                        <a:rPr lang="en-US" sz="1200">
                          <a:effectLst/>
                        </a:rPr>
                        <a:t>b</a:t>
                      </a:r>
                      <a:r>
                        <a:rPr lang="uk-UA" sz="1200">
                          <a:effectLst/>
                        </a:rPr>
                        <a:t>+</a:t>
                      </a:r>
                      <a:r>
                        <a:rPr lang="en-US" sz="1200">
                          <a:effectLst/>
                        </a:rPr>
                        <a:t>c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4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509648"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3.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Abcd</a:t>
                      </a:r>
                      <a:r>
                        <a:rPr lang="en-US" sz="1200" dirty="0">
                          <a:effectLst/>
                        </a:rPr>
                        <a:t> / 4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Лінійна четвірка (Отримав </a:t>
                      </a:r>
                      <a:r>
                        <a:rPr lang="uk-UA" sz="1200" u="sng">
                          <a:effectLst/>
                        </a:rPr>
                        <a:t>переклад</a:t>
                      </a:r>
                      <a:r>
                        <a:rPr lang="uk-UA" sz="1200">
                          <a:effectLst/>
                        </a:rPr>
                        <a:t> </a:t>
                      </a:r>
                      <a:r>
                        <a:rPr lang="uk-UA" sz="1200" u="sng">
                          <a:effectLst/>
                        </a:rPr>
                        <a:t>слова</a:t>
                      </a:r>
                      <a:r>
                        <a:rPr lang="uk-UA" sz="1200">
                          <a:effectLst/>
                        </a:rPr>
                        <a:t> дивного)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A</a:t>
                      </a:r>
                      <a:r>
                        <a:rPr lang="uk-UA" sz="1200">
                          <a:effectLst/>
                        </a:rPr>
                        <a:t>+2</a:t>
                      </a:r>
                      <a:r>
                        <a:rPr lang="en-US" sz="1200">
                          <a:effectLst/>
                        </a:rPr>
                        <a:t>b</a:t>
                      </a:r>
                      <a:r>
                        <a:rPr lang="uk-UA" sz="1200">
                          <a:effectLst/>
                        </a:rPr>
                        <a:t>+2</a:t>
                      </a:r>
                      <a:r>
                        <a:rPr lang="en-US" sz="1200">
                          <a:effectLst/>
                        </a:rPr>
                        <a:t>c</a:t>
                      </a:r>
                      <a:r>
                        <a:rPr lang="uk-UA" sz="1200">
                          <a:effectLst/>
                        </a:rPr>
                        <a:t>+</a:t>
                      </a:r>
                      <a:r>
                        <a:rPr lang="en-US" sz="1200">
                          <a:effectLst/>
                        </a:rPr>
                        <a:t>d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6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509648"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4.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Abcde</a:t>
                      </a:r>
                      <a:r>
                        <a:rPr lang="en-US" sz="1200" dirty="0">
                          <a:effectLst/>
                        </a:rPr>
                        <a:t> / 5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Розгалудження (Густий </a:t>
                      </a:r>
                      <a:r>
                        <a:rPr lang="uk-UA" sz="1200" u="sng">
                          <a:effectLst/>
                        </a:rPr>
                        <a:t>ліс</a:t>
                      </a:r>
                      <a:r>
                        <a:rPr lang="uk-UA" sz="1200">
                          <a:effectLst/>
                        </a:rPr>
                        <a:t> нізвідки </a:t>
                      </a:r>
                      <a:r>
                        <a:rPr lang="uk-UA" sz="1200" u="sng">
                          <a:effectLst/>
                        </a:rPr>
                        <a:t>завершився</a:t>
                      </a:r>
                      <a:r>
                        <a:rPr lang="uk-UA" sz="1200">
                          <a:effectLst/>
                        </a:rPr>
                        <a:t> проваллям)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A</a:t>
                      </a:r>
                      <a:r>
                        <a:rPr lang="uk-UA" sz="1200">
                          <a:effectLst/>
                        </a:rPr>
                        <a:t>+2</a:t>
                      </a:r>
                      <a:r>
                        <a:rPr lang="en-US" sz="1200">
                          <a:effectLst/>
                        </a:rPr>
                        <a:t>b</a:t>
                      </a:r>
                      <a:r>
                        <a:rPr lang="uk-UA" sz="1200">
                          <a:effectLst/>
                        </a:rPr>
                        <a:t>+</a:t>
                      </a:r>
                      <a:r>
                        <a:rPr lang="en-US" sz="1200">
                          <a:effectLst/>
                        </a:rPr>
                        <a:t>c</a:t>
                      </a:r>
                      <a:r>
                        <a:rPr lang="uk-UA" sz="1200">
                          <a:effectLst/>
                        </a:rPr>
                        <a:t>+3</a:t>
                      </a:r>
                      <a:r>
                        <a:rPr lang="en-US" sz="1200">
                          <a:effectLst/>
                        </a:rPr>
                        <a:t>d</a:t>
                      </a:r>
                      <a:r>
                        <a:rPr lang="uk-UA" sz="1200">
                          <a:effectLst/>
                        </a:rPr>
                        <a:t>+</a:t>
                      </a:r>
                      <a:r>
                        <a:rPr lang="en-US" sz="1200">
                          <a:effectLst/>
                        </a:rPr>
                        <a:t>e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8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510521"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5.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1200" dirty="0" err="1">
                          <a:effectLst/>
                        </a:rPr>
                        <a:t>Abcdef</a:t>
                      </a:r>
                      <a:r>
                        <a:rPr lang="en-US" sz="1200" dirty="0">
                          <a:effectLst/>
                        </a:rPr>
                        <a:t> / 6</a:t>
                      </a:r>
                      <a:endParaRPr lang="ru-RU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Група підмета (Сині примружені </a:t>
                      </a:r>
                      <a:r>
                        <a:rPr lang="uk-UA" sz="1200" u="sng" dirty="0">
                          <a:effectLst/>
                        </a:rPr>
                        <a:t>очі</a:t>
                      </a:r>
                      <a:r>
                        <a:rPr lang="uk-UA" sz="1200" dirty="0">
                          <a:effectLst/>
                        </a:rPr>
                        <a:t> коханого </a:t>
                      </a:r>
                      <a:r>
                        <a:rPr lang="uk-UA" sz="1200" u="sng" dirty="0">
                          <a:effectLst/>
                        </a:rPr>
                        <a:t>говорили</a:t>
                      </a:r>
                      <a:r>
                        <a:rPr lang="uk-UA" sz="1200" dirty="0">
                          <a:effectLst/>
                        </a:rPr>
                        <a:t> багато)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b</a:t>
                      </a:r>
                      <a:r>
                        <a:rPr lang="uk-UA" sz="1200" dirty="0">
                          <a:effectLst/>
                        </a:rPr>
                        <a:t>+4</a:t>
                      </a:r>
                      <a:r>
                        <a:rPr lang="en-US" sz="1200" dirty="0">
                          <a:effectLst/>
                        </a:rPr>
                        <a:t>c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d</a:t>
                      </a:r>
                      <a:r>
                        <a:rPr lang="uk-UA" sz="1200" dirty="0">
                          <a:effectLst/>
                        </a:rPr>
                        <a:t>+2</a:t>
                      </a:r>
                      <a:r>
                        <a:rPr lang="en-US" sz="1200" dirty="0">
                          <a:effectLst/>
                        </a:rPr>
                        <a:t>e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f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10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510521"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6.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1200">
                          <a:effectLst/>
                        </a:rPr>
                        <a:t>Abcdef / 6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Група присудка (Досвідчений </a:t>
                      </a:r>
                      <a:r>
                        <a:rPr lang="uk-UA" sz="1200" u="sng" dirty="0">
                          <a:effectLst/>
                        </a:rPr>
                        <a:t>кінь</a:t>
                      </a:r>
                      <a:r>
                        <a:rPr lang="uk-UA" sz="1200" dirty="0">
                          <a:effectLst/>
                        </a:rPr>
                        <a:t> борозну швидко </a:t>
                      </a:r>
                      <a:r>
                        <a:rPr lang="uk-UA" sz="1200" u="sng" dirty="0">
                          <a:effectLst/>
                        </a:rPr>
                        <a:t>відчує</a:t>
                      </a:r>
                      <a:r>
                        <a:rPr lang="uk-UA" sz="1200" dirty="0">
                          <a:effectLst/>
                        </a:rPr>
                        <a:t> нюхом)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</a:t>
                      </a:r>
                      <a:r>
                        <a:rPr lang="uk-UA" sz="1200" dirty="0">
                          <a:effectLst/>
                        </a:rPr>
                        <a:t>+2</a:t>
                      </a:r>
                      <a:r>
                        <a:rPr lang="en-US" sz="1200" dirty="0">
                          <a:effectLst/>
                        </a:rPr>
                        <a:t>b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c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d</a:t>
                      </a:r>
                      <a:r>
                        <a:rPr lang="uk-UA" sz="1200" dirty="0">
                          <a:effectLst/>
                        </a:rPr>
                        <a:t>+4</a:t>
                      </a:r>
                      <a:r>
                        <a:rPr lang="en-US" sz="1200" dirty="0">
                          <a:effectLst/>
                        </a:rPr>
                        <a:t>e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f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10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509648"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7.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 err="1" smtClean="0">
                          <a:effectLst/>
                        </a:rPr>
                        <a:t>Abcdef</a:t>
                      </a:r>
                      <a:r>
                        <a:rPr lang="en-US" sz="1200" dirty="0" smtClean="0">
                          <a:effectLst/>
                        </a:rPr>
                        <a:t>/6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>
                          <a:effectLst/>
                        </a:rPr>
                        <a:t>Обидві групи (Старий </a:t>
                      </a:r>
                      <a:r>
                        <a:rPr lang="uk-UA" sz="1200" u="sng">
                          <a:effectLst/>
                        </a:rPr>
                        <a:t>дід</a:t>
                      </a:r>
                      <a:r>
                        <a:rPr lang="uk-UA" sz="1200">
                          <a:effectLst/>
                        </a:rPr>
                        <a:t> Еол </a:t>
                      </a:r>
                      <a:r>
                        <a:rPr lang="uk-UA" sz="1200" u="sng">
                          <a:effectLst/>
                        </a:rPr>
                        <a:t>зобрав</a:t>
                      </a:r>
                      <a:r>
                        <a:rPr lang="uk-UA" sz="1200">
                          <a:effectLst/>
                        </a:rPr>
                        <a:t> всіх </a:t>
                      </a:r>
                      <a:r>
                        <a:rPr lang="uk-UA" sz="1200" u="sng">
                          <a:effectLst/>
                        </a:rPr>
                        <a:t>вітрів</a:t>
                      </a:r>
                      <a:r>
                        <a:rPr lang="uk-UA" sz="1200">
                          <a:effectLst/>
                        </a:rPr>
                        <a:t>)</a:t>
                      </a:r>
                      <a:endParaRPr lang="ru-RU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</a:t>
                      </a:r>
                      <a:r>
                        <a:rPr lang="uk-UA" sz="1200" dirty="0">
                          <a:effectLst/>
                        </a:rPr>
                        <a:t>+3</a:t>
                      </a:r>
                      <a:r>
                        <a:rPr lang="en-US" sz="1200" dirty="0">
                          <a:effectLst/>
                        </a:rPr>
                        <a:t>b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c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2d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e</a:t>
                      </a:r>
                      <a:r>
                        <a:rPr lang="uk-UA" sz="1200" dirty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2f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2882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200" dirty="0">
                          <a:effectLst/>
                        </a:rPr>
                        <a:t>10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10" name="Прямоугольник 9"/>
          <p:cNvSpPr/>
          <p:nvPr/>
        </p:nvSpPr>
        <p:spPr>
          <a:xfrm>
            <a:off x="467544" y="910461"/>
            <a:ext cx="835292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dirty="0" err="1"/>
              <a:t>Аналіз</a:t>
            </a:r>
            <a:r>
              <a:rPr lang="ru-RU" dirty="0"/>
              <a:t> </a:t>
            </a:r>
            <a:r>
              <a:rPr lang="ru-RU" dirty="0" err="1"/>
              <a:t>збільшення</a:t>
            </a:r>
            <a:r>
              <a:rPr lang="ru-RU" dirty="0"/>
              <a:t> </a:t>
            </a:r>
            <a:r>
              <a:rPr lang="ru-RU" dirty="0" err="1"/>
              <a:t>частоти</a:t>
            </a:r>
            <a:r>
              <a:rPr lang="ru-RU" dirty="0"/>
              <a:t> </a:t>
            </a:r>
            <a:r>
              <a:rPr lang="ru-RU" dirty="0" err="1"/>
              <a:t>значимих</a:t>
            </a:r>
            <a:r>
              <a:rPr lang="ru-RU" dirty="0"/>
              <a:t> </a:t>
            </a:r>
            <a:r>
              <a:rPr lang="ru-RU" dirty="0" err="1"/>
              <a:t>слів</a:t>
            </a:r>
            <a:r>
              <a:rPr lang="ru-RU" dirty="0"/>
              <a:t> </a:t>
            </a:r>
            <a:r>
              <a:rPr lang="ru-RU" dirty="0" err="1"/>
              <a:t>унаслідок</a:t>
            </a:r>
            <a:r>
              <a:rPr lang="ru-RU" dirty="0"/>
              <a:t> </a:t>
            </a:r>
            <a:r>
              <a:rPr lang="ru-RU" dirty="0" err="1"/>
              <a:t>урахування</a:t>
            </a:r>
            <a:r>
              <a:rPr lang="ru-RU" dirty="0"/>
              <a:t> </a:t>
            </a:r>
            <a:r>
              <a:rPr lang="ru-RU" dirty="0" err="1" smtClean="0"/>
              <a:t>парних</a:t>
            </a:r>
            <a:r>
              <a:rPr lang="ru-RU" dirty="0" smtClean="0"/>
              <a:t> </a:t>
            </a:r>
            <a:r>
              <a:rPr lang="ru-RU" dirty="0" err="1" smtClean="0"/>
              <a:t>залежностей</a:t>
            </a:r>
            <a:r>
              <a:rPr lang="ru-RU" dirty="0" smtClean="0"/>
              <a:t> </a:t>
            </a:r>
            <a:r>
              <a:rPr lang="ru-RU" dirty="0"/>
              <a:t>для </a:t>
            </a:r>
            <a:r>
              <a:rPr lang="ru-RU" dirty="0" err="1"/>
              <a:t>різних</a:t>
            </a:r>
            <a:r>
              <a:rPr lang="ru-RU" dirty="0"/>
              <a:t> </a:t>
            </a:r>
            <a:r>
              <a:rPr lang="ru-RU" dirty="0" err="1"/>
              <a:t>типів</a:t>
            </a:r>
            <a:r>
              <a:rPr lang="ru-RU" dirty="0"/>
              <a:t> </a:t>
            </a:r>
            <a:r>
              <a:rPr lang="ru-RU" dirty="0" err="1"/>
              <a:t>речення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81140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dirty="0" smtClean="0"/>
              <a:t>Визначення </a:t>
            </a:r>
            <a:r>
              <a:rPr lang="uk-UA" dirty="0"/>
              <a:t>ключових слів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483768" y="1124744"/>
            <a:ext cx="6203032" cy="5001419"/>
          </a:xfrm>
        </p:spPr>
        <p:txBody>
          <a:bodyPr>
            <a:normAutofit fontScale="77500" lnSpcReduction="20000"/>
          </a:bodyPr>
          <a:lstStyle/>
          <a:p>
            <a:r>
              <a:rPr lang="uk-UA" dirty="0" err="1"/>
              <a:t>DKPro</a:t>
            </a:r>
            <a:r>
              <a:rPr lang="uk-UA" dirty="0"/>
              <a:t> </a:t>
            </a:r>
            <a:r>
              <a:rPr lang="uk-UA" dirty="0" err="1"/>
              <a:t>Core</a:t>
            </a:r>
            <a:r>
              <a:rPr lang="uk-UA" dirty="0"/>
              <a:t> – це набір програмних компонентів для обробки природної мови, що базується на </a:t>
            </a:r>
            <a:r>
              <a:rPr lang="uk-UA" dirty="0" err="1"/>
              <a:t>Apache</a:t>
            </a:r>
            <a:r>
              <a:rPr lang="uk-UA" dirty="0"/>
              <a:t> UIMA </a:t>
            </a:r>
            <a:r>
              <a:rPr lang="uk-UA" dirty="0" err="1"/>
              <a:t>framework</a:t>
            </a:r>
            <a:r>
              <a:rPr lang="uk-UA" dirty="0"/>
              <a:t>. Він був побудований з метою підвищення продуктивності дослідників, які працюють з автоматичним аналізом мови. Підхід </a:t>
            </a:r>
            <a:r>
              <a:rPr lang="uk-UA" dirty="0" err="1"/>
              <a:t>DKPro</a:t>
            </a:r>
            <a:r>
              <a:rPr lang="uk-UA" dirty="0"/>
              <a:t> </a:t>
            </a:r>
            <a:r>
              <a:rPr lang="uk-UA" dirty="0" err="1"/>
              <a:t>Core</a:t>
            </a:r>
            <a:r>
              <a:rPr lang="uk-UA" dirty="0"/>
              <a:t> полягає в тому, що дослідники повинні мати можливість зосередитися на своїх реальних наукових питаннях, а не на розробці </a:t>
            </a:r>
            <a:r>
              <a:rPr lang="uk-UA" dirty="0" smtClean="0"/>
              <a:t>технологій.</a:t>
            </a:r>
            <a:endParaRPr lang="ru-RU" dirty="0"/>
          </a:p>
          <a:p>
            <a:r>
              <a:rPr lang="uk-UA" dirty="0"/>
              <a:t>Визначення ключових слів відбувається за кількома етапами:</a:t>
            </a:r>
            <a:endParaRPr lang="ru-RU" dirty="0"/>
          </a:p>
          <a:p>
            <a:r>
              <a:rPr lang="uk-UA" dirty="0"/>
              <a:t>а)	створення багаторівневої розмітки тексту;</a:t>
            </a:r>
            <a:endParaRPr lang="ru-RU" dirty="0"/>
          </a:p>
          <a:p>
            <a:r>
              <a:rPr lang="uk-UA" dirty="0"/>
              <a:t>б)	синтаксична розмітка, що враховує складні залежності між парами лем;</a:t>
            </a:r>
            <a:endParaRPr lang="ru-RU" dirty="0"/>
          </a:p>
          <a:p>
            <a:r>
              <a:rPr lang="uk-UA" dirty="0"/>
              <a:t>в)	заміна займенників в отриманих парах на відповідні до них іменники;</a:t>
            </a:r>
            <a:endParaRPr lang="ru-RU" dirty="0"/>
          </a:p>
          <a:p>
            <a:r>
              <a:rPr lang="uk-UA" dirty="0"/>
              <a:t>г)	розбиття пар на окремі слова і визначення кількості зв’язків;</a:t>
            </a:r>
            <a:endParaRPr lang="ru-RU" dirty="0"/>
          </a:p>
          <a:p>
            <a:r>
              <a:rPr lang="uk-UA" dirty="0"/>
              <a:t>д)	вибір перших n слів з найбільшою кількістю зв’язків, де n – кількість потрібних ключових слів</a:t>
            </a:r>
            <a:r>
              <a:rPr lang="uk-UA" dirty="0" smtClean="0"/>
              <a:t>.</a:t>
            </a:r>
            <a:endParaRPr lang="uk-UA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3568" y="1124744"/>
            <a:ext cx="1466345" cy="48965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796010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dirty="0"/>
              <a:t>Результати пошуку ключових слів</a:t>
            </a:r>
            <a:endParaRPr lang="ru-RU" dirty="0"/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5183404"/>
              </p:ext>
            </p:extLst>
          </p:nvPr>
        </p:nvGraphicFramePr>
        <p:xfrm>
          <a:off x="467544" y="3140968"/>
          <a:ext cx="8229599" cy="17170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16143"/>
                <a:gridCol w="1570836"/>
                <a:gridCol w="274979"/>
                <a:gridCol w="1228347"/>
                <a:gridCol w="273332"/>
                <a:gridCol w="1337022"/>
                <a:gridCol w="273332"/>
                <a:gridCol w="1330435"/>
                <a:gridCol w="273332"/>
                <a:gridCol w="1351841"/>
              </a:tblGrid>
              <a:tr h="372110">
                <a:tc gridSpan="2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 dirty="0">
                          <a:effectLst/>
                        </a:rPr>
                        <a:t>Слова задані автором</a:t>
                      </a:r>
                      <a:endParaRPr lang="ru-RU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власна розробка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rise-top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advego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seotool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1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Participation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work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historical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historical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historical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2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Public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5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community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4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enthusiast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4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enthusiast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4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enthusiast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3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history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geography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5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communities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for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5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communities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4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Enthusiast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1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participation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1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participation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5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community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1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participation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5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communities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4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enthusiast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geography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this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work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6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Museums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geographer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work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6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museum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geography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7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 dirty="0" err="1">
                          <a:effectLst/>
                        </a:rPr>
                        <a:t>Heritage</a:t>
                      </a:r>
                      <a:endParaRPr lang="ru-RU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6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museum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research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>
                          <a:effectLst/>
                        </a:rPr>
                        <a:t>geography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000" dirty="0" err="1">
                          <a:effectLst/>
                        </a:rPr>
                        <a:t>new</a:t>
                      </a:r>
                      <a:endParaRPr lang="ru-RU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54720" y="1303600"/>
            <a:ext cx="8208912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dirty="0"/>
              <a:t>Для проведення </a:t>
            </a:r>
            <a:r>
              <a:rPr lang="uk-UA" dirty="0" smtClean="0"/>
              <a:t>експерименту </a:t>
            </a:r>
            <a:r>
              <a:rPr lang="uk-UA" dirty="0"/>
              <a:t>використовувався текст статті з 1460 слів «A </a:t>
            </a:r>
            <a:r>
              <a:rPr lang="uk-UA" dirty="0" err="1"/>
              <a:t>new</a:t>
            </a:r>
            <a:r>
              <a:rPr lang="uk-UA" dirty="0"/>
              <a:t> </a:t>
            </a:r>
            <a:r>
              <a:rPr lang="uk-UA" dirty="0" err="1"/>
              <a:t>pattern</a:t>
            </a:r>
            <a:r>
              <a:rPr lang="uk-UA" dirty="0"/>
              <a:t> </a:t>
            </a:r>
            <a:r>
              <a:rPr lang="uk-UA" dirty="0" err="1"/>
              <a:t>for</a:t>
            </a:r>
            <a:r>
              <a:rPr lang="uk-UA" dirty="0"/>
              <a:t> </a:t>
            </a:r>
            <a:r>
              <a:rPr lang="uk-UA" dirty="0" err="1"/>
              <a:t>historical</a:t>
            </a:r>
            <a:r>
              <a:rPr lang="uk-UA" dirty="0"/>
              <a:t> </a:t>
            </a:r>
            <a:r>
              <a:rPr lang="uk-UA" dirty="0" err="1"/>
              <a:t>geography</a:t>
            </a:r>
            <a:r>
              <a:rPr lang="uk-UA" dirty="0"/>
              <a:t>: </a:t>
            </a:r>
            <a:r>
              <a:rPr lang="uk-UA" dirty="0" err="1"/>
              <a:t>working</a:t>
            </a:r>
            <a:r>
              <a:rPr lang="uk-UA" dirty="0"/>
              <a:t> </a:t>
            </a:r>
            <a:r>
              <a:rPr lang="uk-UA" dirty="0" err="1"/>
              <a:t>with</a:t>
            </a:r>
            <a:r>
              <a:rPr lang="uk-UA" dirty="0"/>
              <a:t> </a:t>
            </a:r>
            <a:r>
              <a:rPr lang="uk-UA" dirty="0" err="1"/>
              <a:t>enthusiast</a:t>
            </a:r>
            <a:r>
              <a:rPr lang="uk-UA" dirty="0"/>
              <a:t> </a:t>
            </a:r>
            <a:r>
              <a:rPr lang="uk-UA" dirty="0" err="1"/>
              <a:t>communities</a:t>
            </a:r>
            <a:r>
              <a:rPr lang="uk-UA" dirty="0"/>
              <a:t> </a:t>
            </a:r>
            <a:r>
              <a:rPr lang="uk-UA" dirty="0" err="1"/>
              <a:t>and</a:t>
            </a:r>
            <a:r>
              <a:rPr lang="uk-UA" dirty="0"/>
              <a:t> </a:t>
            </a:r>
            <a:r>
              <a:rPr lang="uk-UA" dirty="0" err="1"/>
              <a:t>public</a:t>
            </a:r>
            <a:r>
              <a:rPr lang="uk-UA" dirty="0"/>
              <a:t> </a:t>
            </a:r>
            <a:r>
              <a:rPr lang="uk-UA" dirty="0" err="1" smtClean="0"/>
              <a:t>history</a:t>
            </a:r>
            <a:r>
              <a:rPr lang="uk-UA" dirty="0" smtClean="0"/>
              <a:t>».</a:t>
            </a:r>
          </a:p>
          <a:p>
            <a:r>
              <a:rPr lang="uk-UA" dirty="0" smtClean="0"/>
              <a:t>Ключові </a:t>
            </a:r>
            <a:r>
              <a:rPr lang="uk-UA" dirty="0"/>
              <a:t>слова, задані автором: </a:t>
            </a:r>
            <a:r>
              <a:rPr lang="uk-UA" dirty="0" err="1"/>
              <a:t>Participation</a:t>
            </a:r>
            <a:r>
              <a:rPr lang="uk-UA" dirty="0"/>
              <a:t>, </a:t>
            </a:r>
            <a:r>
              <a:rPr lang="uk-UA" dirty="0" err="1"/>
              <a:t>Public</a:t>
            </a:r>
            <a:r>
              <a:rPr lang="uk-UA" dirty="0"/>
              <a:t> </a:t>
            </a:r>
            <a:r>
              <a:rPr lang="uk-UA" dirty="0" err="1"/>
              <a:t>history</a:t>
            </a:r>
            <a:r>
              <a:rPr lang="uk-UA" dirty="0"/>
              <a:t>, </a:t>
            </a:r>
            <a:r>
              <a:rPr lang="uk-UA" dirty="0" err="1"/>
              <a:t>Enthusiast</a:t>
            </a:r>
            <a:r>
              <a:rPr lang="uk-UA" dirty="0"/>
              <a:t> </a:t>
            </a:r>
            <a:r>
              <a:rPr lang="uk-UA" dirty="0" err="1"/>
              <a:t>communities</a:t>
            </a:r>
            <a:r>
              <a:rPr lang="uk-UA" dirty="0"/>
              <a:t>, </a:t>
            </a:r>
            <a:r>
              <a:rPr lang="uk-UA" dirty="0" err="1"/>
              <a:t>Museums</a:t>
            </a:r>
            <a:r>
              <a:rPr lang="uk-UA" dirty="0"/>
              <a:t>, </a:t>
            </a:r>
            <a:r>
              <a:rPr lang="uk-UA" dirty="0" err="1"/>
              <a:t>Heritage</a:t>
            </a:r>
            <a:r>
              <a:rPr lang="uk-UA" dirty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491327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dirty="0" smtClean="0"/>
              <a:t>Кількісні характеристики</a:t>
            </a:r>
            <a:endParaRPr lang="ru-RU" dirty="0"/>
          </a:p>
        </p:txBody>
      </p:sp>
      <mc:AlternateContent xmlns:mc="http://schemas.openxmlformats.org/markup-compatibility/2006" xmlns:a14="http://schemas.microsoft.com/office/drawing/2010/main">
        <mc:Choice Requires="a14">
          <p:sp>
            <p:nvSpPr>
              <p:cNvPr id="3" name="Объект 2"/>
              <p:cNvSpPr>
                <a:spLocks noGrp="1"/>
              </p:cNvSpPr>
              <p:nvPr>
                <p:ph idx="1"/>
              </p:nvPr>
            </p:nvSpPr>
            <p:spPr>
              <a:xfrm>
                <a:off x="457200" y="1124744"/>
                <a:ext cx="8229600" cy="5001419"/>
              </a:xfrm>
            </p:spPr>
            <p:txBody>
              <a:bodyPr>
                <a:normAutofit fontScale="70000" lnSpcReduction="20000"/>
              </a:bodyPr>
              <a:lstStyle/>
              <a:p>
                <a:pPr marL="0" indent="0">
                  <a:buNone/>
                </a:pPr>
                <a:r>
                  <a:rPr lang="uk-UA" dirty="0" smtClean="0"/>
                  <a:t>Повнота за </a:t>
                </a:r>
                <a:r>
                  <a:rPr lang="uk-UA" dirty="0" err="1"/>
                  <a:t>Жаккаром</a:t>
                </a:r>
                <a:r>
                  <a:rPr lang="uk-UA" dirty="0"/>
                  <a:t>, в даному випадку, це частка від ділення кількості знайдених ключових слів на різницю кількості можливих ключових слів заданих автором і знайдених програмно (в даному випадку по 7) і кількості знайдених ключових слів.</a:t>
                </a:r>
                <a:endParaRPr lang="ru-RU" dirty="0"/>
              </a:p>
              <a:p>
                <a:pPr marL="0" indent="0">
                  <a:buNone/>
                </a:pPr>
                <a:r>
                  <a:rPr lang="uk-UA" dirty="0"/>
                  <a:t>Абсолютна повнота знаходиться як відношення кількості правильно знайдених ключових слів до кількості ключових слів</a:t>
                </a:r>
                <a:r>
                  <a:rPr lang="uk-UA" dirty="0" smtClean="0"/>
                  <a:t>.</a:t>
                </a:r>
              </a:p>
              <a:p>
                <a:pPr marL="0" indent="0">
                  <a:buNone/>
                </a:pPr>
                <a:r>
                  <a:rPr lang="uk-UA" dirty="0"/>
                  <a:t>Евклідова відстань визначається за формулою:</a:t>
                </a:r>
                <a:endParaRPr lang="ru-RU" dirty="0"/>
              </a:p>
              <a:p>
                <a:pPr marL="0" indent="0">
                  <a:buNone/>
                </a:pPr>
                <a:r>
                  <a:rPr lang="uk-UA" dirty="0"/>
                  <a:t> </a:t>
                </a:r>
                <a:endParaRPr lang="ru-RU" dirty="0"/>
              </a:p>
              <a:p>
                <a:pPr marL="0" indent="0" algn="ctr">
                  <a:buNone/>
                </a:pPr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sSub>
                        <m:sSubPr>
                          <m:ctrlPr>
                            <a:rPr lang="ru-RU" i="1">
                              <a:latin typeface="Cambria Math"/>
                            </a:rPr>
                          </m:ctrlPr>
                        </m:sSubPr>
                        <m:e>
                          <m:r>
                            <a:rPr lang="uk-UA" i="1">
                              <a:latin typeface="Cambria Math"/>
                            </a:rPr>
                            <m:t>𝑑</m:t>
                          </m:r>
                        </m:e>
                        <m:sub>
                          <m:r>
                            <a:rPr lang="uk-UA" i="1">
                              <a:latin typeface="Cambria Math"/>
                            </a:rPr>
                            <m:t>𝑒</m:t>
                          </m:r>
                        </m:sub>
                      </m:sSub>
                      <m:r>
                        <a:rPr lang="uk-UA" i="1">
                          <a:latin typeface="Cambria Math"/>
                        </a:rPr>
                        <m:t>=</m:t>
                      </m:r>
                      <m:rad>
                        <m:radPr>
                          <m:degHide m:val="on"/>
                          <m:ctrlPr>
                            <a:rPr lang="ru-RU" i="1">
                              <a:latin typeface="Cambria Math"/>
                            </a:rPr>
                          </m:ctrlPr>
                        </m:radPr>
                        <m:deg/>
                        <m:e>
                          <m:nary>
                            <m:naryPr>
                              <m:chr m:val="∑"/>
                              <m:limLoc m:val="undOvr"/>
                              <m:ctrlPr>
                                <a:rPr lang="ru-RU" i="1">
                                  <a:latin typeface="Cambria Math"/>
                                </a:rPr>
                              </m:ctrlPr>
                            </m:naryPr>
                            <m:sub>
                              <m:r>
                                <a:rPr lang="uk-UA" i="1">
                                  <a:latin typeface="Cambria Math"/>
                                </a:rPr>
                                <m:t>𝑖</m:t>
                              </m:r>
                              <m:r>
                                <a:rPr lang="uk-UA" i="1">
                                  <a:latin typeface="Cambria Math"/>
                                </a:rPr>
                                <m:t>=1</m:t>
                              </m:r>
                            </m:sub>
                            <m:sup>
                              <m:r>
                                <a:rPr lang="uk-UA" i="1">
                                  <a:latin typeface="Cambria Math"/>
                                </a:rPr>
                                <m:t>𝑛</m:t>
                              </m:r>
                            </m:sup>
                            <m:e>
                              <m:sSup>
                                <m:sSupPr>
                                  <m:ctrlPr>
                                    <a:rPr lang="ru-RU" i="1">
                                      <a:latin typeface="Cambria Math"/>
                                    </a:rPr>
                                  </m:ctrlPr>
                                </m:sSupPr>
                                <m:e>
                                  <m:r>
                                    <a:rPr lang="uk-UA" i="1">
                                      <a:latin typeface="Cambria Math"/>
                                    </a:rPr>
                                    <m:t>(</m:t>
                                  </m:r>
                                  <m:sSub>
                                    <m:sSubPr>
                                      <m:ctrlPr>
                                        <a:rPr lang="ru-RU" i="1">
                                          <a:latin typeface="Cambria Math"/>
                                        </a:rPr>
                                      </m:ctrlPr>
                                    </m:sSubPr>
                                    <m:e>
                                      <m:r>
                                        <a:rPr lang="uk-UA" i="1">
                                          <a:latin typeface="Cambria Math"/>
                                        </a:rPr>
                                        <m:t>𝑥</m:t>
                                      </m:r>
                                    </m:e>
                                    <m:sub>
                                      <m:r>
                                        <a:rPr lang="uk-UA" i="1">
                                          <a:latin typeface="Cambria Math"/>
                                        </a:rPr>
                                        <m:t>𝑖</m:t>
                                      </m:r>
                                    </m:sub>
                                  </m:sSub>
                                  <m:r>
                                    <a:rPr lang="uk-UA" i="1">
                                      <a:latin typeface="Cambria Math"/>
                                    </a:rPr>
                                    <m:t>−</m:t>
                                  </m:r>
                                  <m:sSub>
                                    <m:sSubPr>
                                      <m:ctrlPr>
                                        <a:rPr lang="ru-RU" i="1">
                                          <a:latin typeface="Cambria Math"/>
                                        </a:rPr>
                                      </m:ctrlPr>
                                    </m:sSubPr>
                                    <m:e>
                                      <m:r>
                                        <a:rPr lang="uk-UA" i="1">
                                          <a:latin typeface="Cambria Math"/>
                                        </a:rPr>
                                        <m:t>𝑦</m:t>
                                      </m:r>
                                    </m:e>
                                    <m:sub>
                                      <m:r>
                                        <a:rPr lang="uk-UA" i="1">
                                          <a:latin typeface="Cambria Math"/>
                                        </a:rPr>
                                        <m:t>𝑖</m:t>
                                      </m:r>
                                    </m:sub>
                                  </m:sSub>
                                  <m:r>
                                    <a:rPr lang="uk-UA" i="1">
                                      <a:latin typeface="Cambria Math"/>
                                    </a:rPr>
                                    <m:t>)</m:t>
                                  </m:r>
                                </m:e>
                                <m:sup>
                                  <m:r>
                                    <a:rPr lang="uk-UA" i="1">
                                      <a:latin typeface="Cambria Math"/>
                                    </a:rPr>
                                    <m:t>2</m:t>
                                  </m:r>
                                </m:sup>
                              </m:sSup>
                            </m:e>
                          </m:nary>
                        </m:e>
                      </m:rad>
                    </m:oMath>
                  </m:oMathPara>
                </a14:m>
                <a:endParaRPr lang="ru-RU" dirty="0" smtClean="0"/>
              </a:p>
              <a:p>
                <a:pPr marL="0" indent="0">
                  <a:buNone/>
                </a:pPr>
                <a14:m>
                  <m:oMath xmlns:m="http://schemas.openxmlformats.org/officeDocument/2006/math">
                    <m:r>
                      <a:rPr lang="uk-UA" i="1">
                        <a:latin typeface="Cambria Math"/>
                      </a:rPr>
                      <m:t>𝑛</m:t>
                    </m:r>
                  </m:oMath>
                </a14:m>
                <a:r>
                  <a:rPr lang="en-US" dirty="0"/>
                  <a:t> – </a:t>
                </a:r>
                <a:r>
                  <a:rPr lang="uk-UA" dirty="0"/>
                  <a:t>кількість ключових слів.</a:t>
                </a:r>
                <a:endParaRPr lang="ru-RU" dirty="0"/>
              </a:p>
              <a:p>
                <a:pPr marL="0" indent="0">
                  <a:buNone/>
                </a:pPr>
                <a14:m>
                  <m:oMath xmlns:m="http://schemas.openxmlformats.org/officeDocument/2006/math">
                    <m:sSub>
                      <m:sSubPr>
                        <m:ctrlPr>
                          <a:rPr lang="ru-RU" i="1">
                            <a:latin typeface="Cambria Math"/>
                          </a:rPr>
                        </m:ctrlPr>
                      </m:sSubPr>
                      <m:e>
                        <m:r>
                          <a:rPr lang="uk-UA" i="1">
                            <a:latin typeface="Cambria Math"/>
                          </a:rPr>
                          <m:t>𝑥</m:t>
                        </m:r>
                      </m:e>
                      <m:sub>
                        <m:r>
                          <a:rPr lang="uk-UA" i="1">
                            <a:latin typeface="Cambria Math"/>
                          </a:rPr>
                          <m:t>𝑖</m:t>
                        </m:r>
                      </m:sub>
                    </m:sSub>
                  </m:oMath>
                </a14:m>
                <a:r>
                  <a:rPr lang="uk-UA" dirty="0"/>
                  <a:t> – позиція </a:t>
                </a:r>
                <a14:m>
                  <m:oMath xmlns:m="http://schemas.openxmlformats.org/officeDocument/2006/math">
                    <m:r>
                      <a:rPr lang="uk-UA" i="1">
                        <a:latin typeface="Cambria Math"/>
                      </a:rPr>
                      <m:t>𝑖</m:t>
                    </m:r>
                  </m:oMath>
                </a14:m>
                <a:r>
                  <a:rPr lang="uk-UA" dirty="0"/>
                  <a:t>-го ключового слова визначеного автором.</a:t>
                </a:r>
                <a:endParaRPr lang="ru-RU" dirty="0"/>
              </a:p>
              <a:p>
                <a:pPr marL="0" indent="0">
                  <a:buNone/>
                </a:pPr>
                <a14:m>
                  <m:oMath xmlns:m="http://schemas.openxmlformats.org/officeDocument/2006/math">
                    <m:sSub>
                      <m:sSubPr>
                        <m:ctrlPr>
                          <a:rPr lang="ru-RU" i="1">
                            <a:latin typeface="Cambria Math"/>
                          </a:rPr>
                        </m:ctrlPr>
                      </m:sSubPr>
                      <m:e>
                        <m:r>
                          <a:rPr lang="uk-UA" i="1">
                            <a:latin typeface="Cambria Math"/>
                          </a:rPr>
                          <m:t>𝑦</m:t>
                        </m:r>
                      </m:e>
                      <m:sub>
                        <m:r>
                          <a:rPr lang="uk-UA" i="1">
                            <a:latin typeface="Cambria Math"/>
                          </a:rPr>
                          <m:t>𝑖</m:t>
                        </m:r>
                      </m:sub>
                    </m:sSub>
                  </m:oMath>
                </a14:m>
                <a:r>
                  <a:rPr lang="uk-UA" dirty="0"/>
                  <a:t> – позиція </a:t>
                </a:r>
                <a14:m>
                  <m:oMath xmlns:m="http://schemas.openxmlformats.org/officeDocument/2006/math">
                    <m:r>
                      <a:rPr lang="uk-UA" i="1">
                        <a:latin typeface="Cambria Math"/>
                      </a:rPr>
                      <m:t>𝑖</m:t>
                    </m:r>
                  </m:oMath>
                </a14:m>
                <a:r>
                  <a:rPr lang="uk-UA" dirty="0"/>
                  <a:t>-го ключового слова визначеного програмно.</a:t>
                </a:r>
                <a:endParaRPr lang="ru-RU" dirty="0"/>
              </a:p>
              <a:p>
                <a:pPr marL="0" indent="0">
                  <a:buNone/>
                </a:pPr>
                <a:r>
                  <a:rPr lang="uk-UA" dirty="0" err="1"/>
                  <a:t>Манхеттенська</a:t>
                </a:r>
                <a:r>
                  <a:rPr lang="uk-UA" dirty="0"/>
                  <a:t> відстань визначається за формулою:</a:t>
                </a:r>
                <a:endParaRPr lang="ru-RU" dirty="0"/>
              </a:p>
              <a:p>
                <a:pPr marL="0" indent="0">
                  <a:buNone/>
                </a:pPr>
                <a:r>
                  <a:rPr lang="uk-UA" dirty="0"/>
                  <a:t> </a:t>
                </a:r>
                <a:endParaRPr lang="ru-RU" dirty="0"/>
              </a:p>
              <a:p>
                <a:pPr marL="0" indent="0">
                  <a:buNone/>
                </a:pPr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sSub>
                        <m:sSubPr>
                          <m:ctrlPr>
                            <a:rPr lang="ru-RU" i="1">
                              <a:latin typeface="Cambria Math"/>
                            </a:rPr>
                          </m:ctrlPr>
                        </m:sSubPr>
                        <m:e>
                          <m:r>
                            <a:rPr lang="en-US" i="1">
                              <a:latin typeface="Cambria Math"/>
                            </a:rPr>
                            <m:t>𝑑</m:t>
                          </m:r>
                        </m:e>
                        <m:sub>
                          <m:r>
                            <a:rPr lang="uk-UA" i="1">
                              <a:latin typeface="Cambria Math"/>
                            </a:rPr>
                            <m:t>𝑚</m:t>
                          </m:r>
                        </m:sub>
                      </m:sSub>
                      <m:r>
                        <a:rPr lang="uk-UA" i="1">
                          <a:latin typeface="Cambria Math"/>
                        </a:rPr>
                        <m:t>=</m:t>
                      </m:r>
                      <m:nary>
                        <m:naryPr>
                          <m:chr m:val="∑"/>
                          <m:limLoc m:val="undOvr"/>
                          <m:ctrlPr>
                            <a:rPr lang="ru-RU" i="1">
                              <a:latin typeface="Cambria Math"/>
                            </a:rPr>
                          </m:ctrlPr>
                        </m:naryPr>
                        <m:sub>
                          <m:r>
                            <a:rPr lang="uk-UA" i="1">
                              <a:latin typeface="Cambria Math"/>
                            </a:rPr>
                            <m:t>𝑖</m:t>
                          </m:r>
                          <m:r>
                            <a:rPr lang="uk-UA" i="1">
                              <a:latin typeface="Cambria Math"/>
                            </a:rPr>
                            <m:t>=1</m:t>
                          </m:r>
                        </m:sub>
                        <m:sup>
                          <m:r>
                            <a:rPr lang="uk-UA" i="1">
                              <a:latin typeface="Cambria Math"/>
                            </a:rPr>
                            <m:t>𝑛</m:t>
                          </m:r>
                        </m:sup>
                        <m:e>
                          <m:d>
                            <m:dPr>
                              <m:begChr m:val="|"/>
                              <m:endChr m:val="|"/>
                              <m:ctrlPr>
                                <a:rPr lang="ru-RU" i="1">
                                  <a:latin typeface="Cambria Math"/>
                                </a:rPr>
                              </m:ctrlPr>
                            </m:dPr>
                            <m:e>
                              <m:sSub>
                                <m:sSubPr>
                                  <m:ctrlPr>
                                    <a:rPr lang="ru-RU" i="1">
                                      <a:latin typeface="Cambria Math"/>
                                    </a:rPr>
                                  </m:ctrlPr>
                                </m:sSubPr>
                                <m:e>
                                  <m:r>
                                    <a:rPr lang="uk-UA" i="1">
                                      <a:latin typeface="Cambria Math"/>
                                    </a:rPr>
                                    <m:t>𝑥</m:t>
                                  </m:r>
                                </m:e>
                                <m:sub>
                                  <m:r>
                                    <a:rPr lang="uk-UA" i="1">
                                      <a:latin typeface="Cambria Math"/>
                                    </a:rPr>
                                    <m:t>𝑖</m:t>
                                  </m:r>
                                </m:sub>
                              </m:sSub>
                              <m:r>
                                <a:rPr lang="uk-UA" i="1">
                                  <a:latin typeface="Cambria Math"/>
                                </a:rPr>
                                <m:t>−</m:t>
                              </m:r>
                              <m:sSub>
                                <m:sSubPr>
                                  <m:ctrlPr>
                                    <a:rPr lang="ru-RU" i="1">
                                      <a:latin typeface="Cambria Math"/>
                                    </a:rPr>
                                  </m:ctrlPr>
                                </m:sSubPr>
                                <m:e>
                                  <m:r>
                                    <a:rPr lang="uk-UA" i="1">
                                      <a:latin typeface="Cambria Math"/>
                                    </a:rPr>
                                    <m:t>𝑦</m:t>
                                  </m:r>
                                </m:e>
                                <m:sub>
                                  <m:r>
                                    <a:rPr lang="uk-UA" i="1">
                                      <a:latin typeface="Cambria Math"/>
                                    </a:rPr>
                                    <m:t>𝑖</m:t>
                                  </m:r>
                                </m:sub>
                              </m:sSub>
                            </m:e>
                          </m:d>
                        </m:e>
                      </m:nary>
                    </m:oMath>
                  </m:oMathPara>
                </a14:m>
                <a:endParaRPr lang="uk-UA" dirty="0">
                  <a:latin typeface="Times New Roman" pitchFamily="18" charset="0"/>
                  <a:cs typeface="Times New Roman" pitchFamily="18" charset="0"/>
                </a:endParaRPr>
              </a:p>
            </p:txBody>
          </p:sp>
        </mc:Choice>
        <mc:Fallback xmlns="">
          <p:sp>
            <p:nvSpPr>
              <p:cNvPr id="3" name="Объект 2"/>
              <p:cNvSpPr>
                <a:spLocks noGrp="1" noRot="1" noChangeAspect="1" noMove="1" noResize="1" noEditPoints="1" noAdjustHandles="1" noChangeArrowheads="1" noChangeShapeType="1" noTextEdit="1"/>
              </p:cNvSpPr>
              <p:nvPr>
                <p:ph idx="1"/>
              </p:nvPr>
            </p:nvSpPr>
            <p:spPr>
              <a:xfrm>
                <a:off x="457200" y="1124744"/>
                <a:ext cx="8229600" cy="5001419"/>
              </a:xfrm>
              <a:blipFill rotWithShape="1">
                <a:blip r:embed="rId2"/>
                <a:stretch>
                  <a:fillRect l="-444" t="-1220"/>
                </a:stretch>
              </a:blipFill>
            </p:spPr>
            <p:txBody>
              <a:bodyPr/>
              <a:lstStyle/>
              <a:p>
                <a:r>
                  <a:rPr lang="ru-RU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4178252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sz="2800" dirty="0" smtClean="0"/>
              <a:t>Гістограма </a:t>
            </a:r>
            <a:r>
              <a:rPr lang="uk-UA" sz="2800" dirty="0"/>
              <a:t>повноти за </a:t>
            </a:r>
            <a:r>
              <a:rPr lang="uk-UA" sz="2800" dirty="0" err="1"/>
              <a:t>Жаккаром</a:t>
            </a:r>
            <a:r>
              <a:rPr lang="uk-UA" sz="2800" dirty="0"/>
              <a:t> і абсолютної</a:t>
            </a:r>
            <a:endParaRPr lang="ru-RU" sz="2800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43785457"/>
              </p:ext>
            </p:extLst>
          </p:nvPr>
        </p:nvGraphicFramePr>
        <p:xfrm>
          <a:off x="457200" y="1125538"/>
          <a:ext cx="8229600" cy="5000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609917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algn="ctr"/>
            <a:r>
              <a:rPr lang="uk-UA" sz="2800" dirty="0"/>
              <a:t>Гістограма евклідової та </a:t>
            </a:r>
            <a:r>
              <a:rPr lang="uk-UA" sz="2800" dirty="0" err="1"/>
              <a:t>манхеттенської</a:t>
            </a:r>
            <a:r>
              <a:rPr lang="uk-UA" sz="2800" dirty="0"/>
              <a:t> відстані</a:t>
            </a:r>
            <a:endParaRPr lang="ru-RU" sz="2800" dirty="0"/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2349942"/>
              </p:ext>
            </p:extLst>
          </p:nvPr>
        </p:nvGraphicFramePr>
        <p:xfrm>
          <a:off x="457200" y="1125538"/>
          <a:ext cx="8229600" cy="5000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71871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Паркет">
  <a:themeElements>
    <a:clrScheme name="Паркет">
      <a:dk1>
        <a:sysClr val="windowText" lastClr="000000"/>
      </a:dk1>
      <a:lt1>
        <a:sysClr val="window" lastClr="FFFFFF"/>
      </a:lt1>
      <a:dk2>
        <a:srgbClr val="1D3641"/>
      </a:dk2>
      <a:lt2>
        <a:srgbClr val="DFE6D0"/>
      </a:lt2>
      <a:accent1>
        <a:srgbClr val="759AA5"/>
      </a:accent1>
      <a:accent2>
        <a:srgbClr val="CFC60D"/>
      </a:accent2>
      <a:accent3>
        <a:srgbClr val="99987F"/>
      </a:accent3>
      <a:accent4>
        <a:srgbClr val="90AC97"/>
      </a:accent4>
      <a:accent5>
        <a:srgbClr val="FFAD1C"/>
      </a:accent5>
      <a:accent6>
        <a:srgbClr val="B9AB6F"/>
      </a:accent6>
      <a:hlink>
        <a:srgbClr val="66AACD"/>
      </a:hlink>
      <a:folHlink>
        <a:srgbClr val="809DB3"/>
      </a:folHlink>
    </a:clrScheme>
    <a:fontScheme name="Обычная">
      <a:maj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Паркет">
      <a:fillStyleLst>
        <a:solidFill>
          <a:schemeClr val="phClr"/>
        </a:solidFill>
        <a:gradFill rotWithShape="1">
          <a:gsLst>
            <a:gs pos="0">
              <a:schemeClr val="phClr">
                <a:tint val="79000"/>
                <a:satMod val="180000"/>
              </a:schemeClr>
            </a:gs>
            <a:gs pos="65000">
              <a:schemeClr val="phClr">
                <a:tint val="52000"/>
                <a:satMod val="250000"/>
              </a:schemeClr>
            </a:gs>
            <a:gs pos="100000">
              <a:schemeClr val="phClr">
                <a:tint val="29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brightRoom" dir="t">
              <a:rot lat="0" lon="0" rev="8700000"/>
            </a:lightRig>
          </a:scene3d>
          <a:sp3d contourW="12700" prstMaterial="dkEdge">
            <a:bevelT w="0" h="0" prst="relaxedInset"/>
            <a:contourClr>
              <a:schemeClr val="phClr">
                <a:shade val="65000"/>
                <a:satMod val="15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13200000"/>
            </a:lightRig>
          </a:scene3d>
          <a:sp3d prstMaterial="dkEdge">
            <a:bevelT w="63500" h="50800" prst="relaxedInse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hade val="95000"/>
                <a:satMod val="200000"/>
              </a:schemeClr>
            </a:gs>
            <a:gs pos="53000">
              <a:schemeClr val="phClr">
                <a:shade val="60000"/>
                <a:satMod val="220000"/>
              </a:schemeClr>
            </a:gs>
            <a:gs pos="100000">
              <a:schemeClr val="phClr">
                <a:shade val="45000"/>
                <a:satMod val="22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3000"/>
                <a:shade val="97000"/>
                <a:satMod val="230000"/>
              </a:schemeClr>
            </a:gs>
            <a:gs pos="100000">
              <a:schemeClr val="phClr">
                <a:shade val="35000"/>
                <a:satMod val="250000"/>
              </a:schemeClr>
            </a:gs>
          </a:gsLst>
          <a:path path="circle">
            <a:fillToRect l="15000" t="50000" r="85000" b="6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Паркет">
  <a:themeElements>
    <a:clrScheme name="Паркет">
      <a:dk1>
        <a:sysClr val="windowText" lastClr="000000"/>
      </a:dk1>
      <a:lt1>
        <a:sysClr val="window" lastClr="FFFFFF"/>
      </a:lt1>
      <a:dk2>
        <a:srgbClr val="1D3641"/>
      </a:dk2>
      <a:lt2>
        <a:srgbClr val="DFE6D0"/>
      </a:lt2>
      <a:accent1>
        <a:srgbClr val="759AA5"/>
      </a:accent1>
      <a:accent2>
        <a:srgbClr val="CFC60D"/>
      </a:accent2>
      <a:accent3>
        <a:srgbClr val="99987F"/>
      </a:accent3>
      <a:accent4>
        <a:srgbClr val="90AC97"/>
      </a:accent4>
      <a:accent5>
        <a:srgbClr val="FFAD1C"/>
      </a:accent5>
      <a:accent6>
        <a:srgbClr val="B9AB6F"/>
      </a:accent6>
      <a:hlink>
        <a:srgbClr val="66AACD"/>
      </a:hlink>
      <a:folHlink>
        <a:srgbClr val="809DB3"/>
      </a:folHlink>
    </a:clrScheme>
    <a:fontScheme name="Обычная">
      <a:maj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Паркет">
      <a:fillStyleLst>
        <a:solidFill>
          <a:schemeClr val="phClr"/>
        </a:solidFill>
        <a:gradFill rotWithShape="1">
          <a:gsLst>
            <a:gs pos="0">
              <a:schemeClr val="phClr">
                <a:tint val="79000"/>
                <a:satMod val="180000"/>
              </a:schemeClr>
            </a:gs>
            <a:gs pos="65000">
              <a:schemeClr val="phClr">
                <a:tint val="52000"/>
                <a:satMod val="250000"/>
              </a:schemeClr>
            </a:gs>
            <a:gs pos="100000">
              <a:schemeClr val="phClr">
                <a:tint val="29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brightRoom" dir="t">
              <a:rot lat="0" lon="0" rev="8700000"/>
            </a:lightRig>
          </a:scene3d>
          <a:sp3d contourW="12700" prstMaterial="dkEdge">
            <a:bevelT w="0" h="0" prst="relaxedInset"/>
            <a:contourClr>
              <a:schemeClr val="phClr">
                <a:shade val="65000"/>
                <a:satMod val="15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13200000"/>
            </a:lightRig>
          </a:scene3d>
          <a:sp3d prstMaterial="dkEdge">
            <a:bevelT w="63500" h="50800" prst="relaxedInse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hade val="95000"/>
                <a:satMod val="200000"/>
              </a:schemeClr>
            </a:gs>
            <a:gs pos="53000">
              <a:schemeClr val="phClr">
                <a:shade val="60000"/>
                <a:satMod val="220000"/>
              </a:schemeClr>
            </a:gs>
            <a:gs pos="100000">
              <a:schemeClr val="phClr">
                <a:shade val="45000"/>
                <a:satMod val="22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3000"/>
                <a:shade val="97000"/>
                <a:satMod val="230000"/>
              </a:schemeClr>
            </a:gs>
            <a:gs pos="100000">
              <a:schemeClr val="phClr">
                <a:shade val="35000"/>
                <a:satMod val="250000"/>
              </a:schemeClr>
            </a:gs>
          </a:gsLst>
          <a:path path="circle">
            <a:fillToRect l="15000" t="50000" r="85000" b="6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381</TotalTime>
  <Words>1516</Words>
  <Application>Microsoft Office PowerPoint</Application>
  <PresentationFormat>Экран (4:3)</PresentationFormat>
  <Paragraphs>156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2</vt:i4>
      </vt:variant>
      <vt:variant>
        <vt:lpstr>Заголовки слайдов</vt:lpstr>
      </vt:variant>
      <vt:variant>
        <vt:i4>12</vt:i4>
      </vt:variant>
    </vt:vector>
  </HeadingPairs>
  <TitlesOfParts>
    <vt:vector size="14" baseType="lpstr">
      <vt:lpstr>Паркет</vt:lpstr>
      <vt:lpstr>1_Паркет</vt:lpstr>
      <vt:lpstr>Метод визначення ключових слів англомовного тексту на основі інструментальних засобів пакету DKPro Core</vt:lpstr>
      <vt:lpstr>Визначення ключових слів</vt:lpstr>
      <vt:lpstr>Визначення ключових слів</vt:lpstr>
      <vt:lpstr>Визначення ключових слів</vt:lpstr>
      <vt:lpstr>Визначення ключових слів</vt:lpstr>
      <vt:lpstr>Результати пошуку ключових слів</vt:lpstr>
      <vt:lpstr>Кількісні характеристики</vt:lpstr>
      <vt:lpstr>Гістограма повноти за Жаккаром і абсолютної</vt:lpstr>
      <vt:lpstr>Гістограма евклідової та манхеттенської відстані</vt:lpstr>
      <vt:lpstr>Публікації:</vt:lpstr>
      <vt:lpstr>Висновки</vt:lpstr>
      <vt:lpstr>Дякую за увагу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Автоматизація побудови тезаурусу</dc:title>
  <dc:creator>Alex</dc:creator>
  <cp:lastModifiedBy>Alex</cp:lastModifiedBy>
  <cp:revision>29</cp:revision>
  <dcterms:created xsi:type="dcterms:W3CDTF">2014-03-12T18:08:09Z</dcterms:created>
  <dcterms:modified xsi:type="dcterms:W3CDTF">2015-11-23T21:15:06Z</dcterms:modified>
</cp:coreProperties>
</file>

<file path=docProps/thumbnail.jpeg>
</file>