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79" r:id="rId3"/>
    <p:sldId id="302" r:id="rId4"/>
    <p:sldId id="304" r:id="rId5"/>
    <p:sldId id="278" r:id="rId6"/>
    <p:sldId id="257" r:id="rId7"/>
    <p:sldId id="258" r:id="rId8"/>
    <p:sldId id="277" r:id="rId9"/>
    <p:sldId id="259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303" r:id="rId18"/>
    <p:sldId id="288" r:id="rId19"/>
    <p:sldId id="289" r:id="rId20"/>
    <p:sldId id="290" r:id="rId21"/>
    <p:sldId id="291" r:id="rId22"/>
    <p:sldId id="293" r:id="rId23"/>
    <p:sldId id="294" r:id="rId24"/>
    <p:sldId id="295" r:id="rId25"/>
    <p:sldId id="297" r:id="rId26"/>
    <p:sldId id="292" r:id="rId27"/>
    <p:sldId id="298" r:id="rId28"/>
    <p:sldId id="299" r:id="rId29"/>
    <p:sldId id="301" r:id="rId30"/>
    <p:sldId id="27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D6205-EBC5-4932-8404-891FD9CCF607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4E1D0-DB97-451F-B996-1394E6955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dirty="0" smtClean="0"/>
          </a:p>
          <a:p>
            <a:r>
              <a:rPr lang="uk-UA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Процес активованої дугового металізації заснований на плавленні дротів електричною дугою і розпиленні розплавленого металу струменем продуктів згоряння </a:t>
            </a:r>
            <a:r>
              <a:rPr lang="uk-UA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пропано-повітряної</a:t>
            </a:r>
            <a:r>
              <a:rPr lang="uk-UA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суміші.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4E1D0-DB97-451F-B996-1394E6955AC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5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5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30" y="1859759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3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4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7000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4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3" y="6219827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3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4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9" y="0"/>
            <a:ext cx="8429684" cy="1785926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>
                <a:latin typeface="Arial" pitchFamily="34" charset="0"/>
                <a:cs typeface="Arial" pitchFamily="34" charset="0"/>
              </a:rPr>
              <a:t>Технологічні засади підвищення якості відновлення робочих поверхонь вала редуктора барабанної лебідки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357826"/>
            <a:ext cx="7854696" cy="1500174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Розробив ст.гр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>.1ЗВ-14м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МадичА.В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Керівник проекту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д.т.н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проф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Савуляк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В.І.  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V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785926"/>
            <a:ext cx="8429683" cy="3571898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Способи відновлення шпонкових пазів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 smtClean="0"/>
              <a:t>Найбільш поширеним методом відновлення є спосіб відновлення </a:t>
            </a:r>
            <a:r>
              <a:rPr lang="uk-UA" dirty="0" err="1" smtClean="0"/>
              <a:t>наплавкою</a:t>
            </a:r>
            <a:r>
              <a:rPr lang="uk-UA" dirty="0" smtClean="0"/>
              <a:t> (</a:t>
            </a:r>
            <a:r>
              <a:rPr lang="uk-UA" dirty="0" err="1" smtClean="0"/>
              <a:t>вібродуговою</a:t>
            </a:r>
            <a:r>
              <a:rPr lang="uk-UA" dirty="0" smtClean="0"/>
              <a:t>, під шаром флюсу, в середовищі вуглекислого газу). Слідом на протилежному боці вала чи зубчастого колеса фрезерують новий шпонковий паз.</a:t>
            </a:r>
            <a:endParaRPr lang="ru-RU" dirty="0"/>
          </a:p>
        </p:txBody>
      </p:sp>
      <p:pic>
        <p:nvPicPr>
          <p:cNvPr id="4" name="Рисунок 3" descr="Фрагмент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4714884"/>
            <a:ext cx="5886450" cy="2143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28"/>
            <a:ext cx="8686800" cy="5794397"/>
          </a:xfrm>
        </p:spPr>
        <p:txBody>
          <a:bodyPr/>
          <a:lstStyle/>
          <a:p>
            <a:r>
              <a:rPr lang="uk-UA" dirty="0" smtClean="0"/>
              <a:t>Виникає ряд проблем такі як</a:t>
            </a:r>
            <a:r>
              <a:rPr lang="ru-RU" dirty="0" smtClean="0"/>
              <a:t>:</a:t>
            </a:r>
          </a:p>
          <a:p>
            <a:r>
              <a:rPr lang="uk-UA" dirty="0" smtClean="0"/>
              <a:t>Перегрів вала під час </a:t>
            </a:r>
            <a:r>
              <a:rPr lang="uk-UA" dirty="0" err="1" smtClean="0"/>
              <a:t>наплавки</a:t>
            </a:r>
            <a:r>
              <a:rPr lang="uk-UA" dirty="0" smtClean="0"/>
              <a:t> що сприяє його жолобленню та послабленню</a:t>
            </a:r>
          </a:p>
          <a:p>
            <a:r>
              <a:rPr lang="uk-UA" dirty="0" smtClean="0"/>
              <a:t>Під час фрезерування нового шпонкового паза на іншому боці вала можливе виникнення додатковий напружень</a:t>
            </a:r>
          </a:p>
          <a:p>
            <a:r>
              <a:rPr lang="uk-UA" dirty="0" smtClean="0"/>
              <a:t>Не завжди відновлення шпонкового паза є доцільним через ціну самого вала</a:t>
            </a:r>
          </a:p>
          <a:p>
            <a:r>
              <a:rPr lang="uk-UA" dirty="0" smtClean="0"/>
              <a:t> </a:t>
            </a:r>
          </a:p>
          <a:p>
            <a:endParaRPr 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5651521"/>
          </a:xfrm>
        </p:spPr>
        <p:txBody>
          <a:bodyPr>
            <a:normAutofit/>
          </a:bodyPr>
          <a:lstStyle/>
          <a:p>
            <a:r>
              <a:rPr lang="uk-UA" dirty="0" smtClean="0"/>
              <a:t>Для усунення перегріву використовують </a:t>
            </a:r>
            <a:r>
              <a:rPr lang="uk-UA" dirty="0" err="1" smtClean="0"/>
              <a:t>будь-</a:t>
            </a:r>
            <a:r>
              <a:rPr lang="uk-UA" dirty="0" smtClean="0"/>
              <a:t> які </a:t>
            </a:r>
            <a:r>
              <a:rPr lang="uk-UA" dirty="0" err="1" smtClean="0"/>
              <a:t>відвідники</a:t>
            </a:r>
            <a:r>
              <a:rPr lang="uk-UA" dirty="0" smtClean="0"/>
              <a:t> тепла (мідні пластини, рідини, повітря) вслід чого вал чи зубчасте колесо яке відновлюється не буде мати вище перерахованих проблем, але виникає </a:t>
            </a:r>
            <a:r>
              <a:rPr lang="uk-UA" dirty="0" err="1" smtClean="0"/>
              <a:t>підгартовування</a:t>
            </a:r>
            <a:r>
              <a:rPr lang="uk-UA" dirty="0" smtClean="0"/>
              <a:t> в ЗТВ </a:t>
            </a:r>
          </a:p>
          <a:p>
            <a:r>
              <a:rPr lang="uk-UA" dirty="0" smtClean="0"/>
              <a:t>Фрезерування нового паза можливе безпосередньо на місці старого тому це дає можливість уникнути зайвий напружень , але стійкість різального інструменту мала</a:t>
            </a:r>
          </a:p>
          <a:p>
            <a:r>
              <a:rPr lang="uk-UA" dirty="0" smtClean="0"/>
              <a:t>Проводять безпосередній економічний розрахунок доцільності відновлення для уникнення лишніх витрат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14290"/>
            <a:ext cx="8686800" cy="5865835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Відновлення способом пайки шпонки-вставки на місце шпонкового паза:</a:t>
            </a:r>
          </a:p>
          <a:p>
            <a:r>
              <a:rPr lang="uk-UA" dirty="0" smtClean="0"/>
              <a:t>Очищається шпонковий паз (мийна, </a:t>
            </a:r>
            <a:r>
              <a:rPr lang="uk-UA" dirty="0" err="1" smtClean="0"/>
              <a:t>піскостуйна</a:t>
            </a:r>
            <a:r>
              <a:rPr lang="uk-UA" dirty="0" smtClean="0"/>
              <a:t> операції)</a:t>
            </a:r>
          </a:p>
          <a:p>
            <a:r>
              <a:rPr lang="uk-UA" dirty="0" smtClean="0"/>
              <a:t>Виготовляється стальна шпонка-вставка за розмірами зношеного паза</a:t>
            </a:r>
          </a:p>
          <a:p>
            <a:r>
              <a:rPr lang="uk-UA" dirty="0" smtClean="0"/>
              <a:t>Засипається в канавку </a:t>
            </a:r>
            <a:r>
              <a:rPr lang="uk-UA" dirty="0" err="1" smtClean="0"/>
              <a:t>флюс+паяльний</a:t>
            </a:r>
            <a:r>
              <a:rPr lang="uk-UA" dirty="0" smtClean="0"/>
              <a:t> порошок </a:t>
            </a:r>
          </a:p>
          <a:p>
            <a:r>
              <a:rPr lang="uk-UA" dirty="0" smtClean="0"/>
              <a:t>Зверху  </a:t>
            </a:r>
            <a:r>
              <a:rPr lang="uk-UA" dirty="0" err="1" smtClean="0"/>
              <a:t>встановлюєтсья</a:t>
            </a:r>
            <a:r>
              <a:rPr lang="uk-UA" dirty="0" smtClean="0"/>
              <a:t> шпонка-вставка </a:t>
            </a:r>
          </a:p>
          <a:p>
            <a:r>
              <a:rPr lang="uk-UA" dirty="0" smtClean="0"/>
              <a:t>Нагрівається шпонка вставка любим способом(індуктивним, газовим пальником, </a:t>
            </a:r>
            <a:r>
              <a:rPr lang="uk-UA" dirty="0" err="1" smtClean="0"/>
              <a:t>точновим</a:t>
            </a:r>
            <a:r>
              <a:rPr lang="uk-UA" dirty="0" smtClean="0"/>
              <a:t> нагріванням і т.д.) до розплавлення припою (600-900◦С)</a:t>
            </a:r>
          </a:p>
          <a:p>
            <a:r>
              <a:rPr lang="uk-UA" dirty="0" smtClean="0"/>
              <a:t>Проводиться зачистка </a:t>
            </a:r>
          </a:p>
          <a:p>
            <a:r>
              <a:rPr lang="uk-UA" dirty="0" smtClean="0"/>
              <a:t>В протилежному боці фрезерується новий паз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Відновлення </a:t>
            </a:r>
            <a:r>
              <a:rPr lang="uk-UA" dirty="0" err="1" smtClean="0"/>
              <a:t>напиленням</a:t>
            </a:r>
            <a:r>
              <a:rPr lang="uk-UA" dirty="0" smtClean="0"/>
              <a:t> </a:t>
            </a:r>
            <a:r>
              <a:rPr lang="uk-UA" dirty="0" err="1" smtClean="0"/>
              <a:t>металізатором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uk-UA" dirty="0" smtClean="0"/>
              <a:t>Відновлення проходить методом плавлення між кінцями яких збуджується дуга, за рахунок тепла якої і відбувається розплавлення дроту. Розплавлений метал підхоплюється струменем стислого повітря, що витікає з центрального сопла </a:t>
            </a:r>
            <a:r>
              <a:rPr lang="uk-UA" dirty="0" err="1" smtClean="0"/>
              <a:t>електрометалізатору</a:t>
            </a:r>
            <a:r>
              <a:rPr lang="uk-UA" dirty="0" smtClean="0"/>
              <a:t>, розпиляється і у вигляді рідких крапель переноситься на поверхню </a:t>
            </a:r>
            <a:r>
              <a:rPr lang="uk-UA" dirty="0" err="1" smtClean="0"/>
              <a:t>напилюваної</a:t>
            </a:r>
            <a:r>
              <a:rPr lang="uk-UA" dirty="0" smtClean="0"/>
              <a:t> деталі.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28"/>
            <a:ext cx="8686800" cy="5794397"/>
          </a:xfrm>
        </p:spPr>
        <p:txBody>
          <a:bodyPr/>
          <a:lstStyle/>
          <a:p>
            <a:r>
              <a:rPr lang="uk-UA" dirty="0" smtClean="0"/>
              <a:t>Переваги цього методу :</a:t>
            </a:r>
          </a:p>
          <a:p>
            <a:r>
              <a:rPr lang="uk-UA" dirty="0" smtClean="0"/>
              <a:t>Відсутність перегріву  </a:t>
            </a:r>
          </a:p>
          <a:p>
            <a:r>
              <a:rPr lang="uk-UA" dirty="0" smtClean="0"/>
              <a:t>Відмінне щеплення з поверхнею (обов'язкове попереднє зачищення)</a:t>
            </a:r>
          </a:p>
          <a:p>
            <a:r>
              <a:rPr lang="uk-UA" dirty="0" smtClean="0"/>
              <a:t>Можливість багатошарового нанесення покриття, що дає можливість зміцнити поверхню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Схема електродугової металізації</a:t>
            </a:r>
            <a:endParaRPr lang="ru-RU" dirty="0"/>
          </a:p>
        </p:txBody>
      </p:sp>
      <p:pic>
        <p:nvPicPr>
          <p:cNvPr id="4" name="Содержимое 3" descr="metallizato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893" y="2285993"/>
            <a:ext cx="8779127" cy="31432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Схема электрометаллизационной установки: 1 — </a:t>
            </a:r>
            <a:r>
              <a:rPr lang="ru-RU" sz="2000" dirty="0" err="1" smtClean="0"/>
              <a:t>компресор</a:t>
            </a:r>
            <a:r>
              <a:rPr lang="ru-RU" sz="2000" dirty="0" smtClean="0"/>
              <a:t>, 2 — ресивер, 3 — </a:t>
            </a:r>
            <a:r>
              <a:rPr lang="ru-RU" sz="2000" dirty="0" err="1" smtClean="0"/>
              <a:t>масловіддільник</a:t>
            </a:r>
            <a:r>
              <a:rPr lang="ru-RU" sz="2000" dirty="0" smtClean="0"/>
              <a:t>, 4 — </a:t>
            </a:r>
            <a:r>
              <a:rPr lang="ru-RU" sz="2000" dirty="0" err="1" smtClean="0"/>
              <a:t>котушки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дротом, 5 — метал</a:t>
            </a:r>
            <a:r>
              <a:rPr lang="uk-UA" sz="2000" dirty="0" smtClean="0"/>
              <a:t>і</a:t>
            </a:r>
            <a:r>
              <a:rPr lang="ru-RU" sz="2000" dirty="0" smtClean="0"/>
              <a:t>затор, 6 — трансформатор, 7 —  деталь</a:t>
            </a:r>
            <a:endParaRPr lang="ru-RU" sz="2000" dirty="0"/>
          </a:p>
        </p:txBody>
      </p:sp>
      <p:pic>
        <p:nvPicPr>
          <p:cNvPr id="4" name="Содержимое 3" descr="image_15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152" y="2428867"/>
            <a:ext cx="8773127" cy="4020547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dirty="0" smtClean="0"/>
              <a:t>ПЕРЕВАГИ ЗАСТОСУВАННЯ ДУГОВОЇ МЕТАЛІЗАЦІЇ </a:t>
            </a:r>
          </a:p>
          <a:p>
            <a:r>
              <a:rPr lang="uk-UA" dirty="0" smtClean="0"/>
              <a:t>Особливості обладнання:</a:t>
            </a:r>
            <a:endParaRPr lang="ru-RU" dirty="0" smtClean="0"/>
          </a:p>
          <a:p>
            <a:pPr lvl="0"/>
            <a:r>
              <a:rPr lang="uk-UA" dirty="0" smtClean="0"/>
              <a:t>Використання продуктів згоряння в якості газів</a:t>
            </a:r>
            <a:endParaRPr lang="ru-RU" dirty="0" smtClean="0"/>
          </a:p>
          <a:p>
            <a:pPr lvl="0"/>
            <a:r>
              <a:rPr lang="uk-UA" dirty="0" smtClean="0"/>
              <a:t>Особливу взаємне розташування сопел і електродів</a:t>
            </a:r>
            <a:endParaRPr lang="ru-RU" dirty="0" smtClean="0"/>
          </a:p>
          <a:p>
            <a:pPr lvl="0"/>
            <a:r>
              <a:rPr lang="uk-UA" dirty="0" smtClean="0"/>
              <a:t>Цілеспрямований вплив на зону горіння дуги</a:t>
            </a:r>
            <a:endParaRPr lang="ru-RU" dirty="0" smtClean="0"/>
          </a:p>
          <a:p>
            <a:r>
              <a:rPr lang="uk-UA" dirty="0" smtClean="0"/>
              <a:t>Активована дугова металізація дозволяє отримувати надійні зносостійкі та антифрикційні покриття на циліндричних поверхнях (шийки валів, гнізда під підшипники кочення і ковзання), різних плоских напрямних.</a:t>
            </a:r>
            <a:endParaRPr lang="ru-RU" dirty="0" smtClean="0"/>
          </a:p>
          <a:p>
            <a:r>
              <a:rPr lang="uk-UA" dirty="0" smtClean="0"/>
              <a:t>Також ефективно нанесення антикорозійного покриття.</a:t>
            </a:r>
            <a:endParaRPr lang="ru-RU" dirty="0" smtClean="0"/>
          </a:p>
          <a:p>
            <a:pPr lvl="0"/>
            <a:r>
              <a:rPr lang="uk-UA" dirty="0" smtClean="0"/>
              <a:t>Переваги методу активованої дугового металізації:</a:t>
            </a:r>
            <a:endParaRPr lang="ru-RU" dirty="0" smtClean="0"/>
          </a:p>
          <a:p>
            <a:pPr lvl="0"/>
            <a:r>
              <a:rPr lang="uk-UA" dirty="0" smtClean="0"/>
              <a:t>висока продуктивність;</a:t>
            </a:r>
            <a:endParaRPr lang="ru-RU" dirty="0" smtClean="0"/>
          </a:p>
          <a:p>
            <a:pPr lvl="0"/>
            <a:r>
              <a:rPr lang="uk-UA" dirty="0" smtClean="0"/>
              <a:t>висока якість;</a:t>
            </a:r>
            <a:endParaRPr lang="ru-RU" dirty="0" smtClean="0"/>
          </a:p>
          <a:p>
            <a:pPr lvl="0"/>
            <a:r>
              <a:rPr lang="uk-UA" dirty="0" smtClean="0"/>
              <a:t>коефіцієнт використання розплавляється металу;</a:t>
            </a:r>
            <a:endParaRPr lang="ru-RU" dirty="0" smtClean="0"/>
          </a:p>
          <a:p>
            <a:pPr lvl="0"/>
            <a:r>
              <a:rPr lang="uk-UA" dirty="0" smtClean="0"/>
              <a:t>простота обладнання;</a:t>
            </a:r>
            <a:endParaRPr lang="ru-RU" dirty="0" smtClean="0"/>
          </a:p>
          <a:p>
            <a:pPr lvl="0"/>
            <a:r>
              <a:rPr lang="uk-UA" dirty="0" smtClean="0"/>
              <a:t>можливість застосування типових зварювальних дротів.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Робота </a:t>
            </a:r>
            <a:r>
              <a:rPr lang="uk-UA" dirty="0" err="1" smtClean="0"/>
              <a:t>металізатора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Содержимое 3" descr="IMG_20150304_1529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25960" y="1935163"/>
            <a:ext cx="3574865" cy="47664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 algn="just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Мета даної роботи: є підвищення якості відновлення робочих поверхонь вала редуктора барабанної лебідки за рахунок розробки та впровадження електродугових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металізаторів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для відновлення значних пошкоджень  шпонкових пазів без необхідності відновлення інших робочих поверхонь 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Заповнення  шпонкових пазів металом </a:t>
            </a:r>
            <a:endParaRPr lang="ru-RU" dirty="0"/>
          </a:p>
        </p:txBody>
      </p:sp>
      <p:pic>
        <p:nvPicPr>
          <p:cNvPr id="4" name="Содержимое 3" descr="IMAG01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2276283" y="457878"/>
            <a:ext cx="4448559" cy="74295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Загальні відомості </a:t>
            </a:r>
            <a:r>
              <a:rPr lang="uk-UA" dirty="0" err="1" smtClean="0"/>
              <a:t>експеременту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Для досліду були використані </a:t>
            </a:r>
            <a:endParaRPr lang="ru-RU" dirty="0" smtClean="0"/>
          </a:p>
          <a:p>
            <a:pPr lvl="0"/>
            <a:r>
              <a:rPr lang="uk-UA" dirty="0" smtClean="0"/>
              <a:t>дроти «дріт ER70S-6» (аналог «СВ08Г2С») та «дріт НП 30ХГСА»  ГОСТ 10543-98; </a:t>
            </a:r>
            <a:endParaRPr lang="ru-RU" dirty="0" smtClean="0"/>
          </a:p>
          <a:p>
            <a:pPr lvl="0"/>
            <a:r>
              <a:rPr lang="uk-UA" dirty="0" smtClean="0"/>
              <a:t>Струм 85-90 А;</a:t>
            </a:r>
            <a:endParaRPr lang="ru-RU" dirty="0" smtClean="0"/>
          </a:p>
          <a:p>
            <a:pPr lvl="0"/>
            <a:r>
              <a:rPr lang="uk-UA" dirty="0" smtClean="0"/>
              <a:t>Напруга 220 В;</a:t>
            </a:r>
            <a:endParaRPr lang="ru-RU" dirty="0" smtClean="0"/>
          </a:p>
          <a:p>
            <a:pPr lvl="0"/>
            <a:r>
              <a:rPr lang="uk-UA" dirty="0" smtClean="0"/>
              <a:t>Подавався вуглекислий газ </a:t>
            </a:r>
            <a:endParaRPr lang="ru-RU" dirty="0" smtClean="0"/>
          </a:p>
          <a:p>
            <a:pPr lvl="0"/>
            <a:r>
              <a:rPr lang="uk-UA" dirty="0" smtClean="0"/>
              <a:t>Швидкість подачі зварювального дроту 5, 10, 15 мм</a:t>
            </a:r>
            <a:r>
              <a:rPr lang="ru-RU" dirty="0" smtClean="0"/>
              <a:t>/</a:t>
            </a:r>
            <a:r>
              <a:rPr lang="uk-UA" dirty="0" smtClean="0"/>
              <a:t>с</a:t>
            </a:r>
            <a:endParaRPr lang="ru-RU" dirty="0" smtClean="0"/>
          </a:p>
          <a:p>
            <a:pPr lvl="0"/>
            <a:r>
              <a:rPr lang="uk-UA" dirty="0" smtClean="0"/>
              <a:t>Основний матеріал Ст40х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Зразок №1 швидкість 5 мм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/c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2409" y="2357430"/>
            <a:ext cx="4484979" cy="3929090"/>
          </a:xfrm>
        </p:spPr>
      </p:pic>
      <p:pic>
        <p:nvPicPr>
          <p:cNvPr id="8" name="Содержимое 7" descr="IMAG016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889833" y="2157565"/>
            <a:ext cx="3714776" cy="44002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</a:t>
            </a:r>
            <a:r>
              <a:rPr lang="uk-UA" dirty="0" smtClean="0"/>
              <a:t>разок №2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мм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/c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84395" y="2643182"/>
            <a:ext cx="4412993" cy="3309745"/>
          </a:xfrm>
        </p:spPr>
      </p:pic>
      <p:pic>
        <p:nvPicPr>
          <p:cNvPr id="8" name="Содержимое 7" descr="IMAG016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5371030" y="1971517"/>
            <a:ext cx="2857521" cy="47723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Зразок №3 1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мм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/c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922786"/>
            <a:ext cx="4040188" cy="3030141"/>
          </a:xfrm>
        </p:spPr>
      </p:pic>
      <p:pic>
        <p:nvPicPr>
          <p:cNvPr id="8" name="Содержимое 7" descr="IMAG015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514333" y="2514600"/>
            <a:ext cx="2303159" cy="3846513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829050"/>
            <a:ext cx="4038600" cy="3028950"/>
          </a:xfrm>
        </p:spPr>
      </p:pic>
      <p:pic>
        <p:nvPicPr>
          <p:cNvPr id="6" name="Содержимое 5" descr="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05400" y="3829050"/>
            <a:ext cx="4038600" cy="3028950"/>
          </a:xfrm>
        </p:spPr>
      </p:pic>
      <p:pic>
        <p:nvPicPr>
          <p:cNvPr id="9" name="Рисунок 8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357166"/>
            <a:ext cx="4524408" cy="339330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Після проведення досліду процесу експериментальної дугової металізації двома дротами (Наплавний  «дріт НП 30ХГСА», ГОСТ 10543-98) та Зварювальний «дріт ER70S-6» (аналог «СВ08Г2С») можна зробити висновок, що оптимальне проплавлення можна побачити на </a:t>
            </a:r>
            <a:r>
              <a:rPr lang="uk-UA" dirty="0" smtClean="0">
                <a:solidFill>
                  <a:srgbClr val="FF0000"/>
                </a:solidFill>
              </a:rPr>
              <a:t>рис 1.10</a:t>
            </a:r>
            <a:r>
              <a:rPr lang="uk-UA" dirty="0" smtClean="0"/>
              <a:t> при швидкості 10 мм/с. Це зумовлено тим, що при більших швидкостях </a:t>
            </a:r>
            <a:r>
              <a:rPr lang="uk-UA" dirty="0" err="1" smtClean="0"/>
              <a:t>напилюємі</a:t>
            </a:r>
            <a:r>
              <a:rPr lang="uk-UA" dirty="0" smtClean="0"/>
              <a:t> частинки металу не встигають прилипнути до основи, а при меншій швидкості не заповнюють шпонковий паз. Цей метод показав, що має значні переваги перед іншими методами відновлення шпонкових пазів тому, що деталь не перегрілась і змін в структурі основного металу не відбулось, а внутрішні напруження і деформації </a:t>
            </a:r>
            <a:r>
              <a:rPr lang="uk-UA" dirty="0" err="1" smtClean="0"/>
              <a:t>мінімізуться</a:t>
            </a:r>
            <a:r>
              <a:rPr lang="uk-UA" dirty="0" smtClean="0"/>
              <a:t>. Також при великих швидкостях виникає небезпека виникнення пор , які негативно впливають на якість відновленої деталі.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Дослідження структури основного на </a:t>
            </a:r>
            <a:r>
              <a:rPr lang="uk-UA" dirty="0" err="1" smtClean="0"/>
              <a:t>наплавлего</a:t>
            </a:r>
            <a:r>
              <a:rPr lang="uk-UA" dirty="0" smtClean="0"/>
              <a:t> металу </a:t>
            </a:r>
            <a:endParaRPr lang="ru-RU" dirty="0"/>
          </a:p>
        </p:txBody>
      </p:sp>
      <p:pic>
        <p:nvPicPr>
          <p:cNvPr id="4" name="Содержимое 3" descr="IMAG149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217504"/>
            <a:ext cx="4038600" cy="3840629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Основний метал Ст40х В мікроструктурі є надлишкові ферит (світлі зерна, які є матрицею) і тонкий перліт (включення).</a:t>
            </a:r>
            <a:endParaRPr lang="ru-RU" dirty="0" smtClean="0"/>
          </a:p>
          <a:p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</a:t>
            </a:r>
            <a:r>
              <a:rPr lang="uk-UA" dirty="0" smtClean="0">
                <a:solidFill>
                  <a:srgbClr val="FF0000"/>
                </a:solidFill>
              </a:rPr>
              <a:t>апилені</a:t>
            </a:r>
            <a:r>
              <a:rPr lang="uk-UA" dirty="0" smtClean="0"/>
              <a:t> метали </a:t>
            </a:r>
            <a:endParaRPr lang="ru-RU" dirty="0"/>
          </a:p>
        </p:txBody>
      </p:sp>
      <p:pic>
        <p:nvPicPr>
          <p:cNvPr id="5" name="Содержимое 4" descr="IMG_20140602_1252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17359"/>
            <a:ext cx="4038600" cy="4240919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 smtClean="0"/>
              <a:t>Напиленений</a:t>
            </a:r>
            <a:r>
              <a:rPr lang="ru-RU" dirty="0" smtClean="0"/>
              <a:t> метал </a:t>
            </a:r>
            <a:r>
              <a:rPr lang="uk-UA" dirty="0" smtClean="0"/>
              <a:t> «</a:t>
            </a:r>
            <a:r>
              <a:rPr lang="uk-UA" dirty="0" err="1" smtClean="0"/>
              <a:t>дрітНП</a:t>
            </a:r>
            <a:r>
              <a:rPr lang="uk-UA" dirty="0" smtClean="0"/>
              <a:t> ХГСА», ГОСТ 10543-98</a:t>
            </a:r>
            <a:r>
              <a:rPr lang="ru-RU" dirty="0" smtClean="0"/>
              <a:t>) та  30 </a:t>
            </a:r>
            <a:r>
              <a:rPr lang="uk-UA" dirty="0" smtClean="0"/>
              <a:t>Зварювальний «дріт ER70S-6» (аналог «СВ08Г2С») Структура зернистого перліту, іноді неточно звана зернистим перлітом. Складається з феритної матриці з включеннями цементиту. Бажана структура для відпалених вуглецевих сталей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Висновки стосовно основного і наплавленого металу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/>
              <a:t>Найкращі характеристики якості напиленого покриття для відновлення шпонкового пазу забезпечило використання дротів 30ХГСА </a:t>
            </a:r>
            <a:r>
              <a:rPr lang="uk-UA" dirty="0" smtClean="0">
                <a:solidFill>
                  <a:srgbClr val="FF0000"/>
                </a:solidFill>
              </a:rPr>
              <a:t>и… </a:t>
            </a:r>
          </a:p>
          <a:p>
            <a:r>
              <a:rPr lang="uk-UA" dirty="0" smtClean="0"/>
              <a:t>Структура напиленого шару є зернистим перлітом , який забезпечує високі ударні та зносостійкі характеристики </a:t>
            </a:r>
          </a:p>
          <a:p>
            <a:r>
              <a:rPr lang="uk-UA" dirty="0" smtClean="0"/>
              <a:t>Використання для заповнення зношених шпонкових пазів  металом електродугового </a:t>
            </a:r>
            <a:r>
              <a:rPr lang="uk-UA" dirty="0" err="1" smtClean="0"/>
              <a:t>металізатора</a:t>
            </a:r>
            <a:r>
              <a:rPr lang="uk-UA" dirty="0" smtClean="0"/>
              <a:t> показало, що результати його застосування задовольняють технічні вимоги, що висуваються до вала редуктора барабанної лебідки.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/>
              <a:t>Наукова новизна одержаних результатів: </a:t>
            </a:r>
            <a:endParaRPr lang="ru-RU" dirty="0" smtClean="0"/>
          </a:p>
          <a:p>
            <a:r>
              <a:rPr lang="uk-UA" dirty="0" smtClean="0"/>
              <a:t>- досліджений процес </a:t>
            </a:r>
            <a:r>
              <a:rPr lang="uk-UA" dirty="0" err="1" smtClean="0"/>
              <a:t>електро</a:t>
            </a:r>
            <a:r>
              <a:rPr lang="uk-UA" dirty="0" smtClean="0"/>
              <a:t> дугової металізації та відновлення їм шпонкового паза  ;</a:t>
            </a:r>
            <a:endParaRPr lang="ru-RU" dirty="0" smtClean="0"/>
          </a:p>
          <a:p>
            <a:r>
              <a:rPr lang="uk-UA" dirty="0" smtClean="0"/>
              <a:t>- показано підвищення ефективності застосування </a:t>
            </a:r>
            <a:r>
              <a:rPr lang="uk-UA" dirty="0" err="1" smtClean="0"/>
              <a:t>електро</a:t>
            </a:r>
            <a:r>
              <a:rPr lang="uk-UA" dirty="0" smtClean="0"/>
              <a:t> дугової металізації в порівнянні з іншими методами відновлення.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082102"/>
          </a:xfrm>
        </p:spPr>
        <p:txBody>
          <a:bodyPr>
            <a:normAutofit/>
          </a:bodyPr>
          <a:lstStyle/>
          <a:p>
            <a:pPr algn="ctr"/>
            <a:r>
              <a:rPr lang="uk-UA" sz="72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Дякую за увагу !</a:t>
            </a:r>
            <a:endParaRPr lang="ru-RU" sz="72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b="1" dirty="0" smtClean="0"/>
              <a:t>Практичне значення одержаних результатів.</a:t>
            </a:r>
            <a:r>
              <a:rPr lang="uk-UA" dirty="0" smtClean="0"/>
              <a:t> Практичне значення магістерської кваліфікаційної роботи полягає в наступному:</a:t>
            </a:r>
            <a:endParaRPr lang="ru-RU" dirty="0" smtClean="0"/>
          </a:p>
          <a:p>
            <a:r>
              <a:rPr lang="uk-UA" dirty="0" smtClean="0"/>
              <a:t>- створено експериментальні зразки різних режимів відновлення, що призводить до зменшення витрат  матеріалу, часу, та відсутність перегріву деталі .</a:t>
            </a:r>
            <a:endParaRPr lang="ru-RU" dirty="0" smtClean="0"/>
          </a:p>
          <a:p>
            <a:r>
              <a:rPr lang="uk-UA" dirty="0" err="1" smtClean="0"/>
              <a:t>-досліджена</a:t>
            </a:r>
            <a:r>
              <a:rPr lang="uk-UA" dirty="0" smtClean="0"/>
              <a:t> </a:t>
            </a:r>
            <a:r>
              <a:rPr lang="uk-UA" dirty="0" err="1" smtClean="0"/>
              <a:t>мікростуктура</a:t>
            </a:r>
            <a:r>
              <a:rPr lang="uk-UA" dirty="0" smtClean="0"/>
              <a:t> даних зразків.</a:t>
            </a:r>
            <a:endParaRPr lang="ru-RU" dirty="0" smtClean="0"/>
          </a:p>
          <a:p>
            <a:r>
              <a:rPr lang="uk-UA" dirty="0" smtClean="0"/>
              <a:t>- технологічний процес передбачає використання, крім сучасних способів наплавлення та напилювання, раціональних способів механічної обробки, які дають можливість виключити недопустимі тріщини та жолоблення на елементах для яких відсутні необхідні припуски;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бор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-1"/>
            <a:ext cx="6715172" cy="6866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/>
          </a:bodyPr>
          <a:lstStyle/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Робоче креслення вала барабанної лебідки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5" descr="Вал барабанної лебідки роб.крес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772276"/>
            <a:ext cx="8786874" cy="6085723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Arial" pitchFamily="34" charset="0"/>
                <a:cs typeface="Arial" pitchFamily="34" charset="0"/>
              </a:rPr>
              <a:t>Ремонтне креслення вала барабанної лебідки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ВІдновлення валу барабанної лебідки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503254"/>
            <a:ext cx="8358247" cy="5916553"/>
          </a:xfr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З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зображення валу барабанної лебідки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5" descr="V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789" y="1857368"/>
            <a:ext cx="8942123" cy="4500593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Мад 1 Бзуванн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6208" y="0"/>
            <a:ext cx="4751584" cy="68580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3598</TotalTime>
  <Words>934</Words>
  <PresentationFormat>Экран (4:3)</PresentationFormat>
  <Paragraphs>81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Технологічні засади підвищення якості відновлення робочих поверхонь вала редуктора барабанної лебідки</vt:lpstr>
      <vt:lpstr>Слайд 2</vt:lpstr>
      <vt:lpstr>Слайд 3</vt:lpstr>
      <vt:lpstr>Слайд 4</vt:lpstr>
      <vt:lpstr>Слайд 5</vt:lpstr>
      <vt:lpstr>Робоче креслення вала барабанної лебідки</vt:lpstr>
      <vt:lpstr>Ремонтне креслення вала барабанної лебідки</vt:lpstr>
      <vt:lpstr>ЗD зображення валу барабанної лебідки</vt:lpstr>
      <vt:lpstr>Слайд 9</vt:lpstr>
      <vt:lpstr>Способи відновлення шпонкових пазів </vt:lpstr>
      <vt:lpstr>Слайд 11</vt:lpstr>
      <vt:lpstr>Слайд 12</vt:lpstr>
      <vt:lpstr>Слайд 13</vt:lpstr>
      <vt:lpstr>Відновлення напиленням металізатором </vt:lpstr>
      <vt:lpstr>Слайд 15</vt:lpstr>
      <vt:lpstr>Схема електродугової металізації</vt:lpstr>
      <vt:lpstr>Схема электрометаллизационной установки: 1 — компресор, 2 — ресивер, 3 — масловіддільник, 4 — котушки з дротом, 5 — металізатор, 6 — трансформатор, 7 —  деталь</vt:lpstr>
      <vt:lpstr> </vt:lpstr>
      <vt:lpstr>Робота металізатора </vt:lpstr>
      <vt:lpstr>Заповнення  шпонкових пазів металом </vt:lpstr>
      <vt:lpstr>Загальні відомості експеременту </vt:lpstr>
      <vt:lpstr>Зразок №1 швидкість 5 мм/c</vt:lpstr>
      <vt:lpstr>Зразок №2 10 мм/c</vt:lpstr>
      <vt:lpstr>Зразок №3 15 мм/c</vt:lpstr>
      <vt:lpstr>Слайд 25</vt:lpstr>
      <vt:lpstr>Слайд 26</vt:lpstr>
      <vt:lpstr>Дослідження структури основного на наплавлего металу </vt:lpstr>
      <vt:lpstr>Напилені метали </vt:lpstr>
      <vt:lpstr>Висновки стосовно основного і наплавленого металу</vt:lpstr>
      <vt:lpstr>Дякую за увагу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ДІАГТОСТУВАННЯ ТА ВІДНОВЛЕННЯ ВАЛУ БАРАБАННОЇ ЛЕБІДКИ</dc:title>
  <dc:creator>LANCELOT</dc:creator>
  <cp:lastModifiedBy>tolik_notebook</cp:lastModifiedBy>
  <cp:revision>94</cp:revision>
  <dcterms:created xsi:type="dcterms:W3CDTF">2014-06-03T19:24:11Z</dcterms:created>
  <dcterms:modified xsi:type="dcterms:W3CDTF">2015-11-12T06:24:11Z</dcterms:modified>
</cp:coreProperties>
</file>