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theme/themeOverride5.xml" ContentType="application/vnd.openxmlformats-officedocument.themeOverride+xml"/>
  <Override PartName="/ppt/notesSlides/notesSlide18.xml" ContentType="application/vnd.openxmlformats-officedocument.presentationml.notesSlide+xml"/>
  <Override PartName="/ppt/charts/chart11.xml" ContentType="application/vnd.openxmlformats-officedocument.drawingml.chart+xml"/>
  <Override PartName="/ppt/notesSlides/notesSlide19.xml" ContentType="application/vnd.openxmlformats-officedocument.presentationml.notesSlide+xml"/>
  <Override PartName="/ppt/charts/chart1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6" r:id="rId2"/>
    <p:sldId id="265" r:id="rId3"/>
    <p:sldId id="290" r:id="rId4"/>
    <p:sldId id="287" r:id="rId5"/>
    <p:sldId id="288" r:id="rId6"/>
    <p:sldId id="267" r:id="rId7"/>
    <p:sldId id="274" r:id="rId8"/>
    <p:sldId id="295" r:id="rId9"/>
    <p:sldId id="277" r:id="rId10"/>
    <p:sldId id="276" r:id="rId11"/>
    <p:sldId id="271" r:id="rId12"/>
    <p:sldId id="294" r:id="rId13"/>
    <p:sldId id="293" r:id="rId14"/>
    <p:sldId id="282" r:id="rId15"/>
    <p:sldId id="281" r:id="rId16"/>
    <p:sldId id="269" r:id="rId17"/>
    <p:sldId id="278" r:id="rId18"/>
    <p:sldId id="279" r:id="rId19"/>
    <p:sldId id="283" r:id="rId20"/>
    <p:sldId id="284" r:id="rId21"/>
    <p:sldId id="292" r:id="rId22"/>
  </p:sldIdLst>
  <p:sldSz cx="9144000" cy="6858000" type="screen4x3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5B13CC6-F18C-4CCE-9680-60443ABDC060}">
          <p14:sldIdLst>
            <p14:sldId id="266"/>
            <p14:sldId id="265"/>
            <p14:sldId id="290"/>
            <p14:sldId id="287"/>
            <p14:sldId id="288"/>
            <p14:sldId id="267"/>
            <p14:sldId id="274"/>
            <p14:sldId id="295"/>
            <p14:sldId id="277"/>
            <p14:sldId id="276"/>
            <p14:sldId id="271"/>
            <p14:sldId id="294"/>
            <p14:sldId id="293"/>
            <p14:sldId id="282"/>
            <p14:sldId id="281"/>
            <p14:sldId id="269"/>
            <p14:sldId id="278"/>
            <p14:sldId id="279"/>
            <p14:sldId id="283"/>
            <p14:sldId id="284"/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F5FF"/>
    <a:srgbClr val="FBFDFF"/>
    <a:srgbClr val="FFFFCC"/>
    <a:srgbClr val="ECEFF4"/>
    <a:srgbClr val="E2F3FE"/>
    <a:srgbClr val="FFFFFF"/>
    <a:srgbClr val="DAF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60" autoAdjust="0"/>
    <p:restoredTop sz="97865" autoAdjust="0"/>
  </p:normalViewPr>
  <p:slideViewPr>
    <p:cSldViewPr>
      <p:cViewPr>
        <p:scale>
          <a:sx n="70" d="100"/>
          <a:sy n="70" d="100"/>
        </p:scale>
        <p:origin x="-14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Relationship Id="rId1" Type="http://schemas.openxmlformats.org/officeDocument/2006/relationships/themeOverride" Target="../theme/themeOverride5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5%20&#1082;&#1091;&#1088;&#1089;\4\magister\&#1074;&#1080;&#1073;&#1110;&#1088;%20&#1082;&#1086;&#1077;&#109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5%20&#1082;&#1091;&#1088;&#1089;\4\magister\&#1074;&#1080;&#1073;&#1110;&#1088;%20&#1082;&#1086;&#1077;&#109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5%20&#1082;&#1091;&#1088;&#1089;\4\magister\&#1074;&#1080;&#1073;&#1110;&#1088;%20&#1082;&#1086;&#1077;&#1092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Relationship Id="rId1" Type="http://schemas.openxmlformats.org/officeDocument/2006/relationships/themeOverride" Target="../theme/themeOverride2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Relationship Id="rId1" Type="http://schemas.openxmlformats.org/officeDocument/2006/relationships/themeOverride" Target="../theme/themeOverride3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D:\5%20&#1082;&#1091;&#1088;&#1089;\4\&#1053;&#1086;&#1074;&#1072;%20&#1087;&#1072;&#1087;&#1082;&#1072;%20(2)\&#1074;&#1080;&#1073;&#1110;&#1088;%20&#1082;&#1086;&#1077;&#1092;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'вибір коеф'!$B$1</c:f>
              <c:strCache>
                <c:ptCount val="1"/>
                <c:pt idx="0">
                  <c:v>обєм перевезнь, тис.м3</c:v>
                </c:pt>
              </c:strCache>
            </c:strRef>
          </c:tx>
          <c:marker>
            <c:symbol val="none"/>
          </c:marker>
          <c:dPt>
            <c:idx val="5"/>
            <c:bubble3D val="0"/>
            <c:spPr>
              <a:ln w="38100"/>
            </c:spPr>
          </c:dPt>
          <c:dPt>
            <c:idx val="10"/>
            <c:bubble3D val="0"/>
            <c:spPr>
              <a:ln w="38100"/>
            </c:spPr>
          </c:dPt>
          <c:cat>
            <c:strRef>
              <c:f>Лист2!$J$2:$J$13</c:f>
              <c:strCache>
                <c:ptCount val="12"/>
                <c:pt idx="0">
                  <c:v>січ</c:v>
                </c:pt>
                <c:pt idx="1">
                  <c:v>лют</c:v>
                </c:pt>
                <c:pt idx="2">
                  <c:v>берез</c:v>
                </c:pt>
                <c:pt idx="3">
                  <c:v>квіт</c:v>
                </c:pt>
                <c:pt idx="4">
                  <c:v>трав</c:v>
                </c:pt>
                <c:pt idx="5">
                  <c:v>черв</c:v>
                </c:pt>
                <c:pt idx="6">
                  <c:v>лип</c:v>
                </c:pt>
                <c:pt idx="7">
                  <c:v>серп</c:v>
                </c:pt>
                <c:pt idx="8">
                  <c:v>верес</c:v>
                </c:pt>
                <c:pt idx="9">
                  <c:v>жовт</c:v>
                </c:pt>
                <c:pt idx="10">
                  <c:v>листоп</c:v>
                </c:pt>
                <c:pt idx="11">
                  <c:v>груд</c:v>
                </c:pt>
              </c:strCache>
            </c:strRef>
          </c:cat>
          <c:val>
            <c:numRef>
              <c:f>'вибір коеф'!$B$2:$B$13</c:f>
              <c:numCache>
                <c:formatCode>General</c:formatCode>
                <c:ptCount val="12"/>
                <c:pt idx="0">
                  <c:v>2179.9</c:v>
                </c:pt>
                <c:pt idx="1">
                  <c:v>3177.2</c:v>
                </c:pt>
                <c:pt idx="2">
                  <c:v>4049.9</c:v>
                </c:pt>
                <c:pt idx="3">
                  <c:v>4347.7</c:v>
                </c:pt>
                <c:pt idx="4">
                  <c:v>4450.5</c:v>
                </c:pt>
                <c:pt idx="5">
                  <c:v>4851.2</c:v>
                </c:pt>
                <c:pt idx="6">
                  <c:v>5400.3</c:v>
                </c:pt>
                <c:pt idx="7">
                  <c:v>4878.7</c:v>
                </c:pt>
                <c:pt idx="8">
                  <c:v>4918.8999999999996</c:v>
                </c:pt>
                <c:pt idx="9">
                  <c:v>5034.2</c:v>
                </c:pt>
                <c:pt idx="10">
                  <c:v>4357.5</c:v>
                </c:pt>
                <c:pt idx="11">
                  <c:v>3171.4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260224"/>
        <c:axId val="134182016"/>
      </c:lineChart>
      <c:catAx>
        <c:axId val="1802602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uk-UA"/>
          </a:p>
        </c:txPr>
        <c:crossAx val="134182016"/>
        <c:crosses val="autoZero"/>
        <c:auto val="1"/>
        <c:lblAlgn val="ctr"/>
        <c:lblOffset val="100"/>
        <c:noMultiLvlLbl val="0"/>
      </c:catAx>
      <c:valAx>
        <c:axId val="1341820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80260224"/>
        <c:crosses val="autoZero"/>
        <c:crossBetween val="between"/>
      </c:valAx>
    </c:plotArea>
    <c:plotVisOnly val="1"/>
    <c:dispBlanksAs val="gap"/>
    <c:showDLblsOverMax val="0"/>
  </c:chart>
  <c:spPr>
    <a:gradFill>
      <a:gsLst>
        <a:gs pos="0">
          <a:schemeClr val="bg1"/>
        </a:gs>
        <a:gs pos="92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997504"/>
        <c:axId val="135354624"/>
      </c:lineChart>
      <c:catAx>
        <c:axId val="134997504"/>
        <c:scaling>
          <c:orientation val="minMax"/>
        </c:scaling>
        <c:delete val="0"/>
        <c:axPos val="b"/>
        <c:majorTickMark val="none"/>
        <c:minorTickMark val="none"/>
        <c:tickLblPos val="nextTo"/>
        <c:crossAx val="135354624"/>
        <c:crosses val="autoZero"/>
        <c:auto val="1"/>
        <c:lblAlgn val="ctr"/>
        <c:lblOffset val="100"/>
        <c:noMultiLvlLbl val="0"/>
      </c:catAx>
      <c:valAx>
        <c:axId val="1353546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4997504"/>
        <c:crosses val="autoZero"/>
        <c:crossBetween val="between"/>
      </c:valAx>
    </c:plotArea>
    <c:plotVisOnly val="1"/>
    <c:dispBlanksAs val="gap"/>
    <c:showDLblsOverMax val="0"/>
  </c:chart>
  <c:spPr>
    <a:gradFill>
      <a:gsLst>
        <a:gs pos="0">
          <a:schemeClr val="bg1"/>
        </a:gs>
        <a:gs pos="100000">
          <a:srgbClr val="FFFFCC">
            <a:alpha val="77000"/>
          </a:srgbClr>
        </a:gs>
        <a:gs pos="45000">
          <a:srgbClr val="FBFDFF"/>
        </a:gs>
      </a:gsLst>
      <a:lin ang="5400000" scaled="0"/>
    </a:gradFill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продуктивність!$I$14</c:f>
              <c:strCache>
                <c:ptCount val="1"/>
                <c:pt idx="0">
                  <c:v>довжина</c:v>
                </c:pt>
              </c:strCache>
            </c:strRef>
          </c:tx>
          <c:invertIfNegative val="0"/>
          <c:dLbls>
            <c:spPr>
              <a:solidFill>
                <a:schemeClr val="accent5">
                  <a:lumMod val="40000"/>
                  <a:lumOff val="6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продуктивність!$I$14:$I$17</c:f>
              <c:strCache>
                <c:ptCount val="4"/>
                <c:pt idx="0">
                  <c:v>довжина</c:v>
                </c:pt>
                <c:pt idx="1">
                  <c:v>автогтдини</c:v>
                </c:pt>
                <c:pt idx="2">
                  <c:v>вантажопідйомність</c:v>
                </c:pt>
                <c:pt idx="3">
                  <c:v>кількість</c:v>
                </c:pt>
              </c:strCache>
            </c:strRef>
          </c:cat>
          <c:val>
            <c:numRef>
              <c:f>продуктивність!$J$3</c:f>
              <c:numCache>
                <c:formatCode>0.00</c:formatCode>
                <c:ptCount val="1"/>
                <c:pt idx="0">
                  <c:v>0.8928571428571429</c:v>
                </c:pt>
              </c:numCache>
            </c:numRef>
          </c:val>
        </c:ser>
        <c:ser>
          <c:idx val="1"/>
          <c:order val="1"/>
          <c:tx>
            <c:strRef>
              <c:f>продуктивність!$I$15</c:f>
              <c:strCache>
                <c:ptCount val="1"/>
                <c:pt idx="0">
                  <c:v>автогтдини</c:v>
                </c:pt>
              </c:strCache>
            </c:strRef>
          </c:tx>
          <c:invertIfNegative val="0"/>
          <c:dLbls>
            <c:spPr>
              <a:solidFill>
                <a:schemeClr val="accent5">
                  <a:lumMod val="40000"/>
                  <a:lumOff val="6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продуктивність!$I$14:$I$17</c:f>
              <c:strCache>
                <c:ptCount val="4"/>
                <c:pt idx="0">
                  <c:v>довжина</c:v>
                </c:pt>
                <c:pt idx="1">
                  <c:v>автогтдини</c:v>
                </c:pt>
                <c:pt idx="2">
                  <c:v>вантажопідйомність</c:v>
                </c:pt>
                <c:pt idx="3">
                  <c:v>кількість</c:v>
                </c:pt>
              </c:strCache>
            </c:strRef>
          </c:cat>
          <c:val>
            <c:numRef>
              <c:f>продуктивність!$J$4</c:f>
              <c:numCache>
                <c:formatCode>0.00</c:formatCode>
                <c:ptCount val="1"/>
                <c:pt idx="0">
                  <c:v>1.0169491525423728</c:v>
                </c:pt>
              </c:numCache>
            </c:numRef>
          </c:val>
        </c:ser>
        <c:ser>
          <c:idx val="2"/>
          <c:order val="2"/>
          <c:tx>
            <c:strRef>
              <c:f>продуктивність!$I$16</c:f>
              <c:strCache>
                <c:ptCount val="1"/>
                <c:pt idx="0">
                  <c:v>вантажопідйомність</c:v>
                </c:pt>
              </c:strCache>
            </c:strRef>
          </c:tx>
          <c:invertIfNegative val="0"/>
          <c:dLbls>
            <c:spPr>
              <a:solidFill>
                <a:schemeClr val="accent5">
                  <a:lumMod val="40000"/>
                  <a:lumOff val="6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продуктивність!$I$14:$I$17</c:f>
              <c:strCache>
                <c:ptCount val="4"/>
                <c:pt idx="0">
                  <c:v>довжина</c:v>
                </c:pt>
                <c:pt idx="1">
                  <c:v>автогтдини</c:v>
                </c:pt>
                <c:pt idx="2">
                  <c:v>вантажопідйомність</c:v>
                </c:pt>
                <c:pt idx="3">
                  <c:v>кількість</c:v>
                </c:pt>
              </c:strCache>
            </c:strRef>
          </c:cat>
          <c:val>
            <c:numRef>
              <c:f>продуктивність!$J$5</c:f>
              <c:numCache>
                <c:formatCode>0.00</c:formatCode>
                <c:ptCount val="1"/>
                <c:pt idx="0">
                  <c:v>0.95698924731182788</c:v>
                </c:pt>
              </c:numCache>
            </c:numRef>
          </c:val>
        </c:ser>
        <c:ser>
          <c:idx val="3"/>
          <c:order val="3"/>
          <c:tx>
            <c:strRef>
              <c:f>продуктивність!$I$17</c:f>
              <c:strCache>
                <c:ptCount val="1"/>
                <c:pt idx="0">
                  <c:v>кількість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spPr>
              <a:solidFill>
                <a:schemeClr val="accent5">
                  <a:lumMod val="40000"/>
                  <a:lumOff val="6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продуктивність!$I$14:$I$17</c:f>
              <c:strCache>
                <c:ptCount val="4"/>
                <c:pt idx="0">
                  <c:v>довжина</c:v>
                </c:pt>
                <c:pt idx="1">
                  <c:v>автогтдини</c:v>
                </c:pt>
                <c:pt idx="2">
                  <c:v>вантажопідйомність</c:v>
                </c:pt>
                <c:pt idx="3">
                  <c:v>кількість</c:v>
                </c:pt>
              </c:strCache>
            </c:strRef>
          </c:cat>
          <c:val>
            <c:numRef>
              <c:f>продуктивність!$J$6</c:f>
              <c:numCache>
                <c:formatCode>0.00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35579520"/>
        <c:axId val="135581056"/>
      </c:barChart>
      <c:catAx>
        <c:axId val="135579520"/>
        <c:scaling>
          <c:orientation val="minMax"/>
        </c:scaling>
        <c:delete val="1"/>
        <c:axPos val="b"/>
        <c:majorTickMark val="none"/>
        <c:minorTickMark val="none"/>
        <c:tickLblPos val="nextTo"/>
        <c:crossAx val="135581056"/>
        <c:crosses val="autoZero"/>
        <c:auto val="1"/>
        <c:lblAlgn val="ctr"/>
        <c:lblOffset val="100"/>
        <c:noMultiLvlLbl val="0"/>
      </c:catAx>
      <c:valAx>
        <c:axId val="135581056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crossAx val="13557952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uk-UA"/>
        </a:p>
      </c:txPr>
    </c:legend>
    <c:plotVisOnly val="1"/>
    <c:dispBlanksAs val="gap"/>
    <c:showDLblsOverMax val="0"/>
  </c:chart>
  <c:spPr>
    <a:gradFill>
      <a:gsLst>
        <a:gs pos="0">
          <a:schemeClr val="bg1"/>
        </a:gs>
        <a:gs pos="92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20"/>
      <c:rotY val="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surface3DChart>
        <c:wireframe val="0"/>
        <c:ser>
          <c:idx val="0"/>
          <c:order val="0"/>
          <c:tx>
            <c:strRef>
              <c:f>графік!$D$1:$D$13</c:f>
              <c:strCache>
                <c:ptCount val="1"/>
                <c:pt idx="0">
                  <c:v>23,54251791 24,81752099 26,07057219 27,30548931 28,52139863 29,72178358 30,90543044 32,07559206 33,23081403 34,37418309 35,50406944 36,62343566 37,73052128</c:v>
                </c:pt>
              </c:strCache>
            </c:strRef>
          </c:tx>
          <c:val>
            <c:numRef>
              <c:f>графік!$H$6:$T$6</c:f>
              <c:numCache>
                <c:formatCode>General</c:formatCode>
                <c:ptCount val="13"/>
                <c:pt idx="0">
                  <c:v>23.542517914695374</c:v>
                </c:pt>
                <c:pt idx="1">
                  <c:v>23.509168437448267</c:v>
                </c:pt>
                <c:pt idx="2">
                  <c:v>23.47615048284819</c:v>
                </c:pt>
                <c:pt idx="3">
                  <c:v>23.445422757703085</c:v>
                </c:pt>
                <c:pt idx="4">
                  <c:v>23.414905538539372</c:v>
                </c:pt>
                <c:pt idx="5">
                  <c:v>23.386422895421735</c:v>
                </c:pt>
                <c:pt idx="6">
                  <c:v>23.358059375012829</c:v>
                </c:pt>
                <c:pt idx="7">
                  <c:v>23.33152053670884</c:v>
                </c:pt>
                <c:pt idx="8">
                  <c:v>23.305030923410001</c:v>
                </c:pt>
                <c:pt idx="9">
                  <c:v>23.280191183110492</c:v>
                </c:pt>
                <c:pt idx="10">
                  <c:v>23.255346645579589</c:v>
                </c:pt>
                <c:pt idx="11">
                  <c:v>23.232004566864862</c:v>
                </c:pt>
                <c:pt idx="12">
                  <c:v>23.208615592020756</c:v>
                </c:pt>
              </c:numCache>
            </c:numRef>
          </c:val>
        </c:ser>
        <c:ser>
          <c:idx val="1"/>
          <c:order val="1"/>
          <c:val>
            <c:numRef>
              <c:f>графік!$H$7:$T$7</c:f>
              <c:numCache>
                <c:formatCode>General</c:formatCode>
                <c:ptCount val="13"/>
                <c:pt idx="0">
                  <c:v>24.852726466111793</c:v>
                </c:pt>
                <c:pt idx="1">
                  <c:v>24.817520994937748</c:v>
                </c:pt>
                <c:pt idx="2">
                  <c:v>24.78266549659558</c:v>
                </c:pt>
                <c:pt idx="3">
                  <c:v>24.750227685537126</c:v>
                </c:pt>
                <c:pt idx="4">
                  <c:v>24.718012095720848</c:v>
                </c:pt>
                <c:pt idx="5">
                  <c:v>24.687944311934956</c:v>
                </c:pt>
                <c:pt idx="6">
                  <c:v>24.65800228037773</c:v>
                </c:pt>
                <c:pt idx="7">
                  <c:v>24.629986479710727</c:v>
                </c:pt>
                <c:pt idx="8">
                  <c:v>24.602022643561401</c:v>
                </c:pt>
                <c:pt idx="9">
                  <c:v>24.575800500569311</c:v>
                </c:pt>
                <c:pt idx="10">
                  <c:v>24.549573293366162</c:v>
                </c:pt>
                <c:pt idx="11">
                  <c:v>24.524932161115586</c:v>
                </c:pt>
                <c:pt idx="12">
                  <c:v>24.500241522831715</c:v>
                </c:pt>
              </c:numCache>
            </c:numRef>
          </c:val>
        </c:ser>
        <c:ser>
          <c:idx val="2"/>
          <c:order val="2"/>
          <c:val>
            <c:numRef>
              <c:f>графік!$H$8:$T$8</c:f>
              <c:numCache>
                <c:formatCode>General</c:formatCode>
                <c:ptCount val="13"/>
                <c:pt idx="0">
                  <c:v>26.144274092145125</c:v>
                </c:pt>
                <c:pt idx="1">
                  <c:v>26.107239061434417</c:v>
                </c:pt>
                <c:pt idx="2">
                  <c:v>26.070572190959719</c:v>
                </c:pt>
                <c:pt idx="3">
                  <c:v>26.036448650252112</c:v>
                </c:pt>
                <c:pt idx="4">
                  <c:v>26.00255887919036</c:v>
                </c:pt>
                <c:pt idx="5">
                  <c:v>25.970928531441047</c:v>
                </c:pt>
                <c:pt idx="6">
                  <c:v>25.939430471017968</c:v>
                </c:pt>
                <c:pt idx="7">
                  <c:v>25.909958743940145</c:v>
                </c:pt>
                <c:pt idx="8">
                  <c:v>25.88054168187443</c:v>
                </c:pt>
                <c:pt idx="9">
                  <c:v>25.852956825355633</c:v>
                </c:pt>
                <c:pt idx="10">
                  <c:v>25.825366641448625</c:v>
                </c:pt>
                <c:pt idx="11">
                  <c:v>25.799444957709891</c:v>
                </c:pt>
                <c:pt idx="12">
                  <c:v>25.773471195206053</c:v>
                </c:pt>
              </c:numCache>
            </c:numRef>
          </c:val>
        </c:ser>
        <c:ser>
          <c:idx val="3"/>
          <c:order val="3"/>
          <c:val>
            <c:numRef>
              <c:f>графік!$H$9:$T$9</c:f>
              <c:numCache>
                <c:formatCode>General</c:formatCode>
                <c:ptCount val="13"/>
                <c:pt idx="0">
                  <c:v>27.41857026401545</c:v>
                </c:pt>
                <c:pt idx="1">
                  <c:v>27.379730111552522</c:v>
                </c:pt>
                <c:pt idx="2">
                  <c:v>27.341276063797029</c:v>
                </c:pt>
                <c:pt idx="3">
                  <c:v>27.305489310060782</c:v>
                </c:pt>
                <c:pt idx="4">
                  <c:v>27.269947720119784</c:v>
                </c:pt>
                <c:pt idx="5">
                  <c:v>27.236775679879418</c:v>
                </c:pt>
                <c:pt idx="6">
                  <c:v>27.203742374772283</c:v>
                </c:pt>
                <c:pt idx="7">
                  <c:v>27.172834168377371</c:v>
                </c:pt>
                <c:pt idx="8">
                  <c:v>27.141983291417969</c:v>
                </c:pt>
                <c:pt idx="9">
                  <c:v>27.113053923403477</c:v>
                </c:pt>
                <c:pt idx="10">
                  <c:v>27.084118968338927</c:v>
                </c:pt>
                <c:pt idx="11">
                  <c:v>27.056933837688636</c:v>
                </c:pt>
                <c:pt idx="12">
                  <c:v>27.029694089905917</c:v>
                </c:pt>
              </c:numCache>
            </c:numRef>
          </c:val>
        </c:ser>
        <c:ser>
          <c:idx val="4"/>
          <c:order val="4"/>
          <c:val>
            <c:numRef>
              <c:f>графік!$H$10:$T$10</c:f>
              <c:numCache>
                <c:formatCode>General</c:formatCode>
                <c:ptCount val="13"/>
                <c:pt idx="0">
                  <c:v>28.676841640418012</c:v>
                </c:pt>
                <c:pt idx="1">
                  <c:v>28.636219066347078</c:v>
                </c:pt>
                <c:pt idx="2">
                  <c:v>28.596000315795937</c:v>
                </c:pt>
                <c:pt idx="3">
                  <c:v>28.558571264615036</c:v>
                </c:pt>
                <c:pt idx="4">
                  <c:v>28.52139862809269</c:v>
                </c:pt>
                <c:pt idx="5">
                  <c:v>28.486704282774802</c:v>
                </c:pt>
                <c:pt idx="6">
                  <c:v>28.452155039313329</c:v>
                </c:pt>
                <c:pt idx="7">
                  <c:v>28.419828417916172</c:v>
                </c:pt>
                <c:pt idx="8">
                  <c:v>28.387561756871705</c:v>
                </c:pt>
                <c:pt idx="9">
                  <c:v>28.357304785143398</c:v>
                </c:pt>
                <c:pt idx="10">
                  <c:v>28.327041969968544</c:v>
                </c:pt>
                <c:pt idx="11">
                  <c:v>28.298609280768272</c:v>
                </c:pt>
                <c:pt idx="12">
                  <c:v>28.270119467989261</c:v>
                </c:pt>
              </c:numCache>
            </c:numRef>
          </c:val>
        </c:ser>
        <c:ser>
          <c:idx val="5"/>
          <c:order val="5"/>
          <c:val>
            <c:numRef>
              <c:f>графік!$H$11:$T$11</c:f>
              <c:numCache>
                <c:formatCode>General</c:formatCode>
                <c:ptCount val="13"/>
                <c:pt idx="0">
                  <c:v>29.920164594695184</c:v>
                </c:pt>
                <c:pt idx="1">
                  <c:v>29.877780774409008</c:v>
                </c:pt>
                <c:pt idx="2">
                  <c:v>29.83581828595327</c:v>
                </c:pt>
                <c:pt idx="3">
                  <c:v>29.796766448027803</c:v>
                </c:pt>
                <c:pt idx="4">
                  <c:v>29.757982141962529</c:v>
                </c:pt>
                <c:pt idx="5">
                  <c:v>29.721783576742801</c:v>
                </c:pt>
                <c:pt idx="6">
                  <c:v>29.68573640446521</c:v>
                </c:pt>
                <c:pt idx="7">
                  <c:v>29.652008219014334</c:v>
                </c:pt>
                <c:pt idx="8">
                  <c:v>29.618342593577712</c:v>
                </c:pt>
                <c:pt idx="9">
                  <c:v>29.586773790234599</c:v>
                </c:pt>
                <c:pt idx="10">
                  <c:v>29.55519889009447</c:v>
                </c:pt>
                <c:pt idx="11">
                  <c:v>29.525533463496618</c:v>
                </c:pt>
                <c:pt idx="12">
                  <c:v>29.495808436650616</c:v>
                </c:pt>
              </c:numCache>
            </c:numRef>
          </c:val>
        </c:ser>
        <c:ser>
          <c:idx val="6"/>
          <c:order val="6"/>
          <c:val>
            <c:numRef>
              <c:f>графік!$H$12:$T$12</c:f>
              <c:numCache>
                <c:formatCode>General</c:formatCode>
                <c:ptCount val="13"/>
                <c:pt idx="0">
                  <c:v>31.149490549389522</c:v>
                </c:pt>
                <c:pt idx="1">
                  <c:v>31.105365310530196</c:v>
                </c:pt>
                <c:pt idx="2">
                  <c:v>31.061678714708037</c:v>
                </c:pt>
                <c:pt idx="3">
                  <c:v>31.021022358940154</c:v>
                </c:pt>
                <c:pt idx="4">
                  <c:v>30.980644527079594</c:v>
                </c:pt>
                <c:pt idx="5">
                  <c:v>30.942958676066151</c:v>
                </c:pt>
                <c:pt idx="6">
                  <c:v>30.905430438257188</c:v>
                </c:pt>
                <c:pt idx="7">
                  <c:v>30.870316467188445</c:v>
                </c:pt>
                <c:pt idx="8">
                  <c:v>30.83526762652922</c:v>
                </c:pt>
                <c:pt idx="9">
                  <c:v>30.802401759823184</c:v>
                </c:pt>
                <c:pt idx="10">
                  <c:v>30.769529545821818</c:v>
                </c:pt>
                <c:pt idx="11">
                  <c:v>30.73864525965659</c:v>
                </c:pt>
                <c:pt idx="12">
                  <c:v>30.707698924455475</c:v>
                </c:pt>
              </c:numCache>
            </c:numRef>
          </c:val>
        </c:ser>
        <c:ser>
          <c:idx val="7"/>
          <c:order val="7"/>
          <c:val>
            <c:numRef>
              <c:f>графік!$H$13:$T$13</c:f>
              <c:numCache>
                <c:formatCode>General</c:formatCode>
                <c:ptCount val="13"/>
                <c:pt idx="0">
                  <c:v>32.365665988593591</c:v>
                </c:pt>
                <c:pt idx="1">
                  <c:v>32.319817959704537</c:v>
                </c:pt>
                <c:pt idx="2">
                  <c:v>32.274425699875543</c:v>
                </c:pt>
                <c:pt idx="3">
                  <c:v>32.232181990335235</c:v>
                </c:pt>
                <c:pt idx="4">
                  <c:v>32.190227679163748</c:v>
                </c:pt>
                <c:pt idx="5">
                  <c:v>32.151070452355718</c:v>
                </c:pt>
                <c:pt idx="6">
                  <c:v>32.112076992474265</c:v>
                </c:pt>
                <c:pt idx="7">
                  <c:v>32.075592060005079</c:v>
                </c:pt>
                <c:pt idx="8">
                  <c:v>32.039174800844279</c:v>
                </c:pt>
                <c:pt idx="9">
                  <c:v>32.005025745900781</c:v>
                </c:pt>
                <c:pt idx="10">
                  <c:v>31.970870095843296</c:v>
                </c:pt>
                <c:pt idx="11">
                  <c:v>31.938779988663693</c:v>
                </c:pt>
                <c:pt idx="12">
                  <c:v>31.906625409855987</c:v>
                </c:pt>
              </c:numCache>
            </c:numRef>
          </c:val>
        </c:ser>
        <c:ser>
          <c:idx val="8"/>
          <c:order val="8"/>
          <c:val>
            <c:numRef>
              <c:f>графік!$H$14:$T$14</c:f>
              <c:numCache>
                <c:formatCode>General</c:formatCode>
                <c:ptCount val="13"/>
                <c:pt idx="0">
                  <c:v>33.569448466196334</c:v>
                </c:pt>
                <c:pt idx="1">
                  <c:v>33.521895202697593</c:v>
                </c:pt>
                <c:pt idx="2">
                  <c:v>33.474814659765755</c:v>
                </c:pt>
                <c:pt idx="3">
                  <c:v>33.430999771762707</c:v>
                </c:pt>
                <c:pt idx="4">
                  <c:v>33.387485045778007</c:v>
                </c:pt>
                <c:pt idx="5">
                  <c:v>33.346871436656706</c:v>
                </c:pt>
                <c:pt idx="6">
                  <c:v>33.306427685476969</c:v>
                </c:pt>
                <c:pt idx="7">
                  <c:v>33.268585761854922</c:v>
                </c:pt>
                <c:pt idx="8">
                  <c:v>33.230814028527718</c:v>
                </c:pt>
                <c:pt idx="9">
                  <c:v>33.19539486117614</c:v>
                </c:pt>
                <c:pt idx="10">
                  <c:v>33.159968853417233</c:v>
                </c:pt>
                <c:pt idx="11">
                  <c:v>33.126685212672129</c:v>
                </c:pt>
                <c:pt idx="12">
                  <c:v>33.093334702393186</c:v>
                </c:pt>
              </c:numCache>
            </c:numRef>
          </c:val>
        </c:ser>
        <c:ser>
          <c:idx val="9"/>
          <c:order val="9"/>
          <c:val>
            <c:numRef>
              <c:f>графік!$H$15:$T$15</c:f>
              <c:numCache>
                <c:formatCode>General</c:formatCode>
                <c:ptCount val="13"/>
                <c:pt idx="0">
                  <c:v>34.761519556612072</c:v>
                </c:pt>
                <c:pt idx="1">
                  <c:v>34.712277648430089</c:v>
                </c:pt>
                <c:pt idx="2">
                  <c:v>34.663525247403626</c:v>
                </c:pt>
                <c:pt idx="3">
                  <c:v>34.618154466655703</c:v>
                </c:pt>
                <c:pt idx="4">
                  <c:v>34.573094506857998</c:v>
                </c:pt>
                <c:pt idx="5">
                  <c:v>34.53103868430982</c:v>
                </c:pt>
                <c:pt idx="6">
                  <c:v>34.489158751459776</c:v>
                </c:pt>
                <c:pt idx="7">
                  <c:v>34.449973038612214</c:v>
                </c:pt>
                <c:pt idx="8">
                  <c:v>34.410860008558622</c:v>
                </c:pt>
                <c:pt idx="9">
                  <c:v>34.374183085498338</c:v>
                </c:pt>
                <c:pt idx="10">
                  <c:v>34.337499079123795</c:v>
                </c:pt>
                <c:pt idx="11">
                  <c:v>34.303033516490522</c:v>
                </c:pt>
                <c:pt idx="12">
                  <c:v>34.268498709746467</c:v>
                </c:pt>
              </c:numCache>
            </c:numRef>
          </c:val>
        </c:ser>
        <c:ser>
          <c:idx val="10"/>
          <c:order val="10"/>
          <c:val>
            <c:numRef>
              <c:f>графік!$H$16:$T$16</c:f>
              <c:numCache>
                <c:formatCode>General</c:formatCode>
                <c:ptCount val="13"/>
                <c:pt idx="0">
                  <c:v>35.94249543938637</c:v>
                </c:pt>
                <c:pt idx="1">
                  <c:v>35.891580603589986</c:v>
                </c:pt>
                <c:pt idx="2">
                  <c:v>35.841171905296491</c:v>
                </c:pt>
                <c:pt idx="3">
                  <c:v>35.794259713283196</c:v>
                </c:pt>
                <c:pt idx="4">
                  <c:v>35.747668901943946</c:v>
                </c:pt>
                <c:pt idx="5">
                  <c:v>35.704184289377572</c:v>
                </c:pt>
                <c:pt idx="6">
                  <c:v>35.66088154212531</c:v>
                </c:pt>
                <c:pt idx="7">
                  <c:v>35.620364547377172</c:v>
                </c:pt>
                <c:pt idx="8">
                  <c:v>35.579922704723188</c:v>
                </c:pt>
                <c:pt idx="9">
                  <c:v>35.541999732521759</c:v>
                </c:pt>
                <c:pt idx="10">
                  <c:v>35.504069436359991</c:v>
                </c:pt>
                <c:pt idx="11">
                  <c:v>35.468432952582432</c:v>
                </c:pt>
                <c:pt idx="12">
                  <c:v>35.43272487221855</c:v>
                </c:pt>
              </c:numCache>
            </c:numRef>
          </c:val>
        </c:ser>
        <c:ser>
          <c:idx val="11"/>
          <c:order val="11"/>
          <c:val>
            <c:numRef>
              <c:f>графік!$H$17:$T$17</c:f>
              <c:numCache>
                <c:formatCode>General</c:formatCode>
                <c:ptCount val="13"/>
                <c:pt idx="0">
                  <c:v>37.112935630445499</c:v>
                </c:pt>
                <c:pt idx="1">
                  <c:v>37.06036279151359</c:v>
                </c:pt>
                <c:pt idx="2">
                  <c:v>37.008312572069705</c:v>
                </c:pt>
                <c:pt idx="3">
                  <c:v>36.959872719989633</c:v>
                </c:pt>
                <c:pt idx="4">
                  <c:v>36.911764714102283</c:v>
                </c:pt>
                <c:pt idx="5">
                  <c:v>36.866864058002534</c:v>
                </c:pt>
                <c:pt idx="6">
                  <c:v>36.82215118952336</c:v>
                </c:pt>
                <c:pt idx="7">
                  <c:v>36.780314789472541</c:v>
                </c:pt>
                <c:pt idx="8">
                  <c:v>36.738555988787013</c:v>
                </c:pt>
                <c:pt idx="9">
                  <c:v>36.699398083666033</c:v>
                </c:pt>
                <c:pt idx="10">
                  <c:v>36.66023261608548</c:v>
                </c:pt>
                <c:pt idx="11">
                  <c:v>36.623435657155284</c:v>
                </c:pt>
                <c:pt idx="12">
                  <c:v>36.586564770150055</c:v>
                </c:pt>
              </c:numCache>
            </c:numRef>
          </c:val>
        </c:ser>
        <c:ser>
          <c:idx val="12"/>
          <c:order val="12"/>
          <c:val>
            <c:numRef>
              <c:f>графік!$H$18:$T$18</c:f>
              <c:numCache>
                <c:formatCode>General</c:formatCode>
                <c:ptCount val="13"/>
                <c:pt idx="0">
                  <c:v>38.273350245579422</c:v>
                </c:pt>
                <c:pt idx="1">
                  <c:v>38.219133605379312</c:v>
                </c:pt>
                <c:pt idx="2">
                  <c:v>38.165455925473523</c:v>
                </c:pt>
                <c:pt idx="3">
                  <c:v>38.115501498721478</c:v>
                </c:pt>
                <c:pt idx="4">
                  <c:v>38.065889294036907</c:v>
                </c:pt>
                <c:pt idx="5">
                  <c:v>38.019584723730915</c:v>
                </c:pt>
                <c:pt idx="6">
                  <c:v>37.973473812623567</c:v>
                </c:pt>
                <c:pt idx="7">
                  <c:v>37.930329308828355</c:v>
                </c:pt>
                <c:pt idx="8">
                  <c:v>37.88726483070711</c:v>
                </c:pt>
                <c:pt idx="9">
                  <c:v>37.846882570664363</c:v>
                </c:pt>
                <c:pt idx="10">
                  <c:v>37.806492511705706</c:v>
                </c:pt>
                <c:pt idx="11">
                  <c:v>37.768545017841809</c:v>
                </c:pt>
                <c:pt idx="12">
                  <c:v>37.730521284384878</c:v>
                </c:pt>
              </c:numCache>
            </c:numRef>
          </c:val>
        </c:ser>
        <c:bandFmts/>
        <c:axId val="135676672"/>
        <c:axId val="135678208"/>
        <c:axId val="135674496"/>
      </c:surface3DChart>
      <c:catAx>
        <c:axId val="135676672"/>
        <c:scaling>
          <c:orientation val="minMax"/>
        </c:scaling>
        <c:delete val="0"/>
        <c:axPos val="b"/>
        <c:majorTickMark val="out"/>
        <c:minorTickMark val="none"/>
        <c:tickLblPos val="nextTo"/>
        <c:crossAx val="135678208"/>
        <c:crosses val="autoZero"/>
        <c:auto val="1"/>
        <c:lblAlgn val="ctr"/>
        <c:lblOffset val="100"/>
        <c:noMultiLvlLbl val="0"/>
      </c:catAx>
      <c:valAx>
        <c:axId val="135678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5676672"/>
        <c:crosses val="autoZero"/>
        <c:crossBetween val="midCat"/>
      </c:valAx>
      <c:serAx>
        <c:axId val="135674496"/>
        <c:scaling>
          <c:orientation val="minMax"/>
        </c:scaling>
        <c:delete val="1"/>
        <c:axPos val="b"/>
        <c:majorTickMark val="out"/>
        <c:minorTickMark val="none"/>
        <c:tickLblPos val="nextTo"/>
        <c:crossAx val="135678208"/>
        <c:crosses val="autoZero"/>
      </c:serAx>
    </c:plotArea>
    <c:legend>
      <c:legendPos val="r"/>
      <c:layout/>
      <c:overlay val="0"/>
      <c:txPr>
        <a:bodyPr/>
        <a:lstStyle/>
        <a:p>
          <a:pPr rtl="0">
            <a:defRPr/>
          </a:pPr>
          <a:endParaRPr lang="uk-UA"/>
        </a:p>
      </c:txPr>
    </c:legend>
    <c:plotVisOnly val="1"/>
    <c:dispBlanksAs val="zero"/>
    <c:showDLblsOverMax val="0"/>
  </c:chart>
  <c:spPr>
    <a:gradFill>
      <a:gsLst>
        <a:gs pos="0">
          <a:schemeClr val="bg1"/>
        </a:gs>
        <a:gs pos="92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'вибір коеф'!$E$1</c:f>
              <c:strCache>
                <c:ptCount val="1"/>
                <c:pt idx="0">
                  <c:v>ціна диз. палива, грн/літр</c:v>
                </c:pt>
              </c:strCache>
            </c:strRef>
          </c:tx>
          <c:marker>
            <c:symbol val="none"/>
          </c:marker>
          <c:cat>
            <c:strRef>
              <c:f>Лист2!$J$2:$J$13</c:f>
              <c:strCache>
                <c:ptCount val="12"/>
                <c:pt idx="0">
                  <c:v>січ</c:v>
                </c:pt>
                <c:pt idx="1">
                  <c:v>лют</c:v>
                </c:pt>
                <c:pt idx="2">
                  <c:v>берез</c:v>
                </c:pt>
                <c:pt idx="3">
                  <c:v>квіт</c:v>
                </c:pt>
                <c:pt idx="4">
                  <c:v>трав</c:v>
                </c:pt>
                <c:pt idx="5">
                  <c:v>черв</c:v>
                </c:pt>
                <c:pt idx="6">
                  <c:v>лип</c:v>
                </c:pt>
                <c:pt idx="7">
                  <c:v>серп</c:v>
                </c:pt>
                <c:pt idx="8">
                  <c:v>верес</c:v>
                </c:pt>
                <c:pt idx="9">
                  <c:v>жовт</c:v>
                </c:pt>
                <c:pt idx="10">
                  <c:v>листоп</c:v>
                </c:pt>
                <c:pt idx="11">
                  <c:v>груд</c:v>
                </c:pt>
              </c:strCache>
            </c:strRef>
          </c:cat>
          <c:val>
            <c:numRef>
              <c:f>'вибір коеф'!$E$2:$E$13</c:f>
              <c:numCache>
                <c:formatCode>General</c:formatCode>
                <c:ptCount val="12"/>
                <c:pt idx="0">
                  <c:v>9.56</c:v>
                </c:pt>
                <c:pt idx="1">
                  <c:v>9.9</c:v>
                </c:pt>
                <c:pt idx="2">
                  <c:v>11.01</c:v>
                </c:pt>
                <c:pt idx="3">
                  <c:v>13.5</c:v>
                </c:pt>
                <c:pt idx="4">
                  <c:v>14.63</c:v>
                </c:pt>
                <c:pt idx="5">
                  <c:v>14.6</c:v>
                </c:pt>
                <c:pt idx="6">
                  <c:v>14.66</c:v>
                </c:pt>
                <c:pt idx="7">
                  <c:v>15.67</c:v>
                </c:pt>
                <c:pt idx="8">
                  <c:v>16.2</c:v>
                </c:pt>
                <c:pt idx="9">
                  <c:v>16.23</c:v>
                </c:pt>
                <c:pt idx="10">
                  <c:v>16.899999999999999</c:v>
                </c:pt>
                <c:pt idx="11">
                  <c:v>16.7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245248"/>
        <c:axId val="180246784"/>
      </c:lineChart>
      <c:catAx>
        <c:axId val="1802452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uk-UA"/>
          </a:p>
        </c:txPr>
        <c:crossAx val="180246784"/>
        <c:crosses val="autoZero"/>
        <c:auto val="1"/>
        <c:lblAlgn val="ctr"/>
        <c:lblOffset val="100"/>
        <c:noMultiLvlLbl val="0"/>
      </c:catAx>
      <c:valAx>
        <c:axId val="1802467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80245248"/>
        <c:crosses val="autoZero"/>
        <c:crossBetween val="between"/>
      </c:valAx>
    </c:plotArea>
    <c:plotVisOnly val="1"/>
    <c:dispBlanksAs val="gap"/>
    <c:showDLblsOverMax val="0"/>
  </c:chart>
  <c:spPr>
    <a:gradFill>
      <a:gsLst>
        <a:gs pos="0">
          <a:schemeClr val="bg1"/>
        </a:gs>
        <a:gs pos="92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696791881906471E-2"/>
          <c:y val="0.10705448704157881"/>
          <c:w val="0.92291468720859349"/>
          <c:h val="0.650663099605277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Лист2!$C$1</c:f>
              <c:strCache>
                <c:ptCount val="1"/>
                <c:pt idx="0">
                  <c:v>Динаміка відхилень  обсягу видобутку бутового камею за місяцями 2014</c:v>
                </c:pt>
              </c:strCache>
            </c:strRef>
          </c:tx>
          <c:invertIfNegative val="0"/>
          <c:cat>
            <c:strRef>
              <c:f>'вибір коеф'!$B$18:$B$29</c:f>
              <c:strCache>
                <c:ptCount val="12"/>
                <c:pt idx="0">
                  <c:v>січ</c:v>
                </c:pt>
                <c:pt idx="1">
                  <c:v>лют</c:v>
                </c:pt>
                <c:pt idx="2">
                  <c:v>берез</c:v>
                </c:pt>
                <c:pt idx="3">
                  <c:v>квіт</c:v>
                </c:pt>
                <c:pt idx="4">
                  <c:v>трав</c:v>
                </c:pt>
                <c:pt idx="5">
                  <c:v>черв</c:v>
                </c:pt>
                <c:pt idx="6">
                  <c:v>лип</c:v>
                </c:pt>
                <c:pt idx="7">
                  <c:v>серп</c:v>
                </c:pt>
                <c:pt idx="8">
                  <c:v>верес</c:v>
                </c:pt>
                <c:pt idx="9">
                  <c:v>жовт</c:v>
                </c:pt>
                <c:pt idx="10">
                  <c:v>листоп</c:v>
                </c:pt>
                <c:pt idx="11">
                  <c:v>груд</c:v>
                </c:pt>
              </c:strCache>
            </c:strRef>
          </c:cat>
          <c:val>
            <c:numRef>
              <c:f>'вибір коеф'!$C$2:$C$13</c:f>
              <c:numCache>
                <c:formatCode>General</c:formatCode>
                <c:ptCount val="12"/>
                <c:pt idx="0">
                  <c:v>20.69</c:v>
                </c:pt>
                <c:pt idx="1">
                  <c:v>45.75</c:v>
                </c:pt>
                <c:pt idx="2">
                  <c:v>27.47</c:v>
                </c:pt>
                <c:pt idx="3">
                  <c:v>7.35</c:v>
                </c:pt>
                <c:pt idx="4">
                  <c:v>2.36</c:v>
                </c:pt>
                <c:pt idx="5">
                  <c:v>9</c:v>
                </c:pt>
                <c:pt idx="6">
                  <c:v>11.32</c:v>
                </c:pt>
                <c:pt idx="7">
                  <c:v>-9.66</c:v>
                </c:pt>
                <c:pt idx="8">
                  <c:v>0.82</c:v>
                </c:pt>
                <c:pt idx="9">
                  <c:v>2.34</c:v>
                </c:pt>
                <c:pt idx="10">
                  <c:v>-13.44</c:v>
                </c:pt>
                <c:pt idx="11">
                  <c:v>-27.22</c:v>
                </c:pt>
              </c:numCache>
            </c:numRef>
          </c:val>
        </c:ser>
        <c:ser>
          <c:idx val="1"/>
          <c:order val="1"/>
          <c:tx>
            <c:strRef>
              <c:f>'вибір коеф'!$F$1</c:f>
              <c:strCache>
                <c:ptCount val="1"/>
                <c:pt idx="0">
                  <c:v>Динаміка відхилень ціни палива  за місяцями 2014</c:v>
                </c:pt>
              </c:strCache>
            </c:strRef>
          </c:tx>
          <c:invertIfNegative val="0"/>
          <c:cat>
            <c:strRef>
              <c:f>'вибір коеф'!$B$18:$B$29</c:f>
              <c:strCache>
                <c:ptCount val="12"/>
                <c:pt idx="0">
                  <c:v>січ</c:v>
                </c:pt>
                <c:pt idx="1">
                  <c:v>лют</c:v>
                </c:pt>
                <c:pt idx="2">
                  <c:v>берез</c:v>
                </c:pt>
                <c:pt idx="3">
                  <c:v>квіт</c:v>
                </c:pt>
                <c:pt idx="4">
                  <c:v>трав</c:v>
                </c:pt>
                <c:pt idx="5">
                  <c:v>черв</c:v>
                </c:pt>
                <c:pt idx="6">
                  <c:v>лип</c:v>
                </c:pt>
                <c:pt idx="7">
                  <c:v>серп</c:v>
                </c:pt>
                <c:pt idx="8">
                  <c:v>верес</c:v>
                </c:pt>
                <c:pt idx="9">
                  <c:v>жовт</c:v>
                </c:pt>
                <c:pt idx="10">
                  <c:v>листоп</c:v>
                </c:pt>
                <c:pt idx="11">
                  <c:v>груд</c:v>
                </c:pt>
              </c:strCache>
            </c:strRef>
          </c:cat>
          <c:val>
            <c:numRef>
              <c:f>'вибір коеф'!$F$2:$F$13</c:f>
              <c:numCache>
                <c:formatCode>General</c:formatCode>
                <c:ptCount val="12"/>
                <c:pt idx="0">
                  <c:v>4.82</c:v>
                </c:pt>
                <c:pt idx="1">
                  <c:v>3.56</c:v>
                </c:pt>
                <c:pt idx="2">
                  <c:v>11.21</c:v>
                </c:pt>
                <c:pt idx="3">
                  <c:v>22.62</c:v>
                </c:pt>
                <c:pt idx="4">
                  <c:v>8.3699999999999992</c:v>
                </c:pt>
                <c:pt idx="5">
                  <c:v>-0.21</c:v>
                </c:pt>
                <c:pt idx="6">
                  <c:v>0.41</c:v>
                </c:pt>
                <c:pt idx="7">
                  <c:v>6.89</c:v>
                </c:pt>
                <c:pt idx="8">
                  <c:v>3.38</c:v>
                </c:pt>
                <c:pt idx="9">
                  <c:v>0.19</c:v>
                </c:pt>
                <c:pt idx="10">
                  <c:v>4.13</c:v>
                </c:pt>
                <c:pt idx="11">
                  <c:v>-1.18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4427008"/>
        <c:axId val="134428544"/>
      </c:barChart>
      <c:lineChart>
        <c:grouping val="standard"/>
        <c:varyColors val="0"/>
        <c:ser>
          <c:idx val="2"/>
          <c:order val="2"/>
          <c:tx>
            <c:v>лінія значущості коливання показників зовнішнього середовища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'вибір коеф'!$B$18:$B$29</c:f>
              <c:strCache>
                <c:ptCount val="12"/>
                <c:pt idx="0">
                  <c:v>січ</c:v>
                </c:pt>
                <c:pt idx="1">
                  <c:v>лют</c:v>
                </c:pt>
                <c:pt idx="2">
                  <c:v>берез</c:v>
                </c:pt>
                <c:pt idx="3">
                  <c:v>квіт</c:v>
                </c:pt>
                <c:pt idx="4">
                  <c:v>трав</c:v>
                </c:pt>
                <c:pt idx="5">
                  <c:v>черв</c:v>
                </c:pt>
                <c:pt idx="6">
                  <c:v>лип</c:v>
                </c:pt>
                <c:pt idx="7">
                  <c:v>серп</c:v>
                </c:pt>
                <c:pt idx="8">
                  <c:v>верес</c:v>
                </c:pt>
                <c:pt idx="9">
                  <c:v>жовт</c:v>
                </c:pt>
                <c:pt idx="10">
                  <c:v>листоп</c:v>
                </c:pt>
                <c:pt idx="11">
                  <c:v>груд</c:v>
                </c:pt>
              </c:strCache>
            </c:strRef>
          </c:cat>
          <c:val>
            <c:numRef>
              <c:f>'вибір коеф'!$A$18:$A$29</c:f>
              <c:numCache>
                <c:formatCode>General</c:formatCode>
                <c:ptCount val="12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427008"/>
        <c:axId val="134428544"/>
      </c:lineChart>
      <c:catAx>
        <c:axId val="134427008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400"/>
            </a:pPr>
            <a:endParaRPr lang="uk-UA"/>
          </a:p>
        </c:txPr>
        <c:crossAx val="134428544"/>
        <c:crosses val="autoZero"/>
        <c:auto val="1"/>
        <c:lblAlgn val="ctr"/>
        <c:lblOffset val="100"/>
        <c:noMultiLvlLbl val="0"/>
      </c:catAx>
      <c:valAx>
        <c:axId val="134428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427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1.6114315328418342E-2"/>
          <c:y val="0.84809019402070707"/>
          <c:w val="0.69990252848368784"/>
          <c:h val="0.15190980597929293"/>
        </c:manualLayout>
      </c:layout>
      <c:overlay val="0"/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uk-UA"/>
        </a:p>
      </c:txPr>
    </c:legend>
    <c:plotVisOnly val="1"/>
    <c:dispBlanksAs val="gap"/>
    <c:showDLblsOverMax val="0"/>
  </c:chart>
  <c:spPr>
    <a:gradFill>
      <a:gsLst>
        <a:gs pos="0">
          <a:schemeClr val="bg1"/>
        </a:gs>
        <a:gs pos="92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8"/>
              <c:layout>
                <c:manualLayout>
                  <c:x val="-7.1489977015297954E-4"/>
                  <c:y val="6.825128167390291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uk-UA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інтенсивн!$B$21:$B$29</c:f>
              <c:strCache>
                <c:ptCount val="9"/>
                <c:pt idx="0">
                  <c:v>λ11</c:v>
                </c:pt>
                <c:pt idx="1">
                  <c:v>λ12</c:v>
                </c:pt>
                <c:pt idx="2">
                  <c:v>λ13</c:v>
                </c:pt>
                <c:pt idx="3">
                  <c:v>λ21</c:v>
                </c:pt>
                <c:pt idx="4">
                  <c:v>λ22</c:v>
                </c:pt>
                <c:pt idx="5">
                  <c:v>λ23</c:v>
                </c:pt>
                <c:pt idx="6">
                  <c:v>λ31</c:v>
                </c:pt>
                <c:pt idx="7">
                  <c:v>λ32</c:v>
                </c:pt>
                <c:pt idx="8">
                  <c:v>λ33</c:v>
                </c:pt>
              </c:strCache>
            </c:strRef>
          </c:cat>
          <c:val>
            <c:numRef>
              <c:f>інтенсивн!$C$21:$C$29</c:f>
              <c:numCache>
                <c:formatCode>General</c:formatCode>
                <c:ptCount val="9"/>
                <c:pt idx="0">
                  <c:v>4</c:v>
                </c:pt>
                <c:pt idx="1">
                  <c:v>2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578622116679861"/>
          <c:y val="2.3224394309917347E-4"/>
          <c:w val="0.71841819772528437"/>
          <c:h val="0.78418533596613116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uk-UA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інтенсивн!$E$21:$E$23</c:f>
              <c:strCache>
                <c:ptCount val="3"/>
                <c:pt idx="0">
                  <c:v>(Р1) Витрати палива</c:v>
                </c:pt>
                <c:pt idx="1">
                  <c:v>(Р2)Продуктивність парку кар’єрних автосамоскидів</c:v>
                </c:pt>
                <c:pt idx="2">
                  <c:v>(Р3) Транспортна робота</c:v>
                </c:pt>
              </c:strCache>
            </c:strRef>
          </c:cat>
          <c:val>
            <c:numRef>
              <c:f>інтенсивн!$F$21:$F$23</c:f>
              <c:numCache>
                <c:formatCode>General</c:formatCode>
                <c:ptCount val="3"/>
                <c:pt idx="0">
                  <c:v>6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6.58902012248469E-2"/>
          <c:y val="0.79163582452962644"/>
          <c:w val="0.84977646544181984"/>
          <c:h val="0.1578182615017161"/>
        </c:manualLayout>
      </c:layout>
      <c:overlay val="0"/>
      <c:txPr>
        <a:bodyPr/>
        <a:lstStyle/>
        <a:p>
          <a:pPr>
            <a:defRPr sz="1200"/>
          </a:pPr>
          <a:endParaRPr lang="uk-UA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097728"/>
        <c:axId val="157688960"/>
      </c:lineChart>
      <c:catAx>
        <c:axId val="135097728"/>
        <c:scaling>
          <c:orientation val="minMax"/>
        </c:scaling>
        <c:delete val="0"/>
        <c:axPos val="b"/>
        <c:majorTickMark val="none"/>
        <c:minorTickMark val="none"/>
        <c:tickLblPos val="nextTo"/>
        <c:crossAx val="157688960"/>
        <c:crosses val="autoZero"/>
        <c:auto val="1"/>
        <c:lblAlgn val="ctr"/>
        <c:lblOffset val="100"/>
        <c:noMultiLvlLbl val="0"/>
      </c:catAx>
      <c:valAx>
        <c:axId val="1576889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5097728"/>
        <c:crosses val="autoZero"/>
        <c:crossBetween val="between"/>
      </c:valAx>
    </c:plotArea>
    <c:plotVisOnly val="1"/>
    <c:dispBlanksAs val="gap"/>
    <c:showDLblsOverMax val="0"/>
  </c:chart>
  <c:spPr>
    <a:gradFill>
      <a:gsLst>
        <a:gs pos="0">
          <a:schemeClr val="bg1"/>
        </a:gs>
        <a:gs pos="100000">
          <a:srgbClr val="FFFFCC">
            <a:alpha val="77000"/>
          </a:srgbClr>
        </a:gs>
        <a:gs pos="45000">
          <a:srgbClr val="FBFDFF"/>
        </a:gs>
      </a:gsLst>
      <a:lin ang="5400000" scaled="0"/>
    </a:gradFill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631360"/>
        <c:axId val="133665920"/>
      </c:lineChart>
      <c:catAx>
        <c:axId val="133631360"/>
        <c:scaling>
          <c:orientation val="minMax"/>
        </c:scaling>
        <c:delete val="0"/>
        <c:axPos val="b"/>
        <c:majorTickMark val="none"/>
        <c:minorTickMark val="none"/>
        <c:tickLblPos val="nextTo"/>
        <c:crossAx val="133665920"/>
        <c:crosses val="autoZero"/>
        <c:auto val="1"/>
        <c:lblAlgn val="ctr"/>
        <c:lblOffset val="100"/>
        <c:noMultiLvlLbl val="0"/>
      </c:catAx>
      <c:valAx>
        <c:axId val="1336659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3631360"/>
        <c:crosses val="autoZero"/>
        <c:crossBetween val="between"/>
      </c:valAx>
    </c:plotArea>
    <c:plotVisOnly val="1"/>
    <c:dispBlanksAs val="gap"/>
    <c:showDLblsOverMax val="0"/>
  </c:chart>
  <c:spPr>
    <a:gradFill>
      <a:gsLst>
        <a:gs pos="0">
          <a:schemeClr val="bg1"/>
        </a:gs>
        <a:gs pos="100000">
          <a:srgbClr val="FFFFCC">
            <a:alpha val="77000"/>
          </a:srgbClr>
        </a:gs>
        <a:gs pos="45000">
          <a:srgbClr val="FBFDFF"/>
        </a:gs>
      </a:gsLst>
      <a:lin ang="5400000" scaled="0"/>
    </a:gradFill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591808"/>
        <c:axId val="133593344"/>
      </c:lineChart>
      <c:catAx>
        <c:axId val="133591808"/>
        <c:scaling>
          <c:orientation val="minMax"/>
        </c:scaling>
        <c:delete val="0"/>
        <c:axPos val="b"/>
        <c:majorTickMark val="none"/>
        <c:minorTickMark val="none"/>
        <c:tickLblPos val="nextTo"/>
        <c:crossAx val="133593344"/>
        <c:crosses val="autoZero"/>
        <c:auto val="1"/>
        <c:lblAlgn val="ctr"/>
        <c:lblOffset val="100"/>
        <c:noMultiLvlLbl val="0"/>
      </c:catAx>
      <c:valAx>
        <c:axId val="13359334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3591808"/>
        <c:crosses val="autoZero"/>
        <c:crossBetween val="between"/>
      </c:valAx>
    </c:plotArea>
    <c:plotVisOnly val="1"/>
    <c:dispBlanksAs val="gap"/>
    <c:showDLblsOverMax val="0"/>
  </c:chart>
  <c:spPr>
    <a:gradFill>
      <a:gsLst>
        <a:gs pos="0">
          <a:schemeClr val="bg1"/>
        </a:gs>
        <a:gs pos="100000">
          <a:srgbClr val="FFFFCC">
            <a:alpha val="77000"/>
          </a:srgbClr>
        </a:gs>
        <a:gs pos="45000">
          <a:srgbClr val="FBFDFF"/>
        </a:gs>
      </a:gsLst>
      <a:lin ang="5400000" scaled="0"/>
    </a:gradFill>
  </c:sp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596672"/>
        <c:axId val="133622016"/>
      </c:lineChart>
      <c:catAx>
        <c:axId val="133596672"/>
        <c:scaling>
          <c:orientation val="minMax"/>
        </c:scaling>
        <c:delete val="0"/>
        <c:axPos val="b"/>
        <c:majorTickMark val="none"/>
        <c:minorTickMark val="none"/>
        <c:tickLblPos val="nextTo"/>
        <c:crossAx val="133622016"/>
        <c:crosses val="autoZero"/>
        <c:auto val="1"/>
        <c:lblAlgn val="ctr"/>
        <c:lblOffset val="100"/>
        <c:noMultiLvlLbl val="0"/>
      </c:catAx>
      <c:valAx>
        <c:axId val="1336220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3596672"/>
        <c:crosses val="autoZero"/>
        <c:crossBetween val="between"/>
      </c:valAx>
    </c:plotArea>
    <c:plotVisOnly val="1"/>
    <c:dispBlanksAs val="gap"/>
    <c:showDLblsOverMax val="0"/>
  </c:chart>
  <c:spPr>
    <a:gradFill>
      <a:gsLst>
        <a:gs pos="0">
          <a:schemeClr val="bg1"/>
        </a:gs>
        <a:gs pos="100000">
          <a:srgbClr val="FFFFCC">
            <a:alpha val="77000"/>
          </a:srgbClr>
        </a:gs>
        <a:gs pos="45000">
          <a:srgbClr val="FBFDFF"/>
        </a:gs>
      </a:gsLst>
      <a:lin ang="5400000" scaled="0"/>
    </a:gradFill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800697-A84E-410B-B998-A9E20A0EBCAF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5C79E7C-FB91-4696-B130-6FF7DA160D9F}">
      <dgm:prSet phldrT="[Текст]"/>
      <dgm:spPr/>
      <dgm:t>
        <a:bodyPr/>
        <a:lstStyle/>
        <a:p>
          <a:pPr algn="just"/>
          <a:r>
            <a:rPr lang="uk-UA" b="1" dirty="0" smtClean="0"/>
            <a:t>Відповідно до зазначеної мети в роботі поставлено такі задачі: </a:t>
          </a:r>
          <a:endParaRPr lang="uk-UA" b="1" dirty="0"/>
        </a:p>
      </dgm:t>
    </dgm:pt>
    <dgm:pt modelId="{3A7DA994-5D31-41B7-B2C5-F1D52AF466C0}" type="parTrans" cxnId="{7D82A349-C3C3-4F0F-B7DB-6CB73C8FE17D}">
      <dgm:prSet/>
      <dgm:spPr/>
      <dgm:t>
        <a:bodyPr/>
        <a:lstStyle/>
        <a:p>
          <a:pPr algn="just"/>
          <a:endParaRPr lang="uk-UA"/>
        </a:p>
      </dgm:t>
    </dgm:pt>
    <dgm:pt modelId="{10FCC489-9D76-4E42-9396-8C6E01E206EF}" type="sibTrans" cxnId="{7D82A349-C3C3-4F0F-B7DB-6CB73C8FE17D}">
      <dgm:prSet/>
      <dgm:spPr/>
      <dgm:t>
        <a:bodyPr/>
        <a:lstStyle/>
        <a:p>
          <a:pPr algn="just"/>
          <a:endParaRPr lang="uk-UA"/>
        </a:p>
      </dgm:t>
    </dgm:pt>
    <dgm:pt modelId="{593BDBAB-E9BD-4CBE-AEF5-74B564FCA0FC}">
      <dgm:prSet phldrT="[Текст]"/>
      <dgm:spPr/>
      <dgm:t>
        <a:bodyPr/>
        <a:lstStyle/>
        <a:p>
          <a:pPr algn="just"/>
          <a:r>
            <a:rPr lang="uk-UA" dirty="0" smtClean="0"/>
            <a:t>– розкрити економічну сутність і зміст поняття «економічна ефективність роботи </a:t>
          </a:r>
          <a:r>
            <a:rPr lang="x-none" smtClean="0"/>
            <a:t>технологічного автотранспорту</a:t>
          </a:r>
          <a:r>
            <a:rPr lang="uk-UA" dirty="0" smtClean="0"/>
            <a:t> спеціалізованих кар’єрів» та розглянуті існуючі методи її визначення; </a:t>
          </a:r>
          <a:endParaRPr lang="uk-UA" dirty="0"/>
        </a:p>
      </dgm:t>
    </dgm:pt>
    <dgm:pt modelId="{DB98A25F-6FEE-4637-A2B7-88FB412367B6}" type="parTrans" cxnId="{594D2CD1-4F61-4793-9408-4B18E20F737F}">
      <dgm:prSet/>
      <dgm:spPr/>
      <dgm:t>
        <a:bodyPr/>
        <a:lstStyle/>
        <a:p>
          <a:pPr algn="just"/>
          <a:endParaRPr lang="uk-UA"/>
        </a:p>
      </dgm:t>
    </dgm:pt>
    <dgm:pt modelId="{488833E4-6542-489D-AC84-EF787CA494BD}" type="sibTrans" cxnId="{594D2CD1-4F61-4793-9408-4B18E20F737F}">
      <dgm:prSet/>
      <dgm:spPr/>
      <dgm:t>
        <a:bodyPr/>
        <a:lstStyle/>
        <a:p>
          <a:pPr algn="just"/>
          <a:endParaRPr lang="uk-UA"/>
        </a:p>
      </dgm:t>
    </dgm:pt>
    <dgm:pt modelId="{5C17EF86-031B-46F3-BB1E-B58FB06DA800}">
      <dgm:prSet phldrT="[Текст]"/>
      <dgm:spPr/>
      <dgm:t>
        <a:bodyPr/>
        <a:lstStyle/>
        <a:p>
          <a:pPr algn="just"/>
          <a:r>
            <a:rPr lang="uk-UA" dirty="0" smtClean="0"/>
            <a:t>– дослідити фактори, що впливають на ефективність роботи </a:t>
          </a:r>
          <a:r>
            <a:rPr lang="x-none" smtClean="0"/>
            <a:t>технологічного автотранспорту</a:t>
          </a:r>
          <a:r>
            <a:rPr lang="uk-UA" dirty="0" smtClean="0"/>
            <a:t> спеціалізованих кар’єрів з метою врахування зміни умов зовнішнього (конкурентного) середовища; </a:t>
          </a:r>
          <a:endParaRPr lang="uk-UA" dirty="0"/>
        </a:p>
      </dgm:t>
    </dgm:pt>
    <dgm:pt modelId="{5E494CB3-D58A-4010-8181-87A4ED7E2B73}" type="parTrans" cxnId="{2B4586D6-DBC3-490E-85AE-7694E552BDAF}">
      <dgm:prSet/>
      <dgm:spPr/>
      <dgm:t>
        <a:bodyPr/>
        <a:lstStyle/>
        <a:p>
          <a:pPr algn="just"/>
          <a:endParaRPr lang="uk-UA"/>
        </a:p>
      </dgm:t>
    </dgm:pt>
    <dgm:pt modelId="{5368ECF6-01B7-4D8A-B141-9DD754F61859}" type="sibTrans" cxnId="{2B4586D6-DBC3-490E-85AE-7694E552BDAF}">
      <dgm:prSet/>
      <dgm:spPr/>
      <dgm:t>
        <a:bodyPr/>
        <a:lstStyle/>
        <a:p>
          <a:pPr algn="just"/>
          <a:endParaRPr lang="uk-UA"/>
        </a:p>
      </dgm:t>
    </dgm:pt>
    <dgm:pt modelId="{6F16C9A9-3343-4F40-80B4-FC9E86B4F74F}">
      <dgm:prSet/>
      <dgm:spPr/>
      <dgm:t>
        <a:bodyPr/>
        <a:lstStyle/>
        <a:p>
          <a:pPr algn="just"/>
          <a:r>
            <a:rPr lang="uk-UA" dirty="0" smtClean="0"/>
            <a:t>– удосконалити методичний підхід до вибору критерію ефективності роботи технологічного автотранспорту спеціалізованих кар’єрів з додатковим урахуванням впливу факторів зовнішнього середовища, на основі якого визначити ймовірність застосування такого критерію для технологічного автотранспорту спеціалізованих кар’єрів у кожному з трьох можливих значень: питомі витрати палива – продуктивність – транспортна робота; </a:t>
          </a:r>
          <a:endParaRPr lang="uk-UA" dirty="0"/>
        </a:p>
      </dgm:t>
    </dgm:pt>
    <dgm:pt modelId="{4369A347-DB3F-475D-A4C7-D93EAFCE76CB}" type="parTrans" cxnId="{1A79F945-DE44-43B4-A836-FEEAEFD2E2A2}">
      <dgm:prSet/>
      <dgm:spPr/>
      <dgm:t>
        <a:bodyPr/>
        <a:lstStyle/>
        <a:p>
          <a:pPr algn="just"/>
          <a:endParaRPr lang="uk-UA"/>
        </a:p>
      </dgm:t>
    </dgm:pt>
    <dgm:pt modelId="{0319E1A9-7ACE-46E2-B29E-115D0AD2C720}" type="sibTrans" cxnId="{1A79F945-DE44-43B4-A836-FEEAEFD2E2A2}">
      <dgm:prSet/>
      <dgm:spPr/>
      <dgm:t>
        <a:bodyPr/>
        <a:lstStyle/>
        <a:p>
          <a:pPr algn="just"/>
          <a:endParaRPr lang="uk-UA"/>
        </a:p>
      </dgm:t>
    </dgm:pt>
    <dgm:pt modelId="{B77B71F6-22F7-4B6E-8AC8-3881F9B2000D}">
      <dgm:prSet/>
      <dgm:spPr/>
      <dgm:t>
        <a:bodyPr/>
        <a:lstStyle/>
        <a:p>
          <a:pPr algn="just"/>
          <a:r>
            <a:rPr lang="uk-UA" dirty="0" smtClean="0"/>
            <a:t>– удосконалити методику визначення </a:t>
          </a:r>
          <a:r>
            <a:rPr lang="uk-UA" dirty="0" err="1" smtClean="0"/>
            <a:t>критеріальних</a:t>
          </a:r>
          <a:r>
            <a:rPr lang="uk-UA" dirty="0" smtClean="0"/>
            <a:t> показників ефективності роботи технологічного автотранспорту спеціалізованих кар’єрів у натурально-речовій формі.</a:t>
          </a:r>
          <a:endParaRPr lang="uk-UA" dirty="0">
            <a:effectLst/>
          </a:endParaRPr>
        </a:p>
      </dgm:t>
    </dgm:pt>
    <dgm:pt modelId="{47482BDE-D0F2-4B0A-83AE-3F3E86FA2023}" type="parTrans" cxnId="{8506F720-89F2-4633-A664-800DFEB804CC}">
      <dgm:prSet/>
      <dgm:spPr/>
      <dgm:t>
        <a:bodyPr/>
        <a:lstStyle/>
        <a:p>
          <a:pPr algn="just"/>
          <a:endParaRPr lang="uk-UA"/>
        </a:p>
      </dgm:t>
    </dgm:pt>
    <dgm:pt modelId="{B454FB89-C091-41A2-B615-18289CE06214}" type="sibTrans" cxnId="{8506F720-89F2-4633-A664-800DFEB804CC}">
      <dgm:prSet/>
      <dgm:spPr/>
      <dgm:t>
        <a:bodyPr/>
        <a:lstStyle/>
        <a:p>
          <a:pPr algn="just"/>
          <a:endParaRPr lang="uk-UA"/>
        </a:p>
      </dgm:t>
    </dgm:pt>
    <dgm:pt modelId="{64E34DF5-CC8B-4038-8373-A62C6BE03899}" type="pres">
      <dgm:prSet presAssocID="{47800697-A84E-410B-B998-A9E20A0EBC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EB599814-3A08-4C3A-A6B9-6881BE591988}" type="pres">
      <dgm:prSet presAssocID="{55C79E7C-FB91-4696-B130-6FF7DA160D9F}" presName="root" presStyleCnt="0"/>
      <dgm:spPr/>
    </dgm:pt>
    <dgm:pt modelId="{CE0284A0-13D5-463D-9ED2-4D5A98AEE9AC}" type="pres">
      <dgm:prSet presAssocID="{55C79E7C-FB91-4696-B130-6FF7DA160D9F}" presName="rootComposite" presStyleCnt="0"/>
      <dgm:spPr/>
    </dgm:pt>
    <dgm:pt modelId="{4310F527-E587-4322-BA8E-5286775C1843}" type="pres">
      <dgm:prSet presAssocID="{55C79E7C-FB91-4696-B130-6FF7DA160D9F}" presName="rootText" presStyleLbl="node1" presStyleIdx="0" presStyleCnt="1" custScaleX="758762"/>
      <dgm:spPr/>
      <dgm:t>
        <a:bodyPr/>
        <a:lstStyle/>
        <a:p>
          <a:endParaRPr lang="uk-UA"/>
        </a:p>
      </dgm:t>
    </dgm:pt>
    <dgm:pt modelId="{409F1CF9-EA0F-4CDD-9197-5756820AC2D0}" type="pres">
      <dgm:prSet presAssocID="{55C79E7C-FB91-4696-B130-6FF7DA160D9F}" presName="rootConnector" presStyleLbl="node1" presStyleIdx="0" presStyleCnt="1"/>
      <dgm:spPr/>
      <dgm:t>
        <a:bodyPr/>
        <a:lstStyle/>
        <a:p>
          <a:endParaRPr lang="uk-UA"/>
        </a:p>
      </dgm:t>
    </dgm:pt>
    <dgm:pt modelId="{543EDB68-D7DB-4BDD-A093-D3722A01AA66}" type="pres">
      <dgm:prSet presAssocID="{55C79E7C-FB91-4696-B130-6FF7DA160D9F}" presName="childShape" presStyleCnt="0"/>
      <dgm:spPr/>
    </dgm:pt>
    <dgm:pt modelId="{A4CB55AD-F6AC-4AE8-8511-EF9A0F153258}" type="pres">
      <dgm:prSet presAssocID="{DB98A25F-6FEE-4637-A2B7-88FB412367B6}" presName="Name13" presStyleLbl="parChTrans1D2" presStyleIdx="0" presStyleCnt="4"/>
      <dgm:spPr/>
      <dgm:t>
        <a:bodyPr/>
        <a:lstStyle/>
        <a:p>
          <a:endParaRPr lang="uk-UA"/>
        </a:p>
      </dgm:t>
    </dgm:pt>
    <dgm:pt modelId="{B2412A2C-4F51-4960-82AF-99C6C2A95B95}" type="pres">
      <dgm:prSet presAssocID="{593BDBAB-E9BD-4CBE-AEF5-74B564FCA0FC}" presName="childText" presStyleLbl="bgAcc1" presStyleIdx="0" presStyleCnt="4" custScaleX="1022622" custScaleY="15248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AB9A262-2279-4E9B-A481-9841814DEB41}" type="pres">
      <dgm:prSet presAssocID="{5E494CB3-D58A-4010-8181-87A4ED7E2B73}" presName="Name13" presStyleLbl="parChTrans1D2" presStyleIdx="1" presStyleCnt="4"/>
      <dgm:spPr/>
      <dgm:t>
        <a:bodyPr/>
        <a:lstStyle/>
        <a:p>
          <a:endParaRPr lang="uk-UA"/>
        </a:p>
      </dgm:t>
    </dgm:pt>
    <dgm:pt modelId="{4049C671-9D19-4DCF-BD04-98ED14496001}" type="pres">
      <dgm:prSet presAssocID="{5C17EF86-031B-46F3-BB1E-B58FB06DA800}" presName="childText" presStyleLbl="bgAcc1" presStyleIdx="1" presStyleCnt="4" custScaleX="1022125" custScaleY="13882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BB9D93D-6299-41C2-B38C-9E96F8CC4BB5}" type="pres">
      <dgm:prSet presAssocID="{4369A347-DB3F-475D-A4C7-D93EAFCE76CB}" presName="Name13" presStyleLbl="parChTrans1D2" presStyleIdx="2" presStyleCnt="4"/>
      <dgm:spPr/>
      <dgm:t>
        <a:bodyPr/>
        <a:lstStyle/>
        <a:p>
          <a:endParaRPr lang="uk-UA"/>
        </a:p>
      </dgm:t>
    </dgm:pt>
    <dgm:pt modelId="{72810AA6-0ECB-4212-A5D8-EAF2B989B959}" type="pres">
      <dgm:prSet presAssocID="{6F16C9A9-3343-4F40-80B4-FC9E86B4F74F}" presName="childText" presStyleLbl="bgAcc1" presStyleIdx="2" presStyleCnt="4" custScaleX="1014866" custScaleY="27453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951A044-20BC-4ED4-B7EF-155305BF887C}" type="pres">
      <dgm:prSet presAssocID="{47482BDE-D0F2-4B0A-83AE-3F3E86FA2023}" presName="Name13" presStyleLbl="parChTrans1D2" presStyleIdx="3" presStyleCnt="4"/>
      <dgm:spPr/>
      <dgm:t>
        <a:bodyPr/>
        <a:lstStyle/>
        <a:p>
          <a:endParaRPr lang="uk-UA"/>
        </a:p>
      </dgm:t>
    </dgm:pt>
    <dgm:pt modelId="{33F10768-C2FE-400A-A440-338AEF216E58}" type="pres">
      <dgm:prSet presAssocID="{B77B71F6-22F7-4B6E-8AC8-3881F9B2000D}" presName="childText" presStyleLbl="bgAcc1" presStyleIdx="3" presStyleCnt="4" custScaleX="1014429" custScaleY="10193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F3B4034-B986-4AC0-A7EF-67845E8D3013}" type="presOf" srcId="{DB98A25F-6FEE-4637-A2B7-88FB412367B6}" destId="{A4CB55AD-F6AC-4AE8-8511-EF9A0F153258}" srcOrd="0" destOrd="0" presId="urn:microsoft.com/office/officeart/2005/8/layout/hierarchy3"/>
    <dgm:cxn modelId="{229C386A-493A-4658-90FB-7794CD670751}" type="presOf" srcId="{5C17EF86-031B-46F3-BB1E-B58FB06DA800}" destId="{4049C671-9D19-4DCF-BD04-98ED14496001}" srcOrd="0" destOrd="0" presId="urn:microsoft.com/office/officeart/2005/8/layout/hierarchy3"/>
    <dgm:cxn modelId="{8506F720-89F2-4633-A664-800DFEB804CC}" srcId="{55C79E7C-FB91-4696-B130-6FF7DA160D9F}" destId="{B77B71F6-22F7-4B6E-8AC8-3881F9B2000D}" srcOrd="3" destOrd="0" parTransId="{47482BDE-D0F2-4B0A-83AE-3F3E86FA2023}" sibTransId="{B454FB89-C091-41A2-B615-18289CE06214}"/>
    <dgm:cxn modelId="{CB8552B8-EC44-4C16-8F16-4B0614D3120B}" type="presOf" srcId="{593BDBAB-E9BD-4CBE-AEF5-74B564FCA0FC}" destId="{B2412A2C-4F51-4960-82AF-99C6C2A95B95}" srcOrd="0" destOrd="0" presId="urn:microsoft.com/office/officeart/2005/8/layout/hierarchy3"/>
    <dgm:cxn modelId="{05BD26DF-8002-4587-B920-17791844BC17}" type="presOf" srcId="{5E494CB3-D58A-4010-8181-87A4ED7E2B73}" destId="{3AB9A262-2279-4E9B-A481-9841814DEB41}" srcOrd="0" destOrd="0" presId="urn:microsoft.com/office/officeart/2005/8/layout/hierarchy3"/>
    <dgm:cxn modelId="{A55FED55-80C6-4D8D-BF76-1EFB3FB4D84D}" type="presOf" srcId="{4369A347-DB3F-475D-A4C7-D93EAFCE76CB}" destId="{9BB9D93D-6299-41C2-B38C-9E96F8CC4BB5}" srcOrd="0" destOrd="0" presId="urn:microsoft.com/office/officeart/2005/8/layout/hierarchy3"/>
    <dgm:cxn modelId="{2B4586D6-DBC3-490E-85AE-7694E552BDAF}" srcId="{55C79E7C-FB91-4696-B130-6FF7DA160D9F}" destId="{5C17EF86-031B-46F3-BB1E-B58FB06DA800}" srcOrd="1" destOrd="0" parTransId="{5E494CB3-D58A-4010-8181-87A4ED7E2B73}" sibTransId="{5368ECF6-01B7-4D8A-B141-9DD754F61859}"/>
    <dgm:cxn modelId="{005730E4-53C7-429E-829D-260B50FBEBCB}" type="presOf" srcId="{55C79E7C-FB91-4696-B130-6FF7DA160D9F}" destId="{409F1CF9-EA0F-4CDD-9197-5756820AC2D0}" srcOrd="1" destOrd="0" presId="urn:microsoft.com/office/officeart/2005/8/layout/hierarchy3"/>
    <dgm:cxn modelId="{41FC2EB4-06F7-4007-B407-9C9F82A56929}" type="presOf" srcId="{B77B71F6-22F7-4B6E-8AC8-3881F9B2000D}" destId="{33F10768-C2FE-400A-A440-338AEF216E58}" srcOrd="0" destOrd="0" presId="urn:microsoft.com/office/officeart/2005/8/layout/hierarchy3"/>
    <dgm:cxn modelId="{594D2CD1-4F61-4793-9408-4B18E20F737F}" srcId="{55C79E7C-FB91-4696-B130-6FF7DA160D9F}" destId="{593BDBAB-E9BD-4CBE-AEF5-74B564FCA0FC}" srcOrd="0" destOrd="0" parTransId="{DB98A25F-6FEE-4637-A2B7-88FB412367B6}" sibTransId="{488833E4-6542-489D-AC84-EF787CA494BD}"/>
    <dgm:cxn modelId="{1A79F945-DE44-43B4-A836-FEEAEFD2E2A2}" srcId="{55C79E7C-FB91-4696-B130-6FF7DA160D9F}" destId="{6F16C9A9-3343-4F40-80B4-FC9E86B4F74F}" srcOrd="2" destOrd="0" parTransId="{4369A347-DB3F-475D-A4C7-D93EAFCE76CB}" sibTransId="{0319E1A9-7ACE-46E2-B29E-115D0AD2C720}"/>
    <dgm:cxn modelId="{291B6819-E8BC-4D1F-8EBB-460FDEDD08C7}" type="presOf" srcId="{47482BDE-D0F2-4B0A-83AE-3F3E86FA2023}" destId="{0951A044-20BC-4ED4-B7EF-155305BF887C}" srcOrd="0" destOrd="0" presId="urn:microsoft.com/office/officeart/2005/8/layout/hierarchy3"/>
    <dgm:cxn modelId="{23DE4DB2-1D63-4660-B0AF-1E46A2316432}" type="presOf" srcId="{47800697-A84E-410B-B998-A9E20A0EBCAF}" destId="{64E34DF5-CC8B-4038-8373-A62C6BE03899}" srcOrd="0" destOrd="0" presId="urn:microsoft.com/office/officeart/2005/8/layout/hierarchy3"/>
    <dgm:cxn modelId="{51F60BE9-E198-4071-834E-AAF8B7A28CA4}" type="presOf" srcId="{55C79E7C-FB91-4696-B130-6FF7DA160D9F}" destId="{4310F527-E587-4322-BA8E-5286775C1843}" srcOrd="0" destOrd="0" presId="urn:microsoft.com/office/officeart/2005/8/layout/hierarchy3"/>
    <dgm:cxn modelId="{8F561A72-265E-4EFF-B5C6-523045287F5B}" type="presOf" srcId="{6F16C9A9-3343-4F40-80B4-FC9E86B4F74F}" destId="{72810AA6-0ECB-4212-A5D8-EAF2B989B959}" srcOrd="0" destOrd="0" presId="urn:microsoft.com/office/officeart/2005/8/layout/hierarchy3"/>
    <dgm:cxn modelId="{7D82A349-C3C3-4F0F-B7DB-6CB73C8FE17D}" srcId="{47800697-A84E-410B-B998-A9E20A0EBCAF}" destId="{55C79E7C-FB91-4696-B130-6FF7DA160D9F}" srcOrd="0" destOrd="0" parTransId="{3A7DA994-5D31-41B7-B2C5-F1D52AF466C0}" sibTransId="{10FCC489-9D76-4E42-9396-8C6E01E206EF}"/>
    <dgm:cxn modelId="{FAD6905F-BF24-4157-809D-16EB13111E81}" type="presParOf" srcId="{64E34DF5-CC8B-4038-8373-A62C6BE03899}" destId="{EB599814-3A08-4C3A-A6B9-6881BE591988}" srcOrd="0" destOrd="0" presId="urn:microsoft.com/office/officeart/2005/8/layout/hierarchy3"/>
    <dgm:cxn modelId="{547A5C63-6DAA-49E8-8AD5-C45C13C9189B}" type="presParOf" srcId="{EB599814-3A08-4C3A-A6B9-6881BE591988}" destId="{CE0284A0-13D5-463D-9ED2-4D5A98AEE9AC}" srcOrd="0" destOrd="0" presId="urn:microsoft.com/office/officeart/2005/8/layout/hierarchy3"/>
    <dgm:cxn modelId="{CDBC5E8D-FF10-474A-A07C-85603A394FC4}" type="presParOf" srcId="{CE0284A0-13D5-463D-9ED2-4D5A98AEE9AC}" destId="{4310F527-E587-4322-BA8E-5286775C1843}" srcOrd="0" destOrd="0" presId="urn:microsoft.com/office/officeart/2005/8/layout/hierarchy3"/>
    <dgm:cxn modelId="{5756F71C-98DC-4752-B634-C749B1D23067}" type="presParOf" srcId="{CE0284A0-13D5-463D-9ED2-4D5A98AEE9AC}" destId="{409F1CF9-EA0F-4CDD-9197-5756820AC2D0}" srcOrd="1" destOrd="0" presId="urn:microsoft.com/office/officeart/2005/8/layout/hierarchy3"/>
    <dgm:cxn modelId="{08468FD1-F8FF-40D8-9E69-806E68764CA6}" type="presParOf" srcId="{EB599814-3A08-4C3A-A6B9-6881BE591988}" destId="{543EDB68-D7DB-4BDD-A093-D3722A01AA66}" srcOrd="1" destOrd="0" presId="urn:microsoft.com/office/officeart/2005/8/layout/hierarchy3"/>
    <dgm:cxn modelId="{001F3978-6806-4B7F-898D-C3C01F04C562}" type="presParOf" srcId="{543EDB68-D7DB-4BDD-A093-D3722A01AA66}" destId="{A4CB55AD-F6AC-4AE8-8511-EF9A0F153258}" srcOrd="0" destOrd="0" presId="urn:microsoft.com/office/officeart/2005/8/layout/hierarchy3"/>
    <dgm:cxn modelId="{15E97417-88E1-439D-AD42-03B94469E5B1}" type="presParOf" srcId="{543EDB68-D7DB-4BDD-A093-D3722A01AA66}" destId="{B2412A2C-4F51-4960-82AF-99C6C2A95B95}" srcOrd="1" destOrd="0" presId="urn:microsoft.com/office/officeart/2005/8/layout/hierarchy3"/>
    <dgm:cxn modelId="{C9A1D41B-D131-48C0-BFA5-567DFB0D7E41}" type="presParOf" srcId="{543EDB68-D7DB-4BDD-A093-D3722A01AA66}" destId="{3AB9A262-2279-4E9B-A481-9841814DEB41}" srcOrd="2" destOrd="0" presId="urn:microsoft.com/office/officeart/2005/8/layout/hierarchy3"/>
    <dgm:cxn modelId="{37784ACD-9B94-4DC2-80A0-C265EF69655C}" type="presParOf" srcId="{543EDB68-D7DB-4BDD-A093-D3722A01AA66}" destId="{4049C671-9D19-4DCF-BD04-98ED14496001}" srcOrd="3" destOrd="0" presId="urn:microsoft.com/office/officeart/2005/8/layout/hierarchy3"/>
    <dgm:cxn modelId="{E8F5656F-1A66-4DEE-88BB-E26B1BCF8754}" type="presParOf" srcId="{543EDB68-D7DB-4BDD-A093-D3722A01AA66}" destId="{9BB9D93D-6299-41C2-B38C-9E96F8CC4BB5}" srcOrd="4" destOrd="0" presId="urn:microsoft.com/office/officeart/2005/8/layout/hierarchy3"/>
    <dgm:cxn modelId="{BB30239B-86AC-4280-92C8-A4E0EBBAD8BE}" type="presParOf" srcId="{543EDB68-D7DB-4BDD-A093-D3722A01AA66}" destId="{72810AA6-0ECB-4212-A5D8-EAF2B989B959}" srcOrd="5" destOrd="0" presId="urn:microsoft.com/office/officeart/2005/8/layout/hierarchy3"/>
    <dgm:cxn modelId="{9E330025-45D9-4EE9-B1DB-3898B034259F}" type="presParOf" srcId="{543EDB68-D7DB-4BDD-A093-D3722A01AA66}" destId="{0951A044-20BC-4ED4-B7EF-155305BF887C}" srcOrd="6" destOrd="0" presId="urn:microsoft.com/office/officeart/2005/8/layout/hierarchy3"/>
    <dgm:cxn modelId="{E07531AE-35DA-4B3F-9A88-D0C976DA72F4}" type="presParOf" srcId="{543EDB68-D7DB-4BDD-A093-D3722A01AA66}" destId="{33F10768-C2FE-400A-A440-338AEF216E5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4C87EA-445E-4E38-AA2C-87216C449EA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51F363F-4FAA-418B-99CD-3A19922979AF}">
      <dgm:prSet phldrT="[Текст]"/>
      <dgm:spPr/>
      <dgm:t>
        <a:bodyPr/>
        <a:lstStyle/>
        <a:p>
          <a:r>
            <a:rPr lang="uk-UA" b="1" u="sng" dirty="0" smtClean="0">
              <a:latin typeface="Times New Roman" pitchFamily="18" charset="0"/>
              <a:cs typeface="Times New Roman" pitchFamily="18" charset="0"/>
            </a:rPr>
            <a:t>Метою роботи є</a:t>
          </a:r>
          <a:r>
            <a:rPr lang="ru-RU" b="1" u="sng" dirty="0" smtClean="0">
              <a:latin typeface="Times New Roman" pitchFamily="18" charset="0"/>
              <a:cs typeface="Times New Roman" pitchFamily="18" charset="0"/>
            </a:rPr>
            <a:t>:</a:t>
          </a:r>
          <a:endParaRPr lang="uk-UA" dirty="0"/>
        </a:p>
      </dgm:t>
    </dgm:pt>
    <dgm:pt modelId="{29B6C208-F715-4BAB-8841-F58A314D0D63}" type="parTrans" cxnId="{81069C8D-D054-4B66-8026-5E5842C9DED2}">
      <dgm:prSet/>
      <dgm:spPr/>
      <dgm:t>
        <a:bodyPr/>
        <a:lstStyle/>
        <a:p>
          <a:endParaRPr lang="uk-UA"/>
        </a:p>
      </dgm:t>
    </dgm:pt>
    <dgm:pt modelId="{0C90E46D-E1F4-470D-8BA5-F9DFB1C81D28}" type="sibTrans" cxnId="{81069C8D-D054-4B66-8026-5E5842C9DED2}">
      <dgm:prSet/>
      <dgm:spPr/>
      <dgm:t>
        <a:bodyPr/>
        <a:lstStyle/>
        <a:p>
          <a:endParaRPr lang="uk-UA"/>
        </a:p>
      </dgm:t>
    </dgm:pt>
    <dgm:pt modelId="{EC414F6C-EBE1-4AA8-BFC3-9D3405818E7B}">
      <dgm:prSet phldrT="[Текст]"/>
      <dgm:spPr/>
      <dgm:t>
        <a:bodyPr/>
        <a:lstStyle/>
        <a:p>
          <a:pPr algn="l"/>
          <a:r>
            <a:rPr lang="x-none" smtClean="0"/>
            <a:t>розробка теоретичних та методичних положень, а також практичних рекомендацій щодо вдосконалення методів оцінки економічної ефективності роботи технологічного автотранспорту шляхом застосування динамічного підходу до вибору критерію її оцінки</a:t>
          </a:r>
          <a:endParaRPr lang="uk-UA" dirty="0"/>
        </a:p>
      </dgm:t>
    </dgm:pt>
    <dgm:pt modelId="{15C4E95D-C3FD-482B-A7E3-F3E38066421C}" type="parTrans" cxnId="{FC1A1F1D-A1FF-4AF6-BBB6-766AFA1C46F4}">
      <dgm:prSet/>
      <dgm:spPr/>
      <dgm:t>
        <a:bodyPr/>
        <a:lstStyle/>
        <a:p>
          <a:endParaRPr lang="uk-UA"/>
        </a:p>
      </dgm:t>
    </dgm:pt>
    <dgm:pt modelId="{3BA68E8A-6B4A-4CAD-A0EE-516B5D172418}" type="sibTrans" cxnId="{FC1A1F1D-A1FF-4AF6-BBB6-766AFA1C46F4}">
      <dgm:prSet/>
      <dgm:spPr/>
      <dgm:t>
        <a:bodyPr/>
        <a:lstStyle/>
        <a:p>
          <a:endParaRPr lang="uk-UA"/>
        </a:p>
      </dgm:t>
    </dgm:pt>
    <dgm:pt modelId="{EF67C3B6-2FF2-46F4-B6F4-6987779959AE}" type="pres">
      <dgm:prSet presAssocID="{EE4C87EA-445E-4E38-AA2C-87216C449E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4CB5F12-660F-428E-AA00-4CB70224FA2E}" type="pres">
      <dgm:prSet presAssocID="{A51F363F-4FAA-418B-99CD-3A19922979AF}" presName="parentText" presStyleLbl="node1" presStyleIdx="0" presStyleCnt="1" custScaleX="76577" custLinFactNeighborX="-10590" custLinFactNeighborY="-1989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11EB15-8ADD-44A9-AFA3-0A3C657D0302}" type="pres">
      <dgm:prSet presAssocID="{A51F363F-4FAA-418B-99CD-3A19922979A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8ECED98-D8ED-4FD6-87B6-AC1DB3DABE8C}" type="presOf" srcId="{A51F363F-4FAA-418B-99CD-3A19922979AF}" destId="{54CB5F12-660F-428E-AA00-4CB70224FA2E}" srcOrd="0" destOrd="0" presId="urn:microsoft.com/office/officeart/2005/8/layout/vList2"/>
    <dgm:cxn modelId="{FC1A1F1D-A1FF-4AF6-BBB6-766AFA1C46F4}" srcId="{A51F363F-4FAA-418B-99CD-3A19922979AF}" destId="{EC414F6C-EBE1-4AA8-BFC3-9D3405818E7B}" srcOrd="0" destOrd="0" parTransId="{15C4E95D-C3FD-482B-A7E3-F3E38066421C}" sibTransId="{3BA68E8A-6B4A-4CAD-A0EE-516B5D172418}"/>
    <dgm:cxn modelId="{81069C8D-D054-4B66-8026-5E5842C9DED2}" srcId="{EE4C87EA-445E-4E38-AA2C-87216C449EA3}" destId="{A51F363F-4FAA-418B-99CD-3A19922979AF}" srcOrd="0" destOrd="0" parTransId="{29B6C208-F715-4BAB-8841-F58A314D0D63}" sibTransId="{0C90E46D-E1F4-470D-8BA5-F9DFB1C81D28}"/>
    <dgm:cxn modelId="{20796648-450B-41DE-BB39-A14D9DE5E8B1}" type="presOf" srcId="{EE4C87EA-445E-4E38-AA2C-87216C449EA3}" destId="{EF67C3B6-2FF2-46F4-B6F4-6987779959AE}" srcOrd="0" destOrd="0" presId="urn:microsoft.com/office/officeart/2005/8/layout/vList2"/>
    <dgm:cxn modelId="{AA6E609C-CC6E-4EFF-8926-ADCF4C91C3AE}" type="presOf" srcId="{EC414F6C-EBE1-4AA8-BFC3-9D3405818E7B}" destId="{2011EB15-8ADD-44A9-AFA3-0A3C657D0302}" srcOrd="0" destOrd="0" presId="urn:microsoft.com/office/officeart/2005/8/layout/vList2"/>
    <dgm:cxn modelId="{45086892-F2BC-40E3-AE7D-BA481AFB3EE2}" type="presParOf" srcId="{EF67C3B6-2FF2-46F4-B6F4-6987779959AE}" destId="{54CB5F12-660F-428E-AA00-4CB70224FA2E}" srcOrd="0" destOrd="0" presId="urn:microsoft.com/office/officeart/2005/8/layout/vList2"/>
    <dgm:cxn modelId="{B105E00A-1949-4CEE-8D01-0B7CAABDB740}" type="presParOf" srcId="{EF67C3B6-2FF2-46F4-B6F4-6987779959AE}" destId="{2011EB15-8ADD-44A9-AFA3-0A3C657D030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BF388D-B266-49B4-AE42-58A08DF3F7AF}" type="doc">
      <dgm:prSet loTypeId="urn:microsoft.com/office/officeart/2005/8/layout/hLis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4313923-A862-43D9-A532-A8258EFB071C}">
      <dgm:prSet phldrT="[Текст]" phldr="1"/>
      <dgm:spPr/>
      <dgm:t>
        <a:bodyPr/>
        <a:lstStyle/>
        <a:p>
          <a:endParaRPr lang="uk-UA" dirty="0"/>
        </a:p>
      </dgm:t>
    </dgm:pt>
    <dgm:pt modelId="{2D43EDB1-B2CB-4331-808F-50FB177C0091}" type="parTrans" cxnId="{6C8BCFB5-73F6-4048-8996-B92ED1274A21}">
      <dgm:prSet/>
      <dgm:spPr/>
      <dgm:t>
        <a:bodyPr/>
        <a:lstStyle/>
        <a:p>
          <a:endParaRPr lang="uk-UA"/>
        </a:p>
      </dgm:t>
    </dgm:pt>
    <dgm:pt modelId="{1E1EF9A2-CF25-4907-BC8A-C85C5CB4755C}" type="sibTrans" cxnId="{6C8BCFB5-73F6-4048-8996-B92ED1274A21}">
      <dgm:prSet/>
      <dgm:spPr/>
      <dgm:t>
        <a:bodyPr/>
        <a:lstStyle/>
        <a:p>
          <a:endParaRPr lang="uk-UA"/>
        </a:p>
      </dgm:t>
    </dgm:pt>
    <dgm:pt modelId="{D06D3086-E6B7-4BCE-B058-18D5C7F9EB68}">
      <dgm:prSet phldrT="[Текст]" custT="1"/>
      <dgm:spPr/>
      <dgm:t>
        <a:bodyPr tIns="180000"/>
        <a:lstStyle/>
        <a:p>
          <a:pPr algn="just"/>
          <a:r>
            <a:rPr lang="x-none" sz="1600" b="1" smtClean="0">
              <a:solidFill>
                <a:srgbClr val="FFFF00"/>
              </a:solidFill>
            </a:rPr>
            <a:t>розкрити економічну сутність і зміст поняття «економічна ефективність роботи техно</a:t>
          </a:r>
          <a:r>
            <a:rPr lang="uk-UA" sz="1600" b="1" dirty="0" smtClean="0">
              <a:solidFill>
                <a:srgbClr val="FFFF00"/>
              </a:solidFill>
            </a:rPr>
            <a:t>-</a:t>
          </a:r>
          <a:r>
            <a:rPr lang="x-none" sz="1600" b="1" smtClean="0">
              <a:solidFill>
                <a:srgbClr val="FFFF00"/>
              </a:solidFill>
            </a:rPr>
            <a:t>логічного автотранспорту» та розглянути існуючі методи її визначення</a:t>
          </a:r>
          <a:endParaRPr lang="uk-UA" sz="1600" b="1" dirty="0">
            <a:solidFill>
              <a:srgbClr val="FFFF00"/>
            </a:solidFill>
          </a:endParaRPr>
        </a:p>
      </dgm:t>
    </dgm:pt>
    <dgm:pt modelId="{4BD0D596-6F4A-48A9-BD4A-326249F11469}" type="parTrans" cxnId="{02026405-CF96-4956-9251-E9571D38DE3A}">
      <dgm:prSet/>
      <dgm:spPr/>
      <dgm:t>
        <a:bodyPr/>
        <a:lstStyle/>
        <a:p>
          <a:endParaRPr lang="uk-UA"/>
        </a:p>
      </dgm:t>
    </dgm:pt>
    <dgm:pt modelId="{FE71F1DF-5891-4E93-9F10-FBCBD988AA61}" type="sibTrans" cxnId="{02026405-CF96-4956-9251-E9571D38DE3A}">
      <dgm:prSet/>
      <dgm:spPr/>
      <dgm:t>
        <a:bodyPr/>
        <a:lstStyle/>
        <a:p>
          <a:endParaRPr lang="uk-UA"/>
        </a:p>
      </dgm:t>
    </dgm:pt>
    <dgm:pt modelId="{1B805562-921C-4647-AB69-9F7EC8E6EBE3}">
      <dgm:prSet phldrT="[Текст]" custT="1"/>
      <dgm:spPr/>
      <dgm:t>
        <a:bodyPr tIns="180000"/>
        <a:lstStyle/>
        <a:p>
          <a:pPr algn="just"/>
          <a:r>
            <a:rPr lang="x-none" sz="1600" b="1" smtClean="0"/>
            <a:t>дослідити фактори, що впливають на</a:t>
          </a:r>
          <a:r>
            <a:rPr lang="uk-UA" sz="1600" b="1" dirty="0" smtClean="0"/>
            <a:t> </a:t>
          </a:r>
          <a:r>
            <a:rPr lang="x-none" sz="1600" b="1" smtClean="0"/>
            <a:t>ефективність роботи техно</a:t>
          </a:r>
          <a:r>
            <a:rPr lang="uk-UA" sz="1600" b="1" dirty="0" smtClean="0"/>
            <a:t>-</a:t>
          </a:r>
          <a:r>
            <a:rPr lang="x-none" sz="1600" b="1" smtClean="0"/>
            <a:t>логічного автотранспорту</a:t>
          </a:r>
          <a:endParaRPr lang="uk-UA" sz="1600" b="1" dirty="0"/>
        </a:p>
      </dgm:t>
    </dgm:pt>
    <dgm:pt modelId="{329D3512-60B5-4883-8FF7-824DE1315F75}" type="parTrans" cxnId="{C468F0A5-EE20-4A83-A010-07850AACDB93}">
      <dgm:prSet/>
      <dgm:spPr/>
      <dgm:t>
        <a:bodyPr/>
        <a:lstStyle/>
        <a:p>
          <a:endParaRPr lang="uk-UA"/>
        </a:p>
      </dgm:t>
    </dgm:pt>
    <dgm:pt modelId="{FCC550A0-9FFD-4F05-94C5-40B858B8D1AD}" type="sibTrans" cxnId="{C468F0A5-EE20-4A83-A010-07850AACDB93}">
      <dgm:prSet/>
      <dgm:spPr/>
      <dgm:t>
        <a:bodyPr/>
        <a:lstStyle/>
        <a:p>
          <a:endParaRPr lang="uk-UA"/>
        </a:p>
      </dgm:t>
    </dgm:pt>
    <dgm:pt modelId="{01932730-41A6-4E21-BBC2-934919599358}">
      <dgm:prSet phldrT="[Текст]" custT="1"/>
      <dgm:spPr/>
      <dgm:t>
        <a:bodyPr tIns="180000"/>
        <a:lstStyle/>
        <a:p>
          <a:pPr algn="just"/>
          <a:r>
            <a:rPr lang="x-none" sz="1600" b="1" smtClean="0">
              <a:solidFill>
                <a:srgbClr val="FFFF00"/>
              </a:solidFill>
            </a:rPr>
            <a:t>удосконалити методичний підхід до вибору критерію ефективності роботи технологічного авто</a:t>
          </a:r>
          <a:r>
            <a:rPr lang="uk-UA" sz="1600" b="1" dirty="0" smtClean="0">
              <a:solidFill>
                <a:srgbClr val="FFFF00"/>
              </a:solidFill>
            </a:rPr>
            <a:t>-</a:t>
          </a:r>
          <a:r>
            <a:rPr lang="x-none" sz="1600" b="1" smtClean="0">
              <a:solidFill>
                <a:srgbClr val="FFFF00"/>
              </a:solidFill>
            </a:rPr>
            <a:t>транспорту </a:t>
          </a:r>
          <a:endParaRPr lang="uk-UA" sz="1600" b="1" dirty="0">
            <a:solidFill>
              <a:srgbClr val="FFFF00"/>
            </a:solidFill>
          </a:endParaRPr>
        </a:p>
      </dgm:t>
    </dgm:pt>
    <dgm:pt modelId="{0FF28271-334D-4527-8677-21B9764498DD}" type="parTrans" cxnId="{A07F1E79-9AC2-449B-AEE2-B85BB1CA39C3}">
      <dgm:prSet/>
      <dgm:spPr/>
      <dgm:t>
        <a:bodyPr/>
        <a:lstStyle/>
        <a:p>
          <a:endParaRPr lang="uk-UA"/>
        </a:p>
      </dgm:t>
    </dgm:pt>
    <dgm:pt modelId="{90DA457D-7B39-41F0-AC52-B5005888A95D}" type="sibTrans" cxnId="{A07F1E79-9AC2-449B-AEE2-B85BB1CA39C3}">
      <dgm:prSet/>
      <dgm:spPr/>
      <dgm:t>
        <a:bodyPr/>
        <a:lstStyle/>
        <a:p>
          <a:endParaRPr lang="uk-UA"/>
        </a:p>
      </dgm:t>
    </dgm:pt>
    <dgm:pt modelId="{446EF7C1-77F2-400C-B025-594ED2F37519}">
      <dgm:prSet phldrT="[Текст]" custT="1"/>
      <dgm:spPr/>
      <dgm:t>
        <a:bodyPr tIns="180000"/>
        <a:lstStyle/>
        <a:p>
          <a:pPr algn="just"/>
          <a:r>
            <a:rPr lang="uk-UA" sz="1600" b="1" dirty="0" smtClean="0"/>
            <a:t>визначити часткові на інтегральні показники ефективності роботи технологічного автотранспорту</a:t>
          </a:r>
          <a:endParaRPr lang="uk-UA" sz="1600" b="1" dirty="0"/>
        </a:p>
      </dgm:t>
    </dgm:pt>
    <dgm:pt modelId="{89B4B09C-BA5B-4B15-A679-BFC18D1B9F32}" type="parTrans" cxnId="{935B93D7-B5BB-4021-A5F1-098195F820FE}">
      <dgm:prSet/>
      <dgm:spPr/>
      <dgm:t>
        <a:bodyPr/>
        <a:lstStyle/>
        <a:p>
          <a:endParaRPr lang="uk-UA"/>
        </a:p>
      </dgm:t>
    </dgm:pt>
    <dgm:pt modelId="{F8578650-3219-4538-9509-A3D35B829938}" type="sibTrans" cxnId="{935B93D7-B5BB-4021-A5F1-098195F820FE}">
      <dgm:prSet/>
      <dgm:spPr/>
      <dgm:t>
        <a:bodyPr/>
        <a:lstStyle/>
        <a:p>
          <a:endParaRPr lang="uk-UA"/>
        </a:p>
      </dgm:t>
    </dgm:pt>
    <dgm:pt modelId="{69B1ABA9-DC27-44EA-9BC1-881603435AC3}">
      <dgm:prSet phldrT="[Текст]" custT="1"/>
      <dgm:spPr/>
      <dgm:t>
        <a:bodyPr tIns="180000"/>
        <a:lstStyle/>
        <a:p>
          <a:pPr algn="just"/>
          <a:endParaRPr lang="uk-UA" sz="1600" b="1" dirty="0">
            <a:solidFill>
              <a:srgbClr val="FFFF00"/>
            </a:solidFill>
          </a:endParaRPr>
        </a:p>
      </dgm:t>
    </dgm:pt>
    <dgm:pt modelId="{4655233E-FBC6-450F-A7DE-763D083136EC}" type="parTrans" cxnId="{72824CB3-F406-4155-AFF0-71895A6ADD2E}">
      <dgm:prSet/>
      <dgm:spPr/>
      <dgm:t>
        <a:bodyPr/>
        <a:lstStyle/>
        <a:p>
          <a:endParaRPr lang="uk-UA"/>
        </a:p>
      </dgm:t>
    </dgm:pt>
    <dgm:pt modelId="{B56F9FC1-12F5-4D5C-9E55-7AF12EA83AC0}" type="sibTrans" cxnId="{72824CB3-F406-4155-AFF0-71895A6ADD2E}">
      <dgm:prSet/>
      <dgm:spPr/>
      <dgm:t>
        <a:bodyPr/>
        <a:lstStyle/>
        <a:p>
          <a:endParaRPr lang="uk-UA"/>
        </a:p>
      </dgm:t>
    </dgm:pt>
    <dgm:pt modelId="{3E76CCBD-B690-420C-93A6-A5C1877E3326}">
      <dgm:prSet phldrT="[Текст]" custT="1"/>
      <dgm:spPr/>
      <dgm:t>
        <a:bodyPr tIns="180000"/>
        <a:lstStyle/>
        <a:p>
          <a:pPr algn="just"/>
          <a:endParaRPr lang="uk-UA" sz="1600" b="1" dirty="0"/>
        </a:p>
      </dgm:t>
    </dgm:pt>
    <dgm:pt modelId="{0887A3B6-43AE-47EE-A589-0AC535E38DFB}" type="parTrans" cxnId="{9DBCE95B-C5BE-40A0-B055-265F45BA8B88}">
      <dgm:prSet/>
      <dgm:spPr/>
      <dgm:t>
        <a:bodyPr/>
        <a:lstStyle/>
        <a:p>
          <a:endParaRPr lang="uk-UA"/>
        </a:p>
      </dgm:t>
    </dgm:pt>
    <dgm:pt modelId="{2B7F55AD-A9E4-485C-960D-9F2DF7A7A2DD}" type="sibTrans" cxnId="{9DBCE95B-C5BE-40A0-B055-265F45BA8B88}">
      <dgm:prSet/>
      <dgm:spPr/>
      <dgm:t>
        <a:bodyPr/>
        <a:lstStyle/>
        <a:p>
          <a:endParaRPr lang="uk-UA"/>
        </a:p>
      </dgm:t>
    </dgm:pt>
    <dgm:pt modelId="{94269D7B-D22D-4246-A325-D6622136A192}">
      <dgm:prSet phldrT="[Текст]" custT="1"/>
      <dgm:spPr/>
      <dgm:t>
        <a:bodyPr tIns="180000"/>
        <a:lstStyle/>
        <a:p>
          <a:pPr algn="just"/>
          <a:endParaRPr lang="uk-UA" sz="1600" b="1" dirty="0">
            <a:solidFill>
              <a:srgbClr val="FFFF00"/>
            </a:solidFill>
          </a:endParaRPr>
        </a:p>
      </dgm:t>
    </dgm:pt>
    <dgm:pt modelId="{F10AA356-60C4-4EC4-988F-A9C154A723AA}" type="parTrans" cxnId="{C7AA7970-826D-4D12-8B99-16664C4E5390}">
      <dgm:prSet/>
      <dgm:spPr/>
      <dgm:t>
        <a:bodyPr/>
        <a:lstStyle/>
        <a:p>
          <a:endParaRPr lang="uk-UA"/>
        </a:p>
      </dgm:t>
    </dgm:pt>
    <dgm:pt modelId="{CE263DE5-02DB-44DD-AACB-D51C95B277CC}" type="sibTrans" cxnId="{C7AA7970-826D-4D12-8B99-16664C4E5390}">
      <dgm:prSet/>
      <dgm:spPr/>
      <dgm:t>
        <a:bodyPr/>
        <a:lstStyle/>
        <a:p>
          <a:endParaRPr lang="uk-UA"/>
        </a:p>
      </dgm:t>
    </dgm:pt>
    <dgm:pt modelId="{F34ACE43-ABC8-4EB4-BF0E-5605DFE65135}">
      <dgm:prSet custT="1"/>
      <dgm:spPr/>
      <dgm:t>
        <a:bodyPr tIns="180000"/>
        <a:lstStyle/>
        <a:p>
          <a:pPr algn="just"/>
          <a:endParaRPr lang="uk-UA" sz="1200" dirty="0"/>
        </a:p>
      </dgm:t>
    </dgm:pt>
    <dgm:pt modelId="{6CEBD8F2-AF56-408F-B688-0BD7DA264850}" type="parTrans" cxnId="{AFC08D10-94F4-4739-B4A9-2B4B9BE1EBD6}">
      <dgm:prSet/>
      <dgm:spPr/>
      <dgm:t>
        <a:bodyPr/>
        <a:lstStyle/>
        <a:p>
          <a:endParaRPr lang="uk-UA"/>
        </a:p>
      </dgm:t>
    </dgm:pt>
    <dgm:pt modelId="{4630EF76-5940-43E3-8CE0-72842182C419}" type="sibTrans" cxnId="{AFC08D10-94F4-4739-B4A9-2B4B9BE1EBD6}">
      <dgm:prSet/>
      <dgm:spPr/>
      <dgm:t>
        <a:bodyPr/>
        <a:lstStyle/>
        <a:p>
          <a:endParaRPr lang="uk-UA"/>
        </a:p>
      </dgm:t>
    </dgm:pt>
    <dgm:pt modelId="{C2F2A668-05C7-4E5F-8E72-68A82746F238}">
      <dgm:prSet custT="1"/>
      <dgm:spPr/>
      <dgm:t>
        <a:bodyPr/>
        <a:lstStyle/>
        <a:p>
          <a:pPr algn="just"/>
          <a:r>
            <a:rPr lang="uk-UA" sz="1200" b="1" dirty="0" smtClean="0"/>
            <a:t> </a:t>
          </a:r>
          <a:r>
            <a:rPr lang="uk-UA" sz="1200" b="1" dirty="0" smtClean="0">
              <a:solidFill>
                <a:srgbClr val="FFFF00"/>
              </a:solidFill>
            </a:rPr>
            <a:t>класифікація факторів впливу на ефективність роботи технологічного автотранспорту за рахунок введення нової класифікаційної ознаки – фактори зовнішнього (конкурентного) середовища</a:t>
          </a:r>
          <a:endParaRPr lang="uk-UA" sz="1200" b="1" dirty="0"/>
        </a:p>
      </dgm:t>
    </dgm:pt>
    <dgm:pt modelId="{EA1BA308-2A95-45FE-B584-374495AD9A05}" type="parTrans" cxnId="{A188FDCA-1ABB-42B5-8D41-E3E9AA1842D4}">
      <dgm:prSet/>
      <dgm:spPr/>
      <dgm:t>
        <a:bodyPr/>
        <a:lstStyle/>
        <a:p>
          <a:endParaRPr lang="uk-UA"/>
        </a:p>
      </dgm:t>
    </dgm:pt>
    <dgm:pt modelId="{998A73D1-F343-40B9-ADAE-731C0DCC9738}" type="sibTrans" cxnId="{A188FDCA-1ABB-42B5-8D41-E3E9AA1842D4}">
      <dgm:prSet/>
      <dgm:spPr/>
      <dgm:t>
        <a:bodyPr/>
        <a:lstStyle/>
        <a:p>
          <a:endParaRPr lang="uk-UA"/>
        </a:p>
      </dgm:t>
    </dgm:pt>
    <dgm:pt modelId="{AAFD481B-D937-485F-9D5E-E096B303B683}">
      <dgm:prSet custT="1"/>
      <dgm:spPr/>
      <dgm:t>
        <a:bodyPr/>
        <a:lstStyle/>
        <a:p>
          <a:pPr algn="just"/>
          <a:endParaRPr lang="uk-UA" sz="1200" b="1" dirty="0"/>
        </a:p>
      </dgm:t>
    </dgm:pt>
    <dgm:pt modelId="{F73DAF38-31B0-4B49-ABC6-2E5E96762C2B}" type="parTrans" cxnId="{CEF7C821-9D2D-44A9-9175-DF798AA4E56E}">
      <dgm:prSet/>
      <dgm:spPr/>
      <dgm:t>
        <a:bodyPr/>
        <a:lstStyle/>
        <a:p>
          <a:endParaRPr lang="uk-UA"/>
        </a:p>
      </dgm:t>
    </dgm:pt>
    <dgm:pt modelId="{A204A128-AAA3-4DA5-A679-CF0A01A10876}" type="sibTrans" cxnId="{CEF7C821-9D2D-44A9-9175-DF798AA4E56E}">
      <dgm:prSet/>
      <dgm:spPr/>
      <dgm:t>
        <a:bodyPr/>
        <a:lstStyle/>
        <a:p>
          <a:endParaRPr lang="uk-UA"/>
        </a:p>
      </dgm:t>
    </dgm:pt>
    <dgm:pt modelId="{467B8894-8D3D-4FBC-A122-66D997AE12E3}">
      <dgm:prSet custT="1"/>
      <dgm:spPr/>
      <dgm:t>
        <a:bodyPr tIns="180000"/>
        <a:lstStyle/>
        <a:p>
          <a:pPr algn="just"/>
          <a:r>
            <a:rPr lang="uk-UA" sz="1200" b="1" dirty="0" smtClean="0"/>
            <a:t>визначення сутності поняття «економічна ефективність роботи технологічного автотранспорту», яке визначається як співвідношення між обсягом перевезеної гірничої маси або виконаною транспортною роботою та використаними у процесі транспортування ресурсами за певний інтервал часу. </a:t>
          </a:r>
          <a:endParaRPr lang="uk-UA" sz="1200" b="1" dirty="0"/>
        </a:p>
      </dgm:t>
    </dgm:pt>
    <dgm:pt modelId="{5B570D65-394B-4011-BAE5-F9BEE5C5D99E}" type="sibTrans" cxnId="{FA737799-B15A-4881-A73A-8DA7D217372C}">
      <dgm:prSet/>
      <dgm:spPr/>
      <dgm:t>
        <a:bodyPr/>
        <a:lstStyle/>
        <a:p>
          <a:endParaRPr lang="uk-UA"/>
        </a:p>
      </dgm:t>
    </dgm:pt>
    <dgm:pt modelId="{45CD32C9-32D6-41F8-B7A1-53D79C5A93F1}" type="parTrans" cxnId="{FA737799-B15A-4881-A73A-8DA7D217372C}">
      <dgm:prSet/>
      <dgm:spPr/>
      <dgm:t>
        <a:bodyPr/>
        <a:lstStyle/>
        <a:p>
          <a:endParaRPr lang="uk-UA"/>
        </a:p>
      </dgm:t>
    </dgm:pt>
    <dgm:pt modelId="{F42AACC8-0EA3-4235-923E-1D2D42629201}">
      <dgm:prSet phldrT="[Текст]" phldr="1"/>
      <dgm:spPr/>
      <dgm:t>
        <a:bodyPr/>
        <a:lstStyle/>
        <a:p>
          <a:endParaRPr lang="uk-UA" dirty="0"/>
        </a:p>
      </dgm:t>
    </dgm:pt>
    <dgm:pt modelId="{D30AF048-4F8E-4FA2-B612-CCA7AC5A5149}" type="sibTrans" cxnId="{F1075C15-2662-42E6-BA6A-79113584B1AA}">
      <dgm:prSet/>
      <dgm:spPr/>
      <dgm:t>
        <a:bodyPr/>
        <a:lstStyle/>
        <a:p>
          <a:endParaRPr lang="uk-UA"/>
        </a:p>
      </dgm:t>
    </dgm:pt>
    <dgm:pt modelId="{97527BC0-E9B3-47B4-9516-0C469A259CF0}" type="parTrans" cxnId="{F1075C15-2662-42E6-BA6A-79113584B1AA}">
      <dgm:prSet/>
      <dgm:spPr/>
      <dgm:t>
        <a:bodyPr/>
        <a:lstStyle/>
        <a:p>
          <a:endParaRPr lang="uk-UA"/>
        </a:p>
      </dgm:t>
    </dgm:pt>
    <dgm:pt modelId="{CE5E9624-4AC2-4304-9D96-A0E315361F38}">
      <dgm:prSet custT="1"/>
      <dgm:spPr/>
      <dgm:t>
        <a:bodyPr tIns="180000"/>
        <a:lstStyle/>
        <a:p>
          <a:pPr algn="just"/>
          <a:endParaRPr lang="uk-UA" sz="1200" b="1" dirty="0"/>
        </a:p>
      </dgm:t>
    </dgm:pt>
    <dgm:pt modelId="{3E5E169A-BDBE-461D-A6BD-5AFE9412C911}" type="parTrans" cxnId="{740AA17F-79E8-4C64-ABE8-75CE5A25C631}">
      <dgm:prSet/>
      <dgm:spPr/>
      <dgm:t>
        <a:bodyPr/>
        <a:lstStyle/>
        <a:p>
          <a:endParaRPr lang="uk-UA"/>
        </a:p>
      </dgm:t>
    </dgm:pt>
    <dgm:pt modelId="{6997BE3E-6D5A-4B9D-AE32-214D7A4280D7}" type="sibTrans" cxnId="{740AA17F-79E8-4C64-ABE8-75CE5A25C631}">
      <dgm:prSet/>
      <dgm:spPr/>
      <dgm:t>
        <a:bodyPr/>
        <a:lstStyle/>
        <a:p>
          <a:endParaRPr lang="uk-UA"/>
        </a:p>
      </dgm:t>
    </dgm:pt>
    <dgm:pt modelId="{26DF13A6-2522-473B-BC86-C1220E1CED6F}" type="pres">
      <dgm:prSet presAssocID="{FABF388D-B266-49B4-AE42-58A08DF3F7AF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D037332E-BB76-42B9-852F-D05535E752A3}" type="pres">
      <dgm:prSet presAssocID="{24313923-A862-43D9-A532-A8258EFB071C}" presName="compositeNode" presStyleCnt="0">
        <dgm:presLayoutVars>
          <dgm:bulletEnabled val="1"/>
        </dgm:presLayoutVars>
      </dgm:prSet>
      <dgm:spPr/>
    </dgm:pt>
    <dgm:pt modelId="{2A551602-6FC6-4035-8D6C-308A7F88EAB0}" type="pres">
      <dgm:prSet presAssocID="{24313923-A862-43D9-A532-A8258EFB071C}" presName="image" presStyleLbl="fgImgPlace1" presStyleIdx="0" presStyleCnt="2" custScaleY="89545"/>
      <dgm:spPr>
        <a:noFill/>
        <a:ln>
          <a:noFill/>
        </a:ln>
      </dgm:spPr>
    </dgm:pt>
    <dgm:pt modelId="{E1378566-607D-4597-9FA7-0A8CAABB4B9E}" type="pres">
      <dgm:prSet presAssocID="{24313923-A862-43D9-A532-A8258EFB071C}" presName="childNode" presStyleLbl="node1" presStyleIdx="0" presStyleCnt="2" custScaleX="145187" custScaleY="125718" custLinFactNeighborX="-10435" custLinFactNeighborY="-124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4B71476-7419-4414-80FB-A406A683D8B8}" type="pres">
      <dgm:prSet presAssocID="{24313923-A862-43D9-A532-A8258EFB071C}" presName="parentNode" presStyleLbl="revTx" presStyleIdx="0" presStyleCnt="2" custLinFactX="200000" custLinFactNeighborX="283633" custLinFactNeighborY="201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A87BBBF-B9D1-4332-BFF2-427849527D7B}" type="pres">
      <dgm:prSet presAssocID="{1E1EF9A2-CF25-4907-BC8A-C85C5CB4755C}" presName="sibTrans" presStyleCnt="0"/>
      <dgm:spPr/>
    </dgm:pt>
    <dgm:pt modelId="{E31C947A-431B-475C-984A-282634770605}" type="pres">
      <dgm:prSet presAssocID="{F42AACC8-0EA3-4235-923E-1D2D42629201}" presName="compositeNode" presStyleCnt="0">
        <dgm:presLayoutVars>
          <dgm:bulletEnabled val="1"/>
        </dgm:presLayoutVars>
      </dgm:prSet>
      <dgm:spPr/>
    </dgm:pt>
    <dgm:pt modelId="{E3EC469D-7B01-41AE-B3AB-4C97961ECCEE}" type="pres">
      <dgm:prSet presAssocID="{F42AACC8-0EA3-4235-923E-1D2D42629201}" presName="image" presStyleLbl="fgImgPlace1" presStyleIdx="1" presStyleCnt="2" custScaleY="89545"/>
      <dgm:spPr>
        <a:noFill/>
        <a:ln>
          <a:noFill/>
        </a:ln>
      </dgm:spPr>
    </dgm:pt>
    <dgm:pt modelId="{CD0EAE17-6ABD-4968-82DC-721D80CCD806}" type="pres">
      <dgm:prSet presAssocID="{F42AACC8-0EA3-4235-923E-1D2D42629201}" presName="childNode" presStyleLbl="node1" presStyleIdx="1" presStyleCnt="2" custScaleX="171662" custScaleY="61853" custLinFactNeighborX="9933" custLinFactNeighborY="-3219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04AB4B7-3D58-4EA2-825E-19DCE66AF394}" type="pres">
      <dgm:prSet presAssocID="{F42AACC8-0EA3-4235-923E-1D2D42629201}" presName="parentNode" presStyleLbl="revTx" presStyleIdx="1" presStyleCnt="2" custScaleY="42733" custLinFactX="237578" custLinFactNeighborX="300000" custLinFactNeighborY="100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1075C15-2662-42E6-BA6A-79113584B1AA}" srcId="{FABF388D-B266-49B4-AE42-58A08DF3F7AF}" destId="{F42AACC8-0EA3-4235-923E-1D2D42629201}" srcOrd="1" destOrd="0" parTransId="{97527BC0-E9B3-47B4-9516-0C469A259CF0}" sibTransId="{D30AF048-4F8E-4FA2-B612-CCA7AC5A5149}"/>
    <dgm:cxn modelId="{59789C73-4AAE-48ED-B584-85A46452D500}" type="presOf" srcId="{CE5E9624-4AC2-4304-9D96-A0E315361F38}" destId="{CD0EAE17-6ABD-4968-82DC-721D80CCD806}" srcOrd="0" destOrd="0" presId="urn:microsoft.com/office/officeart/2005/8/layout/hList2"/>
    <dgm:cxn modelId="{7A7A6C3F-48CB-43B4-A795-12D55C3291E9}" type="presOf" srcId="{D06D3086-E6B7-4BCE-B058-18D5C7F9EB68}" destId="{E1378566-607D-4597-9FA7-0A8CAABB4B9E}" srcOrd="0" destOrd="0" presId="urn:microsoft.com/office/officeart/2005/8/layout/hList2"/>
    <dgm:cxn modelId="{AFC08D10-94F4-4739-B4A9-2B4B9BE1EBD6}" srcId="{F42AACC8-0EA3-4235-923E-1D2D42629201}" destId="{F34ACE43-ABC8-4EB4-BF0E-5605DFE65135}" srcOrd="2" destOrd="0" parTransId="{6CEBD8F2-AF56-408F-B688-0BD7DA264850}" sibTransId="{4630EF76-5940-43E3-8CE0-72842182C419}"/>
    <dgm:cxn modelId="{CEF7C821-9D2D-44A9-9175-DF798AA4E56E}" srcId="{F42AACC8-0EA3-4235-923E-1D2D42629201}" destId="{AAFD481B-D937-485F-9D5E-E096B303B683}" srcOrd="4" destOrd="0" parTransId="{F73DAF38-31B0-4B49-ABC6-2E5E96762C2B}" sibTransId="{A204A128-AAA3-4DA5-A679-CF0A01A10876}"/>
    <dgm:cxn modelId="{FA737799-B15A-4881-A73A-8DA7D217372C}" srcId="{F42AACC8-0EA3-4235-923E-1D2D42629201}" destId="{467B8894-8D3D-4FBC-A122-66D997AE12E3}" srcOrd="1" destOrd="0" parTransId="{45CD32C9-32D6-41F8-B7A1-53D79C5A93F1}" sibTransId="{5B570D65-394B-4011-BAE5-F9BEE5C5D99E}"/>
    <dgm:cxn modelId="{02026405-CF96-4956-9251-E9571D38DE3A}" srcId="{24313923-A862-43D9-A532-A8258EFB071C}" destId="{D06D3086-E6B7-4BCE-B058-18D5C7F9EB68}" srcOrd="0" destOrd="0" parTransId="{4BD0D596-6F4A-48A9-BD4A-326249F11469}" sibTransId="{FE71F1DF-5891-4E93-9F10-FBCBD988AA61}"/>
    <dgm:cxn modelId="{935B93D7-B5BB-4021-A5F1-098195F820FE}" srcId="{24313923-A862-43D9-A532-A8258EFB071C}" destId="{446EF7C1-77F2-400C-B025-594ED2F37519}" srcOrd="6" destOrd="0" parTransId="{89B4B09C-BA5B-4B15-A679-BFC18D1B9F32}" sibTransId="{F8578650-3219-4538-9509-A3D35B829938}"/>
    <dgm:cxn modelId="{813E08FD-8AC6-4E78-A9A8-04F74EEDCBDF}" type="presOf" srcId="{C2F2A668-05C7-4E5F-8E72-68A82746F238}" destId="{CD0EAE17-6ABD-4968-82DC-721D80CCD806}" srcOrd="0" destOrd="3" presId="urn:microsoft.com/office/officeart/2005/8/layout/hList2"/>
    <dgm:cxn modelId="{49DD1E1E-FA25-4E3A-9DAE-CD2CCECDD3C6}" type="presOf" srcId="{467B8894-8D3D-4FBC-A122-66D997AE12E3}" destId="{CD0EAE17-6ABD-4968-82DC-721D80CCD806}" srcOrd="0" destOrd="1" presId="urn:microsoft.com/office/officeart/2005/8/layout/hList2"/>
    <dgm:cxn modelId="{2A46EAC0-A623-40E1-A207-0184CC2CF475}" type="presOf" srcId="{446EF7C1-77F2-400C-B025-594ED2F37519}" destId="{E1378566-607D-4597-9FA7-0A8CAABB4B9E}" srcOrd="0" destOrd="6" presId="urn:microsoft.com/office/officeart/2005/8/layout/hList2"/>
    <dgm:cxn modelId="{16DAE523-BDEB-4FB3-AA14-58B71D2FDF4C}" type="presOf" srcId="{01932730-41A6-4E21-BBC2-934919599358}" destId="{E1378566-607D-4597-9FA7-0A8CAABB4B9E}" srcOrd="0" destOrd="4" presId="urn:microsoft.com/office/officeart/2005/8/layout/hList2"/>
    <dgm:cxn modelId="{7EF06EC7-7EF7-4A34-929D-C881039BD2D8}" type="presOf" srcId="{3E76CCBD-B690-420C-93A6-A5C1877E3326}" destId="{E1378566-607D-4597-9FA7-0A8CAABB4B9E}" srcOrd="0" destOrd="3" presId="urn:microsoft.com/office/officeart/2005/8/layout/hList2"/>
    <dgm:cxn modelId="{7E6A060C-BEE0-4D1A-8426-C5CBFAD0F7B0}" type="presOf" srcId="{F42AACC8-0EA3-4235-923E-1D2D42629201}" destId="{104AB4B7-3D58-4EA2-825E-19DCE66AF394}" srcOrd="0" destOrd="0" presId="urn:microsoft.com/office/officeart/2005/8/layout/hList2"/>
    <dgm:cxn modelId="{6C8BCFB5-73F6-4048-8996-B92ED1274A21}" srcId="{FABF388D-B266-49B4-AE42-58A08DF3F7AF}" destId="{24313923-A862-43D9-A532-A8258EFB071C}" srcOrd="0" destOrd="0" parTransId="{2D43EDB1-B2CB-4331-808F-50FB177C0091}" sibTransId="{1E1EF9A2-CF25-4907-BC8A-C85C5CB4755C}"/>
    <dgm:cxn modelId="{A07F1E79-9AC2-449B-AEE2-B85BB1CA39C3}" srcId="{24313923-A862-43D9-A532-A8258EFB071C}" destId="{01932730-41A6-4E21-BBC2-934919599358}" srcOrd="4" destOrd="0" parTransId="{0FF28271-334D-4527-8677-21B9764498DD}" sibTransId="{90DA457D-7B39-41F0-AC52-B5005888A95D}"/>
    <dgm:cxn modelId="{72824CB3-F406-4155-AFF0-71895A6ADD2E}" srcId="{24313923-A862-43D9-A532-A8258EFB071C}" destId="{69B1ABA9-DC27-44EA-9BC1-881603435AC3}" srcOrd="1" destOrd="0" parTransId="{4655233E-FBC6-450F-A7DE-763D083136EC}" sibTransId="{B56F9FC1-12F5-4D5C-9E55-7AF12EA83AC0}"/>
    <dgm:cxn modelId="{C1B853DF-02D0-432E-8898-2423893E5C9A}" type="presOf" srcId="{1B805562-921C-4647-AB69-9F7EC8E6EBE3}" destId="{E1378566-607D-4597-9FA7-0A8CAABB4B9E}" srcOrd="0" destOrd="2" presId="urn:microsoft.com/office/officeart/2005/8/layout/hList2"/>
    <dgm:cxn modelId="{02A9A8AC-4D29-4E9D-BE81-6AA1D6354A72}" type="presOf" srcId="{AAFD481B-D937-485F-9D5E-E096B303B683}" destId="{CD0EAE17-6ABD-4968-82DC-721D80CCD806}" srcOrd="0" destOrd="4" presId="urn:microsoft.com/office/officeart/2005/8/layout/hList2"/>
    <dgm:cxn modelId="{9DBCE95B-C5BE-40A0-B055-265F45BA8B88}" srcId="{24313923-A862-43D9-A532-A8258EFB071C}" destId="{3E76CCBD-B690-420C-93A6-A5C1877E3326}" srcOrd="3" destOrd="0" parTransId="{0887A3B6-43AE-47EE-A589-0AC535E38DFB}" sibTransId="{2B7F55AD-A9E4-485C-960D-9F2DF7A7A2DD}"/>
    <dgm:cxn modelId="{6CC14701-07F1-458B-9908-372F4CC61F06}" type="presOf" srcId="{F34ACE43-ABC8-4EB4-BF0E-5605DFE65135}" destId="{CD0EAE17-6ABD-4968-82DC-721D80CCD806}" srcOrd="0" destOrd="2" presId="urn:microsoft.com/office/officeart/2005/8/layout/hList2"/>
    <dgm:cxn modelId="{A188FDCA-1ABB-42B5-8D41-E3E9AA1842D4}" srcId="{F42AACC8-0EA3-4235-923E-1D2D42629201}" destId="{C2F2A668-05C7-4E5F-8E72-68A82746F238}" srcOrd="3" destOrd="0" parTransId="{EA1BA308-2A95-45FE-B584-374495AD9A05}" sibTransId="{998A73D1-F343-40B9-ADAE-731C0DCC9738}"/>
    <dgm:cxn modelId="{B43C8BB0-CD76-4E07-A341-5DF56A850743}" type="presOf" srcId="{69B1ABA9-DC27-44EA-9BC1-881603435AC3}" destId="{E1378566-607D-4597-9FA7-0A8CAABB4B9E}" srcOrd="0" destOrd="1" presId="urn:microsoft.com/office/officeart/2005/8/layout/hList2"/>
    <dgm:cxn modelId="{C7AA7970-826D-4D12-8B99-16664C4E5390}" srcId="{24313923-A862-43D9-A532-A8258EFB071C}" destId="{94269D7B-D22D-4246-A325-D6622136A192}" srcOrd="5" destOrd="0" parTransId="{F10AA356-60C4-4EC4-988F-A9C154A723AA}" sibTransId="{CE263DE5-02DB-44DD-AACB-D51C95B277CC}"/>
    <dgm:cxn modelId="{740AA17F-79E8-4C64-ABE8-75CE5A25C631}" srcId="{F42AACC8-0EA3-4235-923E-1D2D42629201}" destId="{CE5E9624-4AC2-4304-9D96-A0E315361F38}" srcOrd="0" destOrd="0" parTransId="{3E5E169A-BDBE-461D-A6BD-5AFE9412C911}" sibTransId="{6997BE3E-6D5A-4B9D-AE32-214D7A4280D7}"/>
    <dgm:cxn modelId="{AAAA732A-FF0B-4F5C-8CA6-EADF713E8150}" type="presOf" srcId="{94269D7B-D22D-4246-A325-D6622136A192}" destId="{E1378566-607D-4597-9FA7-0A8CAABB4B9E}" srcOrd="0" destOrd="5" presId="urn:microsoft.com/office/officeart/2005/8/layout/hList2"/>
    <dgm:cxn modelId="{C468F0A5-EE20-4A83-A010-07850AACDB93}" srcId="{24313923-A862-43D9-A532-A8258EFB071C}" destId="{1B805562-921C-4647-AB69-9F7EC8E6EBE3}" srcOrd="2" destOrd="0" parTransId="{329D3512-60B5-4883-8FF7-824DE1315F75}" sibTransId="{FCC550A0-9FFD-4F05-94C5-40B858B8D1AD}"/>
    <dgm:cxn modelId="{F3D2EB97-2F92-4C7B-A39A-B6BF457D3206}" type="presOf" srcId="{24313923-A862-43D9-A532-A8258EFB071C}" destId="{A4B71476-7419-4414-80FB-A406A683D8B8}" srcOrd="0" destOrd="0" presId="urn:microsoft.com/office/officeart/2005/8/layout/hList2"/>
    <dgm:cxn modelId="{D79B12BD-D938-4D77-A3A4-3B6042AFA6B9}" type="presOf" srcId="{FABF388D-B266-49B4-AE42-58A08DF3F7AF}" destId="{26DF13A6-2522-473B-BC86-C1220E1CED6F}" srcOrd="0" destOrd="0" presId="urn:microsoft.com/office/officeart/2005/8/layout/hList2"/>
    <dgm:cxn modelId="{B173EC4E-4E30-4085-9E8E-34DA9B061955}" type="presParOf" srcId="{26DF13A6-2522-473B-BC86-C1220E1CED6F}" destId="{D037332E-BB76-42B9-852F-D05535E752A3}" srcOrd="0" destOrd="0" presId="urn:microsoft.com/office/officeart/2005/8/layout/hList2"/>
    <dgm:cxn modelId="{85ED2D0A-CC61-4107-93C7-6D1777A59CEA}" type="presParOf" srcId="{D037332E-BB76-42B9-852F-D05535E752A3}" destId="{2A551602-6FC6-4035-8D6C-308A7F88EAB0}" srcOrd="0" destOrd="0" presId="urn:microsoft.com/office/officeart/2005/8/layout/hList2"/>
    <dgm:cxn modelId="{4169543B-A43C-4E23-87CF-ECEF8F69AAD9}" type="presParOf" srcId="{D037332E-BB76-42B9-852F-D05535E752A3}" destId="{E1378566-607D-4597-9FA7-0A8CAABB4B9E}" srcOrd="1" destOrd="0" presId="urn:microsoft.com/office/officeart/2005/8/layout/hList2"/>
    <dgm:cxn modelId="{B26A2F6A-EB1E-4DB0-8662-E229C55444F1}" type="presParOf" srcId="{D037332E-BB76-42B9-852F-D05535E752A3}" destId="{A4B71476-7419-4414-80FB-A406A683D8B8}" srcOrd="2" destOrd="0" presId="urn:microsoft.com/office/officeart/2005/8/layout/hList2"/>
    <dgm:cxn modelId="{C920C49B-2ED6-40FB-8AD2-E256C0588CFE}" type="presParOf" srcId="{26DF13A6-2522-473B-BC86-C1220E1CED6F}" destId="{DA87BBBF-B9D1-4332-BFF2-427849527D7B}" srcOrd="1" destOrd="0" presId="urn:microsoft.com/office/officeart/2005/8/layout/hList2"/>
    <dgm:cxn modelId="{01A51D86-4B2E-4831-B3D5-5508566754BB}" type="presParOf" srcId="{26DF13A6-2522-473B-BC86-C1220E1CED6F}" destId="{E31C947A-431B-475C-984A-282634770605}" srcOrd="2" destOrd="0" presId="urn:microsoft.com/office/officeart/2005/8/layout/hList2"/>
    <dgm:cxn modelId="{C7A0912D-34CA-4F60-A6A4-6EE383425E21}" type="presParOf" srcId="{E31C947A-431B-475C-984A-282634770605}" destId="{E3EC469D-7B01-41AE-B3AB-4C97961ECCEE}" srcOrd="0" destOrd="0" presId="urn:microsoft.com/office/officeart/2005/8/layout/hList2"/>
    <dgm:cxn modelId="{1BA5FC2D-8F31-41F1-85B6-D916AD166409}" type="presParOf" srcId="{E31C947A-431B-475C-984A-282634770605}" destId="{CD0EAE17-6ABD-4968-82DC-721D80CCD806}" srcOrd="1" destOrd="0" presId="urn:microsoft.com/office/officeart/2005/8/layout/hList2"/>
    <dgm:cxn modelId="{3231D9F3-5CAE-42D6-9D21-CEEEFBB9F648}" type="presParOf" srcId="{E31C947A-431B-475C-984A-282634770605}" destId="{104AB4B7-3D58-4EA2-825E-19DCE66AF394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C9B9ED-63D6-4AD2-B766-41C0F587898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C106873-4192-447F-B278-5902F5D0CEBD}">
      <dgm:prSet phldrT="[Текст]" custT="1"/>
      <dgm:spPr/>
      <dgm:t>
        <a:bodyPr/>
        <a:lstStyle/>
        <a:p>
          <a:r>
            <a:rPr lang="uk-UA" sz="1400" b="1" dirty="0" smtClean="0"/>
            <a:t> Фактори зовнішнього середовища (</a:t>
          </a:r>
          <a:r>
            <a:rPr lang="uk-UA" sz="1400" b="1" i="1" dirty="0" err="1" smtClean="0"/>
            <a:t>F</a:t>
          </a:r>
          <a:r>
            <a:rPr lang="uk-UA" sz="1400" b="1" i="1" baseline="-25000" dirty="0" err="1" smtClean="0"/>
            <a:t>зс</a:t>
          </a:r>
          <a:r>
            <a:rPr lang="uk-UA" sz="1400" b="1" dirty="0" smtClean="0"/>
            <a:t>):</a:t>
          </a:r>
          <a:endParaRPr lang="uk-UA" sz="1400" b="1" dirty="0"/>
        </a:p>
      </dgm:t>
    </dgm:pt>
    <dgm:pt modelId="{301DE0BB-026D-4393-A5F5-5871AF5F773B}" type="parTrans" cxnId="{39D3A27B-8F94-4DA0-8073-DF6A16228523}">
      <dgm:prSet/>
      <dgm:spPr/>
      <dgm:t>
        <a:bodyPr/>
        <a:lstStyle/>
        <a:p>
          <a:endParaRPr lang="uk-UA" sz="1400" b="1"/>
        </a:p>
      </dgm:t>
    </dgm:pt>
    <dgm:pt modelId="{DAAE135C-23D1-45BB-9306-0F3B94F99867}" type="sibTrans" cxnId="{39D3A27B-8F94-4DA0-8073-DF6A16228523}">
      <dgm:prSet/>
      <dgm:spPr/>
      <dgm:t>
        <a:bodyPr/>
        <a:lstStyle/>
        <a:p>
          <a:endParaRPr lang="uk-UA" sz="1400" b="1"/>
        </a:p>
      </dgm:t>
    </dgm:pt>
    <dgm:pt modelId="{908F6CE6-EF93-4B05-BF26-5C46945D7AE1}">
      <dgm:prSet phldrT="[Текст]" custT="1"/>
      <dgm:spPr/>
      <dgm:t>
        <a:bodyPr/>
        <a:lstStyle/>
        <a:p>
          <a:r>
            <a:rPr lang="uk-UA" sz="1400" b="1" dirty="0" smtClean="0"/>
            <a:t>1) світовий попит на продукцію підприємств виробництва будівельного каменю</a:t>
          </a:r>
          <a:endParaRPr lang="uk-UA" sz="1400" b="1" dirty="0"/>
        </a:p>
      </dgm:t>
    </dgm:pt>
    <dgm:pt modelId="{13C9EEE8-1597-49D8-A736-4B2C570AE5D6}" type="parTrans" cxnId="{1197833D-F9E3-4931-84A3-D962D1EB7659}">
      <dgm:prSet/>
      <dgm:spPr/>
      <dgm:t>
        <a:bodyPr/>
        <a:lstStyle/>
        <a:p>
          <a:endParaRPr lang="uk-UA" sz="1400" b="1"/>
        </a:p>
      </dgm:t>
    </dgm:pt>
    <dgm:pt modelId="{674075DE-821B-443D-90D0-56FD1B8743EC}" type="sibTrans" cxnId="{1197833D-F9E3-4931-84A3-D962D1EB7659}">
      <dgm:prSet/>
      <dgm:spPr/>
      <dgm:t>
        <a:bodyPr/>
        <a:lstStyle/>
        <a:p>
          <a:endParaRPr lang="uk-UA" sz="1400" b="1"/>
        </a:p>
      </dgm:t>
    </dgm:pt>
    <dgm:pt modelId="{92255FAC-D6F1-428C-91EE-56410E624840}">
      <dgm:prSet phldrT="[Текст]" custT="1"/>
      <dgm:spPr/>
      <dgm:t>
        <a:bodyPr/>
        <a:lstStyle/>
        <a:p>
          <a:r>
            <a:rPr lang="uk-UA" sz="1400" b="1" dirty="0" smtClean="0"/>
            <a:t>2) ціни на енергоносії (паливо-мастильні матеріали)</a:t>
          </a:r>
          <a:endParaRPr lang="uk-UA" sz="1400" b="1" dirty="0"/>
        </a:p>
      </dgm:t>
    </dgm:pt>
    <dgm:pt modelId="{539E0625-A85C-45B1-AB55-1B5725B8405B}" type="parTrans" cxnId="{70586757-A130-4AD9-98BD-0E980510E1F9}">
      <dgm:prSet/>
      <dgm:spPr/>
      <dgm:t>
        <a:bodyPr/>
        <a:lstStyle/>
        <a:p>
          <a:endParaRPr lang="uk-UA" sz="1400" b="1"/>
        </a:p>
      </dgm:t>
    </dgm:pt>
    <dgm:pt modelId="{9A96D768-FD05-4D7F-95D8-A584FF5355A2}" type="sibTrans" cxnId="{70586757-A130-4AD9-98BD-0E980510E1F9}">
      <dgm:prSet/>
      <dgm:spPr/>
      <dgm:t>
        <a:bodyPr/>
        <a:lstStyle/>
        <a:p>
          <a:endParaRPr lang="uk-UA" sz="1400" b="1"/>
        </a:p>
      </dgm:t>
    </dgm:pt>
    <dgm:pt modelId="{A7D16B44-CD15-469D-B930-4855DC689A41}">
      <dgm:prSet phldrT="[Текст]" custT="1"/>
      <dgm:spPr/>
      <dgm:t>
        <a:bodyPr/>
        <a:lstStyle/>
        <a:p>
          <a:r>
            <a:rPr lang="uk-UA" sz="1400" b="1" dirty="0" smtClean="0"/>
            <a:t>3) державні програми щодо розвитку галузі та політика щодо екологічних показників роботи підприємств</a:t>
          </a:r>
          <a:endParaRPr lang="uk-UA" sz="1400" b="1" dirty="0"/>
        </a:p>
      </dgm:t>
    </dgm:pt>
    <dgm:pt modelId="{28F16986-E326-491B-8E80-30EF7FC12722}" type="parTrans" cxnId="{9D7A4965-0873-4E7E-9C37-8A0A1622B84C}">
      <dgm:prSet/>
      <dgm:spPr/>
      <dgm:t>
        <a:bodyPr/>
        <a:lstStyle/>
        <a:p>
          <a:endParaRPr lang="uk-UA" sz="1400" b="1"/>
        </a:p>
      </dgm:t>
    </dgm:pt>
    <dgm:pt modelId="{C4B87BC9-A45F-4A22-9AFE-086F8367DD4D}" type="sibTrans" cxnId="{9D7A4965-0873-4E7E-9C37-8A0A1622B84C}">
      <dgm:prSet/>
      <dgm:spPr/>
      <dgm:t>
        <a:bodyPr/>
        <a:lstStyle/>
        <a:p>
          <a:endParaRPr lang="uk-UA" sz="1400" b="1"/>
        </a:p>
      </dgm:t>
    </dgm:pt>
    <dgm:pt modelId="{174FA6B3-65DA-4B7A-BD83-EA57F2FBF20D}">
      <dgm:prSet phldrT="[Текст]" custT="1"/>
      <dgm:spPr/>
      <dgm:t>
        <a:bodyPr/>
        <a:lstStyle/>
        <a:p>
          <a:r>
            <a:rPr lang="uk-UA" sz="1400" b="1" dirty="0" smtClean="0"/>
            <a:t>4) діяльність підприємств базової та взаємопов’язаних галузей, ринок праці.</a:t>
          </a:r>
          <a:endParaRPr lang="uk-UA" sz="1400" b="1" dirty="0"/>
        </a:p>
      </dgm:t>
    </dgm:pt>
    <dgm:pt modelId="{22F879F1-0EC3-40CD-8DA2-4DB00531BB3C}" type="parTrans" cxnId="{94E881F8-F47A-468C-A12D-5C276476D754}">
      <dgm:prSet/>
      <dgm:spPr/>
      <dgm:t>
        <a:bodyPr/>
        <a:lstStyle/>
        <a:p>
          <a:endParaRPr lang="uk-UA" sz="1400" b="1"/>
        </a:p>
      </dgm:t>
    </dgm:pt>
    <dgm:pt modelId="{8D9FBC32-38C2-4841-90C6-A21192C322AD}" type="sibTrans" cxnId="{94E881F8-F47A-468C-A12D-5C276476D754}">
      <dgm:prSet/>
      <dgm:spPr/>
      <dgm:t>
        <a:bodyPr/>
        <a:lstStyle/>
        <a:p>
          <a:endParaRPr lang="uk-UA" sz="1400" b="1"/>
        </a:p>
      </dgm:t>
    </dgm:pt>
    <dgm:pt modelId="{F3B900D8-B0AC-40D3-9867-B5B9BE3C42E1}">
      <dgm:prSet phldrT="[Текст]"/>
      <dgm:spPr/>
      <dgm:t>
        <a:bodyPr/>
        <a:lstStyle/>
        <a:p>
          <a:endParaRPr lang="uk-UA" sz="1400" b="1" dirty="0"/>
        </a:p>
      </dgm:t>
    </dgm:pt>
    <dgm:pt modelId="{4A9E6843-CAD7-4B1D-B0A9-44B9A0820CE8}" type="parTrans" cxnId="{9C1FA39E-4C98-4317-9D67-76DC384E1D19}">
      <dgm:prSet/>
      <dgm:spPr/>
      <dgm:t>
        <a:bodyPr/>
        <a:lstStyle/>
        <a:p>
          <a:endParaRPr lang="uk-UA" sz="1400" b="1"/>
        </a:p>
      </dgm:t>
    </dgm:pt>
    <dgm:pt modelId="{CF2C17BE-DF42-4FE2-ACD2-A5D49D72BB09}" type="sibTrans" cxnId="{9C1FA39E-4C98-4317-9D67-76DC384E1D19}">
      <dgm:prSet/>
      <dgm:spPr/>
      <dgm:t>
        <a:bodyPr/>
        <a:lstStyle/>
        <a:p>
          <a:endParaRPr lang="uk-UA" sz="1400" b="1"/>
        </a:p>
      </dgm:t>
    </dgm:pt>
    <dgm:pt modelId="{23B0180F-51A3-469B-B145-2B0F08A4F5C2}">
      <dgm:prSet phldrT="[Текст]"/>
      <dgm:spPr/>
      <dgm:t>
        <a:bodyPr/>
        <a:lstStyle/>
        <a:p>
          <a:endParaRPr lang="uk-UA" sz="1400" b="1" dirty="0"/>
        </a:p>
      </dgm:t>
    </dgm:pt>
    <dgm:pt modelId="{99FC4DF9-BE44-4110-B43B-8E91C5AE4139}" type="parTrans" cxnId="{28B89686-1E07-41C1-8F96-00F8AD7B6401}">
      <dgm:prSet/>
      <dgm:spPr/>
      <dgm:t>
        <a:bodyPr/>
        <a:lstStyle/>
        <a:p>
          <a:endParaRPr lang="uk-UA" sz="1400" b="1"/>
        </a:p>
      </dgm:t>
    </dgm:pt>
    <dgm:pt modelId="{7C093D03-579D-4127-94C0-8B2BB5DC1B73}" type="sibTrans" cxnId="{28B89686-1E07-41C1-8F96-00F8AD7B6401}">
      <dgm:prSet/>
      <dgm:spPr/>
      <dgm:t>
        <a:bodyPr/>
        <a:lstStyle/>
        <a:p>
          <a:endParaRPr lang="uk-UA" sz="1400" b="1"/>
        </a:p>
      </dgm:t>
    </dgm:pt>
    <dgm:pt modelId="{76F834E9-A5BB-4205-B37A-66285D33CC14}">
      <dgm:prSet phldrT="[Текст]"/>
      <dgm:spPr/>
      <dgm:t>
        <a:bodyPr/>
        <a:lstStyle/>
        <a:p>
          <a:endParaRPr lang="uk-UA" sz="1400" b="1" dirty="0"/>
        </a:p>
      </dgm:t>
    </dgm:pt>
    <dgm:pt modelId="{3E46393F-05A6-47E3-B717-AE5D9B830A9E}" type="parTrans" cxnId="{EE130CFF-6E67-4D15-A77C-537EEA460AA6}">
      <dgm:prSet/>
      <dgm:spPr/>
      <dgm:t>
        <a:bodyPr/>
        <a:lstStyle/>
        <a:p>
          <a:endParaRPr lang="uk-UA" sz="1400" b="1"/>
        </a:p>
      </dgm:t>
    </dgm:pt>
    <dgm:pt modelId="{24B352DF-F950-467D-839B-B4EB19173AF5}" type="sibTrans" cxnId="{EE130CFF-6E67-4D15-A77C-537EEA460AA6}">
      <dgm:prSet/>
      <dgm:spPr/>
      <dgm:t>
        <a:bodyPr/>
        <a:lstStyle/>
        <a:p>
          <a:endParaRPr lang="uk-UA" sz="1400" b="1"/>
        </a:p>
      </dgm:t>
    </dgm:pt>
    <dgm:pt modelId="{94A8A7E8-2B4F-478E-A54E-8FE682DEF626}">
      <dgm:prSet phldrT="[Текст]"/>
      <dgm:spPr/>
      <dgm:t>
        <a:bodyPr/>
        <a:lstStyle/>
        <a:p>
          <a:endParaRPr lang="uk-UA" sz="1400" b="1" dirty="0"/>
        </a:p>
      </dgm:t>
    </dgm:pt>
    <dgm:pt modelId="{DD02ADEC-EFBE-4DE2-A43F-30F81E2CD762}" type="parTrans" cxnId="{FEEBD4A0-4C7B-40CF-9B1D-AE7380FD0086}">
      <dgm:prSet/>
      <dgm:spPr/>
      <dgm:t>
        <a:bodyPr/>
        <a:lstStyle/>
        <a:p>
          <a:endParaRPr lang="uk-UA" sz="1400" b="1"/>
        </a:p>
      </dgm:t>
    </dgm:pt>
    <dgm:pt modelId="{2CA83B73-F600-4743-9695-543706382806}" type="sibTrans" cxnId="{FEEBD4A0-4C7B-40CF-9B1D-AE7380FD0086}">
      <dgm:prSet/>
      <dgm:spPr/>
      <dgm:t>
        <a:bodyPr/>
        <a:lstStyle/>
        <a:p>
          <a:endParaRPr lang="uk-UA" sz="1400" b="1"/>
        </a:p>
      </dgm:t>
    </dgm:pt>
    <dgm:pt modelId="{8F712D08-83BD-483C-B5F9-588DF8A43F3E}" type="pres">
      <dgm:prSet presAssocID="{37C9B9ED-63D6-4AD2-B766-41C0F587898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B9F7D71-53F8-43F4-8D72-528FE86676A7}" type="pres">
      <dgm:prSet presAssocID="{37C9B9ED-63D6-4AD2-B766-41C0F5878987}" presName="matrix" presStyleCnt="0"/>
      <dgm:spPr/>
    </dgm:pt>
    <dgm:pt modelId="{21D5682F-0582-4DA6-BA6F-8E954259FA1C}" type="pres">
      <dgm:prSet presAssocID="{37C9B9ED-63D6-4AD2-B766-41C0F5878987}" presName="tile1" presStyleLbl="node1" presStyleIdx="0" presStyleCnt="4"/>
      <dgm:spPr/>
      <dgm:t>
        <a:bodyPr/>
        <a:lstStyle/>
        <a:p>
          <a:endParaRPr lang="uk-UA"/>
        </a:p>
      </dgm:t>
    </dgm:pt>
    <dgm:pt modelId="{D0FDD742-8B8A-4B28-9AA2-81E491858A56}" type="pres">
      <dgm:prSet presAssocID="{37C9B9ED-63D6-4AD2-B766-41C0F587898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65B9EA4-C22F-4D00-B3F2-D45FD16FB42D}" type="pres">
      <dgm:prSet presAssocID="{37C9B9ED-63D6-4AD2-B766-41C0F5878987}" presName="tile2" presStyleLbl="node1" presStyleIdx="1" presStyleCnt="4"/>
      <dgm:spPr/>
      <dgm:t>
        <a:bodyPr/>
        <a:lstStyle/>
        <a:p>
          <a:endParaRPr lang="uk-UA"/>
        </a:p>
      </dgm:t>
    </dgm:pt>
    <dgm:pt modelId="{EE167B28-476D-4A62-BC9A-5D6A308599D9}" type="pres">
      <dgm:prSet presAssocID="{37C9B9ED-63D6-4AD2-B766-41C0F587898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9BC12FC-47E2-4915-80B3-A138793C4CE4}" type="pres">
      <dgm:prSet presAssocID="{37C9B9ED-63D6-4AD2-B766-41C0F5878987}" presName="tile3" presStyleLbl="node1" presStyleIdx="2" presStyleCnt="4"/>
      <dgm:spPr/>
      <dgm:t>
        <a:bodyPr/>
        <a:lstStyle/>
        <a:p>
          <a:endParaRPr lang="uk-UA"/>
        </a:p>
      </dgm:t>
    </dgm:pt>
    <dgm:pt modelId="{CD5AC343-7289-4E71-A10F-7759EC2D1CCC}" type="pres">
      <dgm:prSet presAssocID="{37C9B9ED-63D6-4AD2-B766-41C0F587898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C42B0CD-3146-4D0E-AA0D-D3416230B56B}" type="pres">
      <dgm:prSet presAssocID="{37C9B9ED-63D6-4AD2-B766-41C0F5878987}" presName="tile4" presStyleLbl="node1" presStyleIdx="3" presStyleCnt="4"/>
      <dgm:spPr/>
      <dgm:t>
        <a:bodyPr/>
        <a:lstStyle/>
        <a:p>
          <a:endParaRPr lang="uk-UA"/>
        </a:p>
      </dgm:t>
    </dgm:pt>
    <dgm:pt modelId="{7F029944-2470-415E-8010-9F91EF78EE51}" type="pres">
      <dgm:prSet presAssocID="{37C9B9ED-63D6-4AD2-B766-41C0F587898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A720FA5-E554-4805-8B5F-BA0E998E7A42}" type="pres">
      <dgm:prSet presAssocID="{37C9B9ED-63D6-4AD2-B766-41C0F5878987}" presName="centerTile" presStyleLbl="fgShp" presStyleIdx="0" presStyleCnt="1" custScaleX="102374" custScaleY="113076">
        <dgm:presLayoutVars>
          <dgm:chMax val="0"/>
          <dgm:chPref val="0"/>
        </dgm:presLayoutVars>
      </dgm:prSet>
      <dgm:spPr/>
      <dgm:t>
        <a:bodyPr/>
        <a:lstStyle/>
        <a:p>
          <a:endParaRPr lang="uk-UA"/>
        </a:p>
      </dgm:t>
    </dgm:pt>
  </dgm:ptLst>
  <dgm:cxnLst>
    <dgm:cxn modelId="{E4AA99A1-E211-4907-8628-9C45B9DCD697}" type="presOf" srcId="{A7D16B44-CD15-469D-B930-4855DC689A41}" destId="{CD5AC343-7289-4E71-A10F-7759EC2D1CCC}" srcOrd="1" destOrd="0" presId="urn:microsoft.com/office/officeart/2005/8/layout/matrix1"/>
    <dgm:cxn modelId="{B21DD464-C47D-4F5F-9385-6D1D8B2DFF7D}" type="presOf" srcId="{174FA6B3-65DA-4B7A-BD83-EA57F2FBF20D}" destId="{FC42B0CD-3146-4D0E-AA0D-D3416230B56B}" srcOrd="0" destOrd="0" presId="urn:microsoft.com/office/officeart/2005/8/layout/matrix1"/>
    <dgm:cxn modelId="{CBBE2F39-FB8C-432F-A806-8CD33AC6700B}" type="presOf" srcId="{2C106873-4192-447F-B278-5902F5D0CEBD}" destId="{2A720FA5-E554-4805-8B5F-BA0E998E7A42}" srcOrd="0" destOrd="0" presId="urn:microsoft.com/office/officeart/2005/8/layout/matrix1"/>
    <dgm:cxn modelId="{8CCD7BF8-6876-4E26-8AF9-89C2B0F00941}" type="presOf" srcId="{92255FAC-D6F1-428C-91EE-56410E624840}" destId="{465B9EA4-C22F-4D00-B3F2-D45FD16FB42D}" srcOrd="0" destOrd="0" presId="urn:microsoft.com/office/officeart/2005/8/layout/matrix1"/>
    <dgm:cxn modelId="{9D7A4965-0873-4E7E-9C37-8A0A1622B84C}" srcId="{2C106873-4192-447F-B278-5902F5D0CEBD}" destId="{A7D16B44-CD15-469D-B930-4855DC689A41}" srcOrd="2" destOrd="0" parTransId="{28F16986-E326-491B-8E80-30EF7FC12722}" sibTransId="{C4B87BC9-A45F-4A22-9AFE-086F8367DD4D}"/>
    <dgm:cxn modelId="{487A3011-D3C4-4ECB-9D70-D2F9B1877249}" type="presOf" srcId="{908F6CE6-EF93-4B05-BF26-5C46945D7AE1}" destId="{21D5682F-0582-4DA6-BA6F-8E954259FA1C}" srcOrd="0" destOrd="0" presId="urn:microsoft.com/office/officeart/2005/8/layout/matrix1"/>
    <dgm:cxn modelId="{64AF28E5-386A-47E8-9901-89D685EA332D}" type="presOf" srcId="{A7D16B44-CD15-469D-B930-4855DC689A41}" destId="{E9BC12FC-47E2-4915-80B3-A138793C4CE4}" srcOrd="0" destOrd="0" presId="urn:microsoft.com/office/officeart/2005/8/layout/matrix1"/>
    <dgm:cxn modelId="{1197833D-F9E3-4931-84A3-D962D1EB7659}" srcId="{2C106873-4192-447F-B278-5902F5D0CEBD}" destId="{908F6CE6-EF93-4B05-BF26-5C46945D7AE1}" srcOrd="0" destOrd="0" parTransId="{13C9EEE8-1597-49D8-A736-4B2C570AE5D6}" sibTransId="{674075DE-821B-443D-90D0-56FD1B8743EC}"/>
    <dgm:cxn modelId="{576DBF62-C767-404C-AA58-22B416DFB2A0}" type="presOf" srcId="{908F6CE6-EF93-4B05-BF26-5C46945D7AE1}" destId="{D0FDD742-8B8A-4B28-9AA2-81E491858A56}" srcOrd="1" destOrd="0" presId="urn:microsoft.com/office/officeart/2005/8/layout/matrix1"/>
    <dgm:cxn modelId="{39D3A27B-8F94-4DA0-8073-DF6A16228523}" srcId="{37C9B9ED-63D6-4AD2-B766-41C0F5878987}" destId="{2C106873-4192-447F-B278-5902F5D0CEBD}" srcOrd="0" destOrd="0" parTransId="{301DE0BB-026D-4393-A5F5-5871AF5F773B}" sibTransId="{DAAE135C-23D1-45BB-9306-0F3B94F99867}"/>
    <dgm:cxn modelId="{39CA9DC3-12CC-4473-9E38-C56FB4E2B989}" type="presOf" srcId="{37C9B9ED-63D6-4AD2-B766-41C0F5878987}" destId="{8F712D08-83BD-483C-B5F9-588DF8A43F3E}" srcOrd="0" destOrd="0" presId="urn:microsoft.com/office/officeart/2005/8/layout/matrix1"/>
    <dgm:cxn modelId="{FEEBD4A0-4C7B-40CF-9B1D-AE7380FD0086}" srcId="{2C106873-4192-447F-B278-5902F5D0CEBD}" destId="{94A8A7E8-2B4F-478E-A54E-8FE682DEF626}" srcOrd="5" destOrd="0" parTransId="{DD02ADEC-EFBE-4DE2-A43F-30F81E2CD762}" sibTransId="{2CA83B73-F600-4743-9695-543706382806}"/>
    <dgm:cxn modelId="{70586757-A130-4AD9-98BD-0E980510E1F9}" srcId="{2C106873-4192-447F-B278-5902F5D0CEBD}" destId="{92255FAC-D6F1-428C-91EE-56410E624840}" srcOrd="1" destOrd="0" parTransId="{539E0625-A85C-45B1-AB55-1B5725B8405B}" sibTransId="{9A96D768-FD05-4D7F-95D8-A584FF5355A2}"/>
    <dgm:cxn modelId="{CF5DBBBB-2446-4C4A-B88C-00CC159807E3}" type="presOf" srcId="{92255FAC-D6F1-428C-91EE-56410E624840}" destId="{EE167B28-476D-4A62-BC9A-5D6A308599D9}" srcOrd="1" destOrd="0" presId="urn:microsoft.com/office/officeart/2005/8/layout/matrix1"/>
    <dgm:cxn modelId="{94E881F8-F47A-468C-A12D-5C276476D754}" srcId="{2C106873-4192-447F-B278-5902F5D0CEBD}" destId="{174FA6B3-65DA-4B7A-BD83-EA57F2FBF20D}" srcOrd="3" destOrd="0" parTransId="{22F879F1-0EC3-40CD-8DA2-4DB00531BB3C}" sibTransId="{8D9FBC32-38C2-4841-90C6-A21192C322AD}"/>
    <dgm:cxn modelId="{28B89686-1E07-41C1-8F96-00F8AD7B6401}" srcId="{2C106873-4192-447F-B278-5902F5D0CEBD}" destId="{23B0180F-51A3-469B-B145-2B0F08A4F5C2}" srcOrd="6" destOrd="0" parTransId="{99FC4DF9-BE44-4110-B43B-8E91C5AE4139}" sibTransId="{7C093D03-579D-4127-94C0-8B2BB5DC1B73}"/>
    <dgm:cxn modelId="{EE130CFF-6E67-4D15-A77C-537EEA460AA6}" srcId="{2C106873-4192-447F-B278-5902F5D0CEBD}" destId="{76F834E9-A5BB-4205-B37A-66285D33CC14}" srcOrd="4" destOrd="0" parTransId="{3E46393F-05A6-47E3-B717-AE5D9B830A9E}" sibTransId="{24B352DF-F950-467D-839B-B4EB19173AF5}"/>
    <dgm:cxn modelId="{9C1FA39E-4C98-4317-9D67-76DC384E1D19}" srcId="{2C106873-4192-447F-B278-5902F5D0CEBD}" destId="{F3B900D8-B0AC-40D3-9867-B5B9BE3C42E1}" srcOrd="7" destOrd="0" parTransId="{4A9E6843-CAD7-4B1D-B0A9-44B9A0820CE8}" sibTransId="{CF2C17BE-DF42-4FE2-ACD2-A5D49D72BB09}"/>
    <dgm:cxn modelId="{8182D349-2B3E-45DA-8DDD-E9D6503013F6}" type="presOf" srcId="{174FA6B3-65DA-4B7A-BD83-EA57F2FBF20D}" destId="{7F029944-2470-415E-8010-9F91EF78EE51}" srcOrd="1" destOrd="0" presId="urn:microsoft.com/office/officeart/2005/8/layout/matrix1"/>
    <dgm:cxn modelId="{06D04D76-0737-4DBB-ABBC-E0A7D2A58C44}" type="presParOf" srcId="{8F712D08-83BD-483C-B5F9-588DF8A43F3E}" destId="{EB9F7D71-53F8-43F4-8D72-528FE86676A7}" srcOrd="0" destOrd="0" presId="urn:microsoft.com/office/officeart/2005/8/layout/matrix1"/>
    <dgm:cxn modelId="{F77AA19C-C8DE-41DF-B6F1-BB3FCA3C46FD}" type="presParOf" srcId="{EB9F7D71-53F8-43F4-8D72-528FE86676A7}" destId="{21D5682F-0582-4DA6-BA6F-8E954259FA1C}" srcOrd="0" destOrd="0" presId="urn:microsoft.com/office/officeart/2005/8/layout/matrix1"/>
    <dgm:cxn modelId="{0D1AFE9E-03E7-4100-85E3-5CB23800502F}" type="presParOf" srcId="{EB9F7D71-53F8-43F4-8D72-528FE86676A7}" destId="{D0FDD742-8B8A-4B28-9AA2-81E491858A56}" srcOrd="1" destOrd="0" presId="urn:microsoft.com/office/officeart/2005/8/layout/matrix1"/>
    <dgm:cxn modelId="{12E299AC-DFD8-42CC-A61A-9BE29C069697}" type="presParOf" srcId="{EB9F7D71-53F8-43F4-8D72-528FE86676A7}" destId="{465B9EA4-C22F-4D00-B3F2-D45FD16FB42D}" srcOrd="2" destOrd="0" presId="urn:microsoft.com/office/officeart/2005/8/layout/matrix1"/>
    <dgm:cxn modelId="{5042313F-4996-45C5-B540-922BBE6F5A47}" type="presParOf" srcId="{EB9F7D71-53F8-43F4-8D72-528FE86676A7}" destId="{EE167B28-476D-4A62-BC9A-5D6A308599D9}" srcOrd="3" destOrd="0" presId="urn:microsoft.com/office/officeart/2005/8/layout/matrix1"/>
    <dgm:cxn modelId="{62468AC7-0777-46D1-8D7E-30AC03ADEEA1}" type="presParOf" srcId="{EB9F7D71-53F8-43F4-8D72-528FE86676A7}" destId="{E9BC12FC-47E2-4915-80B3-A138793C4CE4}" srcOrd="4" destOrd="0" presId="urn:microsoft.com/office/officeart/2005/8/layout/matrix1"/>
    <dgm:cxn modelId="{2FC1C7CB-6EC2-4F21-B23F-60DF1E2477DA}" type="presParOf" srcId="{EB9F7D71-53F8-43F4-8D72-528FE86676A7}" destId="{CD5AC343-7289-4E71-A10F-7759EC2D1CCC}" srcOrd="5" destOrd="0" presId="urn:microsoft.com/office/officeart/2005/8/layout/matrix1"/>
    <dgm:cxn modelId="{CF26552D-AAB1-4D44-9787-EB26E6322EDC}" type="presParOf" srcId="{EB9F7D71-53F8-43F4-8D72-528FE86676A7}" destId="{FC42B0CD-3146-4D0E-AA0D-D3416230B56B}" srcOrd="6" destOrd="0" presId="urn:microsoft.com/office/officeart/2005/8/layout/matrix1"/>
    <dgm:cxn modelId="{5854D2B9-C77E-41B8-8EA1-5490FFA95682}" type="presParOf" srcId="{EB9F7D71-53F8-43F4-8D72-528FE86676A7}" destId="{7F029944-2470-415E-8010-9F91EF78EE51}" srcOrd="7" destOrd="0" presId="urn:microsoft.com/office/officeart/2005/8/layout/matrix1"/>
    <dgm:cxn modelId="{E6553F1B-D213-40A1-AA54-EA0561F0247C}" type="presParOf" srcId="{8F712D08-83BD-483C-B5F9-588DF8A43F3E}" destId="{2A720FA5-E554-4805-8B5F-BA0E998E7A4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0F527-E587-4322-BA8E-5286775C1843}">
      <dsp:nvSpPr>
        <dsp:cNvPr id="0" name=""/>
        <dsp:cNvSpPr/>
      </dsp:nvSpPr>
      <dsp:spPr>
        <a:xfrm>
          <a:off x="3410" y="100629"/>
          <a:ext cx="6754917" cy="445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/>
            <a:t>Відповідно до зазначеної мети в роботі поставлено такі задачі: </a:t>
          </a:r>
          <a:endParaRPr lang="uk-UA" sz="1900" b="1" kern="1200" dirty="0"/>
        </a:p>
      </dsp:txBody>
      <dsp:txXfrm>
        <a:off x="16447" y="113666"/>
        <a:ext cx="6728843" cy="419053"/>
      </dsp:txXfrm>
    </dsp:sp>
    <dsp:sp modelId="{A4CB55AD-F6AC-4AE8-8511-EF9A0F153258}">
      <dsp:nvSpPr>
        <dsp:cNvPr id="0" name=""/>
        <dsp:cNvSpPr/>
      </dsp:nvSpPr>
      <dsp:spPr>
        <a:xfrm>
          <a:off x="678901" y="545756"/>
          <a:ext cx="675491" cy="4506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0662"/>
              </a:lnTo>
              <a:lnTo>
                <a:pt x="675491" y="4506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412A2C-4F51-4960-82AF-99C6C2A95B95}">
      <dsp:nvSpPr>
        <dsp:cNvPr id="0" name=""/>
        <dsp:cNvSpPr/>
      </dsp:nvSpPr>
      <dsp:spPr>
        <a:xfrm>
          <a:off x="1354393" y="657038"/>
          <a:ext cx="7283156" cy="6787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– розкрити економічну сутність і зміст поняття «економічна ефективність роботи </a:t>
          </a:r>
          <a:r>
            <a:rPr lang="x-none" sz="1300" kern="1200" smtClean="0"/>
            <a:t>технологічного автотранспорту</a:t>
          </a:r>
          <a:r>
            <a:rPr lang="uk-UA" sz="1300" kern="1200" dirty="0" smtClean="0"/>
            <a:t> спеціалізованих кар’єрів» та розглянуті існуючі методи її визначення; </a:t>
          </a:r>
          <a:endParaRPr lang="uk-UA" sz="1300" kern="1200" dirty="0"/>
        </a:p>
      </dsp:txBody>
      <dsp:txXfrm>
        <a:off x="1374273" y="676918"/>
        <a:ext cx="7243396" cy="639001"/>
      </dsp:txXfrm>
    </dsp:sp>
    <dsp:sp modelId="{3AB9A262-2279-4E9B-A481-9841814DEB41}">
      <dsp:nvSpPr>
        <dsp:cNvPr id="0" name=""/>
        <dsp:cNvSpPr/>
      </dsp:nvSpPr>
      <dsp:spPr>
        <a:xfrm>
          <a:off x="678901" y="545756"/>
          <a:ext cx="675491" cy="1210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0299"/>
              </a:lnTo>
              <a:lnTo>
                <a:pt x="675491" y="12102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49C671-9D19-4DCF-BD04-98ED14496001}">
      <dsp:nvSpPr>
        <dsp:cNvPr id="0" name=""/>
        <dsp:cNvSpPr/>
      </dsp:nvSpPr>
      <dsp:spPr>
        <a:xfrm>
          <a:off x="1354393" y="1447082"/>
          <a:ext cx="7279616" cy="6179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– дослідити фактори, що впливають на ефективність роботи </a:t>
          </a:r>
          <a:r>
            <a:rPr lang="x-none" sz="1300" kern="1200" smtClean="0"/>
            <a:t>технологічного автотранспорту</a:t>
          </a:r>
          <a:r>
            <a:rPr lang="uk-UA" sz="1300" kern="1200" dirty="0" smtClean="0"/>
            <a:t> спеціалізованих кар’єрів з метою врахування зміни умов зовнішнього (конкурентного) середовища; </a:t>
          </a:r>
          <a:endParaRPr lang="uk-UA" sz="1300" kern="1200" dirty="0"/>
        </a:p>
      </dsp:txBody>
      <dsp:txXfrm>
        <a:off x="1372492" y="1465181"/>
        <a:ext cx="7243418" cy="581750"/>
      </dsp:txXfrm>
    </dsp:sp>
    <dsp:sp modelId="{9BB9D93D-6299-41C2-B38C-9E96F8CC4BB5}">
      <dsp:nvSpPr>
        <dsp:cNvPr id="0" name=""/>
        <dsp:cNvSpPr/>
      </dsp:nvSpPr>
      <dsp:spPr>
        <a:xfrm>
          <a:off x="678901" y="545756"/>
          <a:ext cx="675491" cy="2241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1580"/>
              </a:lnTo>
              <a:lnTo>
                <a:pt x="675491" y="22415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810AA6-0ECB-4212-A5D8-EAF2B989B959}">
      <dsp:nvSpPr>
        <dsp:cNvPr id="0" name=""/>
        <dsp:cNvSpPr/>
      </dsp:nvSpPr>
      <dsp:spPr>
        <a:xfrm>
          <a:off x="1354393" y="2176312"/>
          <a:ext cx="7227917" cy="1222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– удосконалити методичний підхід до вибору критерію ефективності роботи технологічного автотранспорту спеціалізованих кар’єрів з додатковим урахуванням впливу факторів зовнішнього середовища, на основі якого визначити ймовірність застосування такого критерію для технологічного автотранспорту спеціалізованих кар’єрів у кожному з трьох можливих значень: питомі витрати палива – продуктивність – транспортна робота; </a:t>
          </a:r>
          <a:endParaRPr lang="uk-UA" sz="1300" kern="1200" dirty="0"/>
        </a:p>
      </dsp:txBody>
      <dsp:txXfrm>
        <a:off x="1390186" y="2212105"/>
        <a:ext cx="7156331" cy="1150462"/>
      </dsp:txXfrm>
    </dsp:sp>
    <dsp:sp modelId="{0951A044-20BC-4ED4-B7EF-155305BF887C}">
      <dsp:nvSpPr>
        <dsp:cNvPr id="0" name=""/>
        <dsp:cNvSpPr/>
      </dsp:nvSpPr>
      <dsp:spPr>
        <a:xfrm>
          <a:off x="678901" y="545756"/>
          <a:ext cx="675491" cy="3190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0750"/>
              </a:lnTo>
              <a:lnTo>
                <a:pt x="675491" y="31907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F10768-C2FE-400A-A440-338AEF216E58}">
      <dsp:nvSpPr>
        <dsp:cNvPr id="0" name=""/>
        <dsp:cNvSpPr/>
      </dsp:nvSpPr>
      <dsp:spPr>
        <a:xfrm>
          <a:off x="1354393" y="3509643"/>
          <a:ext cx="7224805" cy="4537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– удосконалити методику визначення </a:t>
          </a:r>
          <a:r>
            <a:rPr lang="uk-UA" sz="1300" kern="1200" dirty="0" err="1" smtClean="0"/>
            <a:t>критеріальних</a:t>
          </a:r>
          <a:r>
            <a:rPr lang="uk-UA" sz="1300" kern="1200" dirty="0" smtClean="0"/>
            <a:t> показників ефективності роботи технологічного автотранспорту спеціалізованих кар’єрів у натурально-речовій формі.</a:t>
          </a:r>
          <a:endParaRPr lang="uk-UA" sz="1300" kern="1200" dirty="0">
            <a:effectLst/>
          </a:endParaRPr>
        </a:p>
      </dsp:txBody>
      <dsp:txXfrm>
        <a:off x="1367682" y="3522932"/>
        <a:ext cx="7198227" cy="4271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B5F12-660F-428E-AA00-4CB70224FA2E}">
      <dsp:nvSpPr>
        <dsp:cNvPr id="0" name=""/>
        <dsp:cNvSpPr/>
      </dsp:nvSpPr>
      <dsp:spPr>
        <a:xfrm>
          <a:off x="99131" y="91388"/>
          <a:ext cx="6768794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u="sng" kern="1200" dirty="0" smtClean="0">
              <a:latin typeface="Times New Roman" pitchFamily="18" charset="0"/>
              <a:cs typeface="Times New Roman" pitchFamily="18" charset="0"/>
            </a:rPr>
            <a:t>Метою роботи є</a:t>
          </a:r>
          <a:r>
            <a:rPr lang="ru-RU" sz="2200" b="1" u="sng" kern="1200" dirty="0" smtClean="0">
              <a:latin typeface="Times New Roman" pitchFamily="18" charset="0"/>
              <a:cs typeface="Times New Roman" pitchFamily="18" charset="0"/>
            </a:rPr>
            <a:t>:</a:t>
          </a:r>
          <a:endParaRPr lang="uk-UA" sz="2200" kern="1200" dirty="0"/>
        </a:p>
      </dsp:txBody>
      <dsp:txXfrm>
        <a:off x="124890" y="117147"/>
        <a:ext cx="6717276" cy="476152"/>
      </dsp:txXfrm>
    </dsp:sp>
    <dsp:sp modelId="{2011EB15-8ADD-44A9-AFA3-0A3C657D0302}">
      <dsp:nvSpPr>
        <dsp:cNvPr id="0" name=""/>
        <dsp:cNvSpPr/>
      </dsp:nvSpPr>
      <dsp:spPr>
        <a:xfrm>
          <a:off x="0" y="634457"/>
          <a:ext cx="8839200" cy="774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645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x-none" sz="1700" kern="1200" smtClean="0"/>
            <a:t>розробка теоретичних та методичних положень, а також практичних рекомендацій щодо вдосконалення методів оцінки економічної ефективності роботи технологічного автотранспорту шляхом застосування динамічного підходу до вибору критерію її оцінки</a:t>
          </a:r>
          <a:endParaRPr lang="uk-UA" sz="1700" kern="1200" dirty="0"/>
        </a:p>
      </dsp:txBody>
      <dsp:txXfrm>
        <a:off x="0" y="634457"/>
        <a:ext cx="8839200" cy="7741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B71476-7419-4414-80FB-A406A683D8B8}">
      <dsp:nvSpPr>
        <dsp:cNvPr id="0" name=""/>
        <dsp:cNvSpPr/>
      </dsp:nvSpPr>
      <dsp:spPr>
        <a:xfrm rot="16200000">
          <a:off x="1004923" y="2416915"/>
          <a:ext cx="3962827" cy="479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22941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400" kern="1200" dirty="0"/>
        </a:p>
      </dsp:txBody>
      <dsp:txXfrm>
        <a:off x="1004923" y="2416915"/>
        <a:ext cx="3962827" cy="479555"/>
      </dsp:txXfrm>
    </dsp:sp>
    <dsp:sp modelId="{E1378566-607D-4597-9FA7-0A8CAABB4B9E}">
      <dsp:nvSpPr>
        <dsp:cNvPr id="0" name=""/>
        <dsp:cNvSpPr/>
      </dsp:nvSpPr>
      <dsp:spPr>
        <a:xfrm>
          <a:off x="117875" y="36670"/>
          <a:ext cx="3468074" cy="49819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80000" rIns="113792" bIns="113792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600" b="1" kern="1200" smtClean="0">
              <a:solidFill>
                <a:srgbClr val="FFFF00"/>
              </a:solidFill>
            </a:rPr>
            <a:t>розкрити економічну сутність і зміст поняття «економічна ефективність роботи техно</a:t>
          </a:r>
          <a:r>
            <a:rPr lang="uk-UA" sz="1600" b="1" kern="1200" dirty="0" smtClean="0">
              <a:solidFill>
                <a:srgbClr val="FFFF00"/>
              </a:solidFill>
            </a:rPr>
            <a:t>-</a:t>
          </a:r>
          <a:r>
            <a:rPr lang="x-none" sz="1600" b="1" kern="1200" smtClean="0">
              <a:solidFill>
                <a:srgbClr val="FFFF00"/>
              </a:solidFill>
            </a:rPr>
            <a:t>логічного автотранспорту» та розглянути існуючі методи її визначення</a:t>
          </a:r>
          <a:endParaRPr lang="uk-UA" sz="1600" b="1" kern="1200" dirty="0">
            <a:solidFill>
              <a:srgbClr val="FFFF00"/>
            </a:solidFill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b="1" kern="1200" dirty="0">
            <a:solidFill>
              <a:srgbClr val="FFFF00"/>
            </a:solidFill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600" b="1" kern="1200" smtClean="0"/>
            <a:t>дослідити фактори, що впливають на</a:t>
          </a:r>
          <a:r>
            <a:rPr lang="uk-UA" sz="1600" b="1" kern="1200" dirty="0" smtClean="0"/>
            <a:t> </a:t>
          </a:r>
          <a:r>
            <a:rPr lang="x-none" sz="1600" b="1" kern="1200" smtClean="0"/>
            <a:t>ефективність роботи техно</a:t>
          </a:r>
          <a:r>
            <a:rPr lang="uk-UA" sz="1600" b="1" kern="1200" dirty="0" smtClean="0"/>
            <a:t>-</a:t>
          </a:r>
          <a:r>
            <a:rPr lang="x-none" sz="1600" b="1" kern="1200" smtClean="0"/>
            <a:t>логічного автотранспорту</a:t>
          </a:r>
          <a:endParaRPr lang="uk-UA" sz="1600" b="1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b="1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600" b="1" kern="1200" smtClean="0">
              <a:solidFill>
                <a:srgbClr val="FFFF00"/>
              </a:solidFill>
            </a:rPr>
            <a:t>удосконалити методичний підхід до вибору критерію ефективності роботи технологічного авто</a:t>
          </a:r>
          <a:r>
            <a:rPr lang="uk-UA" sz="1600" b="1" kern="1200" dirty="0" smtClean="0">
              <a:solidFill>
                <a:srgbClr val="FFFF00"/>
              </a:solidFill>
            </a:rPr>
            <a:t>-</a:t>
          </a:r>
          <a:r>
            <a:rPr lang="x-none" sz="1600" b="1" kern="1200" smtClean="0">
              <a:solidFill>
                <a:srgbClr val="FFFF00"/>
              </a:solidFill>
            </a:rPr>
            <a:t>транспорту </a:t>
          </a:r>
          <a:endParaRPr lang="uk-UA" sz="1600" b="1" kern="1200" dirty="0">
            <a:solidFill>
              <a:srgbClr val="FFFF00"/>
            </a:solidFill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b="1" kern="1200" dirty="0">
            <a:solidFill>
              <a:srgbClr val="FFFF00"/>
            </a:solidFill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визначити часткові на інтегральні показники ефективності роботи технологічного автотранспорту</a:t>
          </a:r>
          <a:endParaRPr lang="uk-UA" sz="1600" b="1" kern="1200" dirty="0"/>
        </a:p>
      </dsp:txBody>
      <dsp:txXfrm>
        <a:off x="117875" y="36670"/>
        <a:ext cx="3468074" cy="4981987"/>
      </dsp:txXfrm>
    </dsp:sp>
    <dsp:sp modelId="{2A551602-6FC6-4035-8D6C-308A7F88EAB0}">
      <dsp:nvSpPr>
        <dsp:cNvPr id="0" name=""/>
        <dsp:cNvSpPr/>
      </dsp:nvSpPr>
      <dsp:spPr>
        <a:xfrm>
          <a:off x="427270" y="12632"/>
          <a:ext cx="959111" cy="85883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4AB4B7-3D58-4EA2-825E-19DCE66AF394}">
      <dsp:nvSpPr>
        <dsp:cNvPr id="0" name=""/>
        <dsp:cNvSpPr/>
      </dsp:nvSpPr>
      <dsp:spPr>
        <a:xfrm rot="16200000">
          <a:off x="6798360" y="2735883"/>
          <a:ext cx="1693435" cy="479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22941" bIns="0" numCol="1" spcCol="1270" anchor="t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700" kern="1200" dirty="0"/>
        </a:p>
      </dsp:txBody>
      <dsp:txXfrm>
        <a:off x="6798360" y="2735883"/>
        <a:ext cx="1693435" cy="479555"/>
      </dsp:txXfrm>
    </dsp:sp>
    <dsp:sp modelId="{CD0EAE17-6ABD-4968-82DC-721D80CCD806}">
      <dsp:nvSpPr>
        <dsp:cNvPr id="0" name=""/>
        <dsp:cNvSpPr/>
      </dsp:nvSpPr>
      <dsp:spPr>
        <a:xfrm>
          <a:off x="4688246" y="75644"/>
          <a:ext cx="4100482" cy="24511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180000" rIns="85344" bIns="85344" numCol="1" spcCol="1270" anchor="t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200" b="1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1" kern="1200" dirty="0" smtClean="0"/>
            <a:t>визначення сутності поняття «економічна ефективність роботи технологічного автотранспорту», яке визначається як співвідношення між обсягом перевезеної гірничої маси або виконаною транспортною роботою та використаними у процесі транспортування ресурсами за певний інтервал часу. </a:t>
          </a:r>
          <a:endParaRPr lang="uk-UA" sz="1200" b="1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2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1" kern="1200" dirty="0" smtClean="0"/>
            <a:t> </a:t>
          </a:r>
          <a:r>
            <a:rPr lang="uk-UA" sz="1200" b="1" kern="1200" dirty="0" smtClean="0">
              <a:solidFill>
                <a:srgbClr val="FFFF00"/>
              </a:solidFill>
            </a:rPr>
            <a:t>класифікація факторів впливу на ефективність роботи технологічного автотранспорту за рахунок введення нової класифікаційної ознаки – фактори зовнішнього (конкурентного) середовища</a:t>
          </a:r>
          <a:endParaRPr lang="uk-UA" sz="1200" b="1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200" b="1" kern="1200" dirty="0"/>
        </a:p>
      </dsp:txBody>
      <dsp:txXfrm>
        <a:off x="4688246" y="75644"/>
        <a:ext cx="4100482" cy="2451127"/>
      </dsp:txXfrm>
    </dsp:sp>
    <dsp:sp modelId="{E3EC469D-7B01-41AE-B3AB-4C97961ECCEE}">
      <dsp:nvSpPr>
        <dsp:cNvPr id="0" name=""/>
        <dsp:cNvSpPr/>
      </dsp:nvSpPr>
      <dsp:spPr>
        <a:xfrm>
          <a:off x="4827315" y="12632"/>
          <a:ext cx="959111" cy="85883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5682F-0582-4DA6-BA6F-8E954259FA1C}">
      <dsp:nvSpPr>
        <dsp:cNvPr id="0" name=""/>
        <dsp:cNvSpPr/>
      </dsp:nvSpPr>
      <dsp:spPr>
        <a:xfrm rot="16200000">
          <a:off x="395585" y="-395585"/>
          <a:ext cx="1441077" cy="223224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/>
            <a:t>1) світовий попит на продукцію підприємств виробництва будівельного каменю</a:t>
          </a:r>
          <a:endParaRPr lang="uk-UA" sz="1400" b="1" kern="1200" dirty="0"/>
        </a:p>
      </dsp:txBody>
      <dsp:txXfrm rot="5400000">
        <a:off x="-1" y="1"/>
        <a:ext cx="2232248" cy="1080808"/>
      </dsp:txXfrm>
    </dsp:sp>
    <dsp:sp modelId="{465B9EA4-C22F-4D00-B3F2-D45FD16FB42D}">
      <dsp:nvSpPr>
        <dsp:cNvPr id="0" name=""/>
        <dsp:cNvSpPr/>
      </dsp:nvSpPr>
      <dsp:spPr>
        <a:xfrm>
          <a:off x="2232248" y="0"/>
          <a:ext cx="2232248" cy="144107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/>
            <a:t>2) ціни на енергоносії (паливо-мастильні матеріали)</a:t>
          </a:r>
          <a:endParaRPr lang="uk-UA" sz="1400" b="1" kern="1200" dirty="0"/>
        </a:p>
      </dsp:txBody>
      <dsp:txXfrm>
        <a:off x="2232248" y="0"/>
        <a:ext cx="2232248" cy="1080808"/>
      </dsp:txXfrm>
    </dsp:sp>
    <dsp:sp modelId="{E9BC12FC-47E2-4915-80B3-A138793C4CE4}">
      <dsp:nvSpPr>
        <dsp:cNvPr id="0" name=""/>
        <dsp:cNvSpPr/>
      </dsp:nvSpPr>
      <dsp:spPr>
        <a:xfrm rot="10800000">
          <a:off x="0" y="1441077"/>
          <a:ext cx="2232248" cy="144107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/>
            <a:t>3) державні програми щодо розвитку галузі та політика щодо екологічних показників роботи підприємств</a:t>
          </a:r>
          <a:endParaRPr lang="uk-UA" sz="1400" b="1" kern="1200" dirty="0"/>
        </a:p>
      </dsp:txBody>
      <dsp:txXfrm rot="10800000">
        <a:off x="0" y="1801346"/>
        <a:ext cx="2232248" cy="1080808"/>
      </dsp:txXfrm>
    </dsp:sp>
    <dsp:sp modelId="{FC42B0CD-3146-4D0E-AA0D-D3416230B56B}">
      <dsp:nvSpPr>
        <dsp:cNvPr id="0" name=""/>
        <dsp:cNvSpPr/>
      </dsp:nvSpPr>
      <dsp:spPr>
        <a:xfrm rot="5400000">
          <a:off x="2627833" y="1045492"/>
          <a:ext cx="1441077" cy="223224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/>
            <a:t>4) діяльність підприємств базової та взаємопов’язаних галузей, ринок праці.</a:t>
          </a:r>
          <a:endParaRPr lang="uk-UA" sz="1400" b="1" kern="1200" dirty="0"/>
        </a:p>
      </dsp:txBody>
      <dsp:txXfrm rot="-5400000">
        <a:off x="2232247" y="1801346"/>
        <a:ext cx="2232248" cy="1080808"/>
      </dsp:txXfrm>
    </dsp:sp>
    <dsp:sp modelId="{2A720FA5-E554-4805-8B5F-BA0E998E7A42}">
      <dsp:nvSpPr>
        <dsp:cNvPr id="0" name=""/>
        <dsp:cNvSpPr/>
      </dsp:nvSpPr>
      <dsp:spPr>
        <a:xfrm>
          <a:off x="1546675" y="1033699"/>
          <a:ext cx="1371144" cy="814756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/>
            <a:t> Фактори зовнішнього середовища (</a:t>
          </a:r>
          <a:r>
            <a:rPr lang="uk-UA" sz="1400" b="1" i="1" kern="1200" dirty="0" err="1" smtClean="0"/>
            <a:t>F</a:t>
          </a:r>
          <a:r>
            <a:rPr lang="uk-UA" sz="1400" b="1" i="1" kern="1200" baseline="-25000" dirty="0" err="1" smtClean="0"/>
            <a:t>зс</a:t>
          </a:r>
          <a:r>
            <a:rPr lang="uk-UA" sz="1400" b="1" kern="1200" dirty="0" smtClean="0"/>
            <a:t>):</a:t>
          </a:r>
          <a:endParaRPr lang="uk-UA" sz="1400" b="1" kern="1200" dirty="0"/>
        </a:p>
      </dsp:txBody>
      <dsp:txXfrm>
        <a:off x="1586448" y="1073472"/>
        <a:ext cx="1291598" cy="735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DDF230B-AB6B-4E95-A046-B42BE27C17E2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F0982FF8-EA6E-4AED-BB32-6AFEF87AD89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275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8553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580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200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200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200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9896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15270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76877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42253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77950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8535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56130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3665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5613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5613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5613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5613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2622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9044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9044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2FF8-EA6E-4AED-BB32-6AFEF87AD89C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9080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file:///D:\5%20&#1082;&#1091;&#1088;&#1089;\4\&#1053;&#1086;&#1074;&#1072;%20&#1087;&#1072;&#1087;&#1082;&#1072;%20(2)\&#1053;&#1086;&#1074;&#1080;&#1081;%20Mathcad%20Document.xmcd\Selection%20235%204067%20533%204312" TargetMode="External"/><Relationship Id="rId5" Type="http://schemas.openxmlformats.org/officeDocument/2006/relationships/chart" Target="../charts/chart6.xml"/><Relationship Id="rId10" Type="http://schemas.openxmlformats.org/officeDocument/2006/relationships/image" Target="../media/image13.wmf"/><Relationship Id="rId4" Type="http://schemas.openxmlformats.org/officeDocument/2006/relationships/image" Target="../media/image2.png"/><Relationship Id="rId9" Type="http://schemas.openxmlformats.org/officeDocument/2006/relationships/oleObject" Target="file:///D:\5%20&#1082;&#1091;&#1088;&#1089;\4\&#1053;&#1086;&#1074;&#1072;%20&#1087;&#1072;&#1087;&#1082;&#1072;%20(2)\&#1053;&#1086;&#1074;&#1080;&#1081;%20Mathcad%20Document.xmcd\Selection%20219%204867%20522%205109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15.xml"/><Relationship Id="rId7" Type="http://schemas.openxmlformats.org/officeDocument/2006/relationships/oleObject" Target="file:///D:\5%20&#1082;&#1091;&#1088;&#1089;\4\&#1053;&#1086;&#1074;&#1072;%20&#1087;&#1072;&#1087;&#1082;&#1072;%20(2)\&#1053;&#1086;&#1074;&#1080;&#1081;%20Mathcad%20Document.xmcd\Selection%20219%202627%20514%202872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10" Type="http://schemas.openxmlformats.org/officeDocument/2006/relationships/image" Target="../media/image15.wmf"/><Relationship Id="rId4" Type="http://schemas.openxmlformats.org/officeDocument/2006/relationships/image" Target="../media/image2.png"/><Relationship Id="rId9" Type="http://schemas.openxmlformats.org/officeDocument/2006/relationships/oleObject" Target="file:///D:\5%20&#1082;&#1091;&#1088;&#1089;\4\&#1053;&#1086;&#1074;&#1072;%20&#1087;&#1072;&#1087;&#1082;&#1072;%20(2)\&#1053;&#1086;&#1074;&#1080;&#1081;%20Mathcad%20Document.xmcd\Selection%20243%203395%20543%203637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file:///D:\5%20&#1082;&#1091;&#1088;&#1089;\4\&#1053;&#1086;&#1074;&#1072;%20&#1087;&#1072;&#1087;&#1082;&#1072;%20(2)\&#1053;&#1086;&#1074;&#1080;&#1081;%20Mathcad%20Document.xmcd\Selection%20107%207316%20490%207350" TargetMode="Externa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file:///D:\5%20&#1082;&#1091;&#1088;&#1089;\4\&#1053;&#1086;&#1074;&#1072;%20&#1087;&#1072;&#1087;&#1082;&#1072;%20(2)\&#1053;&#1086;&#1074;&#1080;&#1081;%20Mathcad%20Document.xmcd\Selection%2027%207939%20549%208269" TargetMode="External"/><Relationship Id="rId5" Type="http://schemas.openxmlformats.org/officeDocument/2006/relationships/chart" Target="../charts/chart10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chart" Target="../charts/chart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wmf"/><Relationship Id="rId5" Type="http://schemas.openxmlformats.org/officeDocument/2006/relationships/oleObject" Target="file:///D:\5%20&#1082;&#1091;&#1088;&#1089;\4\&#1053;&#1086;&#1074;&#1072;%20&#1087;&#1072;&#1087;&#1082;&#1072;%20(2)\&#1053;&#1086;&#1074;&#1080;&#1081;%20Mathcad%20Document.xmcd\Selection%20107%2011564%20310%2011598" TargetMode="Externa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chart" Target="../charts/chart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wmf"/><Relationship Id="rId5" Type="http://schemas.openxmlformats.org/officeDocument/2006/relationships/oleObject" Target="file:///D:\5%20&#1082;&#1091;&#1088;&#1089;\4\&#1053;&#1086;&#1074;&#1072;%20&#1087;&#1072;&#1087;&#1082;&#1072;%20(2)\&#1053;&#1086;&#1074;&#1080;&#1081;%20Mathcad%20Document.xmcd\Selection%2011%2011885%20167%2011926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9.emf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" b="-701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720080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Lucida Grande"/>
              </a:rPr>
              <a:t>Міністерство освіти і науки України</a:t>
            </a:r>
            <a:br>
              <a:rPr lang="uk-UA" sz="2000" dirty="0">
                <a:latin typeface="Lucida Grande"/>
              </a:rPr>
            </a:br>
            <a:r>
              <a:rPr lang="uk-UA" sz="2000" dirty="0">
                <a:latin typeface="Lucida Grande"/>
              </a:rPr>
              <a:t>Вінницький національний технічний університет</a:t>
            </a:r>
            <a:r>
              <a:rPr lang="uk-UA" sz="2000" dirty="0"/>
              <a:t> </a:t>
            </a:r>
          </a:p>
        </p:txBody>
      </p:sp>
      <p:sp>
        <p:nvSpPr>
          <p:cNvPr id="5" name="Объект 3"/>
          <p:cNvSpPr txBox="1">
            <a:spLocks noGrp="1"/>
          </p:cNvSpPr>
          <p:nvPr>
            <p:ph idx="1"/>
          </p:nvPr>
        </p:nvSpPr>
        <p:spPr>
          <a:xfrm>
            <a:off x="467544" y="1268760"/>
            <a:ext cx="8229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b="1" cap="all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b="1" cap="all" dirty="0" smtClean="0"/>
          </a:p>
          <a:p>
            <a:pPr marL="0" indent="0" algn="ctr">
              <a:spcBef>
                <a:spcPts val="0"/>
              </a:spcBef>
              <a:buNone/>
              <a:defRPr/>
            </a:pPr>
            <a:endParaRPr lang="uk-UA" sz="2000" dirty="0">
              <a:latin typeface="+mj-lt"/>
            </a:endParaRPr>
          </a:p>
          <a:p>
            <a:endParaRPr lang="uk-UA" sz="1800" dirty="0">
              <a:solidFill>
                <a:srgbClr val="000000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ru-RU" sz="1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600" dirty="0" smtClean="0">
                <a:latin typeface="Lucida Grande"/>
              </a:rPr>
              <a:t>ВДОСКОНАЛЕННЯ ОЦІНКИ РОБОТИ ТЕХНОЛОГІЧНОГО АВТОМОБІЛЬНОГО ТРАНСПОРТУ СПЕЦІАЛІЗОВАНИХ КАР’ЄРІВ</a:t>
            </a:r>
            <a:r>
              <a:rPr lang="uk-UA" sz="1600" dirty="0" smtClean="0">
                <a:latin typeface="Lucida Grande"/>
              </a:rPr>
              <a:t> </a:t>
            </a: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uk-UA" sz="1600" dirty="0" smtClean="0">
              <a:latin typeface="Lucida Grande"/>
            </a:endParaRPr>
          </a:p>
          <a:p>
            <a:pPr marL="0" indent="0" algn="ctr">
              <a:buNone/>
            </a:pPr>
            <a:r>
              <a:rPr lang="uk-UA" sz="1600" dirty="0">
                <a:latin typeface="Lucida Grande"/>
              </a:rPr>
              <a:t>Магістерська кваліфікаційна робота</a:t>
            </a:r>
          </a:p>
          <a:p>
            <a:pPr marL="0" indent="0" algn="ctr">
              <a:buNone/>
            </a:pPr>
            <a:r>
              <a:rPr lang="uk-UA" sz="1600" dirty="0">
                <a:latin typeface="Lucida Grande"/>
              </a:rPr>
              <a:t>за спеціальністю: </a:t>
            </a:r>
            <a:r>
              <a:rPr lang="ru-RU" sz="1600" dirty="0">
                <a:latin typeface="Lucida Grande"/>
              </a:rPr>
              <a:t>8.07010601 – </a:t>
            </a:r>
            <a:r>
              <a:rPr lang="uk-UA" sz="1600" dirty="0">
                <a:latin typeface="Lucida Grande"/>
              </a:rPr>
              <a:t>Автомобілі та автомобільне господарство</a:t>
            </a:r>
          </a:p>
          <a:p>
            <a:pPr marL="0" indent="0" algn="ctr">
              <a:buNone/>
            </a:pPr>
            <a:r>
              <a:rPr lang="uk-UA" sz="1600" dirty="0" smtClean="0"/>
              <a:t> </a:t>
            </a: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uk-UA" sz="1600" dirty="0">
                <a:latin typeface="Lucida Grande"/>
              </a:rPr>
              <a:t>    Керівник: </a:t>
            </a:r>
            <a:r>
              <a:rPr lang="uk-UA" sz="1600" dirty="0" err="1" smtClean="0">
                <a:latin typeface="Lucida Grande"/>
              </a:rPr>
              <a:t>к.е.н</a:t>
            </a:r>
            <a:r>
              <a:rPr lang="uk-UA" sz="1600" dirty="0">
                <a:latin typeface="Lucida Grande"/>
              </a:rPr>
              <a:t>., доцент           Ю. Ю. </a:t>
            </a:r>
            <a:r>
              <a:rPr lang="uk-UA" sz="1600" dirty="0" err="1" smtClean="0">
                <a:latin typeface="Lucida Grande"/>
              </a:rPr>
              <a:t>Бурєнніков</a:t>
            </a:r>
            <a:r>
              <a:rPr lang="uk-UA" sz="1600" dirty="0" smtClean="0">
                <a:latin typeface="Lucida Grande"/>
              </a:rPr>
              <a:t> </a:t>
            </a:r>
            <a:endParaRPr lang="uk-UA" sz="1600" dirty="0">
              <a:latin typeface="Lucida Grande"/>
            </a:endParaRPr>
          </a:p>
          <a:p>
            <a:pPr marL="0" indent="0" algn="ctr">
              <a:buNone/>
              <a:defRPr/>
            </a:pPr>
            <a:r>
              <a:rPr lang="uk-UA" sz="1600" dirty="0" smtClean="0">
                <a:latin typeface="Lucida Grande"/>
              </a:rPr>
              <a:t>						                                                   Розробив  ст. гр. 1АТ-14м                 </a:t>
            </a:r>
            <a:r>
              <a:rPr lang="uk-UA" sz="1600" dirty="0">
                <a:latin typeface="Lucida Grande"/>
              </a:rPr>
              <a:t>М. </a:t>
            </a:r>
            <a:r>
              <a:rPr lang="uk-UA" sz="1600" dirty="0" smtClean="0">
                <a:latin typeface="Lucida Grande"/>
              </a:rPr>
              <a:t>В. </a:t>
            </a:r>
            <a:r>
              <a:rPr lang="uk-UA" sz="1600" dirty="0" err="1" smtClean="0">
                <a:latin typeface="Lucida Grande"/>
              </a:rPr>
              <a:t>Букша</a:t>
            </a:r>
            <a:endParaRPr lang="uk-UA" sz="1600" dirty="0" smtClean="0">
              <a:latin typeface="Lucida Grande"/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uk-UA" sz="1600" dirty="0" smtClean="0">
              <a:latin typeface="Lucida Grande"/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uk-UA" sz="1600" dirty="0" smtClean="0">
              <a:latin typeface="Lucida Grande"/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uk-UA" sz="1600" dirty="0" smtClean="0">
              <a:latin typeface="Lucida Grande"/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uk-UA" sz="1600" dirty="0" smtClean="0">
                <a:latin typeface="Lucida Grande"/>
              </a:rPr>
              <a:t>Вінниця </a:t>
            </a:r>
            <a:r>
              <a:rPr lang="uk-UA" sz="1600" dirty="0">
                <a:latin typeface="Lucida Grande"/>
              </a:rPr>
              <a:t>ВНТУ </a:t>
            </a:r>
            <a:r>
              <a:rPr lang="uk-UA" sz="1600" dirty="0" smtClean="0">
                <a:latin typeface="Lucida Grande"/>
              </a:rPr>
              <a:t>2015</a:t>
            </a:r>
            <a:endParaRPr lang="uk-UA" sz="1600" dirty="0">
              <a:latin typeface="Lucida Grande"/>
            </a:endParaRPr>
          </a:p>
          <a:p>
            <a:endParaRPr lang="uk-UA" sz="1600" dirty="0" smtClean="0"/>
          </a:p>
          <a:p>
            <a:endParaRPr lang="uk-UA" sz="1600" dirty="0"/>
          </a:p>
          <a:p>
            <a:endParaRPr lang="uk-UA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4680" y="6388640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69464" y="2915966"/>
            <a:ext cx="400110" cy="89287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Додаток А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0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211746" cy="72008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/>
              <a:t>ДИНАМІКА ВІДХИЛЕНЬ ЦІНИ ПАЛИВА ТА ОБСЯГУ ВИДОБУТКУ  БУТОВОГО КАМЕНЮ ЗА МІСЯЦЯМИ 2014 р.</a:t>
            </a:r>
            <a:r>
              <a:rPr lang="uk-UA" sz="2000" dirty="0" smtClean="0"/>
              <a:t> </a:t>
            </a:r>
            <a:endParaRPr lang="uk-UA" sz="2000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7918438"/>
              </p:ext>
            </p:extLst>
          </p:nvPr>
        </p:nvGraphicFramePr>
        <p:xfrm>
          <a:off x="238654" y="1315507"/>
          <a:ext cx="8666691" cy="4921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9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260343"/>
              </p:ext>
            </p:extLst>
          </p:nvPr>
        </p:nvGraphicFramePr>
        <p:xfrm>
          <a:off x="303315" y="2348880"/>
          <a:ext cx="8537369" cy="3775085"/>
        </p:xfrm>
        <a:graphic>
          <a:graphicData uri="http://schemas.openxmlformats.org/drawingml/2006/table">
            <a:tbl>
              <a:tblPr>
                <a:solidFill>
                  <a:schemeClr val="bg1">
                    <a:lumMod val="95000"/>
                  </a:schemeClr>
                </a:solidFill>
                <a:tableStyleId>{793D81CF-94F2-401A-BA57-92F5A7B2D0C5}</a:tableStyleId>
              </a:tblPr>
              <a:tblGrid>
                <a:gridCol w="1289387"/>
                <a:gridCol w="2199544"/>
                <a:gridCol w="5048438"/>
              </a:tblGrid>
              <a:tr h="2549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b="1" noProof="0" dirty="0">
                          <a:effectLst/>
                        </a:rPr>
                        <a:t>Період</a:t>
                      </a:r>
                      <a:endParaRPr lang="uk-UA" sz="1430" b="1" noProof="0" dirty="0">
                        <a:effectLst/>
                        <a:latin typeface="Calibri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b="1" noProof="0">
                          <a:effectLst/>
                        </a:rPr>
                        <a:t>Умова відбору</a:t>
                      </a:r>
                      <a:endParaRPr lang="uk-UA" sz="1430" b="1" noProof="0">
                        <a:effectLst/>
                        <a:latin typeface="Calibri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b="1" noProof="0">
                          <a:effectLst/>
                        </a:rPr>
                        <a:t>Критерій</a:t>
                      </a:r>
                      <a:endParaRPr lang="uk-UA" sz="1430" b="1" noProof="0">
                        <a:effectLst/>
                        <a:latin typeface="Calibri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9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Січень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&lt; ΔO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максимум продуктивності одиниці рухомого складу (т∙км/год.)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17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Лютий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&lt; ΔO</a:t>
                      </a:r>
                      <a:endParaRPr lang="uk-UA" sz="143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максимум продуктивності одиниці рухомого складу (т∙км/год.)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901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Березень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&lt; ΔO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максимум продуктивності одиниці рухомого складу (</a:t>
                      </a:r>
                      <a:r>
                        <a:rPr lang="uk-UA" sz="143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т∙км</a:t>
                      </a:r>
                      <a:r>
                        <a:rPr lang="uk-UA" sz="143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/год.)</a:t>
                      </a:r>
                      <a:endParaRPr lang="uk-UA" sz="143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958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Квітень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&gt; ΔO</a:t>
                      </a:r>
                      <a:endParaRPr lang="uk-UA" sz="143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мінімум питомих витрат палива (г/(</a:t>
                      </a:r>
                      <a:r>
                        <a:rPr lang="uk-UA" sz="143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т∙км</a:t>
                      </a:r>
                      <a:r>
                        <a:rPr lang="uk-UA" sz="143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))</a:t>
                      </a:r>
                      <a:endParaRPr lang="uk-UA" sz="143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95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Травень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&gt; ΔO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мінімум питомих витрат палива (г/(т∙км))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77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Червень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&lt; ΔO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максимум продуктивності одиниці рухомого складу (т∙км/год.)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Липень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&lt; ΔO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максимум продуктивності одиниці рухомого складу (т∙км/год.)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124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Серпень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&gt; ΔO, </a:t>
                      </a:r>
                      <a:r>
                        <a:rPr lang="uk-UA" sz="143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ΔO</a:t>
                      </a:r>
                      <a:r>
                        <a:rPr lang="uk-UA" sz="143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&lt; 0</a:t>
                      </a:r>
                      <a:endParaRPr lang="uk-UA" sz="143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мінімум питомих витрат палива (г/(т∙км))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58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Вересень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&gt; ΔO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мінімум питомих витрат палива (г/(т∙км))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04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 dirty="0">
                          <a:effectLst/>
                        </a:rPr>
                        <a:t>Жовтень</a:t>
                      </a:r>
                      <a:endParaRPr lang="uk-UA" sz="1430" noProof="0" dirty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≈ ΔO, ΔP &lt; 0, ΔO &lt; 3,00%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мінімум транспортної роботи (т∙км)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93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Листопад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&gt; ΔO, ΔO &lt; 0, ΔP &gt; 3,00%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мінімум питомих витрат палива (г/(т∙км))</a:t>
                      </a:r>
                      <a:endParaRPr lang="uk-UA" sz="143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93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noProof="0">
                          <a:effectLst/>
                        </a:rPr>
                        <a:t>Грудень</a:t>
                      </a:r>
                      <a:endParaRPr lang="uk-UA" sz="1430" noProof="0">
                        <a:effectLst/>
                        <a:latin typeface="Myriad Pro"/>
                        <a:ea typeface="Calibri"/>
                        <a:cs typeface="Times New Roman"/>
                      </a:endParaRPr>
                    </a:p>
                  </a:txBody>
                  <a:tcPr marL="46853" marR="468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3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ΔР &gt; ΔO, ΔO &lt; 0, ΔP &lt; 0</a:t>
                      </a:r>
                      <a:endParaRPr lang="uk-UA" sz="143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14400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uk-UA" sz="143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мінімум транспортної роботи (</a:t>
                      </a:r>
                      <a:r>
                        <a:rPr lang="uk-UA" sz="143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т∙км</a:t>
                      </a:r>
                      <a:r>
                        <a:rPr lang="uk-UA" sz="143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uk-UA" sz="143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ECEFF4"/>
                        </a:gs>
                        <a:gs pos="47000">
                          <a:schemeClr val="bg1"/>
                        </a:gs>
                        <a:gs pos="100000">
                          <a:srgbClr val="FBFDFF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49206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</a:pPr>
            <a:r>
              <a:rPr kumimoji="0" lang="uk-UA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ВИЗНАЧЕННЯ КРИТЕРІЮ ЕФЕКТИВНОСТІ </a:t>
            </a:r>
            <a:r>
              <a:rPr lang="x-none" sz="1500" b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РОБОТИ ТЕХНОЛОГІЧНОГО АВТОТРАНСПОРТУ </a:t>
            </a:r>
            <a:endParaRPr lang="uk-UA" sz="1500" b="1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uk-UA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 ВРАХУВАННЯМ ФАКТОРІВ ЗОВНІШНЬОГО (КОНКУРЕНТНОГО) СЕРЕДОВИЩА</a:t>
            </a:r>
            <a:endParaRPr kumimoji="0" lang="uk-UA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5" y="1124744"/>
            <a:ext cx="91002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uk-UA" dirty="0" smtClean="0">
                <a:latin typeface="Arial" pitchFamily="34" charset="0"/>
                <a:cs typeface="Arial" pitchFamily="34" charset="0"/>
              </a:rPr>
              <a:t>Для врахування факторів впливу зовнішнього (конкурентного) середовища необхідно порівняти зміни ціни на нафту (Δ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Р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) та попиту на </a:t>
            </a:r>
            <a:r>
              <a:rPr lang="uk-UA" dirty="0">
                <a:latin typeface="Arial" pitchFamily="34" charset="0"/>
                <a:cs typeface="Arial" pitchFamily="34" charset="0"/>
              </a:rPr>
              <a:t>бутовий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atin typeface="Arial" pitchFamily="34" charset="0"/>
                <a:cs typeface="Arial" pitchFamily="34" charset="0"/>
              </a:rPr>
              <a:t>камінь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(обсяг видобутку) (Δ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). 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4680" y="656561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8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539969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</a:pPr>
            <a:r>
              <a:rPr lang="uk-UA" sz="1600" b="1" dirty="0" smtClean="0"/>
              <a:t>ВИЗНАЧЕННЯ ІНТЕНСИВНОСТЕЙ ПОТОКУ ПОДІЙ ПЕРЕХОДУ КРИТЕРІЮ ЕФЕКТИВНОСТІ РОБОТИ ТЕХНОЛОГІЧНОГО АВТОТРАНСПОРТУ ЗА МІСЯЦЯМИ 2014 Р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5" y="1124744"/>
            <a:ext cx="91002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uk-UA" dirty="0"/>
              <a:t>На основі аналізу динаміки відхилень ціни палива та обсягу видобутку </a:t>
            </a:r>
            <a:r>
              <a:rPr lang="uk-UA" dirty="0" smtClean="0"/>
              <a:t>бутового</a:t>
            </a:r>
            <a:r>
              <a:rPr lang="ru-RU" dirty="0" smtClean="0"/>
              <a:t> </a:t>
            </a:r>
            <a:r>
              <a:rPr lang="uk-UA" dirty="0" smtClean="0"/>
              <a:t>каменю </a:t>
            </a:r>
            <a:r>
              <a:rPr lang="uk-UA" dirty="0"/>
              <a:t>за місяцями 2014 р. визначено інтенсивності потоку подій переходу критерію ефективності роботи технологічного автотранспорту за місяцями 2014 р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89473"/>
              </p:ext>
            </p:extLst>
          </p:nvPr>
        </p:nvGraphicFramePr>
        <p:xfrm>
          <a:off x="899592" y="2048074"/>
          <a:ext cx="7560839" cy="43041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7562"/>
                <a:gridCol w="1067891"/>
                <a:gridCol w="2599083"/>
                <a:gridCol w="1296144"/>
                <a:gridCol w="1440159"/>
              </a:tblGrid>
              <a:tr h="658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Місяць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Витрати палива (Р1)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Продуктивність парку кар’єрних автосамоскидів (Р2)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Транспортна робота (Р3)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Інтенсивність потоку подій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січень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λ</a:t>
                      </a:r>
                      <a:r>
                        <a:rPr lang="uk-UA" sz="1600" baseline="-25000" dirty="0">
                          <a:effectLst/>
                        </a:rPr>
                        <a:t>11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лютий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λ</a:t>
                      </a:r>
                      <a:r>
                        <a:rPr lang="uk-UA" sz="1600" baseline="-25000">
                          <a:effectLst/>
                        </a:rPr>
                        <a:t>11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березень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λ</a:t>
                      </a:r>
                      <a:r>
                        <a:rPr lang="uk-UA" sz="1600" baseline="-25000">
                          <a:effectLst/>
                        </a:rPr>
                        <a:t>11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квітень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λ</a:t>
                      </a:r>
                      <a:r>
                        <a:rPr lang="uk-UA" sz="1600" baseline="-25000">
                          <a:effectLst/>
                        </a:rPr>
                        <a:t>12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травень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λ</a:t>
                      </a:r>
                      <a:r>
                        <a:rPr lang="uk-UA" sz="1600" baseline="-25000">
                          <a:effectLst/>
                        </a:rPr>
                        <a:t>22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червень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λ</a:t>
                      </a:r>
                      <a:r>
                        <a:rPr lang="uk-UA" sz="1600" baseline="-25000">
                          <a:effectLst/>
                        </a:rPr>
                        <a:t>21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липень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λ</a:t>
                      </a:r>
                      <a:r>
                        <a:rPr lang="uk-UA" sz="1600" baseline="-25000">
                          <a:effectLst/>
                        </a:rPr>
                        <a:t>11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серпень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λ</a:t>
                      </a:r>
                      <a:r>
                        <a:rPr lang="uk-UA" sz="1600" baseline="-25000">
                          <a:effectLst/>
                        </a:rPr>
                        <a:t>12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вересень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λ</a:t>
                      </a:r>
                      <a:r>
                        <a:rPr lang="uk-UA" sz="1600" baseline="-25000" dirty="0">
                          <a:effectLst/>
                        </a:rPr>
                        <a:t>22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жовтень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λ</a:t>
                      </a:r>
                      <a:r>
                        <a:rPr lang="uk-UA" sz="1600" baseline="-25000" dirty="0">
                          <a:effectLst/>
                        </a:rPr>
                        <a:t>23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листопад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λ</a:t>
                      </a:r>
                      <a:r>
                        <a:rPr lang="uk-UA" sz="1600" baseline="-25000" dirty="0">
                          <a:effectLst/>
                        </a:rPr>
                        <a:t>32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грудень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λ</a:t>
                      </a:r>
                      <a:r>
                        <a:rPr lang="uk-UA" sz="1600" baseline="-25000" dirty="0">
                          <a:effectLst/>
                        </a:rPr>
                        <a:t>23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  <a:tr h="261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Сума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uk-UA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uk-UA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39" marR="473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-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39" marR="47339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31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-14542" y="539969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</a:pPr>
            <a:r>
              <a:rPr lang="uk-UA" sz="1600" b="1" dirty="0" smtClean="0"/>
              <a:t>ЙМОВІРНІСТЬ ТА ІНТЕНСИВНІСТЬ ПЕРЕХОДУ КРИТЕРІЮ ЕФЕКТИВНОСТІ РОБОТИ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</a:pPr>
            <a:r>
              <a:rPr lang="uk-UA" sz="1600" b="1" dirty="0" smtClean="0"/>
              <a:t>ТЕХНОЛОГІЧНОГО АВТОТРАНСПОРТУ</a:t>
            </a:r>
            <a:endParaRPr lang="uk-UA" sz="16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723" y="1268760"/>
            <a:ext cx="91002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uk-UA" dirty="0"/>
              <a:t>Для розглянутого інтервалу часу знайдені відсоткові значення </a:t>
            </a:r>
            <a:r>
              <a:rPr lang="uk-UA" dirty="0" err="1"/>
              <a:t>інтенсивностей</a:t>
            </a:r>
            <a:r>
              <a:rPr lang="uk-UA" dirty="0"/>
              <a:t> переходу критерію ефективності роботи технологічного автотранспорту (рис. </a:t>
            </a:r>
            <a:r>
              <a:rPr lang="uk-UA" dirty="0" smtClean="0"/>
              <a:t>1) </a:t>
            </a:r>
            <a:r>
              <a:rPr lang="uk-UA" dirty="0"/>
              <a:t>та ймовірності знаходження критерію в кожному з трьох можливих значень (рис. </a:t>
            </a:r>
            <a:r>
              <a:rPr lang="uk-UA" dirty="0" smtClean="0"/>
              <a:t>2)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4570178"/>
              </p:ext>
            </p:extLst>
          </p:nvPr>
        </p:nvGraphicFramePr>
        <p:xfrm>
          <a:off x="137516" y="2494979"/>
          <a:ext cx="4448176" cy="305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635537"/>
              </p:ext>
            </p:extLst>
          </p:nvPr>
        </p:nvGraphicFramePr>
        <p:xfrm>
          <a:off x="4427984" y="2492896"/>
          <a:ext cx="4450804" cy="3165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39977" y="558607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400" dirty="0"/>
              <a:t>Ймовірності знаходження критерію ефективності роботи технологічного автотранспорту у визначених станах по місяцях 2014 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565" y="556560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400" dirty="0"/>
              <a:t>Відсоткові значення </a:t>
            </a:r>
            <a:r>
              <a:rPr lang="uk-UA" sz="1400" dirty="0" err="1"/>
              <a:t>інтенсивностей</a:t>
            </a:r>
            <a:r>
              <a:rPr lang="uk-UA" sz="1400" dirty="0"/>
              <a:t> переходу критерію ефективності роботи технологічного автотранспорту по місяцях 2014 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4680" y="656561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25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Диаграмма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73416"/>
              </p:ext>
            </p:extLst>
          </p:nvPr>
        </p:nvGraphicFramePr>
        <p:xfrm>
          <a:off x="539402" y="1687769"/>
          <a:ext cx="4032449" cy="3312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184290"/>
              </p:ext>
            </p:extLst>
          </p:nvPr>
        </p:nvGraphicFramePr>
        <p:xfrm>
          <a:off x="622494" y="1818410"/>
          <a:ext cx="3888432" cy="3196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2" name="Mathcad" r:id="rId6" imgW="2838600" imgH="2333520" progId="Mathcad">
                  <p:link updateAutomatic="1"/>
                </p:oleObj>
              </mc:Choice>
              <mc:Fallback>
                <p:oleObj name="Mathcad" r:id="rId6" imgW="2838600" imgH="233352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2494" y="1818410"/>
                        <a:ext cx="3888432" cy="3196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5020803"/>
              </p:ext>
            </p:extLst>
          </p:nvPr>
        </p:nvGraphicFramePr>
        <p:xfrm>
          <a:off x="5014981" y="1672013"/>
          <a:ext cx="3960441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6" name="Прямоугольник 25"/>
          <p:cNvSpPr/>
          <p:nvPr/>
        </p:nvSpPr>
        <p:spPr>
          <a:xfrm rot="16200000">
            <a:off x="-1428267" y="3117693"/>
            <a:ext cx="346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питомі</a:t>
            </a:r>
            <a:r>
              <a:rPr lang="ru-RU" dirty="0"/>
              <a:t> </a:t>
            </a:r>
            <a:r>
              <a:rPr lang="ru-RU" dirty="0" err="1"/>
              <a:t>витрати</a:t>
            </a:r>
            <a:r>
              <a:rPr lang="ru-RU" dirty="0"/>
              <a:t> </a:t>
            </a:r>
            <a:r>
              <a:rPr lang="ru-RU" dirty="0" err="1"/>
              <a:t>палива</a:t>
            </a:r>
            <a:r>
              <a:rPr lang="ru-RU" dirty="0"/>
              <a:t>, г / (т ∙ км)</a:t>
            </a:r>
            <a:endParaRPr lang="uk-UA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03104" y="5119000"/>
            <a:ext cx="3865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середньотехнічна швидкість, км / </a:t>
            </a:r>
            <a:r>
              <a:rPr lang="uk-UA" dirty="0" err="1"/>
              <a:t>год</a:t>
            </a:r>
            <a:endParaRPr lang="uk-UA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879078" y="5111894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ухил</a:t>
            </a:r>
            <a:r>
              <a:rPr lang="ru-RU" dirty="0"/>
              <a:t> трас </a:t>
            </a:r>
            <a:r>
              <a:rPr lang="ru-RU" dirty="0" err="1"/>
              <a:t>руху</a:t>
            </a:r>
            <a:r>
              <a:rPr lang="ru-RU" dirty="0"/>
              <a:t>, ‰</a:t>
            </a:r>
            <a:endParaRPr lang="uk-UA" dirty="0"/>
          </a:p>
        </p:txBody>
      </p:sp>
      <p:sp>
        <p:nvSpPr>
          <p:cNvPr id="29" name="Прямоугольник 28"/>
          <p:cNvSpPr/>
          <p:nvPr/>
        </p:nvSpPr>
        <p:spPr>
          <a:xfrm rot="16200000">
            <a:off x="3077933" y="3218717"/>
            <a:ext cx="346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питомі</a:t>
            </a:r>
            <a:r>
              <a:rPr lang="ru-RU" dirty="0"/>
              <a:t> </a:t>
            </a:r>
            <a:r>
              <a:rPr lang="ru-RU" dirty="0" err="1"/>
              <a:t>витрати</a:t>
            </a:r>
            <a:r>
              <a:rPr lang="ru-RU" dirty="0"/>
              <a:t> </a:t>
            </a:r>
            <a:r>
              <a:rPr lang="ru-RU" dirty="0" err="1"/>
              <a:t>палива</a:t>
            </a:r>
            <a:r>
              <a:rPr lang="ru-RU" dirty="0"/>
              <a:t>, г / (т ∙ км)</a:t>
            </a:r>
            <a:endParaRPr lang="uk-UA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0075997"/>
              </p:ext>
            </p:extLst>
          </p:nvPr>
        </p:nvGraphicFramePr>
        <p:xfrm>
          <a:off x="5086990" y="1696090"/>
          <a:ext cx="3849661" cy="3074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" name="Mathcad" r:id="rId9" imgW="2886120" imgH="2305080" progId="Mathcad">
                  <p:link updateAutomatic="1"/>
                </p:oleObj>
              </mc:Choice>
              <mc:Fallback>
                <p:oleObj name="Mathcad" r:id="rId9" imgW="2886120" imgH="230508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086990" y="1696090"/>
                        <a:ext cx="3849661" cy="30746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3261" y="565023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питомі </a:t>
            </a:r>
            <a:r>
              <a:rPr lang="uk-UA" dirty="0"/>
              <a:t>витрати палива </a:t>
            </a:r>
            <a:r>
              <a:rPr lang="uk-UA" dirty="0" smtClean="0"/>
              <a:t>збільшуються </a:t>
            </a:r>
            <a:r>
              <a:rPr lang="uk-UA" dirty="0"/>
              <a:t>при збільшенні швидкості руху (рис. 1</a:t>
            </a:r>
            <a:r>
              <a:rPr lang="uk-UA" dirty="0" smtClean="0"/>
              <a:t>) </a:t>
            </a:r>
            <a:r>
              <a:rPr lang="uk-UA" dirty="0"/>
              <a:t>і ухилу трас руху (рис. </a:t>
            </a:r>
            <a:r>
              <a:rPr lang="uk-UA" dirty="0" smtClean="0"/>
              <a:t>2). 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20633"/>
            <a:ext cx="914399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ЗАЛЕЖНОСТІ ПИТОМИХ ВИТРАТ ПАЛИВА ВІД ШВИДКОСТІ РУХУ ТА УХИЛУ ТРАС РУХУ </a:t>
            </a:r>
            <a:r>
              <a:rPr lang="uk-UA" sz="2000" b="1" dirty="0" smtClean="0"/>
              <a:t>	</a:t>
            </a:r>
            <a:endParaRPr lang="uk-UA" sz="2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5128" y="774575"/>
            <a:ext cx="8890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uk-UA" dirty="0"/>
              <a:t>Для створення моделі питомих витрат палива використані дані роботи гірничотранспортного цеху ПАТ «Гайворонський спеціалізований кар'єр»  за 31 день.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1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7103072"/>
              </p:ext>
            </p:extLst>
          </p:nvPr>
        </p:nvGraphicFramePr>
        <p:xfrm>
          <a:off x="5004047" y="1376430"/>
          <a:ext cx="3960441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9358731"/>
              </p:ext>
            </p:extLst>
          </p:nvPr>
        </p:nvGraphicFramePr>
        <p:xfrm>
          <a:off x="528468" y="1392186"/>
          <a:ext cx="4032449" cy="3312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261135"/>
              </p:ext>
            </p:extLst>
          </p:nvPr>
        </p:nvGraphicFramePr>
        <p:xfrm>
          <a:off x="528468" y="1464193"/>
          <a:ext cx="3988361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2" name="Mathcad" r:id="rId7" imgW="2809800" imgH="2333520" progId="Mathcad">
                  <p:link updateAutomatic="1"/>
                </p:oleObj>
              </mc:Choice>
              <mc:Fallback>
                <p:oleObj name="Mathcad" r:id="rId7" imgW="2809800" imgH="233352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8468" y="1464193"/>
                        <a:ext cx="3988361" cy="3312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8363023"/>
              </p:ext>
            </p:extLst>
          </p:nvPr>
        </p:nvGraphicFramePr>
        <p:xfrm>
          <a:off x="5220070" y="1592455"/>
          <a:ext cx="3629353" cy="2927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" name="Mathcad" r:id="rId9" imgW="2857680" imgH="2305080" progId="Mathcad">
                  <p:link updateAutomatic="1"/>
                </p:oleObj>
              </mc:Choice>
              <mc:Fallback>
                <p:oleObj name="Mathcad" r:id="rId9" imgW="2857680" imgH="230508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220070" y="1592455"/>
                        <a:ext cx="3629353" cy="2927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504" y="548680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uk-UA" sz="2000" dirty="0"/>
              <a:t>Аналіз середніх значень за кожною трасою руху вказує на те, що існують лінійні залежності зміни питомих витрат палива </a:t>
            </a:r>
            <a:r>
              <a:rPr lang="uk-UA" sz="2000" dirty="0" smtClean="0"/>
              <a:t>від наступних показників</a:t>
            </a:r>
            <a:endParaRPr lang="uk-UA" sz="2000" dirty="0"/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-1439201" y="2822110"/>
            <a:ext cx="346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питомі</a:t>
            </a:r>
            <a:r>
              <a:rPr lang="ru-RU" dirty="0"/>
              <a:t> </a:t>
            </a:r>
            <a:r>
              <a:rPr lang="ru-RU" dirty="0" err="1"/>
              <a:t>витрати</a:t>
            </a:r>
            <a:r>
              <a:rPr lang="ru-RU" dirty="0"/>
              <a:t> </a:t>
            </a:r>
            <a:r>
              <a:rPr lang="ru-RU" dirty="0" err="1"/>
              <a:t>палива</a:t>
            </a:r>
            <a:r>
              <a:rPr lang="ru-RU" dirty="0"/>
              <a:t>, г / (т ∙ км)</a:t>
            </a:r>
            <a:endParaRPr lang="uk-UA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64573" y="4839173"/>
            <a:ext cx="2575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відстань перевезень, км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482674" y="4684918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коефіцієнт використання вантажопідйомності</a:t>
            </a:r>
          </a:p>
        </p:txBody>
      </p:sp>
      <p:sp>
        <p:nvSpPr>
          <p:cNvPr id="18" name="Прямоугольник 17"/>
          <p:cNvSpPr/>
          <p:nvPr/>
        </p:nvSpPr>
        <p:spPr>
          <a:xfrm rot="16200000">
            <a:off x="3066999" y="2923134"/>
            <a:ext cx="346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питомі</a:t>
            </a:r>
            <a:r>
              <a:rPr lang="ru-RU" dirty="0"/>
              <a:t> </a:t>
            </a:r>
            <a:r>
              <a:rPr lang="ru-RU" dirty="0" err="1"/>
              <a:t>витрати</a:t>
            </a:r>
            <a:r>
              <a:rPr lang="ru-RU" dirty="0"/>
              <a:t> </a:t>
            </a:r>
            <a:r>
              <a:rPr lang="ru-RU" dirty="0" err="1"/>
              <a:t>палива</a:t>
            </a:r>
            <a:r>
              <a:rPr lang="ru-RU" dirty="0"/>
              <a:t>, г / (т ∙ км)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4624" y="5517232"/>
            <a:ext cx="8562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питомі витрати палива зменшуються при збільшенні відстані транспортування гірничої маси (рис. 1, а) і коефіцієнту використання вантажопідйомності (рис. 1, б)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91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62068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Після виконання обчислень  встановлена   залежність  питомих  витрат палива  </a:t>
            </a:r>
            <a:r>
              <a:rPr lang="ru-RU" dirty="0" smtClean="0"/>
              <a:t>для  умов </a:t>
            </a:r>
            <a:r>
              <a:rPr lang="uk-UA" dirty="0" smtClean="0"/>
              <a:t>даного  кар’єру</a:t>
            </a:r>
            <a:r>
              <a:rPr lang="ru-RU" dirty="0" smtClean="0"/>
              <a:t>:</a:t>
            </a:r>
            <a:endParaRPr lang="uk-UA" dirty="0" smtClean="0"/>
          </a:p>
          <a:p>
            <a:r>
              <a:rPr lang="uk-UA" dirty="0" smtClean="0"/>
              <a:t> </a:t>
            </a:r>
          </a:p>
          <a:p>
            <a:r>
              <a:rPr lang="uk-UA" dirty="0" smtClean="0"/>
              <a:t>рівняння регресії (оцінка рівняння регресії).</a:t>
            </a:r>
            <a:endParaRPr lang="uk-UA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312259"/>
              </p:ext>
            </p:extLst>
          </p:nvPr>
        </p:nvGraphicFramePr>
        <p:xfrm>
          <a:off x="827584" y="2060848"/>
          <a:ext cx="7300340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Mathcad" r:id="rId5" imgW="3648240" imgH="324000" progId="Mathcad">
                  <p:link updateAutomatic="1"/>
                </p:oleObj>
              </mc:Choice>
              <mc:Fallback>
                <p:oleObj name="Mathcad" r:id="rId5" imgW="3648240" imgH="32400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7584" y="2060848"/>
                        <a:ext cx="7300340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3528" y="3053524"/>
            <a:ext cx="88924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де </a:t>
            </a:r>
            <a:r>
              <a:rPr lang="en-US" dirty="0" err="1"/>
              <a:t>Qt</a:t>
            </a:r>
            <a:r>
              <a:rPr lang="en-US" dirty="0"/>
              <a:t> - </a:t>
            </a:r>
            <a:r>
              <a:rPr lang="uk-UA" dirty="0"/>
              <a:t>питомі витрати палива кар'єрних автосамоскидів, г / (т · км);</a:t>
            </a:r>
          </a:p>
          <a:p>
            <a:r>
              <a:rPr lang="uk-UA" dirty="0"/>
              <a:t>      </a:t>
            </a:r>
            <a:r>
              <a:rPr lang="en-US" dirty="0"/>
              <a:t>l</a:t>
            </a:r>
            <a:r>
              <a:rPr lang="uk-UA" dirty="0" err="1"/>
              <a:t>с.рв</a:t>
            </a:r>
            <a:r>
              <a:rPr lang="uk-UA" dirty="0"/>
              <a:t> - довжина транспортування гірничої маси, км;</a:t>
            </a:r>
          </a:p>
          <a:p>
            <a:r>
              <a:rPr lang="uk-UA" dirty="0"/>
              <a:t>      </a:t>
            </a:r>
            <a:r>
              <a:rPr lang="el-GR" dirty="0"/>
              <a:t>γ - </a:t>
            </a:r>
            <a:r>
              <a:rPr lang="uk-UA" dirty="0"/>
              <a:t>коефіцієнт використання вантажопідйомності, долі одиниці;</a:t>
            </a:r>
          </a:p>
          <a:p>
            <a:r>
              <a:rPr lang="uk-UA" dirty="0"/>
              <a:t> </a:t>
            </a:r>
            <a:r>
              <a:rPr lang="uk-UA" dirty="0" smtClean="0"/>
              <a:t>     </a:t>
            </a:r>
            <a:r>
              <a:rPr lang="en-US" dirty="0" smtClean="0"/>
              <a:t>V</a:t>
            </a:r>
            <a:r>
              <a:rPr lang="uk-UA" dirty="0"/>
              <a:t>т - середньотехнічна швидкість кар'єрних автосамоскидів, км / </a:t>
            </a:r>
            <a:r>
              <a:rPr lang="uk-UA" dirty="0" err="1"/>
              <a:t>год</a:t>
            </a:r>
            <a:r>
              <a:rPr lang="uk-UA" dirty="0"/>
              <a:t> .;</a:t>
            </a:r>
          </a:p>
          <a:p>
            <a:r>
              <a:rPr lang="uk-UA" dirty="0"/>
              <a:t>      і - значення ухилу трас руху, ‰;</a:t>
            </a:r>
          </a:p>
          <a:p>
            <a:endParaRPr lang="uk-UA" dirty="0"/>
          </a:p>
          <a:p>
            <a:r>
              <a:rPr lang="en-US" dirty="0"/>
              <a:t>b0, b1, b2, b3, b4 - </a:t>
            </a:r>
            <a:r>
              <a:rPr lang="uk-UA" dirty="0"/>
              <a:t>коефіцієнти регресії.</a:t>
            </a:r>
          </a:p>
          <a:p>
            <a:endParaRPr lang="uk-UA" dirty="0"/>
          </a:p>
          <a:p>
            <a:r>
              <a:rPr lang="uk-UA" dirty="0"/>
              <a:t>Для знаходження коефіцієнтів рівняння </a:t>
            </a:r>
            <a:r>
              <a:rPr lang="uk-UA" dirty="0" smtClean="0"/>
              <a:t>використано </a:t>
            </a:r>
            <a:r>
              <a:rPr lang="uk-UA" dirty="0"/>
              <a:t>метод </a:t>
            </a:r>
            <a:r>
              <a:rPr lang="uk-UA" dirty="0" smtClean="0"/>
              <a:t>найменших квадратів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2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5817361"/>
              </p:ext>
            </p:extLst>
          </p:nvPr>
        </p:nvGraphicFramePr>
        <p:xfrm>
          <a:off x="1475656" y="1412776"/>
          <a:ext cx="6192689" cy="3979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681061"/>
              </p:ext>
            </p:extLst>
          </p:nvPr>
        </p:nvGraphicFramePr>
        <p:xfrm>
          <a:off x="1547664" y="1484784"/>
          <a:ext cx="6150793" cy="388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2" name="Mathcad" r:id="rId6" imgW="4971960" imgH="3143160" progId="Mathcad">
                  <p:link updateAutomatic="1"/>
                </p:oleObj>
              </mc:Choice>
              <mc:Fallback>
                <p:oleObj name="Mathcad" r:id="rId6" imgW="4971960" imgH="314316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47664" y="1484784"/>
                        <a:ext cx="6150793" cy="3888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1520" y="5534414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</a:t>
            </a:r>
            <a:r>
              <a:rPr lang="uk-UA" dirty="0" smtClean="0"/>
              <a:t>Фактичні та               розраховані з використанням встановленої залежності значення питомих витрат палива за календарний період (місяць) роботи. </a:t>
            </a:r>
            <a:r>
              <a:rPr lang="ru-RU" dirty="0"/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4868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ЗНАЧЕННЯ ПИТОМИХ ВИТРАТ ПАЛИВА ЗА КАЛЕНДАРНИЙ ПЕРІОД (МІСЯЦЬ) РОБОТИ ГІРНИЧОТРАНСПОРТНОГО ЦЕХУ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2949" y="5717849"/>
            <a:ext cx="504056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5740708"/>
            <a:ext cx="504056" cy="4571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43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" y="1086394"/>
            <a:ext cx="91486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uk-UA" sz="1600" dirty="0"/>
              <a:t>Критерієм оцінки економічної ефективності роботи технологічного автотранспорту </a:t>
            </a:r>
            <a:r>
              <a:rPr lang="uk-UA" sz="1600" dirty="0" smtClean="0"/>
              <a:t>гірничо-видобувного </a:t>
            </a:r>
            <a:r>
              <a:rPr lang="uk-UA" sz="1600" dirty="0" err="1" smtClean="0"/>
              <a:t>підприємстваа</a:t>
            </a:r>
            <a:r>
              <a:rPr lang="uk-UA" sz="1600" dirty="0" smtClean="0"/>
              <a:t> за </a:t>
            </a:r>
            <a:r>
              <a:rPr lang="uk-UA" sz="1600" dirty="0"/>
              <a:t>умов переважаючого впливу цін на енергоносії виступає продуктивність кар’єрних автосамоскидів. </a:t>
            </a:r>
            <a:endParaRPr lang="uk-UA" sz="1600" dirty="0" smtClean="0"/>
          </a:p>
          <a:p>
            <a:r>
              <a:rPr lang="uk-UA" sz="1600" i="1" dirty="0" err="1"/>
              <a:t>I’</a:t>
            </a:r>
            <a:r>
              <a:rPr lang="uk-UA" sz="1600" i="1" baseline="-25000" dirty="0" err="1"/>
              <a:t>Wn</a:t>
            </a:r>
            <a:r>
              <a:rPr lang="uk-UA" sz="1600" i="1" dirty="0"/>
              <a:t>  </a:t>
            </a:r>
            <a:r>
              <a:rPr lang="uk-UA" sz="1600" dirty="0"/>
              <a:t>– індекс комплексного показника продуктивності парку кар’єрних автосамоскидів, долі одиниці</a:t>
            </a:r>
            <a:r>
              <a:rPr lang="uk-UA" sz="1600" dirty="0" smtClean="0"/>
              <a:t>:</a:t>
            </a:r>
            <a:endParaRPr lang="uk-UA" sz="16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344181"/>
              </p:ext>
            </p:extLst>
          </p:nvPr>
        </p:nvGraphicFramePr>
        <p:xfrm>
          <a:off x="3062564" y="2163612"/>
          <a:ext cx="300951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" name="Mathcad" r:id="rId5" imgW="1933560" imgH="324000" progId="Mathcad">
                  <p:link updateAutomatic="1"/>
                </p:oleObj>
              </mc:Choice>
              <mc:Fallback>
                <p:oleObj name="Mathcad" r:id="rId5" imgW="1933560" imgH="32400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62564" y="2163612"/>
                        <a:ext cx="3009511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60971" y="2688288"/>
            <a:ext cx="8820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i="1" dirty="0" err="1" smtClean="0"/>
              <a:t>N</a:t>
            </a:r>
            <a:r>
              <a:rPr lang="uk-UA" sz="1500" i="1" baseline="-25000" dirty="0" err="1" smtClean="0"/>
              <a:t>а</a:t>
            </a:r>
            <a:r>
              <a:rPr lang="uk-UA" sz="1500" i="1" baseline="-25000" dirty="0" smtClean="0"/>
              <a:t>/с    </a:t>
            </a:r>
            <a:r>
              <a:rPr lang="uk-UA" sz="1500" dirty="0" smtClean="0"/>
              <a:t>– індекс середньої кількості автосамоскидів, долі одиниці; </a:t>
            </a:r>
          </a:p>
          <a:p>
            <a:r>
              <a:rPr lang="uk-UA" sz="1500" i="1" dirty="0" err="1" smtClean="0"/>
              <a:t>I</a:t>
            </a:r>
            <a:r>
              <a:rPr lang="uk-UA" sz="1500" i="1" baseline="-25000" dirty="0" err="1" smtClean="0"/>
              <a:t>Nа</a:t>
            </a:r>
            <a:r>
              <a:rPr lang="uk-UA" sz="1500" i="1" baseline="-25000" dirty="0" smtClean="0"/>
              <a:t>/г</a:t>
            </a:r>
            <a:r>
              <a:rPr lang="uk-UA" sz="1500" i="1" dirty="0" smtClean="0"/>
              <a:t>  </a:t>
            </a:r>
            <a:r>
              <a:rPr lang="uk-UA" sz="1500" dirty="0" smtClean="0"/>
              <a:t>– індекс середньої кількості </a:t>
            </a:r>
            <a:r>
              <a:rPr lang="uk-UA" sz="1500" dirty="0" err="1" smtClean="0"/>
              <a:t>автогодин</a:t>
            </a:r>
            <a:r>
              <a:rPr lang="uk-UA" sz="1500" dirty="0" smtClean="0"/>
              <a:t> у роботі, долі одиниці; </a:t>
            </a:r>
          </a:p>
          <a:p>
            <a:r>
              <a:rPr lang="uk-UA" sz="1500" i="1" dirty="0" err="1" smtClean="0"/>
              <a:t>I</a:t>
            </a:r>
            <a:r>
              <a:rPr lang="uk-UA" sz="1500" i="1" baseline="-25000" dirty="0" err="1" smtClean="0"/>
              <a:t>kG</a:t>
            </a:r>
            <a:r>
              <a:rPr lang="uk-UA" sz="1500" i="1" dirty="0" smtClean="0"/>
              <a:t> </a:t>
            </a:r>
            <a:r>
              <a:rPr lang="uk-UA" sz="1500" dirty="0" smtClean="0"/>
              <a:t>– індекс середнього коефіцієнту використання вантажопідйомності, долі одиниці; </a:t>
            </a:r>
          </a:p>
          <a:p>
            <a:r>
              <a:rPr lang="uk-UA" sz="1500" i="1" dirty="0" err="1" smtClean="0"/>
              <a:t>I</a:t>
            </a:r>
            <a:r>
              <a:rPr lang="uk-UA" sz="1500" i="1" baseline="-25000" dirty="0" err="1" smtClean="0"/>
              <a:t>lср</a:t>
            </a:r>
            <a:r>
              <a:rPr lang="uk-UA" sz="1500" i="1" dirty="0" smtClean="0"/>
              <a:t> </a:t>
            </a:r>
            <a:r>
              <a:rPr lang="uk-UA" sz="1500" dirty="0" smtClean="0"/>
              <a:t>– індекс середньої відстані перевезень, долі одиниці.</a:t>
            </a:r>
            <a:endParaRPr lang="uk-UA" sz="1500" dirty="0"/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5206560"/>
              </p:ext>
            </p:extLst>
          </p:nvPr>
        </p:nvGraphicFramePr>
        <p:xfrm>
          <a:off x="2462830" y="3745969"/>
          <a:ext cx="4269409" cy="2563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285194" y="4005064"/>
            <a:ext cx="20545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Значення індексів комплексного показника продуктивності парку кар’єрних автосамоскидів, долі одиниці: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08657"/>
            <a:ext cx="9148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b="1" smtClean="0"/>
              <a:t>КРИТЕРІ</a:t>
            </a:r>
            <a:r>
              <a:rPr lang="uk-UA" b="1" dirty="0" smtClean="0"/>
              <a:t>Й</a:t>
            </a:r>
            <a:r>
              <a:rPr lang="x-none" b="1" smtClean="0"/>
              <a:t> ОЦІНКИ ЕКОНОМІЧНОЇ ЕФЕКТИВНОСТІ РОБОТИ ТЕХНОЛОГІЧНОГО АВТОТРАНСПОРТУ</a:t>
            </a:r>
            <a:r>
              <a:rPr lang="uk-UA" b="1" dirty="0" smtClean="0"/>
              <a:t> -</a:t>
            </a:r>
            <a:r>
              <a:rPr lang="x-none" b="1" smtClean="0"/>
              <a:t> ПРОДУКТИВНІСТЬ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343988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26876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uk-UA" dirty="0" smtClean="0"/>
              <a:t>Виконана транспортна робота з транспортування гірничої маси є функцією від питомих витрат палива та продуктивності кар’єрних автосамоскидів з урахуванням технічного стану кар’єрних автосамоскидів, яку можна записати наступним чином: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356985"/>
              </p:ext>
            </p:extLst>
          </p:nvPr>
        </p:nvGraphicFramePr>
        <p:xfrm>
          <a:off x="1187624" y="2420888"/>
          <a:ext cx="2163126" cy="568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" name="Mathcad" r:id="rId5" imgW="1486080" imgH="390600" progId="Mathcad">
                  <p:link updateAutomatic="1"/>
                </p:oleObj>
              </mc:Choice>
              <mc:Fallback>
                <p:oleObj name="Mathcad" r:id="rId5" imgW="1486080" imgH="39060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7624" y="2420888"/>
                        <a:ext cx="2163126" cy="5685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2664" y="3212976"/>
            <a:ext cx="488138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uk-UA" sz="1600" i="1" dirty="0" err="1"/>
              <a:t>А</a:t>
            </a:r>
            <a:r>
              <a:rPr lang="uk-UA" sz="1600" i="1" baseline="-25000" dirty="0" err="1"/>
              <a:t>t</a:t>
            </a:r>
            <a:r>
              <a:rPr lang="uk-UA" sz="1600" i="1" dirty="0"/>
              <a:t> </a:t>
            </a:r>
            <a:r>
              <a:rPr lang="uk-UA" sz="1600" dirty="0"/>
              <a:t>– обсяг виконаної транспортної роботи (перевезеної гірничої маси) у </a:t>
            </a:r>
            <a:r>
              <a:rPr lang="uk-UA" sz="1600" i="1" dirty="0"/>
              <a:t>t</a:t>
            </a:r>
            <a:r>
              <a:rPr lang="uk-UA" sz="1600" dirty="0"/>
              <a:t>-</a:t>
            </a:r>
            <a:r>
              <a:rPr lang="uk-UA" sz="1600" dirty="0" err="1"/>
              <a:t>му</a:t>
            </a:r>
            <a:r>
              <a:rPr lang="uk-UA" sz="1600" dirty="0"/>
              <a:t> періоді, </a:t>
            </a:r>
            <a:r>
              <a:rPr lang="uk-UA" sz="1600" dirty="0" err="1"/>
              <a:t>т∙км</a:t>
            </a:r>
            <a:r>
              <a:rPr lang="uk-UA" sz="1600" dirty="0"/>
              <a:t>; </a:t>
            </a:r>
          </a:p>
          <a:p>
            <a:pPr indent="450850"/>
            <a:r>
              <a:rPr lang="uk-UA" sz="1600" i="1" dirty="0" err="1" smtClean="0"/>
              <a:t>q</a:t>
            </a:r>
            <a:r>
              <a:rPr lang="uk-UA" sz="1600" i="1" baseline="-25000" dirty="0" err="1" smtClean="0"/>
              <a:t>t</a:t>
            </a:r>
            <a:r>
              <a:rPr lang="uk-UA" sz="1600" i="1" dirty="0" smtClean="0"/>
              <a:t> </a:t>
            </a:r>
            <a:r>
              <a:rPr lang="uk-UA" sz="1600" dirty="0"/>
              <a:t>– питомі витрати палива у </a:t>
            </a:r>
            <a:r>
              <a:rPr lang="uk-UA" sz="1600" i="1" dirty="0"/>
              <a:t>t</a:t>
            </a:r>
            <a:r>
              <a:rPr lang="uk-UA" sz="1600" dirty="0"/>
              <a:t>-</a:t>
            </a:r>
            <a:r>
              <a:rPr lang="uk-UA" sz="1600" dirty="0" err="1"/>
              <a:t>му</a:t>
            </a:r>
            <a:r>
              <a:rPr lang="uk-UA" sz="1600" dirty="0"/>
              <a:t> періоді, г/(</a:t>
            </a:r>
            <a:r>
              <a:rPr lang="uk-UA" sz="1600" dirty="0" err="1"/>
              <a:t>т∙км</a:t>
            </a:r>
            <a:r>
              <a:rPr lang="uk-UA" sz="1600" dirty="0"/>
              <a:t>); </a:t>
            </a:r>
          </a:p>
          <a:p>
            <a:pPr indent="450850"/>
            <a:r>
              <a:rPr lang="uk-UA" sz="1600" i="1" dirty="0" err="1"/>
              <a:t>І</a:t>
            </a:r>
            <a:r>
              <a:rPr lang="uk-UA" sz="1600" i="1" baseline="-25000" dirty="0" err="1"/>
              <a:t>Wt</a:t>
            </a:r>
            <a:r>
              <a:rPr lang="uk-UA" sz="1600" i="1" baseline="-25000" dirty="0"/>
              <a:t> </a:t>
            </a:r>
            <a:r>
              <a:rPr lang="uk-UA" sz="1600" dirty="0"/>
              <a:t>– продуктивність кар’єрних автосамоскидів у індексній формі у </a:t>
            </a:r>
            <a:r>
              <a:rPr lang="uk-UA" sz="1600" i="1" dirty="0"/>
              <a:t>t</a:t>
            </a:r>
            <a:r>
              <a:rPr lang="uk-UA" sz="1600" dirty="0"/>
              <a:t>-</a:t>
            </a:r>
            <a:r>
              <a:rPr lang="uk-UA" sz="1600" dirty="0" err="1"/>
              <a:t>му</a:t>
            </a:r>
            <a:r>
              <a:rPr lang="uk-UA" sz="1600" dirty="0"/>
              <a:t> періоді, </a:t>
            </a:r>
            <a:r>
              <a:rPr lang="uk-UA" sz="1600" dirty="0" err="1"/>
              <a:t>т∙км</a:t>
            </a:r>
            <a:r>
              <a:rPr lang="uk-UA" sz="1600" dirty="0"/>
              <a:t>/</a:t>
            </a:r>
            <a:r>
              <a:rPr lang="uk-UA" sz="1600" dirty="0" err="1"/>
              <a:t>год</a:t>
            </a:r>
            <a:r>
              <a:rPr lang="uk-UA" sz="1600" dirty="0"/>
              <a:t>; </a:t>
            </a:r>
          </a:p>
          <a:p>
            <a:pPr indent="450850"/>
            <a:r>
              <a:rPr lang="uk-UA" sz="1600" i="1" dirty="0" smtClean="0"/>
              <a:t>P(t</a:t>
            </a:r>
            <a:r>
              <a:rPr lang="uk-UA" sz="1600" i="1" dirty="0"/>
              <a:t>) </a:t>
            </a:r>
            <a:r>
              <a:rPr lang="uk-UA" sz="1600" dirty="0"/>
              <a:t>– ймовірність безвідмовної роботи кар’єрних автосамоскидів у транспортній системі </a:t>
            </a:r>
            <a:r>
              <a:rPr lang="uk-UA" sz="1600" dirty="0" smtClean="0"/>
              <a:t>гірничо-видобувного підприємства, </a:t>
            </a:r>
            <a:r>
              <a:rPr lang="uk-UA" sz="1600" dirty="0"/>
              <a:t>долі одиниці. Для розрахунку прийнято середньорічне значення коефіцієнту технічної готовності 0,83; </a:t>
            </a:r>
          </a:p>
          <a:p>
            <a:pPr indent="450850"/>
            <a:r>
              <a:rPr lang="uk-UA" sz="1600" i="1" dirty="0"/>
              <a:t>α, β </a:t>
            </a:r>
            <a:r>
              <a:rPr lang="uk-UA" sz="1600" dirty="0"/>
              <a:t>– параметри мультиплікативної функції. 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1173016"/>
              </p:ext>
            </p:extLst>
          </p:nvPr>
        </p:nvGraphicFramePr>
        <p:xfrm>
          <a:off x="5148064" y="2513514"/>
          <a:ext cx="3816424" cy="3579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4680" y="51252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b="1"/>
              <a:t>КРИТЕРІ</a:t>
            </a:r>
            <a:r>
              <a:rPr lang="uk-UA" b="1" dirty="0"/>
              <a:t>Й</a:t>
            </a:r>
            <a:r>
              <a:rPr lang="x-none" b="1"/>
              <a:t> ОЦІНКИ ЕКОНОМІЧНОЇ ЕФЕКТИВНОСТІ РОБОТИ </a:t>
            </a:r>
            <a:r>
              <a:rPr lang="x-none" b="1" smtClean="0"/>
              <a:t>ТЕХНОЛОГІЧНОГО</a:t>
            </a:r>
            <a:endParaRPr lang="uk-UA" b="1" dirty="0" smtClean="0"/>
          </a:p>
          <a:p>
            <a:pPr algn="ctr"/>
            <a:r>
              <a:rPr lang="x-none" b="1" smtClean="0"/>
              <a:t>АВТОТРАНСПОРТУ</a:t>
            </a:r>
            <a:r>
              <a:rPr lang="uk-UA" b="1" dirty="0" smtClean="0"/>
              <a:t> -</a:t>
            </a:r>
            <a:r>
              <a:rPr lang="x-none" b="1" smtClean="0"/>
              <a:t> </a:t>
            </a:r>
            <a:r>
              <a:rPr lang="uk-UA" b="1" dirty="0" smtClean="0"/>
              <a:t>ОБСЯГ ВИКОНАНОЇ ТРАНСПОРТНОЇ РОБОТИ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9645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640960" cy="710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500"/>
              </a:spcAft>
            </a:pPr>
            <a:r>
              <a:rPr lang="uk-UA" b="1" dirty="0" smtClean="0"/>
              <a:t>МЕТА ТА ЗАДАЧІ ДОСЛІДЖЕННЯ</a:t>
            </a:r>
            <a:endParaRPr lang="en-US" b="1" dirty="0" smtClean="0"/>
          </a:p>
          <a:p>
            <a:pPr>
              <a:spcAft>
                <a:spcPts val="500"/>
              </a:spcAft>
            </a:pPr>
            <a:endParaRPr lang="uk-UA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64216463"/>
              </p:ext>
            </p:extLst>
          </p:nvPr>
        </p:nvGraphicFramePr>
        <p:xfrm>
          <a:off x="251520" y="2381233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76474196"/>
              </p:ext>
            </p:extLst>
          </p:nvPr>
        </p:nvGraphicFramePr>
        <p:xfrm>
          <a:off x="152400" y="903905"/>
          <a:ext cx="8839200" cy="151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-4680" y="651147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02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51699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dirty="0" err="1"/>
              <a:t>Оцінка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розробленого</a:t>
            </a:r>
            <a:r>
              <a:rPr lang="ru-RU" dirty="0"/>
              <a:t> методичного </a:t>
            </a:r>
            <a:r>
              <a:rPr lang="ru-RU" dirty="0" err="1"/>
              <a:t>підходу</a:t>
            </a:r>
            <a:r>
              <a:rPr lang="ru-RU" dirty="0"/>
              <a:t> до </a:t>
            </a:r>
            <a:r>
              <a:rPr lang="ru-RU" dirty="0" err="1"/>
              <a:t>вибору</a:t>
            </a:r>
            <a:r>
              <a:rPr lang="ru-RU" dirty="0"/>
              <a:t> </a:t>
            </a:r>
            <a:r>
              <a:rPr lang="ru-RU" dirty="0" err="1"/>
              <a:t>критерію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технологічного</a:t>
            </a:r>
            <a:r>
              <a:rPr lang="ru-RU" dirty="0"/>
              <a:t> автотранспорту </a:t>
            </a:r>
            <a:r>
              <a:rPr lang="uk-UA" dirty="0"/>
              <a:t>ПАТ «Гайворонський спеціалізований кар'єр» </a:t>
            </a:r>
            <a:r>
              <a:rPr lang="ru-RU" dirty="0" smtClean="0"/>
              <a:t>за </a:t>
            </a:r>
            <a:r>
              <a:rPr lang="ru-RU" dirty="0" err="1"/>
              <a:t>місяцями</a:t>
            </a:r>
            <a:r>
              <a:rPr lang="ru-RU" dirty="0"/>
              <a:t> </a:t>
            </a:r>
            <a:r>
              <a:rPr lang="ru-RU" dirty="0" smtClean="0"/>
              <a:t>2014 </a:t>
            </a:r>
            <a:r>
              <a:rPr lang="ru-RU" dirty="0"/>
              <a:t>р</a:t>
            </a:r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825937"/>
              </p:ext>
            </p:extLst>
          </p:nvPr>
        </p:nvGraphicFramePr>
        <p:xfrm>
          <a:off x="179509" y="2276872"/>
          <a:ext cx="8784979" cy="373296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720084"/>
                <a:gridCol w="648072"/>
                <a:gridCol w="648072"/>
                <a:gridCol w="720079"/>
                <a:gridCol w="720081"/>
                <a:gridCol w="629223"/>
                <a:gridCol w="723543"/>
                <a:gridCol w="561999"/>
                <a:gridCol w="709428"/>
                <a:gridCol w="709428"/>
                <a:gridCol w="567750"/>
                <a:gridCol w="713610"/>
                <a:gridCol w="713610"/>
              </a:tblGrid>
              <a:tr h="206742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 dirty="0">
                          <a:effectLst/>
                        </a:rPr>
                        <a:t>Період</a:t>
                      </a:r>
                      <a:endParaRPr lang="uk-UA" sz="11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 dirty="0">
                          <a:effectLst/>
                        </a:rPr>
                        <a:t>до оптимізації</a:t>
                      </a:r>
                      <a:endParaRPr lang="uk-UA" sz="11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після оптимізації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різниця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різниця, %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0173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питомі витрати палива,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г/(</a:t>
                      </a:r>
                      <a:r>
                        <a:rPr lang="uk-UA" sz="1050" b="1" dirty="0" err="1">
                          <a:effectLst/>
                        </a:rPr>
                        <a:t>т·км</a:t>
                      </a:r>
                      <a:r>
                        <a:rPr lang="uk-UA" sz="1050" b="1" dirty="0">
                          <a:effectLst/>
                        </a:rPr>
                        <a:t>)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>
                          <a:effectLst/>
                        </a:rPr>
                        <a:t>продук-тивність</a:t>
                      </a:r>
                      <a:r>
                        <a:rPr lang="uk-UA" sz="1050" b="1" dirty="0">
                          <a:effectLst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долі од.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 smtClean="0">
                          <a:effectLst/>
                        </a:rPr>
                        <a:t>Транс-портна</a:t>
                      </a:r>
                      <a:r>
                        <a:rPr lang="uk-UA" sz="1050" b="1" dirty="0" smtClean="0">
                          <a:effectLst/>
                        </a:rPr>
                        <a:t> </a:t>
                      </a:r>
                      <a:r>
                        <a:rPr lang="uk-UA" sz="1050" b="1" dirty="0">
                          <a:effectLst/>
                        </a:rPr>
                        <a:t>робота,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>
                          <a:effectLst/>
                        </a:rPr>
                        <a:t>т·км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питомі витрати палива</a:t>
                      </a:r>
                    </a:p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г/(</a:t>
                      </a:r>
                      <a:r>
                        <a:rPr lang="uk-UA" sz="1050" b="1" dirty="0" err="1">
                          <a:effectLst/>
                        </a:rPr>
                        <a:t>т·км</a:t>
                      </a:r>
                      <a:r>
                        <a:rPr lang="uk-UA" sz="1050" b="1" dirty="0">
                          <a:effectLst/>
                        </a:rPr>
                        <a:t>)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>
                          <a:effectLst/>
                        </a:rPr>
                        <a:t>продук-тивність</a:t>
                      </a:r>
                      <a:r>
                        <a:rPr lang="uk-UA" sz="1050" b="1" dirty="0">
                          <a:effectLst/>
                        </a:rPr>
                        <a:t>,</a:t>
                      </a:r>
                    </a:p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долі од.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 smtClean="0">
                          <a:effectLst/>
                        </a:rPr>
                        <a:t>Транс-портна</a:t>
                      </a:r>
                      <a:r>
                        <a:rPr lang="uk-UA" sz="1050" b="1" dirty="0" smtClean="0">
                          <a:effectLst/>
                        </a:rPr>
                        <a:t> </a:t>
                      </a:r>
                      <a:r>
                        <a:rPr lang="uk-UA" sz="1050" b="1" dirty="0">
                          <a:effectLst/>
                        </a:rPr>
                        <a:t>робота,</a:t>
                      </a:r>
                    </a:p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>
                          <a:effectLst/>
                        </a:rPr>
                        <a:t>т·км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0" dirty="0">
                          <a:effectLst/>
                        </a:rPr>
                        <a:t>питомі витрати палива</a:t>
                      </a:r>
                    </a:p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0" dirty="0">
                          <a:effectLst/>
                        </a:rPr>
                        <a:t>г/(</a:t>
                      </a:r>
                      <a:r>
                        <a:rPr lang="uk-UA" sz="1050" b="0" dirty="0" err="1">
                          <a:effectLst/>
                        </a:rPr>
                        <a:t>т·км</a:t>
                      </a:r>
                      <a:r>
                        <a:rPr lang="uk-UA" sz="1050" b="0" dirty="0">
                          <a:effectLst/>
                        </a:rPr>
                        <a:t>)</a:t>
                      </a:r>
                      <a:endParaRPr lang="uk-UA" sz="1050" b="0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>
                          <a:effectLst/>
                        </a:rPr>
                        <a:t>продук-тивність</a:t>
                      </a:r>
                      <a:r>
                        <a:rPr lang="uk-UA" sz="1050" b="1" dirty="0">
                          <a:effectLst/>
                        </a:rPr>
                        <a:t>,</a:t>
                      </a:r>
                    </a:p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>
                          <a:effectLst/>
                        </a:rPr>
                        <a:t>долі од.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 smtClean="0">
                          <a:effectLst/>
                        </a:rPr>
                        <a:t>Транс-портна</a:t>
                      </a:r>
                      <a:r>
                        <a:rPr lang="uk-UA" sz="1050" b="1" dirty="0" smtClean="0">
                          <a:effectLst/>
                        </a:rPr>
                        <a:t> </a:t>
                      </a:r>
                      <a:r>
                        <a:rPr lang="uk-UA" sz="1050" b="1" dirty="0">
                          <a:effectLst/>
                        </a:rPr>
                        <a:t>робота,</a:t>
                      </a:r>
                    </a:p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>
                          <a:effectLst/>
                        </a:rPr>
                        <a:t>т·км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0" dirty="0">
                          <a:effectLst/>
                        </a:rPr>
                        <a:t>питомі витрати палива</a:t>
                      </a:r>
                    </a:p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endParaRPr lang="uk-UA" sz="1050" b="0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 smtClean="0">
                          <a:effectLst/>
                        </a:rPr>
                        <a:t>продук-тивність</a:t>
                      </a:r>
                      <a:endParaRPr lang="uk-UA" sz="1050" b="1" dirty="0">
                        <a:effectLst/>
                        <a:latin typeface="Calibri"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dirty="0" err="1" smtClean="0">
                          <a:effectLst/>
                        </a:rPr>
                        <a:t>Транс-портна</a:t>
                      </a:r>
                      <a:r>
                        <a:rPr lang="uk-UA" sz="1050" b="1" dirty="0" smtClean="0">
                          <a:effectLst/>
                        </a:rPr>
                        <a:t> робота</a:t>
                      </a:r>
                      <a:endParaRPr lang="uk-UA" sz="1050" b="1" dirty="0">
                        <a:effectLst/>
                      </a:endParaRPr>
                    </a:p>
                  </a:txBody>
                  <a:tcPr marL="57695" marR="576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січень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89,77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72,85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82,23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80,86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-7,54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8,01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8,40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лютий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91,14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106,18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91,14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121,05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14,87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3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березень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97,07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135,34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93,64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152,05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-3,43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16,71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квітень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145,29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92,88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161,27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-7,62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15,98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7,58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травень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141,36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148,73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141,36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169,55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20,82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червень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162,12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96,64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182,14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-3,52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20,02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липень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110,59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180,47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106,33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202,76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22,29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3,85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серпень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97,62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163,04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92,47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183,18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-5,15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5,28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6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вересень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113,71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164,38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108,70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184,68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-5,01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20,30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4,41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жовтень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159,89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168,23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159,89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191,78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23,55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>
                          <a:effectLst/>
                        </a:rPr>
                        <a:t>листопад </a:t>
                      </a:r>
                      <a:endParaRPr lang="uk-UA" sz="1150" b="1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101,65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145,62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92,07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161,64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-9,58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16,02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9,42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 b="1" dirty="0">
                          <a:effectLst/>
                        </a:rPr>
                        <a:t>грудень </a:t>
                      </a:r>
                      <a:endParaRPr lang="uk-UA" sz="1150" b="1" dirty="0">
                        <a:effectLst/>
                        <a:latin typeface="Calibri"/>
                      </a:endParaRPr>
                    </a:p>
                  </a:txBody>
                  <a:tcPr marL="57695" marR="576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105,35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105,98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100,49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119,07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-4,86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79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13,09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4,61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3565" algn="l"/>
                        </a:tabLst>
                      </a:pPr>
                      <a:r>
                        <a:rPr lang="uk-UA" sz="105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54868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ОЦІНКА РЕЗУЛЬТАТІВ ЗАСТОСУВАННЯ РОЗРОБЛЕНОГО МЕТОДИЧНОГО ПІДХОДУ 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16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576" y="2088180"/>
            <a:ext cx="91254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0000CD"/>
                </a:solidFill>
                <a:latin typeface="Comic Sans MS" pitchFamily="66" charset="0"/>
              </a:rPr>
              <a:t>Дякую за увагу, </a:t>
            </a:r>
          </a:p>
          <a:p>
            <a:pPr algn="ctr"/>
            <a:r>
              <a:rPr lang="uk-UA" sz="7200" b="1" dirty="0" smtClean="0">
                <a:solidFill>
                  <a:srgbClr val="0000CD"/>
                </a:solidFill>
                <a:latin typeface="Comic Sans MS" pitchFamily="66" charset="0"/>
              </a:rPr>
              <a:t>доповідь закінчено!</a:t>
            </a:r>
            <a:endParaRPr lang="uk-UA" sz="72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50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19029" y="474369"/>
            <a:ext cx="89185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 smtClean="0"/>
              <a:t>ЗВ’ЯЗОК ЗАДАЧ ДОСЛІДЖЕННЯ ТА ОТРИМАНОЇ НАУКОВОЇ НОВИЗНИ</a:t>
            </a: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88916883"/>
              </p:ext>
            </p:extLst>
          </p:nvPr>
        </p:nvGraphicFramePr>
        <p:xfrm>
          <a:off x="119029" y="1350061"/>
          <a:ext cx="8918596" cy="5080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Стрелка вправо с вырезом 14"/>
          <p:cNvSpPr/>
          <p:nvPr/>
        </p:nvSpPr>
        <p:spPr>
          <a:xfrm>
            <a:off x="3821055" y="2028721"/>
            <a:ext cx="870423" cy="216024"/>
          </a:xfrm>
          <a:prstGeom prst="notchedRightArrow">
            <a:avLst>
              <a:gd name="adj1" fmla="val 61877"/>
              <a:gd name="adj2" fmla="val 1153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TextBox 15"/>
          <p:cNvSpPr txBox="1"/>
          <p:nvPr/>
        </p:nvSpPr>
        <p:spPr>
          <a:xfrm>
            <a:off x="4815773" y="996116"/>
            <a:ext cx="4108982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600" b="1" dirty="0"/>
              <a:t>Наукова новизна одержаних </a:t>
            </a:r>
            <a:r>
              <a:rPr lang="uk-UA" sz="1600" b="1" dirty="0" smtClean="0"/>
              <a:t>результатів</a:t>
            </a:r>
            <a:r>
              <a:rPr lang="x-none" sz="1600" b="1" smtClean="0"/>
              <a:t>:</a:t>
            </a:r>
            <a:r>
              <a:rPr lang="uk-UA" sz="1600" dirty="0" smtClean="0"/>
              <a:t> </a:t>
            </a:r>
            <a:endParaRPr lang="uk-UA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51520" y="980727"/>
            <a:ext cx="343885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x-none" b="1" smtClean="0"/>
              <a:t> Задач</a:t>
            </a:r>
            <a:r>
              <a:rPr lang="uk-UA" b="1" dirty="0" smtClean="0"/>
              <a:t>і   дослідження</a:t>
            </a:r>
            <a:r>
              <a:rPr lang="x-none" b="1" smtClean="0"/>
              <a:t>:</a:t>
            </a:r>
            <a:endParaRPr lang="uk-UA" b="1" dirty="0"/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3856431" y="3356992"/>
            <a:ext cx="870423" cy="216024"/>
          </a:xfrm>
          <a:prstGeom prst="notchedRightArrow">
            <a:avLst>
              <a:gd name="adj1" fmla="val 61877"/>
              <a:gd name="adj2" fmla="val 1153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3807187" y="4365104"/>
            <a:ext cx="870423" cy="216024"/>
          </a:xfrm>
          <a:prstGeom prst="notchedRightArrow">
            <a:avLst>
              <a:gd name="adj1" fmla="val 61877"/>
              <a:gd name="adj2" fmla="val 1153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3821055" y="5589240"/>
            <a:ext cx="870423" cy="216024"/>
          </a:xfrm>
          <a:prstGeom prst="notchedRightArrow">
            <a:avLst>
              <a:gd name="adj1" fmla="val 61877"/>
              <a:gd name="adj2" fmla="val 1153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1" name="Группа 20"/>
          <p:cNvGrpSpPr/>
          <p:nvPr/>
        </p:nvGrpSpPr>
        <p:grpSpPr>
          <a:xfrm>
            <a:off x="4815773" y="3879803"/>
            <a:ext cx="4100482" cy="2501526"/>
            <a:chOff x="4688246" y="0"/>
            <a:chExt cx="4100482" cy="2891675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4688246" y="0"/>
              <a:ext cx="4100482" cy="289167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4688246" y="0"/>
              <a:ext cx="4100482" cy="28916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180000" rIns="99568" bIns="99568" numCol="1" spcCol="1270" anchor="t" anchorCtr="0">
              <a:noAutofit/>
            </a:bodyPr>
            <a:lstStyle/>
            <a:p>
              <a:pPr lvl="0" algn="just"/>
              <a:endParaRPr lang="uk-UA" sz="1400" b="1" dirty="0" smtClean="0"/>
            </a:p>
            <a:p>
              <a:pPr marL="93663" lvl="0" indent="-93663" algn="just">
                <a:buFont typeface="Arial" pitchFamily="34" charset="0"/>
                <a:buChar char="•"/>
              </a:pPr>
              <a:r>
                <a:rPr lang="uk-UA" sz="1400" b="1" dirty="0" smtClean="0"/>
                <a:t>методичний </a:t>
              </a:r>
              <a:r>
                <a:rPr lang="uk-UA" sz="1400" b="1" dirty="0"/>
                <a:t>підхід до вибору критерію ефективності роботи технологічного </a:t>
              </a:r>
              <a:r>
                <a:rPr lang="uk-UA" sz="1400" b="1" dirty="0" err="1"/>
                <a:t>автотранс-порту</a:t>
              </a:r>
              <a:r>
                <a:rPr lang="uk-UA" sz="1400" b="1" dirty="0"/>
                <a:t>, що, враховує вплив факторів зовнішнього (конкурентного) середовища, та дозволяє динамічно змінювати </a:t>
              </a:r>
              <a:r>
                <a:rPr lang="uk-UA" sz="1400" b="1" dirty="0" err="1"/>
                <a:t>критеріальний</a:t>
              </a:r>
              <a:r>
                <a:rPr lang="uk-UA" sz="1400" b="1" dirty="0"/>
                <a:t> показник </a:t>
              </a:r>
            </a:p>
            <a:p>
              <a:pPr marL="93663" lvl="0" indent="-93663" algn="just">
                <a:buFont typeface="Arial" pitchFamily="34" charset="0"/>
                <a:buChar char="•"/>
              </a:pPr>
              <a:endParaRPr lang="uk-UA" sz="1400" dirty="0"/>
            </a:p>
            <a:p>
              <a:pPr marL="93663" lvl="0" indent="-93663" algn="just">
                <a:buFont typeface="Arial" pitchFamily="34" charset="0"/>
                <a:buChar char="•"/>
              </a:pPr>
              <a:r>
                <a:rPr lang="uk-UA" sz="1400" b="1" dirty="0">
                  <a:solidFill>
                    <a:srgbClr val="FFFF00"/>
                  </a:solidFill>
                </a:rPr>
                <a:t>методику визначення інтегрального показника ефективності роботи технологічного </a:t>
              </a:r>
              <a:r>
                <a:rPr lang="uk-UA" sz="1400" b="1" dirty="0" err="1">
                  <a:solidFill>
                    <a:srgbClr val="FFFF00"/>
                  </a:solidFill>
                </a:rPr>
                <a:t>автотранс-порту</a:t>
              </a:r>
              <a:r>
                <a:rPr lang="uk-UA" sz="1400" b="1" dirty="0">
                  <a:solidFill>
                    <a:srgbClr val="FFFF00"/>
                  </a:solidFill>
                </a:rPr>
                <a:t> «транспортна робота»</a:t>
              </a:r>
            </a:p>
            <a:p>
              <a:pPr marL="114300" lvl="1" indent="-114300" algn="just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uk-UA" sz="1400" b="1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815773" y="3879803"/>
            <a:ext cx="410048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uk-UA" sz="1600" b="1" dirty="0"/>
              <a:t>отримало подальший розвиток</a:t>
            </a:r>
            <a:r>
              <a:rPr lang="uk-UA" sz="1600" b="1" dirty="0" smtClean="0"/>
              <a:t>:</a:t>
            </a:r>
            <a:endParaRPr lang="uk-UA" sz="1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07273" y="1350059"/>
            <a:ext cx="410048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/>
            <a:r>
              <a:rPr lang="uk-UA" sz="1600" b="1" dirty="0"/>
              <a:t>удосконалено: 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36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 ХАРАКТЕРИСТИКА ПІДПРИЄМСТВА НА ЯКОМУ ПРОВОДИЛИСЬ ДОСЛІДЖЕННЯ</a:t>
            </a:r>
            <a:endParaRPr lang="uk-UA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548680"/>
            <a:ext cx="89289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1300" b="1" noProof="1" smtClean="0"/>
              <a:t>Найменування </a:t>
            </a:r>
            <a:r>
              <a:rPr lang="ru-RU" sz="1300" b="1" noProof="1" smtClean="0"/>
              <a:t>компанiї </a:t>
            </a:r>
            <a:r>
              <a:rPr lang="ru-RU" sz="1300" noProof="1" smtClean="0"/>
              <a:t>– </a:t>
            </a:r>
            <a:r>
              <a:rPr lang="ru-RU" sz="1300" noProof="1" smtClean="0"/>
              <a:t>ПАТ «Гайворонський спецiалiзований </a:t>
            </a:r>
            <a:r>
              <a:rPr lang="ru-RU" sz="1300" noProof="1" smtClean="0"/>
              <a:t>кар`єр»;</a:t>
            </a:r>
            <a:endParaRPr lang="ru-RU" sz="1300" noProof="1" smtClean="0"/>
          </a:p>
          <a:p>
            <a:pPr indent="450850" algn="just"/>
            <a:r>
              <a:rPr lang="ru-RU" sz="1300" b="1" noProof="1" smtClean="0"/>
              <a:t>Органiзацiйно-правова форма </a:t>
            </a:r>
            <a:r>
              <a:rPr lang="ru-RU" sz="1300" noProof="1" smtClean="0"/>
              <a:t>– акцiонерне товариство;</a:t>
            </a:r>
          </a:p>
          <a:p>
            <a:pPr indent="450850" algn="just"/>
            <a:r>
              <a:rPr lang="ru-RU" sz="1300" b="1" noProof="1" smtClean="0"/>
              <a:t>Компанiя розташована за адресою</a:t>
            </a:r>
            <a:r>
              <a:rPr lang="ru-RU" sz="1300" noProof="1" smtClean="0"/>
              <a:t>: 28300, Кiровоградська область, Гайворонський район, м. Гайворон, провулок Кар`єрський , будинок 2.</a:t>
            </a:r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400" noProof="1" smtClean="0"/>
          </a:p>
          <a:p>
            <a:pPr indent="450850" algn="just"/>
            <a:endParaRPr lang="ru-RU" sz="1200" b="1" noProof="1" smtClean="0"/>
          </a:p>
          <a:p>
            <a:pPr indent="450850" algn="just"/>
            <a:r>
              <a:rPr lang="ru-RU" sz="1200" b="1" noProof="1" smtClean="0"/>
              <a:t>Основними видом дiяльностi Компанiї є</a:t>
            </a:r>
            <a:r>
              <a:rPr lang="ru-RU" sz="1200" noProof="1" smtClean="0"/>
              <a:t> добування і переробка щебеню, а також пiску, гравiю, глин i каолiну. Основним ринком для реалiзацiї продукцiї Компанiї є Україна, Росiя, Молдова. Перспективнi плани розвитку Компанiї полягають у збiльшеннi обсягiв виробництва, залученнi нових клiєнтiв, покращеннi якостi робiт.</a:t>
            </a:r>
            <a:r>
              <a:rPr lang="uk-UA" sz="1200" noProof="1" smtClean="0"/>
              <a:t> </a:t>
            </a:r>
            <a:endParaRPr lang="uk-UA" sz="1200" noProof="1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22" y="3595616"/>
            <a:ext cx="2839864" cy="21298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960" y="1415971"/>
            <a:ext cx="3444289" cy="21598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22" y="1415971"/>
            <a:ext cx="2839864" cy="21298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7"/>
          <a:stretch/>
        </p:blipFill>
        <p:spPr>
          <a:xfrm>
            <a:off x="6581613" y="3570401"/>
            <a:ext cx="2493231" cy="21694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15"/>
          <a:stretch/>
        </p:blipFill>
        <p:spPr>
          <a:xfrm>
            <a:off x="6641719" y="1430056"/>
            <a:ext cx="2433125" cy="21158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961" y="3577109"/>
            <a:ext cx="3429652" cy="214963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2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398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УТОЧНЕННЯ СУТНОСТІ ПОНЯТТЯ «ЕКОНОМІЧНА ЕФЕКТИВНІСТЬ </a:t>
            </a:r>
            <a:r>
              <a:rPr lang="x-none" b="1" smtClean="0"/>
              <a:t>РОБОТИ</a:t>
            </a:r>
            <a:endParaRPr lang="uk-UA" b="1" dirty="0" smtClean="0"/>
          </a:p>
          <a:p>
            <a:pPr algn="ctr"/>
            <a:r>
              <a:rPr lang="x-none" b="1" smtClean="0"/>
              <a:t> ТЕХНОЛОГІЧНОГО АВТОТРАНСПОРТУ </a:t>
            </a:r>
            <a:r>
              <a:rPr lang="uk-UA" b="1" dirty="0" smtClean="0"/>
              <a:t>» </a:t>
            </a:r>
            <a:endParaRPr lang="uk-UA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980728"/>
            <a:ext cx="9144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/>
            <a:r>
              <a:rPr lang="uk-UA" sz="1400" dirty="0" smtClean="0"/>
              <a:t>Основний </a:t>
            </a:r>
            <a:r>
              <a:rPr lang="uk-UA" sz="1400" dirty="0"/>
              <a:t>зміст поняття </a:t>
            </a:r>
            <a:r>
              <a:rPr lang="uk-UA" sz="1400" dirty="0" smtClean="0"/>
              <a:t>«</a:t>
            </a:r>
            <a:r>
              <a:rPr lang="x-none" sz="1400"/>
              <a:t>економічна ефективність роботи технологічного автотранспорту</a:t>
            </a:r>
            <a:r>
              <a:rPr lang="uk-UA" sz="1400" dirty="0" smtClean="0"/>
              <a:t>» </a:t>
            </a:r>
            <a:r>
              <a:rPr lang="uk-UA" sz="1400" dirty="0"/>
              <a:t>полягає у співвідношенні між обсягом перевезеної гірничої маси (т) або виконаною транспортною роботою (</a:t>
            </a:r>
            <a:r>
              <a:rPr lang="uk-UA" sz="1400" dirty="0" err="1"/>
              <a:t>т·км</a:t>
            </a:r>
            <a:r>
              <a:rPr lang="uk-UA" sz="1400" dirty="0"/>
              <a:t>) та використаними у процесі транспортування, як невід’ємної складової процесів видобутку та виробництва, ресурсами за </a:t>
            </a:r>
            <a:r>
              <a:rPr lang="uk-UA" sz="1400" dirty="0" smtClean="0"/>
              <a:t>певний інтервал часу</a:t>
            </a:r>
            <a:r>
              <a:rPr lang="uk-UA" sz="1400" dirty="0"/>
              <a:t>. </a:t>
            </a:r>
            <a:endParaRPr lang="uk-UA" sz="1400" dirty="0" smtClean="0"/>
          </a:p>
          <a:p>
            <a:pPr indent="450850" algn="just"/>
            <a:r>
              <a:rPr lang="uk-UA" sz="1400" dirty="0" smtClean="0"/>
              <a:t>Під </a:t>
            </a:r>
            <a:r>
              <a:rPr lang="uk-UA" sz="1400" dirty="0"/>
              <a:t>показником рівня «економічної ефективності </a:t>
            </a:r>
            <a:r>
              <a:rPr lang="x-none" sz="1400"/>
              <a:t>роботи технологічного автотранспорту </a:t>
            </a:r>
            <a:r>
              <a:rPr lang="uk-UA" sz="1400" dirty="0" smtClean="0"/>
              <a:t>спеціалізованого </a:t>
            </a:r>
            <a:r>
              <a:rPr lang="uk-UA" sz="1400" dirty="0"/>
              <a:t>кар'єру» слід розуміти собівартість транспортування гірничої </a:t>
            </a:r>
            <a:r>
              <a:rPr lang="uk-UA" sz="1400" dirty="0" smtClean="0"/>
              <a:t>маси.</a:t>
            </a:r>
          </a:p>
          <a:p>
            <a:pPr indent="450850" algn="just"/>
            <a:r>
              <a:rPr lang="uk-UA" sz="1400" dirty="0" smtClean="0"/>
              <a:t>Економічну </a:t>
            </a:r>
            <a:r>
              <a:rPr lang="uk-UA" sz="1400" dirty="0"/>
              <a:t>ефективність роботи </a:t>
            </a:r>
            <a:r>
              <a:rPr lang="x-none" sz="1400"/>
              <a:t>роботи технологічного автотранспорту </a:t>
            </a:r>
            <a:r>
              <a:rPr lang="uk-UA" sz="1400" dirty="0" smtClean="0"/>
              <a:t>відповідно </a:t>
            </a:r>
            <a:r>
              <a:rPr lang="uk-UA" sz="1400" dirty="0"/>
              <a:t>до методу системного підходу можна розглядати як функцію від сукупності гірничотехнічних (</a:t>
            </a:r>
            <a:r>
              <a:rPr lang="uk-UA" sz="1400" i="1" dirty="0" err="1"/>
              <a:t>F</a:t>
            </a:r>
            <a:r>
              <a:rPr lang="uk-UA" sz="1400" i="1" baseline="-25000" dirty="0" err="1"/>
              <a:t>гт</a:t>
            </a:r>
            <a:r>
              <a:rPr lang="uk-UA" sz="1400" dirty="0"/>
              <a:t>), технологічних (</a:t>
            </a:r>
            <a:r>
              <a:rPr lang="uk-UA" sz="1400" i="1" dirty="0" err="1"/>
              <a:t>F</a:t>
            </a:r>
            <a:r>
              <a:rPr lang="uk-UA" sz="1400" i="1" baseline="-25000" dirty="0" err="1"/>
              <a:t>т</a:t>
            </a:r>
            <a:r>
              <a:rPr lang="uk-UA" sz="1400" dirty="0"/>
              <a:t>), економічних (</a:t>
            </a:r>
            <a:r>
              <a:rPr lang="uk-UA" sz="1400" i="1" dirty="0" err="1"/>
              <a:t>F</a:t>
            </a:r>
            <a:r>
              <a:rPr lang="uk-UA" sz="1400" i="1" baseline="-25000" dirty="0" err="1"/>
              <a:t>ек</a:t>
            </a:r>
            <a:r>
              <a:rPr lang="uk-UA" sz="1400" dirty="0"/>
              <a:t>) та організаційних (</a:t>
            </a:r>
            <a:r>
              <a:rPr lang="uk-UA" sz="1400" i="1" dirty="0" err="1"/>
              <a:t>F</a:t>
            </a:r>
            <a:r>
              <a:rPr lang="uk-UA" sz="1400" i="1" baseline="-25000" dirty="0" err="1"/>
              <a:t>орг</a:t>
            </a:r>
            <a:r>
              <a:rPr lang="uk-UA" sz="1400" dirty="0"/>
              <a:t>) </a:t>
            </a:r>
            <a:r>
              <a:rPr lang="uk-UA" sz="1400" dirty="0" smtClean="0"/>
              <a:t>факторів</a:t>
            </a:r>
          </a:p>
          <a:p>
            <a:pPr indent="450850" algn="just"/>
            <a:r>
              <a:rPr lang="uk-UA" sz="1400" dirty="0" smtClean="0"/>
              <a:t>Необхідним є </a:t>
            </a:r>
            <a:r>
              <a:rPr lang="uk-UA" sz="1400" dirty="0"/>
              <a:t>введення ще однієї групи факторів, яка б об’єднувала в собі фактори впливу на </a:t>
            </a:r>
            <a:r>
              <a:rPr lang="uk-UA" sz="1400" dirty="0" smtClean="0"/>
              <a:t>діяльність підприємства </a:t>
            </a:r>
            <a:r>
              <a:rPr lang="uk-UA" sz="1400" dirty="0"/>
              <a:t>зовнішнього (конкурентного) середовища (</a:t>
            </a:r>
            <a:r>
              <a:rPr lang="uk-UA" sz="1400" i="1" dirty="0" err="1"/>
              <a:t>F</a:t>
            </a:r>
            <a:r>
              <a:rPr lang="uk-UA" sz="1400" i="1" baseline="-25000" dirty="0" err="1"/>
              <a:t>зс</a:t>
            </a:r>
            <a:r>
              <a:rPr lang="uk-UA" sz="1400" dirty="0" smtClean="0"/>
              <a:t>).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3" y="4509120"/>
            <a:ext cx="1202581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70268531"/>
              </p:ext>
            </p:extLst>
          </p:nvPr>
        </p:nvGraphicFramePr>
        <p:xfrm>
          <a:off x="4355976" y="3487589"/>
          <a:ext cx="4464496" cy="2882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-4680" y="656561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16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52030" y="502264"/>
            <a:ext cx="3339559" cy="1261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uk-UA" sz="1800" b="1" dirty="0" smtClean="0"/>
              <a:t>АЛГОРИТМ ВИБОРУ КРИТЕРІЮ ЕКОНОМІЧНОЇ ЕФЕКТИВНОСТІ РОБОТИ ТЕХНОЛОГІЧНОГО АВТОТРАНСПОРТУ </a:t>
            </a:r>
            <a:endParaRPr lang="uk-UA" sz="1800" b="1" dirty="0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3251444" y="1466309"/>
            <a:ext cx="4920956" cy="1292490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Блок-схема: данные 8"/>
          <p:cNvSpPr/>
          <p:nvPr/>
        </p:nvSpPr>
        <p:spPr>
          <a:xfrm>
            <a:off x="4108814" y="813878"/>
            <a:ext cx="3206218" cy="365258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396238" y="3270861"/>
            <a:ext cx="2513271" cy="686121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75441" y="332656"/>
            <a:ext cx="1262244" cy="218209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669289" y="2466445"/>
            <a:ext cx="4173993" cy="1327331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387771" y="4066479"/>
            <a:ext cx="2264822" cy="597123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3491589" y="4085545"/>
            <a:ext cx="2638367" cy="625738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Блок-схема: данные 19"/>
          <p:cNvSpPr/>
          <p:nvPr/>
        </p:nvSpPr>
        <p:spPr>
          <a:xfrm>
            <a:off x="3131841" y="5272028"/>
            <a:ext cx="3360464" cy="656268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4586528" y="262298"/>
            <a:ext cx="2376264" cy="361801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800" dirty="0"/>
              <a:t>Початок </a:t>
            </a:r>
            <a:r>
              <a:rPr lang="uk-UA" sz="2000" dirty="0"/>
              <a:t> 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570280" y="750908"/>
            <a:ext cx="2376264" cy="491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uk-UA" sz="1800" dirty="0"/>
              <a:t>Введення </a:t>
            </a:r>
            <a:r>
              <a:rPr lang="uk-UA" sz="1800" dirty="0" smtClean="0"/>
              <a:t>вхідних даних  </a:t>
            </a:r>
            <a:r>
              <a:rPr lang="uk-UA" sz="2000" dirty="0" smtClean="0"/>
              <a:t> </a:t>
            </a:r>
            <a:endParaRPr lang="uk-UA" sz="20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302873" y="1738751"/>
            <a:ext cx="2694773" cy="1020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800" dirty="0" smtClean="0"/>
              <a:t>Зміна попиту </a:t>
            </a:r>
            <a:r>
              <a:rPr lang="ru-RU" sz="1800" dirty="0" smtClean="0"/>
              <a:t>на </a:t>
            </a:r>
            <a:r>
              <a:rPr lang="uk-UA" sz="1800" dirty="0" smtClean="0"/>
              <a:t>бутовий камінь</a:t>
            </a:r>
            <a:r>
              <a:rPr lang="ru-RU" sz="1800" dirty="0" smtClean="0"/>
              <a:t> &gt; </a:t>
            </a:r>
            <a:endParaRPr lang="ru-RU" sz="1800" dirty="0"/>
          </a:p>
          <a:p>
            <a:r>
              <a:rPr lang="uk-UA" sz="1800" dirty="0"/>
              <a:t>зміна ціни на енергоносії </a:t>
            </a:r>
          </a:p>
          <a:p>
            <a:r>
              <a:rPr lang="el-GR" sz="1800" dirty="0"/>
              <a:t>Δ</a:t>
            </a:r>
            <a:r>
              <a:rPr lang="en-US" sz="1800" dirty="0"/>
              <a:t>D&gt;</a:t>
            </a:r>
            <a:r>
              <a:rPr lang="el-GR" sz="1800" dirty="0"/>
              <a:t>Δ</a:t>
            </a:r>
            <a:r>
              <a:rPr lang="uk-UA" sz="1800" dirty="0"/>
              <a:t>Ц </a:t>
            </a:r>
            <a:endParaRPr lang="uk-UA" sz="2000" dirty="0"/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6492304" y="3270861"/>
            <a:ext cx="2376264" cy="703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800" dirty="0"/>
              <a:t>Продуктивність </a:t>
            </a:r>
          </a:p>
          <a:p>
            <a:r>
              <a:rPr lang="uk-UA" sz="1800" dirty="0"/>
              <a:t>кар’єрних автосамоскидів </a:t>
            </a:r>
          </a:p>
          <a:p>
            <a:r>
              <a:rPr lang="uk-UA" sz="1800" dirty="0"/>
              <a:t>(індексна форма) </a:t>
            </a:r>
            <a:endParaRPr lang="uk-UA" sz="2000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1012194" y="2783028"/>
            <a:ext cx="3290679" cy="874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600" dirty="0" smtClean="0"/>
              <a:t>Зміна попиту </a:t>
            </a:r>
            <a:r>
              <a:rPr lang="ru-RU" sz="1600" dirty="0" smtClean="0"/>
              <a:t>на </a:t>
            </a:r>
            <a:r>
              <a:rPr lang="uk-UA" sz="1600" dirty="0" smtClean="0"/>
              <a:t>на бутовий камінь </a:t>
            </a:r>
            <a:r>
              <a:rPr lang="ru-RU" sz="1600" dirty="0" smtClean="0"/>
              <a:t>≈ </a:t>
            </a:r>
            <a:endParaRPr lang="ru-RU" sz="1600" dirty="0"/>
          </a:p>
          <a:p>
            <a:r>
              <a:rPr lang="uk-UA" sz="1600" dirty="0"/>
              <a:t>зміна ціни на енергоносії </a:t>
            </a:r>
          </a:p>
          <a:p>
            <a:r>
              <a:rPr lang="el-GR" sz="1600" dirty="0"/>
              <a:t>Δ</a:t>
            </a:r>
            <a:r>
              <a:rPr lang="en-US" sz="1600" dirty="0"/>
              <a:t>D≈</a:t>
            </a:r>
            <a:r>
              <a:rPr lang="el-GR" sz="1600" dirty="0"/>
              <a:t>Δ</a:t>
            </a:r>
            <a:r>
              <a:rPr lang="uk-UA" sz="1600" dirty="0"/>
              <a:t>Ц </a:t>
            </a:r>
            <a:endParaRPr lang="uk-UA" sz="2000" dirty="0"/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3622825" y="5210121"/>
            <a:ext cx="2614156" cy="703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600" dirty="0" smtClean="0"/>
              <a:t>Обраний критерій оцінки економічної ефективності транспортної системи</a:t>
            </a:r>
            <a:endParaRPr lang="uk-UA" sz="2000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3564783" y="4046884"/>
            <a:ext cx="2524488" cy="703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600" dirty="0"/>
              <a:t>Виконана транспортна робота </a:t>
            </a:r>
          </a:p>
          <a:p>
            <a:r>
              <a:rPr lang="uk-UA" sz="1600" dirty="0"/>
              <a:t>(інтегральний критерій) </a:t>
            </a:r>
          </a:p>
          <a:p>
            <a:r>
              <a:rPr lang="uk-UA" sz="1600" dirty="0" err="1"/>
              <a:t>т·км</a:t>
            </a:r>
            <a:r>
              <a:rPr lang="uk-UA" sz="1600" dirty="0"/>
              <a:t> </a:t>
            </a:r>
            <a:endParaRPr lang="uk-UA" sz="2000" dirty="0"/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380021" y="4127397"/>
            <a:ext cx="2376264" cy="475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600" dirty="0"/>
              <a:t>Питомі витрати палива </a:t>
            </a:r>
          </a:p>
          <a:p>
            <a:r>
              <a:rPr lang="uk-UA" sz="1600" dirty="0"/>
              <a:t>г/(</a:t>
            </a:r>
            <a:r>
              <a:rPr lang="uk-UA" sz="1600" dirty="0" err="1"/>
              <a:t>т·км</a:t>
            </a:r>
            <a:r>
              <a:rPr lang="uk-UA" sz="1600" dirty="0"/>
              <a:t>) </a:t>
            </a:r>
            <a:r>
              <a:rPr lang="uk-UA" sz="1800" dirty="0" smtClean="0"/>
              <a:t>) </a:t>
            </a:r>
            <a:endParaRPr lang="uk-UA" sz="2000" dirty="0"/>
          </a:p>
        </p:txBody>
      </p:sp>
      <p:cxnSp>
        <p:nvCxnSpPr>
          <p:cNvPr id="3" name="Соединительная линия уступом 2"/>
          <p:cNvCxnSpPr>
            <a:stCxn id="8" idx="1"/>
            <a:endCxn id="17" idx="0"/>
          </p:cNvCxnSpPr>
          <p:nvPr/>
        </p:nvCxnSpPr>
        <p:spPr>
          <a:xfrm rot="10800000" flipV="1">
            <a:off x="2756286" y="2112553"/>
            <a:ext cx="495158" cy="35389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Соединительная линия уступом 4"/>
          <p:cNvCxnSpPr>
            <a:stCxn id="8" idx="3"/>
            <a:endCxn id="10" idx="0"/>
          </p:cNvCxnSpPr>
          <p:nvPr/>
        </p:nvCxnSpPr>
        <p:spPr>
          <a:xfrm flipH="1">
            <a:off x="7652874" y="2112554"/>
            <a:ext cx="519526" cy="1158307"/>
          </a:xfrm>
          <a:prstGeom prst="bentConnector4">
            <a:avLst>
              <a:gd name="adj1" fmla="val -44002"/>
              <a:gd name="adj2" fmla="val 6022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>
            <a:stCxn id="17" idx="3"/>
            <a:endCxn id="19" idx="0"/>
          </p:cNvCxnSpPr>
          <p:nvPr/>
        </p:nvCxnSpPr>
        <p:spPr>
          <a:xfrm flipH="1">
            <a:off x="4810773" y="3130111"/>
            <a:ext cx="32509" cy="955434"/>
          </a:xfrm>
          <a:prstGeom prst="bentConnector4">
            <a:avLst>
              <a:gd name="adj1" fmla="val -703190"/>
              <a:gd name="adj2" fmla="val 5616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Соединительная линия уступом 2047"/>
          <p:cNvCxnSpPr>
            <a:stCxn id="10" idx="2"/>
            <a:endCxn id="18" idx="2"/>
          </p:cNvCxnSpPr>
          <p:nvPr/>
        </p:nvCxnSpPr>
        <p:spPr>
          <a:xfrm rot="5400000">
            <a:off x="4233218" y="1243946"/>
            <a:ext cx="706620" cy="6132692"/>
          </a:xfrm>
          <a:prstGeom prst="bentConnector3">
            <a:avLst>
              <a:gd name="adj1" fmla="val 13235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0" name="Соединительная линия уступом 2099"/>
          <p:cNvCxnSpPr>
            <a:stCxn id="14" idx="2"/>
            <a:endCxn id="9" idx="1"/>
          </p:cNvCxnSpPr>
          <p:nvPr/>
        </p:nvCxnSpPr>
        <p:spPr>
          <a:xfrm rot="16200000" flipH="1">
            <a:off x="5577737" y="679691"/>
            <a:ext cx="263013" cy="536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2" name="Соединительная линия уступом 2101"/>
          <p:cNvCxnSpPr>
            <a:stCxn id="9" idx="4"/>
            <a:endCxn id="8" idx="0"/>
          </p:cNvCxnSpPr>
          <p:nvPr/>
        </p:nvCxnSpPr>
        <p:spPr>
          <a:xfrm rot="5400000">
            <a:off x="5568337" y="1322722"/>
            <a:ext cx="287173" cy="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Соединительная линия уступом 82"/>
          <p:cNvCxnSpPr>
            <a:stCxn id="19" idx="2"/>
            <a:endCxn id="20" idx="1"/>
          </p:cNvCxnSpPr>
          <p:nvPr/>
        </p:nvCxnSpPr>
        <p:spPr>
          <a:xfrm rot="16200000" flipH="1">
            <a:off x="4531051" y="4991005"/>
            <a:ext cx="560745" cy="13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Соединительная линия уступом 87"/>
          <p:cNvCxnSpPr>
            <a:stCxn id="17" idx="1"/>
            <a:endCxn id="18" idx="0"/>
          </p:cNvCxnSpPr>
          <p:nvPr/>
        </p:nvCxnSpPr>
        <p:spPr>
          <a:xfrm rot="10800000" flipH="1" flipV="1">
            <a:off x="669288" y="3130111"/>
            <a:ext cx="850893" cy="936368"/>
          </a:xfrm>
          <a:prstGeom prst="bentConnector4">
            <a:avLst>
              <a:gd name="adj1" fmla="val -26866"/>
              <a:gd name="adj2" fmla="val 5483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Соединительная линия уступом 89"/>
          <p:cNvCxnSpPr>
            <a:stCxn id="20" idx="4"/>
          </p:cNvCxnSpPr>
          <p:nvPr/>
        </p:nvCxnSpPr>
        <p:spPr>
          <a:xfrm rot="5400000">
            <a:off x="4728924" y="6010145"/>
            <a:ext cx="164999" cy="130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Заголовок 1"/>
          <p:cNvSpPr txBox="1">
            <a:spLocks/>
          </p:cNvSpPr>
          <p:nvPr/>
        </p:nvSpPr>
        <p:spPr>
          <a:xfrm>
            <a:off x="8172400" y="1738750"/>
            <a:ext cx="696168" cy="3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uk-UA" sz="1800" dirty="0" smtClean="0"/>
              <a:t>так</a:t>
            </a:r>
            <a:r>
              <a:rPr lang="uk-UA" sz="2000" dirty="0" smtClean="0"/>
              <a:t> </a:t>
            </a:r>
            <a:endParaRPr lang="uk-UA" sz="2000" dirty="0"/>
          </a:p>
        </p:txBody>
      </p:sp>
      <p:sp>
        <p:nvSpPr>
          <p:cNvPr id="127" name="Заголовок 1"/>
          <p:cNvSpPr txBox="1">
            <a:spLocks/>
          </p:cNvSpPr>
          <p:nvPr/>
        </p:nvSpPr>
        <p:spPr>
          <a:xfrm>
            <a:off x="2330187" y="1781631"/>
            <a:ext cx="696168" cy="3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uk-UA" sz="1800" dirty="0" smtClean="0"/>
              <a:t>ні</a:t>
            </a:r>
            <a:r>
              <a:rPr lang="uk-UA" sz="2000" dirty="0" smtClean="0"/>
              <a:t> </a:t>
            </a:r>
            <a:endParaRPr lang="uk-UA" sz="2000" dirty="0"/>
          </a:p>
        </p:txBody>
      </p:sp>
      <p:sp>
        <p:nvSpPr>
          <p:cNvPr id="128" name="Заголовок 1"/>
          <p:cNvSpPr txBox="1">
            <a:spLocks/>
          </p:cNvSpPr>
          <p:nvPr/>
        </p:nvSpPr>
        <p:spPr>
          <a:xfrm>
            <a:off x="5062244" y="3214251"/>
            <a:ext cx="696168" cy="3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uk-UA" sz="1800" dirty="0" smtClean="0"/>
              <a:t>так</a:t>
            </a:r>
            <a:r>
              <a:rPr lang="uk-UA" sz="2000" dirty="0" smtClean="0"/>
              <a:t> </a:t>
            </a:r>
            <a:endParaRPr lang="uk-UA" sz="2000" dirty="0"/>
          </a:p>
        </p:txBody>
      </p:sp>
      <p:sp>
        <p:nvSpPr>
          <p:cNvPr id="129" name="Заголовок 1"/>
          <p:cNvSpPr txBox="1">
            <a:spLocks/>
          </p:cNvSpPr>
          <p:nvPr/>
        </p:nvSpPr>
        <p:spPr>
          <a:xfrm>
            <a:off x="290990" y="2691707"/>
            <a:ext cx="696168" cy="3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uk-UA" sz="1800" dirty="0" smtClean="0"/>
              <a:t>ні</a:t>
            </a:r>
            <a:r>
              <a:rPr lang="uk-UA" sz="2000" dirty="0" smtClean="0"/>
              <a:t> </a:t>
            </a:r>
            <a:endParaRPr lang="uk-UA" sz="2000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153036" y="6093295"/>
            <a:ext cx="1262244" cy="218209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Заголовок 1"/>
          <p:cNvSpPr txBox="1">
            <a:spLocks/>
          </p:cNvSpPr>
          <p:nvPr/>
        </p:nvSpPr>
        <p:spPr>
          <a:xfrm>
            <a:off x="3638895" y="6010795"/>
            <a:ext cx="2376264" cy="3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uk-UA" sz="1600" dirty="0"/>
              <a:t>Кінець </a:t>
            </a:r>
            <a:r>
              <a:rPr lang="uk-UA" sz="2000" dirty="0" smtClean="0"/>
              <a:t> </a:t>
            </a:r>
            <a:endParaRPr lang="uk-UA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-4680" y="656561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7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87400" y="404664"/>
            <a:ext cx="81170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ГРАФ СТАНІВ ТА ПЕРЕХОДІВ КРИТЕРІЮ ЕКОНОМІЧНОЇ ЕФЕКТИВНОСТІ РОБОТИ ТЕХНОЛОГІЧНОГО АВТОТРАНСПОРТУ 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628099" y="1380127"/>
            <a:ext cx="5835650" cy="2544763"/>
            <a:chOff x="1701" y="954"/>
            <a:chExt cx="9181" cy="3780"/>
          </a:xfrm>
        </p:grpSpPr>
        <p:sp>
          <p:nvSpPr>
            <p:cNvPr id="5" name="AutoShape 25"/>
            <p:cNvSpPr>
              <a:spLocks noChangeShapeType="1"/>
            </p:cNvSpPr>
            <p:nvPr/>
          </p:nvSpPr>
          <p:spPr bwMode="auto">
            <a:xfrm flipV="1">
              <a:off x="3141" y="1674"/>
              <a:ext cx="1620" cy="7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7" name="AutoShape 24"/>
            <p:cNvSpPr>
              <a:spLocks noChangeShapeType="1"/>
            </p:cNvSpPr>
            <p:nvPr/>
          </p:nvSpPr>
          <p:spPr bwMode="auto">
            <a:xfrm>
              <a:off x="4761" y="3294"/>
              <a:ext cx="306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sp>
          <p:nvSpPr>
            <p:cNvPr id="8" name="AutoShape 23"/>
            <p:cNvSpPr>
              <a:spLocks noChangeShapeType="1"/>
            </p:cNvSpPr>
            <p:nvPr/>
          </p:nvSpPr>
          <p:spPr bwMode="auto">
            <a:xfrm>
              <a:off x="7821" y="1674"/>
              <a:ext cx="1440" cy="7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/>
            </a:p>
          </p:txBody>
        </p:sp>
        <p:grpSp>
          <p:nvGrpSpPr>
            <p:cNvPr id="9" name="Group 19"/>
            <p:cNvGrpSpPr>
              <a:grpSpLocks/>
            </p:cNvGrpSpPr>
            <p:nvPr/>
          </p:nvGrpSpPr>
          <p:grpSpPr bwMode="auto">
            <a:xfrm>
              <a:off x="4761" y="954"/>
              <a:ext cx="3060" cy="1440"/>
              <a:chOff x="1701" y="2574"/>
              <a:chExt cx="3060" cy="1440"/>
            </a:xfrm>
          </p:grpSpPr>
          <p:sp>
            <p:nvSpPr>
              <p:cNvPr id="38" name="Oval 22"/>
              <p:cNvSpPr>
                <a:spLocks noChangeArrowheads="1"/>
              </p:cNvSpPr>
              <p:nvPr/>
            </p:nvSpPr>
            <p:spPr bwMode="auto">
              <a:xfrm>
                <a:off x="1701" y="2574"/>
                <a:ext cx="306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uk-UA"/>
              </a:p>
            </p:txBody>
          </p:sp>
          <p:sp>
            <p:nvSpPr>
              <p:cNvPr id="39" name="Rectangle 21"/>
              <p:cNvSpPr>
                <a:spLocks noChangeArrowheads="1"/>
              </p:cNvSpPr>
              <p:nvPr/>
            </p:nvSpPr>
            <p:spPr bwMode="auto">
              <a:xfrm>
                <a:off x="2061" y="2934"/>
                <a:ext cx="2340" cy="73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Продуктивність</a:t>
                </a:r>
                <a:endPara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(Р1)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AutoShape 20"/>
              <p:cNvSpPr>
                <a:spLocks noChangeShapeType="1"/>
              </p:cNvSpPr>
              <p:nvPr/>
            </p:nvSpPr>
            <p:spPr bwMode="auto">
              <a:xfrm flipH="1">
                <a:off x="3141" y="4014"/>
                <a:ext cx="18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uk-UA"/>
              </a:p>
            </p:txBody>
          </p:sp>
        </p:grp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3321" y="1674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1701" y="2394"/>
              <a:ext cx="3060" cy="1800"/>
              <a:chOff x="4761" y="414"/>
              <a:chExt cx="3060" cy="1800"/>
            </a:xfrm>
          </p:grpSpPr>
          <p:sp>
            <p:nvSpPr>
              <p:cNvPr id="35" name="Oval 17"/>
              <p:cNvSpPr>
                <a:spLocks noChangeArrowheads="1"/>
              </p:cNvSpPr>
              <p:nvPr/>
            </p:nvSpPr>
            <p:spPr bwMode="auto">
              <a:xfrm>
                <a:off x="4761" y="414"/>
                <a:ext cx="3060" cy="18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uk-UA"/>
              </a:p>
            </p:txBody>
          </p:sp>
          <p:sp>
            <p:nvSpPr>
              <p:cNvPr id="36" name="Rectangle 16"/>
              <p:cNvSpPr>
                <a:spLocks noChangeArrowheads="1"/>
              </p:cNvSpPr>
              <p:nvPr/>
            </p:nvSpPr>
            <p:spPr bwMode="auto">
              <a:xfrm>
                <a:off x="5121" y="774"/>
                <a:ext cx="2340" cy="10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Питомі витрати палива</a:t>
                </a:r>
                <a:endPara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(Р2)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AutoShape 15"/>
              <p:cNvSpPr>
                <a:spLocks noChangeShapeType="1"/>
              </p:cNvSpPr>
              <p:nvPr/>
            </p:nvSpPr>
            <p:spPr bwMode="auto">
              <a:xfrm flipH="1">
                <a:off x="6201" y="2214"/>
                <a:ext cx="18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16" name="Group 10"/>
            <p:cNvGrpSpPr>
              <a:grpSpLocks/>
            </p:cNvGrpSpPr>
            <p:nvPr/>
          </p:nvGrpSpPr>
          <p:grpSpPr bwMode="auto">
            <a:xfrm>
              <a:off x="7821" y="2394"/>
              <a:ext cx="3061" cy="1800"/>
              <a:chOff x="7821" y="2214"/>
              <a:chExt cx="3061" cy="1800"/>
            </a:xfrm>
          </p:grpSpPr>
          <p:sp>
            <p:nvSpPr>
              <p:cNvPr id="32" name="Oval 13"/>
              <p:cNvSpPr>
                <a:spLocks noChangeArrowheads="1"/>
              </p:cNvSpPr>
              <p:nvPr/>
            </p:nvSpPr>
            <p:spPr bwMode="auto">
              <a:xfrm>
                <a:off x="7821" y="2214"/>
                <a:ext cx="3061" cy="18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uk-UA"/>
              </a:p>
            </p:txBody>
          </p:sp>
          <p:sp>
            <p:nvSpPr>
              <p:cNvPr id="33" name="Rectangle 12"/>
              <p:cNvSpPr>
                <a:spLocks noChangeArrowheads="1"/>
              </p:cNvSpPr>
              <p:nvPr/>
            </p:nvSpPr>
            <p:spPr bwMode="auto">
              <a:xfrm>
                <a:off x="8181" y="2574"/>
                <a:ext cx="2341" cy="109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Транспорт</a:t>
                </a: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н</a:t>
                </a: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а </a:t>
                </a: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робота</a:t>
                </a:r>
                <a:endPara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(Р3)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AutoShape 11"/>
              <p:cNvSpPr>
                <a:spLocks noChangeShapeType="1"/>
              </p:cNvSpPr>
              <p:nvPr/>
            </p:nvSpPr>
            <p:spPr bwMode="auto">
              <a:xfrm flipH="1">
                <a:off x="9081" y="4014"/>
                <a:ext cx="18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uk-UA"/>
              </a:p>
            </p:txBody>
          </p:sp>
        </p:grp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901" y="4374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33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8721" y="1674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7821" y="2048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5481" y="2754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5"/>
            <p:cNvSpPr>
              <a:spLocks noChangeArrowheads="1"/>
            </p:cNvSpPr>
            <p:nvPr/>
          </p:nvSpPr>
          <p:spPr bwMode="auto">
            <a:xfrm>
              <a:off x="6741" y="3474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4"/>
            <p:cNvSpPr>
              <a:spLocks noChangeArrowheads="1"/>
            </p:cNvSpPr>
            <p:nvPr/>
          </p:nvSpPr>
          <p:spPr bwMode="auto">
            <a:xfrm>
              <a:off x="6381" y="2408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2961" y="4374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"/>
            <p:cNvSpPr>
              <a:spLocks noChangeArrowheads="1"/>
            </p:cNvSpPr>
            <p:nvPr/>
          </p:nvSpPr>
          <p:spPr bwMode="auto">
            <a:xfrm>
              <a:off x="4041" y="2048"/>
              <a:ext cx="540" cy="36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λ</a:t>
              </a:r>
              <a:r>
                <a:rPr kumimoji="0" lang="ru-RU" sz="10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41" name="Таблица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519632"/>
              </p:ext>
            </p:extLst>
          </p:nvPr>
        </p:nvGraphicFramePr>
        <p:xfrm>
          <a:off x="198623" y="4077072"/>
          <a:ext cx="8784976" cy="2263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84976"/>
              </a:tblGrid>
              <a:tr h="209878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11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переходу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«продуктивність»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«продуктивність»;</a:t>
                      </a:r>
                      <a:endParaRPr lang="uk-UA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12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переходу із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«продуктивність»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«питомі витрати палива»;</a:t>
                      </a:r>
                      <a:endParaRPr lang="uk-UA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13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переходу із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«продуктивність»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«транспортна робота »;</a:t>
                      </a:r>
                      <a:endParaRPr lang="uk-UA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21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із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«питомі витрати палива»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«продуктивність»;</a:t>
                      </a:r>
                      <a:endParaRPr lang="uk-UA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22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із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«питомі витрати палива»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«питомі витрати палива»;</a:t>
                      </a:r>
                      <a:endParaRPr lang="uk-UA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23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із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«питомі витрати палива»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«транспортна робота»;</a:t>
                      </a:r>
                      <a:endParaRPr lang="uk-UA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31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із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«транспортна робота»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«продуктивність»;</a:t>
                      </a:r>
                      <a:endParaRPr lang="uk-UA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32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із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«транспортна робота»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«продуктивність»;</a:t>
                      </a:r>
                      <a:endParaRPr lang="uk-UA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λ</a:t>
                      </a:r>
                      <a:r>
                        <a:rPr lang="ru-RU" sz="1100" baseline="-25000" dirty="0">
                          <a:effectLst/>
                        </a:rPr>
                        <a:t>33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–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інтенсивність із </a:t>
                      </a:r>
                      <a:r>
                        <a:rPr lang="uk-UA" sz="1100" dirty="0" err="1">
                          <a:effectLst/>
                        </a:rPr>
                        <a:t>критеріального</a:t>
                      </a:r>
                      <a:r>
                        <a:rPr lang="uk-UA" sz="1100" dirty="0">
                          <a:effectLst/>
                        </a:rPr>
                        <a:t> показника «транспортна робота» в </a:t>
                      </a:r>
                      <a:r>
                        <a:rPr lang="uk-UA" sz="1100" dirty="0" err="1">
                          <a:effectLst/>
                        </a:rPr>
                        <a:t>критеріальний</a:t>
                      </a:r>
                      <a:r>
                        <a:rPr lang="uk-UA" sz="1100" dirty="0">
                          <a:effectLst/>
                        </a:rPr>
                        <a:t> показник «транспортна робота».</a:t>
                      </a:r>
                      <a:endParaRPr lang="uk-UA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801" marR="89801" marT="0" marB="0"/>
                </a:tc>
              </a:tr>
            </a:tbl>
          </a:graphicData>
        </a:graphic>
      </p:graphicFrame>
      <p:sp>
        <p:nvSpPr>
          <p:cNvPr id="42" name="Прямоугольник 41"/>
          <p:cNvSpPr/>
          <p:nvPr/>
        </p:nvSpPr>
        <p:spPr>
          <a:xfrm>
            <a:off x="-4680" y="656561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06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46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700" b="1" dirty="0" smtClean="0"/>
              <a:t>ФОРМУВАННЯ ПІДХОДУ ДО ВСТАНОВЛЕННЯ ДИНАМІЧНОЇ ЗМІНИ КРИТЕРІЮ ОПТИМАЛЬНОСТІ ЕКОНОМІЧНОЇ ЕФЕКТИВНОСТІ РОБОТИ ТЕХНОЛОГІЧНОГО АВТОТРАНСПОРТУ </a:t>
            </a:r>
            <a:r>
              <a:rPr lang="ru-RU" b="1" dirty="0" smtClean="0"/>
              <a:t>	</a:t>
            </a:r>
            <a:endParaRPr lang="ru-RU" b="1" dirty="0"/>
          </a:p>
        </p:txBody>
      </p:sp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629274"/>
              </p:ext>
            </p:extLst>
          </p:nvPr>
        </p:nvGraphicFramePr>
        <p:xfrm>
          <a:off x="2339752" y="1916832"/>
          <a:ext cx="4105275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" name="Equation" r:id="rId5" imgW="4140200" imgH="2019300" progId="Equation.DSMT4">
                  <p:embed/>
                </p:oleObj>
              </mc:Choice>
              <mc:Fallback>
                <p:oleObj name="Equation" r:id="rId5" imgW="4140200" imgH="2019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1916832"/>
                        <a:ext cx="4105275" cy="205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918587"/>
              </p:ext>
            </p:extLst>
          </p:nvPr>
        </p:nvGraphicFramePr>
        <p:xfrm>
          <a:off x="2768399" y="5013176"/>
          <a:ext cx="3533495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4" name="Equation" r:id="rId7" imgW="3174840" imgH="1180800" progId="Equation.DSMT4">
                  <p:embed/>
                </p:oleObj>
              </mc:Choice>
              <mc:Fallback>
                <p:oleObj name="Equation" r:id="rId7" imgW="3174840" imgH="1180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8399" y="5013176"/>
                        <a:ext cx="3533495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3798" y="4077072"/>
            <a:ext cx="90026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indent="450850" algn="just"/>
            <a:r>
              <a:rPr lang="uk-UA" sz="1600" dirty="0"/>
              <a:t>Для знаходження граничних ймовірностей необхідно прирівняти всі ліві частини (похідні) в системі рівнянь Колмогорова </a:t>
            </a:r>
            <a:r>
              <a:rPr lang="uk-UA" sz="1600" dirty="0" smtClean="0"/>
              <a:t>А.М., </a:t>
            </a:r>
            <a:r>
              <a:rPr lang="uk-UA" sz="1600" dirty="0"/>
              <a:t>що описують ймовірності значень критерію, до нуля. Система диференційних рівнянь у такому випадку трансформується у систему лінійних алгебраїчних рівнянь:</a:t>
            </a:r>
            <a:endParaRPr lang="uk-UA" sz="1600" dirty="0"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798" y="1050995"/>
            <a:ext cx="90026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uk-UA" sz="1600" dirty="0" smtClean="0"/>
              <a:t>Процес переходу (зміни) критерію економічної ефективності роботи технологічного автотранспорту описується диференційними рівняннями </a:t>
            </a:r>
            <a:r>
              <a:rPr lang="uk-UA" sz="1600" dirty="0" smtClean="0"/>
              <a:t>Колмогорова</a:t>
            </a:r>
            <a:r>
              <a:rPr lang="uk-UA" sz="1600" dirty="0" smtClean="0"/>
              <a:t> А.М., складених на основі</a:t>
            </a:r>
            <a:r>
              <a:rPr lang="uk-UA" sz="1600" dirty="0"/>
              <a:t> </a:t>
            </a:r>
            <a:r>
              <a:rPr lang="uk-UA" sz="1600" dirty="0" smtClean="0"/>
              <a:t>квадратної матриці </a:t>
            </a:r>
            <a:r>
              <a:rPr lang="uk-UA" sz="1600" dirty="0" err="1" smtClean="0"/>
              <a:t>інтенсивностей</a:t>
            </a:r>
            <a:r>
              <a:rPr lang="uk-UA" sz="1600" dirty="0" smtClean="0"/>
              <a:t>  </a:t>
            </a:r>
            <a:r>
              <a:rPr lang="uk-UA" sz="1600" dirty="0"/>
              <a:t>динаміки зміни критеріїв </a:t>
            </a:r>
            <a:r>
              <a:rPr lang="uk-UA" sz="1600" dirty="0" smtClean="0"/>
              <a:t>порядку 3×3 </a:t>
            </a:r>
            <a:endParaRPr lang="uk-UA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4680" y="656561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17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530263"/>
            <a:ext cx="91440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uk-UA" sz="2000" b="1" dirty="0" smtClean="0"/>
              <a:t>ВИКОРИСТАННЯ ДИНАМІЧНОГО ПІДХОДУ </a:t>
            </a:r>
            <a:r>
              <a:rPr lang="ru-RU" sz="2000" b="1" dirty="0" smtClean="0"/>
              <a:t>ДО </a:t>
            </a:r>
            <a:r>
              <a:rPr lang="uk-UA" sz="2000" b="1" dirty="0" smtClean="0"/>
              <a:t>ВИБОРУ КРИТЕРІЮ ЕФЕКТИВНОСТІ РОБОТИ ТЕХНОЛОГІЧНОГО АВТОТРАНСПОРТУ </a:t>
            </a:r>
            <a:r>
              <a:rPr lang="uk-UA" sz="2000" dirty="0" smtClean="0"/>
              <a:t> </a:t>
            </a:r>
            <a:endParaRPr lang="uk-UA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2893" y="5690075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uk-UA" i="1" dirty="0" smtClean="0"/>
              <a:t>(Побудовано за даними </a:t>
            </a:r>
            <a:r>
              <a:rPr lang="uk-UA" i="1" dirty="0"/>
              <a:t>Міністерства </a:t>
            </a:r>
            <a:r>
              <a:rPr lang="uk-UA" i="1" dirty="0" smtClean="0"/>
              <a:t>промислової політики України)</a:t>
            </a:r>
          </a:p>
          <a:p>
            <a:pPr marL="285750" indent="-285750">
              <a:buFont typeface="Arial" charset="0"/>
              <a:buChar char="•"/>
            </a:pPr>
            <a:r>
              <a:rPr lang="uk-UA" i="1" dirty="0" smtClean="0"/>
              <a:t>(Побудовано за даними електронного ресурсу </a:t>
            </a:r>
            <a:r>
              <a:rPr lang="uk-UA" dirty="0" smtClean="0"/>
              <a:t>– </a:t>
            </a:r>
            <a:r>
              <a:rPr lang="uk-UA" i="1" dirty="0" err="1"/>
              <a:t>Oilenergy</a:t>
            </a:r>
            <a:r>
              <a:rPr lang="uk-UA" i="1" dirty="0" smtClean="0"/>
              <a:t>) </a:t>
            </a:r>
            <a:r>
              <a:rPr lang="ru-RU" dirty="0"/>
              <a:t>	</a:t>
            </a:r>
            <a:r>
              <a:rPr lang="ru-RU" i="1" dirty="0" smtClean="0"/>
              <a:t> </a:t>
            </a:r>
            <a:r>
              <a:rPr lang="ru-RU" dirty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268760"/>
            <a:ext cx="9144000" cy="1205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spcAft>
                <a:spcPts val="500"/>
              </a:spcAft>
            </a:pPr>
            <a:r>
              <a:rPr lang="uk-UA" sz="1600" dirty="0"/>
              <a:t>Для вибору критерію ефективності </a:t>
            </a:r>
            <a:r>
              <a:rPr lang="x-none" sz="1600"/>
              <a:t>роботи технологічного автотранспорту</a:t>
            </a:r>
            <a:r>
              <a:rPr lang="uk-UA" sz="1600" dirty="0" smtClean="0"/>
              <a:t> спеціалізованого кар'єру обрано </a:t>
            </a:r>
            <a:r>
              <a:rPr lang="uk-UA" sz="1600" dirty="0"/>
              <a:t>фактори впливу зовнішнього середовища, які здійснюють найбільший вплив, а саме</a:t>
            </a:r>
            <a:r>
              <a:rPr lang="uk-UA" sz="1600" dirty="0" smtClean="0"/>
              <a:t>:</a:t>
            </a:r>
          </a:p>
          <a:p>
            <a:pPr marL="285750" indent="-285750" algn="just">
              <a:spcAft>
                <a:spcPts val="500"/>
              </a:spcAft>
              <a:buFont typeface="Arial" pitchFamily="34" charset="0"/>
              <a:buChar char="•"/>
            </a:pPr>
            <a:r>
              <a:rPr lang="uk-UA" sz="1600" dirty="0" smtClean="0"/>
              <a:t> </a:t>
            </a:r>
            <a:r>
              <a:rPr lang="uk-UA" sz="1600" dirty="0"/>
              <a:t>попит на продукцію гірничодобувної галузі </a:t>
            </a:r>
          </a:p>
          <a:p>
            <a:pPr marL="285750" indent="-285750" algn="just">
              <a:spcAft>
                <a:spcPts val="500"/>
              </a:spcAft>
              <a:buFont typeface="Arial" pitchFamily="34" charset="0"/>
              <a:buChar char="•"/>
            </a:pPr>
            <a:r>
              <a:rPr lang="uk-UA" sz="1600" dirty="0"/>
              <a:t> ціна на енергоресурси (нафта). 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332262"/>
              </p:ext>
            </p:extLst>
          </p:nvPr>
        </p:nvGraphicFramePr>
        <p:xfrm>
          <a:off x="323528" y="2564904"/>
          <a:ext cx="4263841" cy="3125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8084432"/>
              </p:ext>
            </p:extLst>
          </p:nvPr>
        </p:nvGraphicFramePr>
        <p:xfrm>
          <a:off x="4788025" y="2564903"/>
          <a:ext cx="4083820" cy="3125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-4680" y="656561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1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12411</TotalTime>
  <Words>2249</Words>
  <Application>Microsoft Office PowerPoint</Application>
  <PresentationFormat>Экран (4:3)</PresentationFormat>
  <Paragraphs>529</Paragraphs>
  <Slides>21</Slides>
  <Notes>21</Notes>
  <HiddenSlides>0</HiddenSlides>
  <MMClips>0</MMClips>
  <ScaleCrop>false</ScaleCrop>
  <HeadingPairs>
    <vt:vector size="8" baseType="variant">
      <vt:variant>
        <vt:lpstr>Тема</vt:lpstr>
      </vt:variant>
      <vt:variant>
        <vt:i4>1</vt:i4>
      </vt:variant>
      <vt:variant>
        <vt:lpstr>Связи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Тема Office</vt:lpstr>
      <vt:lpstr>D:\5 курс\4\Нова папка (2)\Новий Mathcad Document.xmcd\Selection 235 4067 533 4312</vt:lpstr>
      <vt:lpstr>D:\5 курс\4\Нова папка (2)\Новий Mathcad Document.xmcd\Selection 219 4867 522 5109</vt:lpstr>
      <vt:lpstr>D:\5 курс\4\Нова папка (2)\Новий Mathcad Document.xmcd\Selection 219 2627 514 2872</vt:lpstr>
      <vt:lpstr>D:\5 курс\4\Нова папка (2)\Новий Mathcad Document.xmcd\Selection 243 3395 543 3637</vt:lpstr>
      <vt:lpstr>D:\5 курс\4\Нова папка (2)\Новий Mathcad Document.xmcd\Selection 107 7316 490 7350</vt:lpstr>
      <vt:lpstr>D:\5 курс\4\Нова папка (2)\Новий Mathcad Document.xmcd\Selection 27 7939 549 8269</vt:lpstr>
      <vt:lpstr>D:\5 курс\4\Нова папка (2)\Новий Mathcad Document.xmcd\Selection 107 11564 310 11598</vt:lpstr>
      <vt:lpstr>D:\5 курс\4\Нова папка (2)\Новий Mathcad Document.xmcd\Selection 11 11885 167 11926</vt:lpstr>
      <vt:lpstr>Equation</vt:lpstr>
      <vt:lpstr>Міністерство освіти і науки України Вінницький національний технічний університет </vt:lpstr>
      <vt:lpstr>Презентация PowerPoint</vt:lpstr>
      <vt:lpstr>Презентация PowerPoint</vt:lpstr>
      <vt:lpstr>Презентация PowerPoint</vt:lpstr>
      <vt:lpstr>Презентация PowerPoint</vt:lpstr>
      <vt:lpstr>Початок  </vt:lpstr>
      <vt:lpstr>Презентация PowerPoint</vt:lpstr>
      <vt:lpstr>Презентация PowerPoint</vt:lpstr>
      <vt:lpstr>Презентация PowerPoint</vt:lpstr>
      <vt:lpstr>ДИНАМІКА ВІДХИЛЕНЬ ЦІНИ ПАЛИВА ТА ОБСЯГУ ВИДОБУТКУ  БУТОВОГО КАМЕНЮ ЗА МІСЯЦЯМИ 2014 р.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 Buksha</dc:creator>
  <cp:lastModifiedBy>user</cp:lastModifiedBy>
  <cp:revision>207</cp:revision>
  <cp:lastPrinted>2015-11-10T16:55:15Z</cp:lastPrinted>
  <dcterms:created xsi:type="dcterms:W3CDTF">2015-10-21T10:38:53Z</dcterms:created>
  <dcterms:modified xsi:type="dcterms:W3CDTF">2015-11-19T22:18:39Z</dcterms:modified>
</cp:coreProperties>
</file>