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8" r:id="rId2"/>
    <p:sldId id="280" r:id="rId3"/>
    <p:sldId id="282" r:id="rId4"/>
    <p:sldId id="343" r:id="rId5"/>
    <p:sldId id="347" r:id="rId6"/>
    <p:sldId id="349" r:id="rId7"/>
    <p:sldId id="362" r:id="rId8"/>
    <p:sldId id="341" r:id="rId9"/>
    <p:sldId id="363" r:id="rId10"/>
    <p:sldId id="356" r:id="rId11"/>
    <p:sldId id="365" r:id="rId12"/>
    <p:sldId id="354" r:id="rId13"/>
    <p:sldId id="357" r:id="rId14"/>
    <p:sldId id="358" r:id="rId15"/>
    <p:sldId id="360" r:id="rId16"/>
    <p:sldId id="367" r:id="rId17"/>
    <p:sldId id="342" r:id="rId18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Ярослав Паляднік" initials="ЯП" lastIdx="1" clrIdx="0">
    <p:extLst>
      <p:ext uri="{19B8F6BF-5375-455C-9EA6-DF929625EA0E}">
        <p15:presenceInfo xmlns:p15="http://schemas.microsoft.com/office/powerpoint/2012/main" userId="Ярослав Паляднік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D1AB"/>
    <a:srgbClr val="F1FFDE"/>
    <a:srgbClr val="A3E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24" autoAdjust="0"/>
  </p:normalViewPr>
  <p:slideViewPr>
    <p:cSldViewPr>
      <p:cViewPr varScale="1">
        <p:scale>
          <a:sx n="71" d="100"/>
          <a:sy n="71" d="100"/>
        </p:scale>
        <p:origin x="12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07E373D4-91D7-4999-8453-BE07B06F60C0}" type="datetimeFigureOut">
              <a:rPr lang="uk-UA"/>
              <a:pPr>
                <a:defRPr/>
              </a:pPr>
              <a:t>19.11.2015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825EAF-F7A9-4A58-AD10-2E741A4F8B15}" type="slidenum">
              <a:rPr lang="uk-UA" altLang="uk-UA"/>
              <a:pPr/>
              <a:t>‹№›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283558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64CEC4-0288-4782-A8C6-1CFDE9F79390}" type="datetimeFigureOut">
              <a:rPr lang="uk-UA"/>
              <a:pPr>
                <a:defRPr/>
              </a:pPr>
              <a:t>19.11.2015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6F2EF0-8176-450F-9B41-CA70A6E7C316}" type="slidenum">
              <a:rPr lang="uk-UA" altLang="uk-UA"/>
              <a:pPr/>
              <a:t>‹№›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3570677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</p:spTree>
    <p:extLst>
      <p:ext uri="{BB962C8B-B14F-4D97-AF65-F5344CB8AC3E}">
        <p14:creationId xmlns:p14="http://schemas.microsoft.com/office/powerpoint/2010/main" val="1106221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uk-UA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93CED2C-E234-4311-BAE7-202C0F1C2B3B}" type="slidenum">
              <a:rPr lang="uk-UA" altLang="uk-UA">
                <a:latin typeface="Arial" panose="020B0604020202020204" pitchFamily="34" charset="0"/>
              </a:rPr>
              <a:pPr eaLnBrk="1" hangingPunct="1"/>
              <a:t>8</a:t>
            </a:fld>
            <a:endParaRPr lang="uk-UA" altLang="uk-U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587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EE222-96C6-4676-897C-1F521444821B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207BD-B431-43B4-9A93-767674843BFB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1264709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0DC7D-E6FE-468F-B001-9AC285491099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1BB4A-E69A-4A45-B9C6-F258F502BC7D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168217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EE48B-7899-4427-B5C7-B4CA849DABEA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F7D27-118F-4B57-9927-0F0EE6152A53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3931852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F5664-3DA7-4F11-ADDA-C853F213D5A3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C69F9-B510-41D2-9C77-59E6A5F9BC00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1860596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8B087-DF93-47C8-B704-9D3EDF694070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768F5-1961-4788-ADAD-4736292D5DE0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3075146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AC4ED-2D2E-44C4-8A79-CF29460E6FCB}" type="datetime1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942CF-F7C8-47FE-B5AD-37E2BFC4CE78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924787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4E2F4-EB2E-4B91-B3DF-5B1961362E2E}" type="datetime1">
              <a:rPr lang="en-US" smtClean="0"/>
              <a:t>11/19/2015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595C7-E590-4C8B-855A-559622A15830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250143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43E8F-DEAB-4D56-8747-5F6F0261E34D}" type="datetime1">
              <a:rPr lang="en-US" smtClean="0"/>
              <a:t>11/19/2015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90A46-5E4A-4A58-A62A-A44AAF7EAAA2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3765642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2FC1A-C60D-40B9-925C-827FF56A5164}" type="datetime1">
              <a:rPr lang="en-US" smtClean="0"/>
              <a:t>11/19/2015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9D06B-8229-4D80-8925-8BC0782806A2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25890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D68F5-731F-42AD-B1F6-284207DCFEE1}" type="datetime1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9C43E-BDEE-4906-84BD-6C7D8343B9A8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120209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5570D-C8E0-4E28-9CA6-F64B521270C7}" type="datetime1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D7E0F-BC5F-40FB-8467-08B782514753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3768651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Click to edit Master text styles</a:t>
            </a:r>
          </a:p>
          <a:p>
            <a:pPr lvl="1"/>
            <a:r>
              <a:rPr lang="en-US" altLang="uk-UA" smtClean="0"/>
              <a:t>Second level</a:t>
            </a:r>
          </a:p>
          <a:p>
            <a:pPr lvl="2"/>
            <a:r>
              <a:rPr lang="en-US" altLang="uk-UA" smtClean="0"/>
              <a:t>Third level</a:t>
            </a:r>
          </a:p>
          <a:p>
            <a:pPr lvl="3"/>
            <a:r>
              <a:rPr lang="en-US" altLang="uk-UA" smtClean="0"/>
              <a:t>Fourth level</a:t>
            </a:r>
          </a:p>
          <a:p>
            <a:pPr lvl="4"/>
            <a:r>
              <a:rPr lang="en-US" altLang="uk-UA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15EFD5-9AC8-4D8D-9221-E6A45666BF08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uk-UA"/>
              <a:t>Слайд №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B8CD285-E008-48ED-865A-AA11E4A570B1}" type="slidenum">
              <a:rPr lang="en-US" altLang="uk-UA"/>
              <a:pPr/>
              <a:t>‹№›</a:t>
            </a:fld>
            <a:endParaRPr lang="en-US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762000" y="1371600"/>
            <a:ext cx="7772400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dirty="0" smtClean="0"/>
              <a:t>Графічна частина до магістерської </a:t>
            </a:r>
          </a:p>
          <a:p>
            <a:pPr algn="ctr" eaLnBrk="1" hangingPunct="1"/>
            <a:r>
              <a:rPr lang="uk-UA" altLang="uk-UA" dirty="0" smtClean="0"/>
              <a:t>кваліфікаційної роботи зі </a:t>
            </a:r>
            <a:r>
              <a:rPr lang="uk-UA" altLang="uk-UA" dirty="0"/>
              <a:t>спеціальності 8.07010601</a:t>
            </a:r>
          </a:p>
          <a:p>
            <a:pPr algn="ctr" eaLnBrk="1" hangingPunct="1"/>
            <a:r>
              <a:rPr lang="uk-UA" altLang="uk-UA" dirty="0" smtClean="0"/>
              <a:t>На тему: </a:t>
            </a:r>
            <a:endParaRPr lang="uk-UA" altLang="uk-UA" dirty="0"/>
          </a:p>
          <a:p>
            <a:pPr algn="ctr" eaLnBrk="1" hangingPunct="1"/>
            <a:r>
              <a:rPr lang="uk-UA" altLang="uk-UA" sz="2400" b="1" dirty="0"/>
              <a:t>УДОСКОНАЛЕННЯ МЕТОДИКИ ДІАГНОСТУВАННЯ СИСТЕМИ ІМПУЛЬСНОГО ВПОРСКУВАННЯ БЕНЗИНУ</a:t>
            </a:r>
            <a:r>
              <a:rPr lang="uk-UA" altLang="uk-UA" dirty="0"/>
              <a:t> </a:t>
            </a:r>
          </a:p>
          <a:p>
            <a:pPr algn="ctr" eaLnBrk="1" hangingPunct="1"/>
            <a:endParaRPr lang="uk-UA" altLang="uk-UA" dirty="0" smtClean="0"/>
          </a:p>
          <a:p>
            <a:pPr algn="ctr" eaLnBrk="1" hangingPunct="1"/>
            <a:r>
              <a:rPr lang="uk-UA" altLang="uk-UA" dirty="0" smtClean="0"/>
              <a:t> Автомобілі та автомобільне господарство </a:t>
            </a:r>
          </a:p>
          <a:p>
            <a:pPr algn="ctr" eaLnBrk="1" hangingPunct="1"/>
            <a:r>
              <a:rPr lang="uk-UA" altLang="uk-UA" dirty="0" smtClean="0"/>
              <a:t>08-29.</a:t>
            </a:r>
            <a:r>
              <a:rPr lang="ru-RU" altLang="uk-UA" dirty="0"/>
              <a:t>МКР</a:t>
            </a:r>
            <a:r>
              <a:rPr lang="uk-UA" altLang="uk-UA" dirty="0" smtClean="0"/>
              <a:t>.00</a:t>
            </a:r>
            <a:r>
              <a:rPr lang="en-US" altLang="uk-UA" smtClean="0"/>
              <a:t>9</a:t>
            </a:r>
            <a:r>
              <a:rPr lang="uk-UA" altLang="uk-UA" smtClean="0"/>
              <a:t>.00.000 </a:t>
            </a:r>
            <a:r>
              <a:rPr lang="uk-UA" altLang="uk-UA" dirty="0"/>
              <a:t>ПЗ</a:t>
            </a:r>
          </a:p>
          <a:p>
            <a:pPr eaLnBrk="1" hangingPunct="1"/>
            <a:endParaRPr lang="uk-UA" altLang="uk-UA" b="1" dirty="0"/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029200" y="4572000"/>
            <a:ext cx="33909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uk-UA" b="1" dirty="0"/>
              <a:t>       </a:t>
            </a:r>
            <a:r>
              <a:rPr lang="ru-RU" altLang="uk-UA" dirty="0" err="1"/>
              <a:t>Керівник</a:t>
            </a:r>
            <a:r>
              <a:rPr lang="ru-RU" altLang="uk-UA" dirty="0"/>
              <a:t> </a:t>
            </a:r>
            <a:r>
              <a:rPr lang="ru-RU" altLang="uk-UA" dirty="0" err="1"/>
              <a:t>роботи</a:t>
            </a:r>
            <a:endParaRPr lang="uk-UA" altLang="uk-UA" b="1" dirty="0"/>
          </a:p>
          <a:p>
            <a:pPr eaLnBrk="1" hangingPunct="1"/>
            <a:r>
              <a:rPr lang="uk-UA" altLang="uk-UA"/>
              <a:t>       </a:t>
            </a:r>
            <a:r>
              <a:rPr lang="uk-UA" altLang="uk-UA" dirty="0" err="1"/>
              <a:t>к.т.н</a:t>
            </a:r>
            <a:r>
              <a:rPr lang="uk-UA" altLang="uk-UA" dirty="0"/>
              <a:t>., доц. Ю.Ю. </a:t>
            </a:r>
            <a:r>
              <a:rPr lang="uk-UA" altLang="uk-UA" dirty="0" err="1"/>
              <a:t>Кукурудзяк</a:t>
            </a:r>
            <a:endParaRPr lang="uk-UA" altLang="uk-UA" dirty="0"/>
          </a:p>
          <a:p>
            <a:pPr eaLnBrk="1" hangingPunct="1"/>
            <a:r>
              <a:rPr lang="uk-UA" altLang="uk-UA" dirty="0"/>
              <a:t> </a:t>
            </a:r>
          </a:p>
          <a:p>
            <a:pPr eaLnBrk="1" hangingPunct="1"/>
            <a:r>
              <a:rPr lang="uk-UA" altLang="uk-UA" dirty="0"/>
              <a:t>       Розробив студент гр. 1Т-14м</a:t>
            </a:r>
          </a:p>
          <a:p>
            <a:pPr eaLnBrk="1" hangingPunct="1"/>
            <a:r>
              <a:rPr lang="uk-UA" altLang="uk-UA" dirty="0"/>
              <a:t>       Я.В. Паляднік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09800" y="175736"/>
            <a:ext cx="5436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/>
              <a:t>Вінницький національний технічний університет</a:t>
            </a:r>
          </a:p>
          <a:p>
            <a:pPr algn="ctr"/>
            <a:r>
              <a:rPr lang="uk-UA" dirty="0"/>
              <a:t>Факультет машинобудування та транспорту</a:t>
            </a:r>
          </a:p>
          <a:p>
            <a:pPr algn="ctr"/>
            <a:r>
              <a:rPr lang="uk-UA" dirty="0"/>
              <a:t>Кафедра автомобілів та транспортного </a:t>
            </a:r>
            <a:r>
              <a:rPr lang="uk-UA" dirty="0" smtClean="0"/>
              <a:t>менеджменту</a:t>
            </a:r>
            <a:endParaRPr lang="uk-UA" dirty="0"/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07BD-B431-43B4-9A93-767674843BFB}" type="slidenum">
              <a:rPr lang="en-US" altLang="uk-UA" sz="16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</a:t>
            </a:fld>
            <a:endParaRPr lang="en-US" altLang="uk-U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8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483" name="Rectangle 49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8925" eaLnBrk="0" hangingPunct="0">
              <a:defRPr/>
            </a:pPr>
            <a:endParaRPr lang="uk-UA" sz="1400">
              <a:latin typeface="Arial" pitchFamily="34" charset="0"/>
              <a:ea typeface="Times New Roman" pitchFamily="18" charset="0"/>
              <a:cs typeface="Arial" charset="0"/>
            </a:endParaRPr>
          </a:p>
          <a:p>
            <a:pPr indent="431800" eaLnBrk="0" hangingPunct="0">
              <a:defRPr/>
            </a:pPr>
            <a:r>
              <a:rPr lang="uk-UA" sz="1400">
                <a:latin typeface="Arial" pitchFamily="34" charset="0"/>
                <a:ea typeface="Times New Roman" pitchFamily="18" charset="0"/>
                <a:cs typeface="Arial" charset="0"/>
              </a:rPr>
              <a:t>  </a:t>
            </a:r>
            <a:endParaRPr lang="uk-UA" sz="800">
              <a:latin typeface="Arial" pitchFamily="34" charset="0"/>
              <a:cs typeface="Arial" charset="0"/>
            </a:endParaRPr>
          </a:p>
          <a:p>
            <a:pPr indent="431800" eaLnBrk="0" hangingPunct="0">
              <a:defRPr/>
            </a:pPr>
            <a:endParaRPr lang="uk-UA">
              <a:latin typeface="Arial" pitchFamily="34" charset="0"/>
              <a:cs typeface="Arial" charset="0"/>
            </a:endParaRPr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177800" y="60810"/>
            <a:ext cx="86217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000" b="1" dirty="0" smtClean="0">
                <a:cs typeface="Times New Roman" panose="02020603050405020304" pitchFamily="18" charset="0"/>
              </a:rPr>
              <a:t>Алгоритми процедур визначення технічного стану елементів системи імпульсного впорскування</a:t>
            </a:r>
            <a:endParaRPr lang="uk-UA" altLang="uk-UA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я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1260881"/>
                  </p:ext>
                </p:extLst>
              </p:nvPr>
            </p:nvGraphicFramePr>
            <p:xfrm>
              <a:off x="2895600" y="1317485"/>
              <a:ext cx="3581400" cy="5361004"/>
            </p:xfrm>
            <a:graphic>
              <a:graphicData uri="http://schemas.openxmlformats.org/drawingml/2006/table">
                <a:tbl>
                  <a:tblPr>
                    <a:tableStyleId>{616DA210-FB5B-4158-B5E0-FEB733F419BA}</a:tableStyleId>
                  </a:tblPr>
                  <a:tblGrid>
                    <a:gridCol w="1194618"/>
                    <a:gridCol w="2386782"/>
                  </a:tblGrid>
                  <a:tr h="388309"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Позначення параметра або формула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Найменування параметра або прийняте рішення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262638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Робочий тиск у рампі при відключеному впускному трубопроводі (із бази даних)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196979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 </a:t>
                          </a:r>
                          <a14:m>
                            <m:oMath xmlns:m="http://schemas.openxmlformats.org/officeDocument/2006/math"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∆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=±2,5%</m:t>
                              </m:r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</a:rPr>
                            <a:t>Допуск на робочий тиск</a:t>
                          </a:r>
                          <a:endParaRPr lang="uk-UA" sz="9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196979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тв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+∆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</a:rPr>
                            <a:t>Верхня межа робочого тиску</a:t>
                          </a:r>
                          <a:endParaRPr lang="uk-UA" sz="9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196979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тн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uk-UA" sz="900" i="1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∆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Нижня межа робочого тиску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324549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т1</m:t>
                                  </m:r>
                                </m:sub>
                              </m:sSub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Робочий тиск у рампі, вимірюваного датчиком при відключеному впускному колекторі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т2</m:t>
                                  </m:r>
                                </m:sub>
                              </m:sSub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Робочий тиск у рампі, вимірюваного датчиком при підключеному впускному колекторі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590936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т1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тв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uk-UA" sz="900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т1</m:t>
                                    </m:r>
                                  </m:sub>
                                </m:sSub>
                                <m:r>
                                  <a:rPr lang="uk-UA" sz="900" kern="1600">
                                    <a:effectLst/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&gt;</m:t>
                                </m:r>
                                <m:sSubSup>
                                  <m:sSubSupPr>
                                    <m:ctrlP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uk-UA" sz="900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тн</m:t>
                                    </m:r>
                                  </m:sub>
                                  <m:sup>
                                    <m: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uk-UA" sz="900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т1</m:t>
                                    </m:r>
                                  </m:sub>
                                </m:sSub>
                                <m:r>
                                  <a:rPr lang="uk-UA" sz="900" kern="1600">
                                    <a:effectLst/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&gt;</m:t>
                                </m:r>
                                <m:sSub>
                                  <m:sSubPr>
                                    <m:ctrlP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uk-UA" sz="900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т2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Стабілізатор тиску справний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393957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т1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тв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uk-UA" sz="900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т1</m:t>
                                    </m:r>
                                  </m:sub>
                                </m:sSub>
                                <m:r>
                                  <a:rPr lang="uk-UA" sz="900" kern="1600">
                                    <a:effectLst/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uk-UA" sz="900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т2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Стабілізатор тиску несправний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277248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т1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тн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uk-UA" sz="900" kern="1600" dirty="0">
                              <a:effectLst/>
                              <a:latin typeface="Times New Roman" panose="02020603050405020304" pitchFamily="18" charset="0"/>
                              <a:ea typeface="Arial" panose="020B060402020202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uk-UA" sz="10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Несправний стабілізатор тиску або насос (перевірити продуктивність насоса)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284263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нн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Нижня межа продуктивності паливного насоса (із БД ) 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270235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цп</m:t>
                                  </m:r>
                                </m:sub>
                              </m:sSub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Масова циркуляція палива в системі, обмірювана датчиком витрати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489995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6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6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uk-UA" sz="6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н</m:t>
                                  </m:r>
                                </m:sub>
                              </m:sSub>
                              <m:r>
                                <a:rPr lang="uk-UA" sz="6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=16,66·</m:t>
                              </m:r>
                              <m:f>
                                <m:fPr>
                                  <m:ctrlPr>
                                    <a:rPr lang="uk-UA" sz="6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uk-UA" sz="6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sz="6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uk-UA" sz="600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цп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uk-UA" sz="6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sz="6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uk-UA" sz="600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п</m:t>
                                      </m:r>
                                    </m:sub>
                                  </m:sSub>
                                  <m:r>
                                    <a:rPr lang="uk-UA" sz="6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uk-UA" sz="6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sz="6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uk-UA" sz="600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п</m:t>
                                      </m:r>
                                    </m:sub>
                                  </m:sSub>
                                  <m:r>
                                    <a:rPr lang="uk-UA" sz="6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·</m:t>
                                  </m:r>
                                  <m:sSub>
                                    <m:sSubPr>
                                      <m:ctrlPr>
                                        <a:rPr lang="uk-UA" sz="6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sz="6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uk-UA" sz="600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п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uk-UA" sz="10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Продуктивність насоса в даний момент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262638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п</m:t>
                                  </m:r>
                                </m:sub>
                              </m:sSub>
                            </m:oMath>
                          </a14:m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Arial" panose="020B0604020202020204" pitchFamily="34" charset="0"/>
                              <a:cs typeface="Times New Roman" panose="02020603050405020304" pitchFamily="18" charset="0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п</m:t>
                                  </m:r>
                                </m:sub>
                              </m:sSub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</a:rPr>
                            <a:t>Щільність палива і температурний коефіцієнт (із БД)</a:t>
                          </a:r>
                          <a:endParaRPr lang="uk-UA" sz="9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196979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н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нн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Насос справний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196979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н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нн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endParaRPr lang="uk-UA" sz="10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Насос несправний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393957">
                    <a:tc>
                      <a:txBody>
                        <a:bodyPr/>
                        <a:lstStyle/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н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sSubSup>
                                <m:sSubSup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нн</m:t>
                                  </m:r>
                                </m:sub>
                                <m:sup>
                                  <m: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endParaRPr lang="uk-UA" sz="10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01930" indent="-201930" algn="l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uk-UA" sz="900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т1</m:t>
                                    </m:r>
                                  </m:sub>
                                </m:sSub>
                                <m:r>
                                  <a:rPr lang="uk-UA" sz="900" kern="1600">
                                    <a:effectLst/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&lt;</m:t>
                                </m:r>
                                <m:sSubSup>
                                  <m:sSubSupPr>
                                    <m:ctrlP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uk-UA" sz="900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тн</m:t>
                                    </m:r>
                                  </m:sub>
                                  <m:sup>
                                    <m:r>
                                      <a:rPr lang="uk-UA" sz="9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uk-UA" sz="10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Насос справний, стабілізатор тиску несправний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я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1260881"/>
                  </p:ext>
                </p:extLst>
              </p:nvPr>
            </p:nvGraphicFramePr>
            <p:xfrm>
              <a:off x="2895600" y="1317485"/>
              <a:ext cx="3581400" cy="5317199"/>
            </p:xfrm>
            <a:graphic>
              <a:graphicData uri="http://schemas.openxmlformats.org/drawingml/2006/table">
                <a:tbl>
                  <a:tblPr>
                    <a:tableStyleId>{616DA210-FB5B-4158-B5E0-FEB733F419BA}</a:tableStyleId>
                  </a:tblPr>
                  <a:tblGrid>
                    <a:gridCol w="1194618"/>
                    <a:gridCol w="2386782"/>
                  </a:tblGrid>
                  <a:tr h="388309"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Позначення параметра або формула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Найменування параметра або прийняте рішення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144444" r="-201020" b="-170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Робочий тиск у рампі при відключеному впускному трубопроводі (із бази даних)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196979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343750" r="-201020" b="-229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</a:rPr>
                            <a:t>Допуск на робочий тиск</a:t>
                          </a:r>
                          <a:endParaRPr lang="uk-UA" sz="9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196979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443750" r="-201020" b="-219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</a:rPr>
                            <a:t>Верхня межа робочого тиску</a:t>
                          </a:r>
                          <a:endParaRPr lang="uk-UA" sz="9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196979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527273" r="-201020" b="-20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Нижня межа робочого тиску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324549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390566" r="-201020" b="-116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Робочий тиск у рампі, вимірюваного датчиком при відключеному впускному колекторі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520000" r="-201020" b="-11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Робочий тиск у рампі, вимірюваного датчиком при підключеному впускному колекторі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61722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306931" r="-201020" b="-4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Стабілізатор тиску справний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41148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604412" r="-201020" b="-583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Стабілізатор тиску несправний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27724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1041304" r="-201020" b="-7630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Несправний стабілізатор тиску або насос (перевірити продуктивність насоса)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284263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1141304" r="-201020" b="-6630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Нижня межа продуктивності паливного насоса (із БД ) 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1268889" r="-201020" b="-57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Масова циркуляція палива в системі, обмірювана датчиком витрати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489995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760494" r="-201020" b="-2209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Продуктивність насоса в даний момент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1548889" r="-201020" b="-29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>
                              <a:effectLst/>
                            </a:rPr>
                            <a:t>Щільність палива і температурний коефіцієнт (із БД)</a:t>
                          </a:r>
                          <a:endParaRPr lang="uk-UA" sz="90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196979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2318750" r="-201020" b="-3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Насос справний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196979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2418750" r="-201020" b="-2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Насос несправний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  <a:tr h="41148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020" t="-1185294" r="-201020" b="-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Насос справний, стабілізатор тиску несправний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25501" marR="25501" marT="0" marB="0"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я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9601467"/>
                  </p:ext>
                </p:extLst>
              </p:nvPr>
            </p:nvGraphicFramePr>
            <p:xfrm>
              <a:off x="6629398" y="1585901"/>
              <a:ext cx="2362199" cy="4792918"/>
            </p:xfrm>
            <a:graphic>
              <a:graphicData uri="http://schemas.openxmlformats.org/drawingml/2006/table">
                <a:tbl>
                  <a:tblPr>
                    <a:tableStyleId>{616DA210-FB5B-4158-B5E0-FEB733F419BA}</a:tableStyleId>
                  </a:tblPr>
                  <a:tblGrid>
                    <a:gridCol w="1048516"/>
                    <a:gridCol w="1313683"/>
                  </a:tblGrid>
                  <a:tr h="522116">
                    <a:tc>
                      <a:txBody>
                        <a:bodyPr/>
                        <a:lstStyle/>
                        <a:p>
                          <a:pPr indent="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Позначення параметра або формула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  <a:tc>
                      <a:txBody>
                        <a:bodyPr/>
                        <a:lstStyle/>
                        <a:p>
                          <a:pPr indent="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Найменування параметра або прийняте рішення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endParaRPr lang="uk-UA" sz="105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Теоретично необхідна кількість повітря (із БД)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пов</m:t>
                                  </m:r>
                                </m:sub>
                              </m:sSub>
                            </m:oMath>
                          </a14:m>
                          <a:endParaRPr lang="uk-UA" sz="105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Витрата повітря, </a:t>
                          </a:r>
                          <a:r>
                            <a:rPr lang="ru-RU" sz="900" kern="1600" dirty="0" err="1">
                              <a:effectLst/>
                            </a:rPr>
                            <a:t>вим</a:t>
                          </a:r>
                          <a:r>
                            <a:rPr lang="uk-UA" sz="900" kern="1600" dirty="0">
                              <a:effectLst/>
                            </a:rPr>
                            <a:t>і</a:t>
                          </a:r>
                          <a:r>
                            <a:rPr lang="ru-RU" sz="900" kern="1600" dirty="0" err="1">
                              <a:effectLst/>
                            </a:rPr>
                            <a:t>ряна</a:t>
                          </a:r>
                          <a:r>
                            <a:rPr lang="uk-UA" sz="900" kern="1600" dirty="0">
                              <a:effectLst/>
                            </a:rPr>
                            <a:t> датчиком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п</m:t>
                                  </m:r>
                                </m:sub>
                              </m:sSub>
                            </m:oMath>
                          </a14:m>
                          <a:endParaRPr lang="uk-UA" sz="105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Витрата палива, </a:t>
                          </a:r>
                          <a:r>
                            <a:rPr lang="ru-RU" sz="900" kern="1600" dirty="0" err="1">
                              <a:effectLst/>
                            </a:rPr>
                            <a:t>вим</a:t>
                          </a:r>
                          <a:r>
                            <a:rPr lang="uk-UA" sz="900" kern="1600" dirty="0">
                              <a:effectLst/>
                            </a:rPr>
                            <a:t>і</a:t>
                          </a:r>
                          <a:r>
                            <a:rPr lang="ru-RU" sz="900" kern="1600" dirty="0" err="1">
                              <a:effectLst/>
                            </a:rPr>
                            <a:t>ряна</a:t>
                          </a:r>
                          <a:r>
                            <a:rPr lang="ru-RU" sz="900" kern="1600" dirty="0">
                              <a:effectLst/>
                            </a:rPr>
                            <a:t> </a:t>
                          </a:r>
                          <a:r>
                            <a:rPr lang="uk-UA" sz="900" kern="1600" dirty="0">
                              <a:effectLst/>
                            </a:rPr>
                            <a:t>датчиком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56123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ср</m:t>
                                  </m:r>
                                </m:sub>
                              </m:sSub>
                              <m:r>
                                <a:rPr lang="uk-UA" sz="10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uk-UA" sz="10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sz="10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uk-UA" sz="1000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пов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uk-UA" sz="10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sz="10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uk-UA" sz="1000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·</m:t>
                                  </m:r>
                                  <m:sSub>
                                    <m:sSubPr>
                                      <m:ctrlPr>
                                        <a:rPr lang="uk-UA" sz="10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sz="1000" i="1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uk-UA" sz="1000" kern="1600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Times New Roman" panose="02020603050405020304" pitchFamily="18" charset="0"/>
                                        </a:rPr>
                                        <m:t>п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uk-UA" sz="105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Середній по двигуні коефіцієнт надлишку повітря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522116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хх</m:t>
                                  </m:r>
                                </m:sub>
                              </m:sSub>
                            </m:oMath>
                          </a14:m>
                          <a:endParaRPr lang="uk-UA" sz="105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Середній по двигуні коефіцієнт надлишку повітря в режимі холостого ходу (із БД)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 </a:t>
                          </a:r>
                          <a14:m>
                            <m:oMath xmlns:m="http://schemas.openxmlformats.org/officeDocument/2006/math">
                              <m:r>
                                <a:rPr lang="uk-UA" sz="10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∆</m:t>
                              </m:r>
                              <m:r>
                                <a:rPr lang="uk-UA" sz="1000" i="1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oMath>
                          </a14:m>
                          <a:endParaRPr lang="uk-UA" sz="105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Допуск на коефіцієнт надлишку повітря (із БД)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в</m:t>
                                  </m:r>
                                </m:sub>
                              </m:sSub>
                              <m:r>
                                <a:rPr lang="uk-UA" sz="10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хх</m:t>
                                  </m:r>
                                </m:sub>
                              </m:sSub>
                              <m:r>
                                <a:rPr lang="uk-UA" sz="10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+∆</m:t>
                              </m:r>
                              <m:r>
                                <a:rPr lang="uk-UA" sz="1000" i="1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oMath>
                          </a14:m>
                          <a:endParaRPr lang="uk-UA" sz="105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Верхня межа середнього по двигуні </a:t>
                          </a:r>
                          <a:r>
                            <a:rPr lang="uk-UA" sz="900" kern="1600" dirty="0">
                              <a:effectLst/>
                              <a:sym typeface="Symbol" panose="05050102010706020507" pitchFamily="18" charset="2"/>
                            </a:rPr>
                            <a:t></a:t>
                          </a:r>
                          <a:r>
                            <a:rPr lang="uk-UA" sz="900" kern="1600" dirty="0">
                              <a:effectLst/>
                            </a:rPr>
                            <a:t> (холостий хід)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н</m:t>
                                  </m:r>
                                </m:sub>
                              </m:sSub>
                              <m:r>
                                <a:rPr lang="uk-UA" sz="10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хх</m:t>
                                  </m:r>
                                </m:sub>
                              </m:sSub>
                              <m:r>
                                <a:rPr lang="uk-UA" sz="1000" i="1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uk-UA" sz="10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∆</m:t>
                              </m:r>
                              <m:r>
                                <a:rPr lang="uk-UA" sz="1000" i="1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oMath>
                          </a14:m>
                          <a:endParaRPr lang="uk-UA" sz="105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Нижня межа середнього по двигуні </a:t>
                          </a:r>
                          <a:r>
                            <a:rPr lang="uk-UA" sz="900" kern="1600" dirty="0">
                              <a:effectLst/>
                              <a:sym typeface="Symbol" panose="05050102010706020507" pitchFamily="18" charset="2"/>
                            </a:rPr>
                            <a:t></a:t>
                          </a:r>
                          <a:r>
                            <a:rPr lang="uk-UA" sz="900" kern="1600" dirty="0">
                              <a:effectLst/>
                            </a:rPr>
                            <a:t> (холостий хід)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189647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ср</m:t>
                                  </m:r>
                                </m:sub>
                              </m:sSub>
                              <m:r>
                                <a:rPr lang="uk-UA" sz="10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в</m:t>
                                  </m:r>
                                </m:sub>
                              </m:sSub>
                            </m:oMath>
                          </a14:m>
                          <a:endParaRPr lang="uk-UA" sz="105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Суміш бідна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ср</m:t>
                                  </m:r>
                                </m:sub>
                              </m:sSub>
                              <m:r>
                                <a:rPr lang="uk-UA" sz="10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н</m:t>
                                  </m:r>
                                </m:sub>
                              </m:sSub>
                            </m:oMath>
                          </a14:m>
                          <a:endParaRPr lang="uk-UA" sz="1050" kern="160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Суміш багата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79293">
                    <a:tc>
                      <a:txBody>
                        <a:bodyPr/>
                        <a:lstStyle/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1000" kern="16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ср</m:t>
                                  </m:r>
                                </m:sub>
                              </m:sSub>
                              <m:r>
                                <a:rPr lang="uk-UA" sz="1000" kern="16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000" i="1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uk-UA" sz="1000" kern="1600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Times New Roman" panose="02020603050405020304" pitchFamily="18" charset="0"/>
                                    </a:rPr>
                                    <m:t>в</m:t>
                                  </m:r>
                                </m:sub>
                              </m:sSub>
                            </m:oMath>
                          </a14:m>
                          <a:endParaRPr lang="uk-UA" sz="105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91465" indent="-291465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uk-UA" sz="10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0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uk-UA" sz="1000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ср</m:t>
                                    </m:r>
                                  </m:sub>
                                </m:sSub>
                                <m:r>
                                  <a:rPr lang="uk-UA" sz="1000" kern="1600">
                                    <a:effectLst/>
                                    <a:latin typeface="Cambria Math" panose="02040503050406030204" pitchFamily="18" charset="0"/>
                                    <a:ea typeface="Arial" panose="020B0604020202020204" pitchFamily="34" charset="0"/>
                                    <a:cs typeface="Times New Roman" panose="02020603050405020304" pitchFamily="18" charset="0"/>
                                  </a:rPr>
                                  <m:t>&gt;</m:t>
                                </m:r>
                                <m:sSub>
                                  <m:sSubPr>
                                    <m:ctrlPr>
                                      <a:rPr lang="uk-UA" sz="10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000" i="1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uk-UA" sz="1000" kern="1600">
                                        <a:effectLst/>
                                        <a:latin typeface="Cambria Math" panose="02040503050406030204" pitchFamily="18" charset="0"/>
                                        <a:ea typeface="Arial" panose="020B0604020202020204" pitchFamily="34" charset="0"/>
                                        <a:cs typeface="Times New Roman" panose="02020603050405020304" pitchFamily="18" charset="0"/>
                                      </a:rPr>
                                      <m:t>н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uk-UA" sz="105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Склад суміші в нормі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я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9601467"/>
                  </p:ext>
                </p:extLst>
              </p:nvPr>
            </p:nvGraphicFramePr>
            <p:xfrm>
              <a:off x="6629398" y="1585901"/>
              <a:ext cx="2362199" cy="4792918"/>
            </p:xfrm>
            <a:graphic>
              <a:graphicData uri="http://schemas.openxmlformats.org/drawingml/2006/table">
                <a:tbl>
                  <a:tblPr>
                    <a:tableStyleId>{616DA210-FB5B-4158-B5E0-FEB733F419BA}</a:tableStyleId>
                  </a:tblPr>
                  <a:tblGrid>
                    <a:gridCol w="1048516"/>
                    <a:gridCol w="1313683"/>
                  </a:tblGrid>
                  <a:tr h="522116">
                    <a:tc>
                      <a:txBody>
                        <a:bodyPr/>
                        <a:lstStyle/>
                        <a:p>
                          <a:pPr indent="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Позначення параметра або формула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  <a:tc>
                      <a:txBody>
                        <a:bodyPr/>
                        <a:lstStyle/>
                        <a:p>
                          <a:pPr indent="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Найменування параметра або прийняте рішення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152632" r="-127326" b="-11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Теоретично необхідна кількість повітря (із БД)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252632" r="-127326" b="-10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Витрата повітря, </a:t>
                          </a:r>
                          <a:r>
                            <a:rPr lang="ru-RU" sz="900" kern="1600" dirty="0" err="1">
                              <a:effectLst/>
                            </a:rPr>
                            <a:t>вим</a:t>
                          </a:r>
                          <a:r>
                            <a:rPr lang="uk-UA" sz="900" kern="1600" dirty="0">
                              <a:effectLst/>
                            </a:rPr>
                            <a:t>і</a:t>
                          </a:r>
                          <a:r>
                            <a:rPr lang="ru-RU" sz="900" kern="1600" dirty="0" err="1">
                              <a:effectLst/>
                            </a:rPr>
                            <a:t>ряна</a:t>
                          </a:r>
                          <a:r>
                            <a:rPr lang="uk-UA" sz="900" kern="1600" dirty="0">
                              <a:effectLst/>
                            </a:rPr>
                            <a:t> датчиком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352632" r="-127326" b="-9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Витрата палива, </a:t>
                          </a:r>
                          <a:r>
                            <a:rPr lang="ru-RU" sz="900" kern="1600" dirty="0" err="1">
                              <a:effectLst/>
                            </a:rPr>
                            <a:t>вим</a:t>
                          </a:r>
                          <a:r>
                            <a:rPr lang="uk-UA" sz="900" kern="1600" dirty="0">
                              <a:effectLst/>
                            </a:rPr>
                            <a:t>і</a:t>
                          </a:r>
                          <a:r>
                            <a:rPr lang="ru-RU" sz="900" kern="1600" dirty="0" err="1">
                              <a:effectLst/>
                            </a:rPr>
                            <a:t>ряна</a:t>
                          </a:r>
                          <a:r>
                            <a:rPr lang="ru-RU" sz="900" kern="1600" dirty="0">
                              <a:effectLst/>
                            </a:rPr>
                            <a:t> </a:t>
                          </a:r>
                          <a:r>
                            <a:rPr lang="uk-UA" sz="900" kern="1600" dirty="0">
                              <a:effectLst/>
                            </a:rPr>
                            <a:t>датчиком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41148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379412" r="-127326" b="-6823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Середній по двигуні коефіцієнт надлишку повітря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362222" r="-127326" b="-41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Середній по двигуні коефіцієнт надлишку повітря в режимі холостого ходу (із БД)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729825" r="-127326" b="-556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Допуск на коефіцієнт надлишку повітря (із БД)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41148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695588" r="-127326" b="-366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Верхня межа середнього по двигуні </a:t>
                          </a:r>
                          <a:r>
                            <a:rPr lang="uk-UA" sz="900" kern="1600" dirty="0">
                              <a:effectLst/>
                              <a:sym typeface="Symbol" panose="05050102010706020507" pitchFamily="18" charset="2"/>
                            </a:rPr>
                            <a:t></a:t>
                          </a:r>
                          <a:r>
                            <a:rPr lang="uk-UA" sz="900" kern="1600" dirty="0">
                              <a:effectLst/>
                            </a:rPr>
                            <a:t> (холостий хід)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41148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807463" r="-127326" b="-2716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Нижня межа середнього по двигуні </a:t>
                          </a:r>
                          <a:r>
                            <a:rPr lang="uk-UA" sz="900" kern="1600" dirty="0">
                              <a:effectLst/>
                              <a:sym typeface="Symbol" panose="05050102010706020507" pitchFamily="18" charset="2"/>
                            </a:rPr>
                            <a:t></a:t>
                          </a:r>
                          <a:r>
                            <a:rPr lang="uk-UA" sz="900" kern="1600" dirty="0">
                              <a:effectLst/>
                            </a:rPr>
                            <a:t> (холостий хід)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249111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1482927" r="-127326" b="-3439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Суміш бідна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34807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1138596" r="-127326" b="-14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Суміш багата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  <a:tr h="498221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581" t="-860976" r="-127326" b="-2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Склад суміші в нормі</a:t>
                          </a:r>
                          <a:endParaRPr lang="uk-UA" sz="9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8311" marR="38311" marT="0" marB="0"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я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5938691"/>
                  </p:ext>
                </p:extLst>
              </p:nvPr>
            </p:nvGraphicFramePr>
            <p:xfrm>
              <a:off x="76199" y="1446427"/>
              <a:ext cx="2590800" cy="5309740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1066801"/>
                    <a:gridCol w="1523999"/>
                  </a:tblGrid>
                  <a:tr h="91642">
                    <a:tc>
                      <a:txBody>
                        <a:bodyPr/>
                        <a:lstStyle/>
                        <a:p>
                          <a:pPr marL="0" indent="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Позначення параметра або формула</a:t>
                          </a:r>
                          <a:endParaRPr lang="uk-UA" sz="11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Найменування параметра, дія або рішення</a:t>
                          </a:r>
                          <a:endParaRPr lang="uk-UA" sz="11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44689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ru-RU" sz="900" kern="1600" dirty="0">
                              <a:effectLst/>
                            </a:rPr>
                            <a:t>1</a:t>
                          </a:r>
                          <a:r>
                            <a:rPr lang="uk-UA" sz="900" kern="1600" dirty="0">
                              <a:effectLst/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пп</m:t>
                                  </m:r>
                                </m:sub>
                              </m:sSub>
                            </m:oMath>
                          </a14:m>
                          <a:r>
                            <a:rPr lang="uk-UA" sz="900" kern="1600" dirty="0">
                              <a:effectLst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пк</m:t>
                                  </m:r>
                                </m:sub>
                              </m:sSub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Початковий і кінцевий тиск палива в рампі при проливанні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2. </a:t>
                          </a:r>
                          <a14:m>
                            <m:oMath xmlns:m="http://schemas.openxmlformats.org/officeDocument/2006/math"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п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пп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пк</m:t>
                                  </m:r>
                                </m:sub>
                              </m:sSub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Падіння тиску палива при проливанні даної форсунки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3. </a:t>
                          </a:r>
                          <a14:m>
                            <m:oMath xmlns:m="http://schemas.openxmlformats.org/officeDocument/2006/math"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п0</m:t>
                                  </m:r>
                                </m:sub>
                              </m:sSub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Падіння тиску палива при проливанні зразкової форсунки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4.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  <m:sSub>
                                    <m:sSubPr>
                                      <m:ctrlPr>
                                        <a:rPr lang="uk-UA" sz="900" i="1" kern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900" kern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uk-UA" sz="900" kern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п</m:t>
                                      </m:r>
                                      <m:r>
                                        <a:rPr lang="uk-UA" sz="900" kern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  <m:sSub>
                                    <m:sSubPr>
                                      <m:ctrlPr>
                                        <a:rPr lang="uk-UA" sz="900" i="1" kern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900" kern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uk-UA" sz="900" kern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п0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Коефіцієнт технічного стану i-</a:t>
                          </a:r>
                          <a:r>
                            <a:rPr lang="uk-UA" sz="900" kern="1600" dirty="0" err="1">
                              <a:effectLst/>
                            </a:rPr>
                            <a:t>ої</a:t>
                          </a:r>
                          <a:r>
                            <a:rPr lang="uk-UA" sz="900" kern="1600" dirty="0">
                              <a:effectLst/>
                            </a:rPr>
                            <a:t> форсунки (i=1,2,…z)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5.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  <m:r>
                                    <a:rPr lang="en-US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ф0</m:t>
                                  </m:r>
                                </m:sub>
                              </m:sSub>
                              <m:r>
                                <a:rPr lang="ru-RU" sz="900" kern="1600">
                                  <a:effectLst/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Продуктивність i-</a:t>
                          </a:r>
                          <a:r>
                            <a:rPr lang="uk-UA" sz="900" kern="1600" dirty="0" err="1">
                              <a:effectLst/>
                            </a:rPr>
                            <a:t>ої</a:t>
                          </a:r>
                          <a:r>
                            <a:rPr lang="uk-UA" sz="900" kern="1600" dirty="0">
                              <a:effectLst/>
                            </a:rPr>
                            <a:t> форсунки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6.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ru-RU" sz="900" kern="1600">
                                  <a:effectLst/>
                                  <a:latin typeface="Cambria Math" panose="02040503050406030204" pitchFamily="18" charset="0"/>
                                </a:rPr>
                                <m:t>±3%</m:t>
                              </m:r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Допуск на продуктивність форсунки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7.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фн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sub>
                              </m:sSub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Нижня межа продуктивності форсунок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68173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8.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фв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</m:sub>
                              </m:sSub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Верхня межа продуктивності форсунок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9.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фн</m:t>
                                  </m:r>
                                </m:sub>
                              </m:sSub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Форсунка справна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10.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фв</m:t>
                                  </m:r>
                                </m:sub>
                              </m:sSub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Форсунка справна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11.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фн</m:t>
                                  </m:r>
                                </m:sub>
                              </m:sSub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Форсунка несправна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pPr marL="0" indent="0" algn="just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12.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</m:t>
                                  </m:r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uk-UA" sz="900" kern="1600">
                                  <a:effectLst/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uk-UA" sz="900" i="1" kern="16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uk-UA" sz="900" kern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фв</m:t>
                                  </m:r>
                                </m:sub>
                              </m:sSub>
                            </m:oMath>
                          </a14:m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Форсунка несправна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я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5938691"/>
                  </p:ext>
                </p:extLst>
              </p:nvPr>
            </p:nvGraphicFramePr>
            <p:xfrm>
              <a:off x="76199" y="1446427"/>
              <a:ext cx="2590800" cy="5139564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1066801"/>
                    <a:gridCol w="1523999"/>
                  </a:tblGrid>
                  <a:tr h="617220">
                    <a:tc>
                      <a:txBody>
                        <a:bodyPr/>
                        <a:lstStyle/>
                        <a:p>
                          <a:pPr marL="0" indent="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Позначення параметра або формула</a:t>
                          </a:r>
                          <a:endParaRPr lang="uk-UA" sz="11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6706" marR="56706" marT="0" marB="0" anchor="ctr"/>
                    </a:tc>
                    <a:tc>
                      <a:txBody>
                        <a:bodyPr/>
                        <a:lstStyle/>
                        <a:p>
                          <a:pPr marL="0" indent="0"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Найменування параметра, дія або рішення</a:t>
                          </a:r>
                          <a:endParaRPr lang="uk-UA" sz="1100" kern="1600" dirty="0">
                            <a:effectLst/>
                            <a:latin typeface="Times New Roman" panose="02020603050405020304" pitchFamily="18" charset="0"/>
                            <a:ea typeface="Arial" panose="020B06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59594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104082" r="-144571" b="-66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Початковий і кінцевий тиск палива в рампі при проливанні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9020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312500" r="-144571" b="-9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Падіння тиску палива при проливанні даної форсунки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59594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269388" r="-144571" b="-498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Падіння тиску палива при проливанні зразкової форсунки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9020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565625" r="-144571" b="-664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Коефіцієнт технічного стану i-</a:t>
                          </a:r>
                          <a:r>
                            <a:rPr lang="uk-UA" sz="900" kern="1600" dirty="0" err="1">
                              <a:effectLst/>
                            </a:rPr>
                            <a:t>ої</a:t>
                          </a:r>
                          <a:r>
                            <a:rPr lang="uk-UA" sz="900" kern="1600" dirty="0">
                              <a:effectLst/>
                            </a:rPr>
                            <a:t> форсунки (i=1,2,…z)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9020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665625" r="-144571" b="-564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Продуктивність i-</a:t>
                          </a:r>
                          <a:r>
                            <a:rPr lang="uk-UA" sz="900" kern="1600" dirty="0" err="1">
                              <a:effectLst/>
                            </a:rPr>
                            <a:t>ої</a:t>
                          </a:r>
                          <a:r>
                            <a:rPr lang="uk-UA" sz="900" kern="1600" dirty="0">
                              <a:effectLst/>
                            </a:rPr>
                            <a:t> форсунки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9020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765625" r="-144571" b="-464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Допуск на продуктивність форсунки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9020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865625" r="-144571" b="-364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Нижня межа продуктивності форсунок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39020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950769" r="-144571" b="-25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Верхня межа продуктивності форсунок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1707500" r="-144571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Форсунка справна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1763415" r="-144571" b="-2121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Форсунка справна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1910000" r="-144571" b="-11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Форсунка несправна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  <a:tr h="247300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6706" marR="56706" marT="0" marB="0" anchor="ctr">
                        <a:blipFill rotWithShape="0">
                          <a:blip r:embed="rId4"/>
                          <a:stretch>
                            <a:fillRect l="-571" t="-1960976" r="-144571" b="-14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defTabSz="914400" rtl="0" latinLnBrk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2637155" algn="ctr"/>
                              <a:tab pos="5274310" algn="r"/>
                            </a:tabLst>
                          </a:pPr>
                          <a:r>
                            <a:rPr lang="uk-UA" sz="900" kern="1600" dirty="0">
                              <a:effectLst/>
                            </a:rPr>
                            <a:t>Форсунка несправна</a:t>
                          </a:r>
                          <a:endParaRPr lang="uk-UA" sz="900" kern="16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6706" marR="56706" marT="0" marB="0"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330801" y="953673"/>
            <a:ext cx="2081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/>
              <a:t>Технічний стан форсунки</a:t>
            </a:r>
            <a:endParaRPr lang="uk-UA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809223"/>
            <a:ext cx="2968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 smtClean="0"/>
              <a:t>Технічний стан стабілізатора тиску та бензонасоса</a:t>
            </a:r>
            <a:endParaRPr lang="uk-UA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972158" y="995236"/>
            <a:ext cx="1676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dirty="0" smtClean="0"/>
              <a:t>Оцінка коефіцієнта </a:t>
            </a:r>
          </a:p>
          <a:p>
            <a:pPr algn="ctr"/>
            <a:r>
              <a:rPr lang="uk-UA" sz="1400" dirty="0" smtClean="0"/>
              <a:t>надлишку повітря</a:t>
            </a:r>
            <a:endParaRPr lang="uk-UA" sz="14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D06B-8229-4D80-8925-8BC0782806A2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10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15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8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483" name="Rectangle 49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8925" eaLnBrk="0" hangingPunct="0">
              <a:defRPr/>
            </a:pPr>
            <a:endParaRPr lang="uk-UA" sz="1400">
              <a:latin typeface="Arial" pitchFamily="34" charset="0"/>
              <a:ea typeface="Times New Roman" pitchFamily="18" charset="0"/>
              <a:cs typeface="Arial" charset="0"/>
            </a:endParaRPr>
          </a:p>
          <a:p>
            <a:pPr indent="431800" eaLnBrk="0" hangingPunct="0">
              <a:defRPr/>
            </a:pPr>
            <a:r>
              <a:rPr lang="uk-UA" sz="1400">
                <a:latin typeface="Arial" pitchFamily="34" charset="0"/>
                <a:ea typeface="Times New Roman" pitchFamily="18" charset="0"/>
                <a:cs typeface="Arial" charset="0"/>
              </a:rPr>
              <a:t>  </a:t>
            </a:r>
            <a:endParaRPr lang="uk-UA" sz="800">
              <a:latin typeface="Arial" pitchFamily="34" charset="0"/>
              <a:cs typeface="Arial" charset="0"/>
            </a:endParaRPr>
          </a:p>
          <a:p>
            <a:pPr indent="431800" eaLnBrk="0" hangingPunct="0">
              <a:defRPr/>
            </a:pPr>
            <a:endParaRPr lang="uk-UA">
              <a:latin typeface="Arial" pitchFamily="34" charset="0"/>
              <a:cs typeface="Arial" charset="0"/>
            </a:endParaRPr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413544" y="378767"/>
            <a:ext cx="8621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400" b="1" dirty="0" smtClean="0">
                <a:cs typeface="Times New Roman" panose="02020603050405020304" pitchFamily="18" charset="0"/>
              </a:rPr>
              <a:t>Алгоритм процедури визначення технічного стану форсунок</a:t>
            </a:r>
            <a:endParaRPr lang="uk-UA" altLang="uk-UA" sz="2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44" y="1066799"/>
            <a:ext cx="4527812" cy="56415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29200" y="1600200"/>
                <a:ext cx="3657600" cy="3189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dirty="0" smtClean="0"/>
                  <a:t>Вхідні дані:</a:t>
                </a:r>
              </a:p>
              <a:p>
                <a:pPr algn="ctr"/>
                <a:endParaRPr lang="uk-UA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пп</m:t>
                        </m:r>
                      </m:sub>
                    </m:sSub>
                  </m:oMath>
                </a14:m>
                <a:r>
                  <a:rPr lang="uk-UA" dirty="0"/>
                  <a:t>,</a:t>
                </a:r>
                <a:r>
                  <a:rPr lang="uk-UA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пк</m:t>
                        </m:r>
                      </m:sub>
                    </m:sSub>
                  </m:oMath>
                </a14:m>
                <a:r>
                  <a:rPr lang="uk-UA" dirty="0" smtClean="0"/>
                  <a:t> - Початковий </a:t>
                </a:r>
                <a:r>
                  <a:rPr lang="uk-UA" dirty="0"/>
                  <a:t>і кінцевий тиск палива в рампі при </a:t>
                </a:r>
                <a:r>
                  <a:rPr lang="uk-UA" dirty="0" smtClean="0"/>
                  <a:t>проливанні;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uk-UA" i="1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п0</m:t>
                        </m:r>
                      </m:sub>
                    </m:sSub>
                  </m:oMath>
                </a14:m>
                <a:r>
                  <a:rPr lang="uk-UA" dirty="0" smtClean="0"/>
                  <a:t> - падіння </a:t>
                </a:r>
                <a:r>
                  <a:rPr lang="uk-UA" dirty="0"/>
                  <a:t>тиску палива при проливанні зразкової </a:t>
                </a:r>
                <a:r>
                  <a:rPr lang="uk-UA" dirty="0" smtClean="0"/>
                  <a:t>форсунки;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ф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dirty="0" smtClean="0"/>
                  <a:t> - </a:t>
                </a:r>
                <a:r>
                  <a:rPr lang="uk-UA" dirty="0"/>
                  <a:t>п</a:t>
                </a:r>
                <a:r>
                  <a:rPr lang="uk-UA" dirty="0" smtClean="0"/>
                  <a:t>родуктивність зразкової форсунки;</a:t>
                </a:r>
                <a:r>
                  <a:rPr lang="uk-UA" dirty="0"/>
                  <a:t> </a:t>
                </a:r>
                <a:endParaRPr lang="uk-UA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uk-UA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ф</m:t>
                        </m:r>
                      </m:sub>
                    </m:sSub>
                  </m:oMath>
                </a14:m>
                <a:r>
                  <a:rPr lang="uk-UA" dirty="0" smtClean="0"/>
                  <a:t> - допуск </a:t>
                </a:r>
                <a:r>
                  <a:rPr lang="uk-UA" dirty="0"/>
                  <a:t>на продуктивність </a:t>
                </a:r>
                <a:r>
                  <a:rPr lang="uk-UA" dirty="0" smtClean="0"/>
                  <a:t>форсунки</a:t>
                </a:r>
                <a:r>
                  <a:rPr lang="uk-UA" dirty="0"/>
                  <a:t>.</a:t>
                </a:r>
                <a:endParaRPr lang="uk-UA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1600200"/>
                <a:ext cx="3657600" cy="3189206"/>
              </a:xfrm>
              <a:prstGeom prst="rect">
                <a:avLst/>
              </a:prstGeom>
              <a:blipFill rotWithShape="0">
                <a:blip r:embed="rId3"/>
                <a:stretch>
                  <a:fillRect l="-1000" t="-1147" r="-1000" b="-191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D06B-8229-4D80-8925-8BC0782806A2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11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4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8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483" name="Rectangle 49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8925" eaLnBrk="0" hangingPunct="0">
              <a:defRPr/>
            </a:pPr>
            <a:endParaRPr lang="uk-UA" sz="1400">
              <a:latin typeface="Arial" pitchFamily="34" charset="0"/>
              <a:ea typeface="Times New Roman" pitchFamily="18" charset="0"/>
              <a:cs typeface="Arial" charset="0"/>
            </a:endParaRPr>
          </a:p>
          <a:p>
            <a:pPr indent="431800" eaLnBrk="0" hangingPunct="0">
              <a:defRPr/>
            </a:pPr>
            <a:r>
              <a:rPr lang="uk-UA" sz="1400">
                <a:latin typeface="Arial" pitchFamily="34" charset="0"/>
                <a:ea typeface="Times New Roman" pitchFamily="18" charset="0"/>
                <a:cs typeface="Arial" charset="0"/>
              </a:rPr>
              <a:t>  </a:t>
            </a:r>
            <a:endParaRPr lang="uk-UA" sz="800">
              <a:latin typeface="Arial" pitchFamily="34" charset="0"/>
              <a:cs typeface="Arial" charset="0"/>
            </a:endParaRPr>
          </a:p>
          <a:p>
            <a:pPr indent="431800" eaLnBrk="0" hangingPunct="0">
              <a:defRPr/>
            </a:pPr>
            <a:endParaRPr lang="uk-UA">
              <a:latin typeface="Arial" pitchFamily="34" charset="0"/>
              <a:cs typeface="Arial" charset="0"/>
            </a:endParaRPr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413544" y="543684"/>
            <a:ext cx="8621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400" b="1" dirty="0" smtClean="0">
                <a:cs typeface="Times New Roman" panose="02020603050405020304" pitchFamily="18" charset="0"/>
              </a:rPr>
              <a:t>Алгоритм процедури визначення технічного стану форсунок</a:t>
            </a:r>
            <a:endParaRPr lang="uk-UA" altLang="uk-UA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681603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Вхідні дані</a:t>
            </a:r>
            <a:endParaRPr lang="uk-UA" dirty="0"/>
          </a:p>
        </p:txBody>
      </p:sp>
      <p:sp>
        <p:nvSpPr>
          <p:cNvPr id="11" name="TextBox 10"/>
          <p:cNvSpPr txBox="1"/>
          <p:nvPr/>
        </p:nvSpPr>
        <p:spPr>
          <a:xfrm>
            <a:off x="3499164" y="1681603"/>
            <a:ext cx="168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Обробка даних</a:t>
            </a:r>
            <a:endParaRPr lang="uk-UA" dirty="0"/>
          </a:p>
        </p:txBody>
      </p:sp>
      <p:sp>
        <p:nvSpPr>
          <p:cNvPr id="12" name="TextBox 11"/>
          <p:cNvSpPr txBox="1"/>
          <p:nvPr/>
        </p:nvSpPr>
        <p:spPr>
          <a:xfrm>
            <a:off x="6480718" y="1676400"/>
            <a:ext cx="20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Прийняття рішення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Округлений прямокутник 12"/>
              <p:cNvSpPr/>
              <p:nvPr/>
            </p:nvSpPr>
            <p:spPr>
              <a:xfrm>
                <a:off x="609600" y="2676599"/>
                <a:ext cx="1234631" cy="2313353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пп</m:t>
                        </m:r>
                      </m:sub>
                    </m:sSub>
                  </m:oMath>
                </a14:m>
                <a:r>
                  <a:rPr lang="uk-UA" sz="2000" i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пк</m:t>
                        </m:r>
                      </m:sub>
                    </m:sSub>
                  </m:oMath>
                </a14:m>
                <a:r>
                  <a:rPr lang="en-US" sz="2000" i="1" dirty="0" smtClean="0"/>
                  <a:t>;</a:t>
                </a:r>
                <a:endParaRPr lang="uk-UA" sz="2000" i="1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uk-UA" sz="2000" i="1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п0</m:t>
                        </m:r>
                      </m:sub>
                    </m:sSub>
                  </m:oMath>
                </a14:m>
                <a:r>
                  <a:rPr lang="en-US" sz="2000" i="1" dirty="0" smtClean="0"/>
                  <a:t>;</a:t>
                </a:r>
                <a:endParaRPr lang="uk-UA" sz="2000" i="1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ф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i="1" dirty="0" smtClean="0"/>
                  <a:t>;</a:t>
                </a:r>
                <a:endParaRPr lang="uk-UA" sz="2000" i="1" dirty="0"/>
              </a:p>
            </p:txBody>
          </p:sp>
        </mc:Choice>
        <mc:Fallback xmlns="">
          <p:sp>
            <p:nvSpPr>
              <p:cNvPr id="13" name="Округлений прямокут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676599"/>
                <a:ext cx="1234631" cy="2313353"/>
              </a:xfrm>
              <a:prstGeom prst="round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Округлений прямокутник 16"/>
              <p:cNvSpPr/>
              <p:nvPr/>
            </p:nvSpPr>
            <p:spPr>
              <a:xfrm>
                <a:off x="3063673" y="2195183"/>
                <a:ext cx="2555352" cy="3220219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uk-UA" sz="200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п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пп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пк</m:t>
                        </m:r>
                      </m:sub>
                    </m:sSub>
                  </m:oMath>
                </a14:m>
                <a:r>
                  <a:rPr lang="en-US" sz="2000" dirty="0" smtClean="0"/>
                  <a:t>;</a:t>
                </a:r>
                <a:endParaRPr lang="uk-UA" sz="200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ф</m:t>
                          </m:r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uk-UA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uk-U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uk-U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uk-UA" sz="2000" i="1">
                                  <a:latin typeface="Cambria Math" panose="02040503050406030204" pitchFamily="18" charset="0"/>
                                </a:rPr>
                                <m:t>п</m:t>
                              </m:r>
                              <m:r>
                                <a:rPr lang="uk-UA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uk-UA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uk-UA" sz="2000" i="1">
                                  <a:latin typeface="Cambria Math" panose="02040503050406030204" pitchFamily="18" charset="0"/>
                                </a:rPr>
                                <m:t>п0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uk-UA" sz="20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ф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ф0</m:t>
                        </m:r>
                      </m:sub>
                    </m:sSub>
                    <m:r>
                      <a:rPr lang="ru-RU" sz="2000" i="1">
                        <a:latin typeface="Cambria Math" panose="02040503050406030204" pitchFamily="18" charset="0"/>
                      </a:rPr>
                      <m:t>·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ф</m:t>
                        </m:r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 smtClean="0"/>
                  <a:t>;</a:t>
                </a:r>
                <a:endParaRPr lang="uk-UA" sz="20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фн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ф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ф</m:t>
                        </m:r>
                      </m:sub>
                    </m:sSub>
                  </m:oMath>
                </a14:m>
                <a:r>
                  <a:rPr lang="en-US" sz="2000" dirty="0" smtClean="0"/>
                  <a:t>;</a:t>
                </a:r>
                <a:endParaRPr lang="uk-UA" sz="20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фв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ф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ф</m:t>
                        </m:r>
                      </m:sub>
                    </m:sSub>
                  </m:oMath>
                </a14:m>
                <a:r>
                  <a:rPr lang="en-US" sz="2000" dirty="0" smtClean="0"/>
                  <a:t>;</a:t>
                </a:r>
                <a:endParaRPr lang="uk-UA" sz="2000" dirty="0"/>
              </a:p>
            </p:txBody>
          </p:sp>
        </mc:Choice>
        <mc:Fallback xmlns="">
          <p:sp>
            <p:nvSpPr>
              <p:cNvPr id="17" name="Округлений прямокут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673" y="2195183"/>
                <a:ext cx="2555352" cy="3220219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Округлений прямокутник 17"/>
              <p:cNvSpPr/>
              <p:nvPr/>
            </p:nvSpPr>
            <p:spPr>
              <a:xfrm>
                <a:off x="6480718" y="2375565"/>
                <a:ext cx="2065857" cy="2859453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ф</m:t>
                          </m:r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uk-UA" sz="2000" i="1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uk-UA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фн</m:t>
                          </m:r>
                        </m:sub>
                      </m:sSub>
                    </m:oMath>
                  </m:oMathPara>
                </a14:m>
                <a:endParaRPr lang="uk-UA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ф</m:t>
                          </m:r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uk-UA" sz="2000" i="1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uk-UA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фв</m:t>
                          </m:r>
                        </m:sub>
                      </m:sSub>
                    </m:oMath>
                  </m:oMathPara>
                </a14:m>
                <a:endParaRPr lang="uk-UA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ф</m:t>
                          </m:r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uk-UA" sz="2000" i="1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uk-UA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фн</m:t>
                          </m:r>
                        </m:sub>
                      </m:sSub>
                    </m:oMath>
                  </m:oMathPara>
                </a14:m>
                <a:endParaRPr lang="uk-UA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ф</m:t>
                          </m:r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uk-UA" sz="2000" i="1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uk-UA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uk-UA" sz="2000" i="1">
                              <a:latin typeface="Cambria Math" panose="02040503050406030204" pitchFamily="18" charset="0"/>
                            </a:rPr>
                            <m:t>фв</m:t>
                          </m:r>
                        </m:sub>
                      </m:sSub>
                    </m:oMath>
                  </m:oMathPara>
                </a14:m>
                <a:endParaRPr lang="uk-UA" sz="2000" dirty="0"/>
              </a:p>
            </p:txBody>
          </p:sp>
        </mc:Choice>
        <mc:Fallback xmlns="">
          <p:sp>
            <p:nvSpPr>
              <p:cNvPr id="18" name="Округлений прямокут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718" y="2375565"/>
                <a:ext cx="2065857" cy="2859453"/>
              </a:xfrm>
              <a:prstGeom prst="round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Стрілка вправо 21"/>
          <p:cNvSpPr/>
          <p:nvPr/>
        </p:nvSpPr>
        <p:spPr>
          <a:xfrm>
            <a:off x="2047146" y="3452275"/>
            <a:ext cx="813612" cy="7620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i="1">
              <a:solidFill>
                <a:schemeClr val="dk1"/>
              </a:solidFill>
              <a:latin typeface="Cambria Math" panose="02040503050406030204" pitchFamily="18" charset="0"/>
            </a:endParaRPr>
          </a:p>
        </p:txBody>
      </p:sp>
      <p:sp>
        <p:nvSpPr>
          <p:cNvPr id="26" name="Стрілка вправо 25"/>
          <p:cNvSpPr/>
          <p:nvPr/>
        </p:nvSpPr>
        <p:spPr>
          <a:xfrm>
            <a:off x="5798247" y="3407664"/>
            <a:ext cx="517269" cy="79525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i="1">
              <a:solidFill>
                <a:schemeClr val="dk1"/>
              </a:solidFill>
              <a:latin typeface="Cambria Math" panose="02040503050406030204" pitchFamily="18" charset="0"/>
            </a:endParaRPr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D06B-8229-4D80-8925-8BC0782806A2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12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4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8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483" name="Rectangle 49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8925" eaLnBrk="0" hangingPunct="0">
              <a:defRPr/>
            </a:pPr>
            <a:endParaRPr lang="uk-UA" sz="1400">
              <a:latin typeface="Arial" pitchFamily="34" charset="0"/>
              <a:ea typeface="Times New Roman" pitchFamily="18" charset="0"/>
              <a:cs typeface="Arial" charset="0"/>
            </a:endParaRPr>
          </a:p>
          <a:p>
            <a:pPr indent="431800" eaLnBrk="0" hangingPunct="0">
              <a:defRPr/>
            </a:pPr>
            <a:r>
              <a:rPr lang="uk-UA" sz="1400">
                <a:latin typeface="Arial" pitchFamily="34" charset="0"/>
                <a:ea typeface="Times New Roman" pitchFamily="18" charset="0"/>
                <a:cs typeface="Arial" charset="0"/>
              </a:rPr>
              <a:t>  </a:t>
            </a:r>
            <a:endParaRPr lang="uk-UA" sz="800">
              <a:latin typeface="Arial" pitchFamily="34" charset="0"/>
              <a:cs typeface="Arial" charset="0"/>
            </a:endParaRPr>
          </a:p>
          <a:p>
            <a:pPr indent="431800" eaLnBrk="0" hangingPunct="0">
              <a:defRPr/>
            </a:pPr>
            <a:endParaRPr lang="uk-UA">
              <a:latin typeface="Arial" pitchFamily="34" charset="0"/>
              <a:cs typeface="Arial" charset="0"/>
            </a:endParaRPr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217488" y="152400"/>
            <a:ext cx="8621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uk-UA" sz="2400" b="1" dirty="0" smtClean="0">
                <a:cs typeface="Times New Roman" panose="02020603050405020304" pitchFamily="18" charset="0"/>
              </a:rPr>
              <a:t>Simulink </a:t>
            </a:r>
            <a:r>
              <a:rPr lang="uk-UA" altLang="uk-UA" sz="2400" b="1" dirty="0" smtClean="0">
                <a:cs typeface="Times New Roman" panose="02020603050405020304" pitchFamily="18" charset="0"/>
              </a:rPr>
              <a:t>модель процедури визначення технічного стану форсунок</a:t>
            </a:r>
            <a:endParaRPr lang="uk-UA" altLang="uk-UA" sz="2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58894"/>
            <a:ext cx="8888639" cy="28956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50" y="4565687"/>
            <a:ext cx="3632409" cy="21336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442" y="4174030"/>
            <a:ext cx="2841570" cy="2650902"/>
          </a:xfrm>
          <a:prstGeom prst="rect">
            <a:avLst/>
          </a:prstGeom>
        </p:spPr>
      </p:pic>
      <p:sp>
        <p:nvSpPr>
          <p:cNvPr id="24" name="Овал 23"/>
          <p:cNvSpPr/>
          <p:nvPr/>
        </p:nvSpPr>
        <p:spPr>
          <a:xfrm>
            <a:off x="5308442" y="4174029"/>
            <a:ext cx="2841570" cy="2650901"/>
          </a:xfrm>
          <a:prstGeom prst="ellipse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26" name="Пряма сполучна лінія 25"/>
          <p:cNvCxnSpPr/>
          <p:nvPr/>
        </p:nvCxnSpPr>
        <p:spPr>
          <a:xfrm>
            <a:off x="7658100" y="2828925"/>
            <a:ext cx="434340" cy="2253615"/>
          </a:xfrm>
          <a:prstGeom prst="line">
            <a:avLst/>
          </a:prstGeom>
          <a:ln w="19050">
            <a:solidFill>
              <a:srgbClr val="DCE6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 сполучна лінія 30"/>
          <p:cNvCxnSpPr/>
          <p:nvPr/>
        </p:nvCxnSpPr>
        <p:spPr>
          <a:xfrm flipH="1">
            <a:off x="5402580" y="2797969"/>
            <a:ext cx="695802" cy="2246471"/>
          </a:xfrm>
          <a:prstGeom prst="line">
            <a:avLst/>
          </a:prstGeom>
          <a:ln w="19050">
            <a:solidFill>
              <a:srgbClr val="DCE6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7" name="Округлений прямокутник 486"/>
          <p:cNvSpPr/>
          <p:nvPr/>
        </p:nvSpPr>
        <p:spPr>
          <a:xfrm>
            <a:off x="114300" y="983397"/>
            <a:ext cx="2514600" cy="2902803"/>
          </a:xfrm>
          <a:prstGeom prst="roundRect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88" name="TextBox 487"/>
          <p:cNvSpPr txBox="1"/>
          <p:nvPr/>
        </p:nvSpPr>
        <p:spPr>
          <a:xfrm>
            <a:off x="685800" y="3397448"/>
            <a:ext cx="1034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b="1" dirty="0" smtClean="0"/>
              <a:t>Вхідні дані</a:t>
            </a:r>
            <a:endParaRPr lang="uk-UA" sz="1400" b="1" dirty="0"/>
          </a:p>
        </p:txBody>
      </p:sp>
      <p:cxnSp>
        <p:nvCxnSpPr>
          <p:cNvPr id="490" name="Пряма зі стрілкою 489"/>
          <p:cNvCxnSpPr/>
          <p:nvPr/>
        </p:nvCxnSpPr>
        <p:spPr>
          <a:xfrm flipH="1">
            <a:off x="4681538" y="1219200"/>
            <a:ext cx="593420" cy="3143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TextBox 490"/>
          <p:cNvSpPr txBox="1"/>
          <p:nvPr/>
        </p:nvSpPr>
        <p:spPr>
          <a:xfrm>
            <a:off x="4738874" y="938332"/>
            <a:ext cx="1990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/>
              <a:t>Підсистема виконання </a:t>
            </a:r>
          </a:p>
          <a:p>
            <a:pPr algn="ctr"/>
            <a:r>
              <a:rPr lang="uk-UA" sz="1400" b="1" dirty="0" smtClean="0"/>
              <a:t>операцій</a:t>
            </a:r>
            <a:endParaRPr lang="uk-UA" sz="1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891662" y="4042467"/>
            <a:ext cx="276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/>
              <a:t>Підсистема виконання </a:t>
            </a:r>
          </a:p>
          <a:p>
            <a:pPr algn="ctr"/>
            <a:r>
              <a:rPr lang="uk-UA" sz="1400" b="1" dirty="0"/>
              <a:t>о</a:t>
            </a:r>
            <a:r>
              <a:rPr lang="uk-UA" sz="1400" b="1" dirty="0" smtClean="0"/>
              <a:t>перацій в розгорнутому вигляді</a:t>
            </a:r>
            <a:endParaRPr lang="uk-UA" sz="1400" b="1" dirty="0"/>
          </a:p>
        </p:txBody>
      </p:sp>
      <p:sp>
        <p:nvSpPr>
          <p:cNvPr id="510" name="TextBox 509"/>
          <p:cNvSpPr txBox="1"/>
          <p:nvPr/>
        </p:nvSpPr>
        <p:spPr>
          <a:xfrm>
            <a:off x="6005369" y="3712365"/>
            <a:ext cx="1700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200" b="1" dirty="0" smtClean="0"/>
              <a:t>Підсистема прийняття </a:t>
            </a:r>
          </a:p>
          <a:p>
            <a:pPr algn="ctr"/>
            <a:r>
              <a:rPr lang="uk-UA" sz="1200" b="1" dirty="0" smtClean="0"/>
              <a:t>рішення</a:t>
            </a:r>
            <a:endParaRPr lang="uk-UA" sz="1200" b="1" dirty="0"/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D06B-8229-4D80-8925-8BC0782806A2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13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9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8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483" name="Rectangle 49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8925" eaLnBrk="0" hangingPunct="0">
              <a:defRPr/>
            </a:pPr>
            <a:endParaRPr lang="uk-UA" sz="1400">
              <a:latin typeface="Arial" pitchFamily="34" charset="0"/>
              <a:ea typeface="Times New Roman" pitchFamily="18" charset="0"/>
              <a:cs typeface="Arial" charset="0"/>
            </a:endParaRPr>
          </a:p>
          <a:p>
            <a:pPr indent="431800" eaLnBrk="0" hangingPunct="0">
              <a:defRPr/>
            </a:pPr>
            <a:r>
              <a:rPr lang="uk-UA" sz="1400">
                <a:latin typeface="Arial" pitchFamily="34" charset="0"/>
                <a:ea typeface="Times New Roman" pitchFamily="18" charset="0"/>
                <a:cs typeface="Arial" charset="0"/>
              </a:rPr>
              <a:t>  </a:t>
            </a:r>
            <a:endParaRPr lang="uk-UA" sz="800">
              <a:latin typeface="Arial" pitchFamily="34" charset="0"/>
              <a:cs typeface="Arial" charset="0"/>
            </a:endParaRPr>
          </a:p>
          <a:p>
            <a:pPr indent="431800" eaLnBrk="0" hangingPunct="0">
              <a:defRPr/>
            </a:pPr>
            <a:endParaRPr lang="uk-UA">
              <a:latin typeface="Arial" pitchFamily="34" charset="0"/>
              <a:cs typeface="Arial" charset="0"/>
            </a:endParaRPr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217488" y="152400"/>
            <a:ext cx="8621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uk-UA" sz="2400" b="1" dirty="0" smtClean="0">
                <a:cs typeface="Times New Roman" panose="02020603050405020304" pitchFamily="18" charset="0"/>
              </a:rPr>
              <a:t>Simulink </a:t>
            </a:r>
            <a:r>
              <a:rPr lang="uk-UA" altLang="uk-UA" sz="2400" b="1" dirty="0" smtClean="0">
                <a:cs typeface="Times New Roman" panose="02020603050405020304" pitchFamily="18" charset="0"/>
              </a:rPr>
              <a:t>модель процедури визначення технічного стану стабілізатора тиску і бензонасоса</a:t>
            </a:r>
            <a:endParaRPr lang="uk-UA" altLang="uk-UA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88" y="983397"/>
            <a:ext cx="8229600" cy="40170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19600" y="1110397"/>
            <a:ext cx="1990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/>
              <a:t>Підсистема виконання </a:t>
            </a:r>
          </a:p>
          <a:p>
            <a:pPr algn="ctr"/>
            <a:r>
              <a:rPr lang="uk-UA" sz="1400" b="1" dirty="0" smtClean="0"/>
              <a:t>операцій</a:t>
            </a:r>
            <a:endParaRPr lang="uk-UA" sz="1400" b="1" dirty="0"/>
          </a:p>
        </p:txBody>
      </p:sp>
      <p:cxnSp>
        <p:nvCxnSpPr>
          <p:cNvPr id="7" name="Пряма зі стрілкою 6"/>
          <p:cNvCxnSpPr/>
          <p:nvPr/>
        </p:nvCxnSpPr>
        <p:spPr>
          <a:xfrm flipH="1">
            <a:off x="3694391" y="1334092"/>
            <a:ext cx="800100" cy="2916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0300" y="4267991"/>
            <a:ext cx="3475350" cy="22124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42463" y="1043610"/>
            <a:ext cx="1959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/>
              <a:t>Підсистема прийняття </a:t>
            </a:r>
          </a:p>
          <a:p>
            <a:pPr algn="ctr"/>
            <a:r>
              <a:rPr lang="uk-UA" sz="1400" b="1" dirty="0" smtClean="0"/>
              <a:t>рішення</a:t>
            </a:r>
            <a:endParaRPr lang="uk-UA" sz="1400" b="1" dirty="0"/>
          </a:p>
        </p:txBody>
      </p:sp>
      <p:cxnSp>
        <p:nvCxnSpPr>
          <p:cNvPr id="17" name="Пряма зі стрілкою 16"/>
          <p:cNvCxnSpPr/>
          <p:nvPr/>
        </p:nvCxnSpPr>
        <p:spPr>
          <a:xfrm flipH="1">
            <a:off x="6808694" y="1443398"/>
            <a:ext cx="800100" cy="2916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36208" y="5638800"/>
            <a:ext cx="276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/>
              <a:t>Підсистема виконання </a:t>
            </a:r>
          </a:p>
          <a:p>
            <a:pPr algn="ctr"/>
            <a:r>
              <a:rPr lang="uk-UA" sz="1400" b="1" dirty="0"/>
              <a:t>о</a:t>
            </a:r>
            <a:r>
              <a:rPr lang="uk-UA" sz="1400" b="1" dirty="0" smtClean="0"/>
              <a:t>перацій в розгорнутому вигляді</a:t>
            </a:r>
            <a:endParaRPr lang="uk-UA" sz="1400" b="1" dirty="0"/>
          </a:p>
        </p:txBody>
      </p:sp>
      <p:sp>
        <p:nvSpPr>
          <p:cNvPr id="19" name="Округлений прямокутник 18"/>
          <p:cNvSpPr/>
          <p:nvPr/>
        </p:nvSpPr>
        <p:spPr>
          <a:xfrm>
            <a:off x="114300" y="983397"/>
            <a:ext cx="2171700" cy="4464701"/>
          </a:xfrm>
          <a:prstGeom prst="roundRect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601253" y="5101746"/>
            <a:ext cx="1034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b="1" dirty="0" smtClean="0"/>
              <a:t>Вхідні дані</a:t>
            </a:r>
            <a:endParaRPr lang="uk-UA" sz="1400" b="1" dirty="0"/>
          </a:p>
        </p:txBody>
      </p:sp>
      <p:cxnSp>
        <p:nvCxnSpPr>
          <p:cNvPr id="21" name="Пряма зі стрілкою 20"/>
          <p:cNvCxnSpPr/>
          <p:nvPr/>
        </p:nvCxnSpPr>
        <p:spPr>
          <a:xfrm flipV="1">
            <a:off x="5422971" y="5566492"/>
            <a:ext cx="833624" cy="1966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08744" y="3567427"/>
            <a:ext cx="19356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/>
              <a:t>Виведення результату про стан об’єкта діагностування</a:t>
            </a:r>
            <a:endParaRPr lang="uk-UA" sz="1400" b="1" dirty="0"/>
          </a:p>
        </p:txBody>
      </p:sp>
      <p:cxnSp>
        <p:nvCxnSpPr>
          <p:cNvPr id="25" name="Пряма зі стрілкою 24"/>
          <p:cNvCxnSpPr/>
          <p:nvPr/>
        </p:nvCxnSpPr>
        <p:spPr>
          <a:xfrm flipH="1" flipV="1">
            <a:off x="8305801" y="3076181"/>
            <a:ext cx="280987" cy="41949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D06B-8229-4D80-8925-8BC0782806A2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14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83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8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483" name="Rectangle 49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8925" eaLnBrk="0" hangingPunct="0">
              <a:defRPr/>
            </a:pPr>
            <a:endParaRPr lang="uk-UA" sz="1400">
              <a:latin typeface="Arial" pitchFamily="34" charset="0"/>
              <a:ea typeface="Times New Roman" pitchFamily="18" charset="0"/>
              <a:cs typeface="Arial" charset="0"/>
            </a:endParaRPr>
          </a:p>
          <a:p>
            <a:pPr indent="431800" eaLnBrk="0" hangingPunct="0">
              <a:defRPr/>
            </a:pPr>
            <a:r>
              <a:rPr lang="uk-UA" sz="1400">
                <a:latin typeface="Arial" pitchFamily="34" charset="0"/>
                <a:ea typeface="Times New Roman" pitchFamily="18" charset="0"/>
                <a:cs typeface="Arial" charset="0"/>
              </a:rPr>
              <a:t>  </a:t>
            </a:r>
            <a:endParaRPr lang="uk-UA" sz="800">
              <a:latin typeface="Arial" pitchFamily="34" charset="0"/>
              <a:cs typeface="Arial" charset="0"/>
            </a:endParaRPr>
          </a:p>
          <a:p>
            <a:pPr indent="431800" eaLnBrk="0" hangingPunct="0">
              <a:defRPr/>
            </a:pPr>
            <a:endParaRPr lang="uk-UA">
              <a:latin typeface="Arial" pitchFamily="34" charset="0"/>
              <a:cs typeface="Arial" charset="0"/>
            </a:endParaRPr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217488" y="152400"/>
            <a:ext cx="8621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400" b="1" dirty="0" smtClean="0">
                <a:cs typeface="Times New Roman" panose="02020603050405020304" pitchFamily="18" charset="0"/>
              </a:rPr>
              <a:t>Підсистема прийняття рішення про стан </a:t>
            </a:r>
          </a:p>
          <a:p>
            <a:pPr algn="ctr" eaLnBrk="1" hangingPunct="1"/>
            <a:r>
              <a:rPr lang="uk-UA" altLang="uk-UA" sz="2400" b="1" dirty="0" smtClean="0">
                <a:cs typeface="Times New Roman" panose="02020603050405020304" pitchFamily="18" charset="0"/>
              </a:rPr>
              <a:t>об’єкта діагностування</a:t>
            </a:r>
            <a:endParaRPr lang="uk-UA" altLang="uk-UA" sz="2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057400"/>
            <a:ext cx="3383269" cy="31568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5086" y="1614606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Процедура №1</a:t>
            </a:r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453" y="2362200"/>
            <a:ext cx="5198147" cy="2667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26578" y="1799272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Процедура №2</a:t>
            </a:r>
            <a:endParaRPr lang="uk-UA" dirty="0"/>
          </a:p>
        </p:txBody>
      </p:sp>
      <p:cxnSp>
        <p:nvCxnSpPr>
          <p:cNvPr id="10" name="Пряма зі стрілкою 9"/>
          <p:cNvCxnSpPr/>
          <p:nvPr/>
        </p:nvCxnSpPr>
        <p:spPr>
          <a:xfrm flipV="1">
            <a:off x="790575" y="4552950"/>
            <a:ext cx="381000" cy="99060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9134" y="5590401"/>
            <a:ext cx="1491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200" dirty="0" smtClean="0"/>
              <a:t>Напрямок переходу</a:t>
            </a:r>
            <a:endParaRPr lang="uk-UA" sz="1200" dirty="0"/>
          </a:p>
        </p:txBody>
      </p:sp>
      <p:cxnSp>
        <p:nvCxnSpPr>
          <p:cNvPr id="15" name="Пряма зі стрілкою 14"/>
          <p:cNvCxnSpPr/>
          <p:nvPr/>
        </p:nvCxnSpPr>
        <p:spPr>
          <a:xfrm flipH="1" flipV="1">
            <a:off x="2590800" y="4876800"/>
            <a:ext cx="944869" cy="76200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66453" y="58674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17" name="TextBox 16"/>
          <p:cNvSpPr txBox="1"/>
          <p:nvPr/>
        </p:nvSpPr>
        <p:spPr>
          <a:xfrm>
            <a:off x="3111013" y="5638800"/>
            <a:ext cx="1417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Стан об’єкта діагностування</a:t>
            </a:r>
            <a:endParaRPr lang="uk-UA" sz="1200" dirty="0"/>
          </a:p>
        </p:txBody>
      </p:sp>
      <p:cxnSp>
        <p:nvCxnSpPr>
          <p:cNvPr id="19" name="Пряма зі стрілкою 18"/>
          <p:cNvCxnSpPr/>
          <p:nvPr/>
        </p:nvCxnSpPr>
        <p:spPr>
          <a:xfrm flipH="1" flipV="1">
            <a:off x="2362200" y="3810000"/>
            <a:ext cx="228600" cy="7620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14600" y="3755405"/>
            <a:ext cx="794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200" dirty="0" smtClean="0"/>
              <a:t>Умова </a:t>
            </a:r>
          </a:p>
          <a:p>
            <a:pPr algn="ctr"/>
            <a:r>
              <a:rPr lang="uk-UA" sz="1200" dirty="0" smtClean="0"/>
              <a:t>переходу</a:t>
            </a:r>
            <a:endParaRPr lang="uk-UA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2497543" y="2969084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200" dirty="0" smtClean="0"/>
              <a:t>Вхідний сигнал </a:t>
            </a:r>
          </a:p>
          <a:p>
            <a:pPr algn="ctr"/>
            <a:r>
              <a:rPr lang="uk-UA" sz="1200" dirty="0" smtClean="0"/>
              <a:t>у підсистему</a:t>
            </a:r>
            <a:endParaRPr lang="uk-UA" sz="1200" dirty="0"/>
          </a:p>
        </p:txBody>
      </p:sp>
      <p:cxnSp>
        <p:nvCxnSpPr>
          <p:cNvPr id="26" name="Пряма зі стрілкою 25"/>
          <p:cNvCxnSpPr/>
          <p:nvPr/>
        </p:nvCxnSpPr>
        <p:spPr>
          <a:xfrm>
            <a:off x="3605101" y="3247609"/>
            <a:ext cx="192199" cy="11789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 зі стрілкою 29"/>
          <p:cNvCxnSpPr/>
          <p:nvPr/>
        </p:nvCxnSpPr>
        <p:spPr>
          <a:xfrm flipV="1">
            <a:off x="4333875" y="4876801"/>
            <a:ext cx="1609725" cy="781049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Місце для номера слайда 47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D06B-8229-4D80-8925-8BC0782806A2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15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75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629400" cy="411162"/>
          </a:xfrm>
        </p:spPr>
        <p:txBody>
          <a:bodyPr/>
          <a:lstStyle/>
          <a:p>
            <a:r>
              <a:rPr lang="uk-UA" sz="2800" b="1" dirty="0" smtClean="0"/>
              <a:t>Блок-схема алгоритму діагностування</a:t>
            </a:r>
            <a:endParaRPr lang="uk-UA" sz="2800" b="1" dirty="0"/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0A46-5E4A-4A58-A62A-A44AAF7EAAA2}" type="slidenum">
              <a:rPr lang="en-US" altLang="uk-UA" smtClean="0"/>
              <a:pPr/>
              <a:t>16</a:t>
            </a:fld>
            <a:endParaRPr lang="en-US" alt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931115"/>
            <a:ext cx="3280168" cy="542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14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3975100" y="152400"/>
            <a:ext cx="1298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uk-UA" b="1" u="sng"/>
              <a:t>ВИСНОВКИ</a:t>
            </a:r>
          </a:p>
        </p:txBody>
      </p:sp>
      <p:sp>
        <p:nvSpPr>
          <p:cNvPr id="10243" name="Прямоугольник 1"/>
          <p:cNvSpPr>
            <a:spLocks noChangeArrowheads="1"/>
          </p:cNvSpPr>
          <p:nvPr/>
        </p:nvSpPr>
        <p:spPr bwMode="auto">
          <a:xfrm>
            <a:off x="685800" y="685800"/>
            <a:ext cx="77724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uk-UA" dirty="0"/>
              <a:t>	1. На основі аналізу науково-технічної літератури обґрунтована необхідність удосконалювання методів і засобів технічного діагностування системи імпульсного впорскування бензину. Існуючі засоби й методи діагностування не дозволяють швидко, точно й однозначно розрізнити характерні несправності системи впорскування бензину. </a:t>
            </a:r>
          </a:p>
          <a:p>
            <a:pPr algn="just" eaLnBrk="1" hangingPunct="1"/>
            <a:r>
              <a:rPr lang="uk-UA" altLang="uk-UA" dirty="0"/>
              <a:t>Обґрунтовано доцільність вибору діагностичних параметрів системи впорскування бензину, що безпосередньо характеризують зміну структурних параметрів системи.</a:t>
            </a:r>
          </a:p>
          <a:p>
            <a:pPr algn="just" eaLnBrk="1" hangingPunct="1"/>
            <a:r>
              <a:rPr lang="uk-UA" altLang="uk-UA" dirty="0"/>
              <a:t>	2. На основі запропонованого наукового підходу розроблено діагностичну систему, яка ґрунтується на математичному моделюванні робочого процесу системи впорскування та розробці діагностичної моделі в системі </a:t>
            </a:r>
            <a:r>
              <a:rPr lang="uk-UA" altLang="uk-UA" dirty="0" err="1"/>
              <a:t>Matlab-Simulink</a:t>
            </a:r>
            <a:r>
              <a:rPr lang="uk-UA" altLang="uk-UA" dirty="0"/>
              <a:t>. Це дає можливість підвищення ефективності діагностування системи впорскування бензину та можливості автоматизації процесу діагностування.</a:t>
            </a:r>
          </a:p>
          <a:p>
            <a:pPr algn="just" eaLnBrk="1" hangingPunct="1"/>
            <a:r>
              <a:rPr lang="uk-UA" altLang="uk-UA" dirty="0"/>
              <a:t>	3. Розроблено безмоторну установку системи впорскування бензину, яка дала можливість практичного випробування розроблених діагностичних моделей та алгоритмів. </a:t>
            </a:r>
          </a:p>
          <a:p>
            <a:pPr algn="just" eaLnBrk="1" hangingPunct="1"/>
            <a:endParaRPr lang="uk-UA" altLang="uk-UA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9C63B25-3663-4A24-BFD3-957E0E991F78}" type="slidenum">
              <a:rPr lang="en-US" altLang="uk-UA" sz="1600" b="1">
                <a:solidFill>
                  <a:schemeClr val="tx1">
                    <a:lumMod val="95000"/>
                    <a:lumOff val="5000"/>
                  </a:schemeClr>
                </a:solidFill>
              </a:rPr>
              <a:pPr eaLnBrk="1" hangingPunct="1"/>
              <a:t>17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317500" y="304800"/>
            <a:ext cx="845820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defRPr/>
            </a:pPr>
            <a:r>
              <a:rPr lang="uk-UA" b="1" dirty="0" smtClean="0">
                <a:cs typeface="Arial" charset="0"/>
              </a:rPr>
              <a:t>Мета роботи</a:t>
            </a:r>
            <a:r>
              <a:rPr lang="uk-UA" dirty="0" smtClean="0">
                <a:cs typeface="Arial" charset="0"/>
              </a:rPr>
              <a:t> – удосконалення методики діагностування системи імпульсного впорскування бензину автомобільного двигуна</a:t>
            </a:r>
          </a:p>
          <a:p>
            <a:pPr algn="just">
              <a:defRPr/>
            </a:pPr>
            <a:endParaRPr lang="uk-UA" dirty="0" smtClean="0">
              <a:cs typeface="Arial" charset="0"/>
            </a:endParaRPr>
          </a:p>
          <a:p>
            <a:pPr algn="just">
              <a:defRPr/>
            </a:pPr>
            <a:r>
              <a:rPr lang="uk-UA" b="1" dirty="0">
                <a:cs typeface="Arial" charset="0"/>
              </a:rPr>
              <a:t>Об'єкт дослідження</a:t>
            </a:r>
            <a:r>
              <a:rPr lang="uk-UA" dirty="0">
                <a:cs typeface="Arial" charset="0"/>
              </a:rPr>
              <a:t> – процес діагностування системи імпульсного впорскування бензину автомобільного двигуна</a:t>
            </a:r>
          </a:p>
          <a:p>
            <a:pPr algn="just">
              <a:defRPr/>
            </a:pPr>
            <a:endParaRPr lang="uk-UA" dirty="0">
              <a:cs typeface="Arial" charset="0"/>
            </a:endParaRPr>
          </a:p>
          <a:p>
            <a:pPr algn="just">
              <a:defRPr/>
            </a:pPr>
            <a:r>
              <a:rPr lang="uk-UA" b="1" dirty="0">
                <a:cs typeface="Arial" charset="0"/>
              </a:rPr>
              <a:t>Предмет дослідження</a:t>
            </a:r>
            <a:r>
              <a:rPr lang="uk-UA" dirty="0">
                <a:cs typeface="Arial" charset="0"/>
              </a:rPr>
              <a:t> – методи і алгоритми діагностування системи імпульсного впорскування бензину автомобільного двигуна</a:t>
            </a:r>
          </a:p>
          <a:p>
            <a:pPr algn="just">
              <a:defRPr/>
            </a:pPr>
            <a:endParaRPr lang="uk-UA" dirty="0" smtClean="0">
              <a:cs typeface="Arial" charset="0"/>
            </a:endParaRPr>
          </a:p>
          <a:p>
            <a:pPr algn="just">
              <a:defRPr/>
            </a:pPr>
            <a:r>
              <a:rPr lang="uk-UA" b="1" dirty="0" smtClean="0">
                <a:cs typeface="Arial" charset="0"/>
              </a:rPr>
              <a:t>Основні задачі роботи:</a:t>
            </a:r>
            <a:endParaRPr lang="uk-UA" dirty="0" smtClean="0">
              <a:cs typeface="Arial" charset="0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uk-UA" dirty="0" smtClean="0">
                <a:cs typeface="Arial" charset="0"/>
              </a:rPr>
              <a:t>Виконати </a:t>
            </a:r>
            <a:r>
              <a:rPr lang="uk-UA" dirty="0">
                <a:cs typeface="Arial" charset="0"/>
              </a:rPr>
              <a:t>аналіз сучасних методів і способів діагностування системи імпульсного впорскування бензину.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uk-UA" dirty="0" smtClean="0">
                <a:cs typeface="Arial" charset="0"/>
              </a:rPr>
              <a:t>Вибрати </a:t>
            </a:r>
            <a:r>
              <a:rPr lang="uk-UA" dirty="0">
                <a:cs typeface="Arial" charset="0"/>
              </a:rPr>
              <a:t>і обґрунтувати діагностичні параметри системи імпульсного впорскування бензину, які мають високу інформативність і прості в реалізації вимірювань. Проаналізувати фактори, що на них впливають.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uk-UA" dirty="0" smtClean="0">
                <a:cs typeface="Arial" charset="0"/>
              </a:rPr>
              <a:t>Запропонувати </a:t>
            </a:r>
            <a:r>
              <a:rPr lang="uk-UA" dirty="0">
                <a:cs typeface="Arial" charset="0"/>
              </a:rPr>
              <a:t>і обґрунтувати науковий підхід щодо удосконалення процесу діагностування системи імпульсного впорскування бензину.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uk-UA" dirty="0" smtClean="0">
                <a:cs typeface="Arial" charset="0"/>
              </a:rPr>
              <a:t>З </a:t>
            </a:r>
            <a:r>
              <a:rPr lang="uk-UA" dirty="0">
                <a:cs typeface="Arial" charset="0"/>
              </a:rPr>
              <a:t>метою підвищення ефективності діагностування системи </a:t>
            </a:r>
            <a:r>
              <a:rPr lang="uk-UA" dirty="0" smtClean="0">
                <a:cs typeface="Arial" charset="0"/>
              </a:rPr>
              <a:t>імпульсного </a:t>
            </a:r>
            <a:r>
              <a:rPr lang="uk-UA" dirty="0">
                <a:cs typeface="Arial" charset="0"/>
              </a:rPr>
              <a:t>впорскування бензину розробити й дослідити діагностичну модель в системі  </a:t>
            </a:r>
            <a:r>
              <a:rPr lang="en-US" dirty="0" err="1" smtClean="0">
                <a:cs typeface="Arial" charset="0"/>
              </a:rPr>
              <a:t>Matlab</a:t>
            </a:r>
            <a:r>
              <a:rPr lang="en-US" dirty="0" smtClean="0">
                <a:cs typeface="Arial" charset="0"/>
              </a:rPr>
              <a:t>/Simulink.</a:t>
            </a:r>
            <a:endParaRPr lang="en-US" dirty="0">
              <a:cs typeface="Arial" charset="0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uk-UA" dirty="0" smtClean="0">
                <a:cs typeface="Arial" charset="0"/>
              </a:rPr>
              <a:t>Розробити </a:t>
            </a:r>
            <a:r>
              <a:rPr lang="uk-UA" dirty="0">
                <a:cs typeface="Arial" charset="0"/>
              </a:rPr>
              <a:t>алгоритм практичної реалізації методики діагностування системи імпульсного впорскування бензину</a:t>
            </a:r>
            <a:r>
              <a:rPr lang="uk-UA" dirty="0" smtClean="0">
                <a:cs typeface="Arial" charset="0"/>
              </a:rPr>
              <a:t>.</a:t>
            </a:r>
            <a:endParaRPr lang="uk-UA" dirty="0">
              <a:cs typeface="Arial" charset="0"/>
            </a:endParaRPr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69F9-B510-41D2-9C77-59E6A5F9BC00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2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762000" y="762000"/>
            <a:ext cx="7772400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uk-UA" sz="2400" b="1" dirty="0"/>
              <a:t>Наукова новизна отриманих результатів</a:t>
            </a:r>
          </a:p>
          <a:p>
            <a:pPr algn="just"/>
            <a:endParaRPr lang="uk-UA" altLang="uk-UA" sz="2400" b="1" dirty="0"/>
          </a:p>
          <a:p>
            <a:pPr algn="just"/>
            <a:r>
              <a:rPr lang="uk-UA" altLang="uk-UA" dirty="0"/>
              <a:t>1. Запропоновано науковий підхід діагностування системи імпульсного впорскування бензину, який ґрунтується на моделюванні взаємозв’язку між діагностичними параметрами та причинами </a:t>
            </a:r>
            <a:r>
              <a:rPr lang="uk-UA" altLang="uk-UA" dirty="0" err="1"/>
              <a:t>несправностей</a:t>
            </a:r>
            <a:r>
              <a:rPr lang="uk-UA" altLang="uk-UA" dirty="0"/>
              <a:t>, що дає можливість підвищення ефективності та автоматизації процесу діагностування. </a:t>
            </a:r>
          </a:p>
          <a:p>
            <a:pPr algn="just"/>
            <a:endParaRPr lang="uk-UA" altLang="uk-UA" dirty="0"/>
          </a:p>
          <a:p>
            <a:pPr algn="just"/>
            <a:r>
              <a:rPr lang="uk-UA" altLang="uk-UA" dirty="0"/>
              <a:t>2. Одержав подальший розвиток метод поглибленого діагностування системи імпульсного впорскування бензину із застосуванням комп'ютерного діагностичного стенду на основі зчитування осцилограм напруги керування форсункою та </a:t>
            </a:r>
            <a:r>
              <a:rPr lang="uk-UA" altLang="uk-UA" dirty="0" err="1"/>
              <a:t>віброакустичного</a:t>
            </a:r>
            <a:r>
              <a:rPr lang="uk-UA" altLang="uk-UA" dirty="0"/>
              <a:t> сигналу відкриття голки форсунки.</a:t>
            </a:r>
          </a:p>
          <a:p>
            <a:endParaRPr lang="uk-UA" altLang="uk-UA" dirty="0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69F9-B510-41D2-9C77-59E6A5F9BC00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3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8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483" name="Rectangle 49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88925" eaLnBrk="0" hangingPunct="0">
              <a:defRPr/>
            </a:pPr>
            <a:endParaRPr lang="uk-UA" sz="1400">
              <a:latin typeface="Arial" pitchFamily="34" charset="0"/>
              <a:ea typeface="Times New Roman" pitchFamily="18" charset="0"/>
              <a:cs typeface="Arial" charset="0"/>
            </a:endParaRPr>
          </a:p>
          <a:p>
            <a:pPr indent="431800" eaLnBrk="0" hangingPunct="0">
              <a:defRPr/>
            </a:pPr>
            <a:r>
              <a:rPr lang="uk-UA" sz="1400">
                <a:latin typeface="Arial" pitchFamily="34" charset="0"/>
                <a:ea typeface="Times New Roman" pitchFamily="18" charset="0"/>
                <a:cs typeface="Arial" charset="0"/>
              </a:rPr>
              <a:t>  </a:t>
            </a:r>
            <a:endParaRPr lang="uk-UA" sz="800">
              <a:latin typeface="Arial" pitchFamily="34" charset="0"/>
              <a:cs typeface="Arial" charset="0"/>
            </a:endParaRPr>
          </a:p>
          <a:p>
            <a:pPr indent="431800" eaLnBrk="0" hangingPunct="0">
              <a:defRPr/>
            </a:pPr>
            <a:endParaRPr lang="uk-UA">
              <a:latin typeface="Arial" pitchFamily="34" charset="0"/>
              <a:cs typeface="Arial" charset="0"/>
            </a:endParaRPr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217488" y="152400"/>
            <a:ext cx="8621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2400" b="1" dirty="0">
                <a:cs typeface="Times New Roman" panose="02020603050405020304" pitchFamily="18" charset="0"/>
              </a:rPr>
              <a:t>Принципова схема системи імпульсного впорскування бензину</a:t>
            </a:r>
            <a:endParaRPr lang="uk-UA" altLang="uk-UA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34" y="614363"/>
            <a:ext cx="7200800" cy="4161399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148794" y="4802656"/>
            <a:ext cx="8892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1 - клапан рециркуляції відпрацьованих газів; 2 - витратомір повітря; 3 - модуль педалі газу; 4 - каталізатор; </a:t>
            </a:r>
          </a:p>
          <a:p>
            <a:pPr algn="ctr"/>
            <a:r>
              <a:rPr lang="uk-UA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5 - датчик положення колінчатого вала. 6 - лямбда-датчик; 7 - адсорбер; 8 - замок запалювання; 9 - діагностичний роз’єм OBD-II; 10 - електронний блок управління; 11 - головне і паливне реле; 12 - модуль дросельної заслінки; </a:t>
            </a:r>
          </a:p>
          <a:p>
            <a:pPr algn="ctr"/>
            <a:r>
              <a:rPr lang="uk-UA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13 - модуль запалювання; 14 - паливна рампа разом із електромагнітними форсунками і регулятором тиску палива; 15 - регулятор тиску палива; 16 - датчик температури охолоджуючої рідини; 17 - повітряний фільтр; </a:t>
            </a:r>
          </a:p>
          <a:p>
            <a:pPr algn="ctr"/>
            <a:r>
              <a:rPr lang="uk-UA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18 - паливний бак із розміщеним в ньому паливним насосом; 19 – датчик детонації; 20 - датчик положення розподільчого вала; 21 – клапан продувки адсорбера; 22 – паливний фільтр; 23 – індивідуальна котушка із свічкою запалювання; 24 – акумуляторна батарея;</a:t>
            </a:r>
            <a:endParaRPr lang="uk-UA" sz="1400" dirty="0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9D06B-8229-4D80-8925-8BC0782806A2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4</a:t>
            </a:fld>
            <a:endParaRPr lang="en-US" altLang="uk-U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1042987" y="304800"/>
            <a:ext cx="741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uk-UA" sz="1800" b="1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Безмоторна</a:t>
            </a:r>
            <a:r>
              <a:rPr lang="ru-RU" altLang="uk-UA" sz="1800" b="1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установка </a:t>
            </a:r>
            <a:r>
              <a:rPr lang="ru-RU" altLang="uk-UA" sz="18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системи</a:t>
            </a:r>
            <a:r>
              <a:rPr lang="ru-RU" altLang="uk-UA" sz="1800" b="1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altLang="uk-UA" sz="18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впорскування</a:t>
            </a:r>
            <a:r>
              <a:rPr lang="ru-RU" altLang="uk-UA" sz="1800" b="1" dirty="0">
                <a:latin typeface="Arial" panose="020B0604020202020204" pitchFamily="34" charset="0"/>
                <a:cs typeface="Times New Roman" panose="02020603050405020304" pitchFamily="18" charset="0"/>
              </a:rPr>
              <a:t> бензину</a:t>
            </a:r>
            <a:endParaRPr lang="uk-UA" altLang="uk-UA" sz="1800" b="1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"/>
          <a:stretch/>
        </p:blipFill>
        <p:spPr>
          <a:xfrm>
            <a:off x="728578" y="778937"/>
            <a:ext cx="8045617" cy="5472608"/>
          </a:xfrm>
          <a:prstGeom prst="rect">
            <a:avLst/>
          </a:prstGeom>
        </p:spPr>
      </p:pic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07BD-B431-43B4-9A93-767674843BFB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5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68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650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700" b="1" dirty="0" smtClean="0"/>
              <a:t>Діагностика вимірюванням абсолютних значень фізичних величин</a:t>
            </a:r>
            <a:endParaRPr lang="uk-UA" b="1" dirty="0"/>
          </a:p>
        </p:txBody>
      </p:sp>
      <p:pic>
        <p:nvPicPr>
          <p:cNvPr id="3" name="Рисунок 2" descr="C:\Users\Yaroslav\AppData\Local\Temp\msohtmlclip1\02\clip_image002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4"/>
          <a:stretch/>
        </p:blipFill>
        <p:spPr bwMode="auto">
          <a:xfrm>
            <a:off x="5492782" y="1578905"/>
            <a:ext cx="2732424" cy="25337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1675"/>
            <a:ext cx="2079164" cy="2079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539" y="5272504"/>
            <a:ext cx="1423667" cy="14236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249" y="4402856"/>
            <a:ext cx="1411570" cy="21291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1008" y="1733197"/>
            <a:ext cx="2954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Динамічна і статична продуктивність;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Герметичність;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Кут факела розпилу форсунки;</a:t>
            </a:r>
          </a:p>
          <a:p>
            <a:endParaRPr lang="uk-UA" dirty="0"/>
          </a:p>
        </p:txBody>
      </p:sp>
      <p:sp>
        <p:nvSpPr>
          <p:cNvPr id="13" name="TextBox 12"/>
          <p:cNvSpPr txBox="1"/>
          <p:nvPr/>
        </p:nvSpPr>
        <p:spPr>
          <a:xfrm>
            <a:off x="2451397" y="4810839"/>
            <a:ext cx="12626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Опір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Напруга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Обрив</a:t>
            </a:r>
            <a:endParaRPr lang="uk-UA" dirty="0"/>
          </a:p>
        </p:txBody>
      </p:sp>
      <p:sp>
        <p:nvSpPr>
          <p:cNvPr id="14" name="Стрілка вправо 13"/>
          <p:cNvSpPr/>
          <p:nvPr/>
        </p:nvSpPr>
        <p:spPr>
          <a:xfrm rot="19787119">
            <a:off x="1510298" y="2732693"/>
            <a:ext cx="609600" cy="4572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Стрілка вправо 15"/>
          <p:cNvSpPr/>
          <p:nvPr/>
        </p:nvSpPr>
        <p:spPr>
          <a:xfrm rot="1687456">
            <a:off x="1765545" y="3832932"/>
            <a:ext cx="609600" cy="4572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0A46-5E4A-4A58-A62A-A44AAF7EAAA2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6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92782" y="1231120"/>
            <a:ext cx="338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Стенд для діагностики форсунок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45277" y="4788421"/>
            <a:ext cx="153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 smtClean="0"/>
              <a:t>Мультитестер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0510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5713"/>
            <a:ext cx="8229600" cy="563438"/>
          </a:xfrm>
        </p:spPr>
        <p:txBody>
          <a:bodyPr/>
          <a:lstStyle/>
          <a:p>
            <a:r>
              <a:rPr lang="uk-UA" sz="3600" dirty="0" smtClean="0"/>
              <a:t>Діагностування через </a:t>
            </a:r>
            <a:r>
              <a:rPr lang="en-US" sz="3600" dirty="0" smtClean="0"/>
              <a:t>OBD</a:t>
            </a:r>
            <a:endParaRPr lang="uk-UA" sz="3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6774" y="944077"/>
            <a:ext cx="2590800" cy="22663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4684826"/>
            <a:ext cx="2971800" cy="1833501"/>
          </a:xfrm>
          <a:prstGeom prst="rect">
            <a:avLst/>
          </a:prstGeom>
        </p:spPr>
      </p:pic>
      <p:sp>
        <p:nvSpPr>
          <p:cNvPr id="12" name="Округлений прямокутник 11"/>
          <p:cNvSpPr/>
          <p:nvPr/>
        </p:nvSpPr>
        <p:spPr>
          <a:xfrm>
            <a:off x="3899647" y="2607201"/>
            <a:ext cx="4939553" cy="22904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Зчитування та перегляд кодів </a:t>
            </a:r>
            <a:r>
              <a:rPr lang="uk-UA" dirty="0" err="1"/>
              <a:t>несправностей</a:t>
            </a:r>
            <a:endParaRPr lang="uk-U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Зчитування поточних параметрів роботи СУ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Отримання збережених параметрів роботи СУ на момент виникнення кодів </a:t>
            </a:r>
            <a:r>
              <a:rPr lang="uk-UA" dirty="0" err="1"/>
              <a:t>несправностей</a:t>
            </a:r>
            <a:endParaRPr lang="uk-U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Управління виконавчими механізмами</a:t>
            </a:r>
          </a:p>
        </p:txBody>
      </p:sp>
      <p:sp>
        <p:nvSpPr>
          <p:cNvPr id="13" name="Стрілка вліво 12"/>
          <p:cNvSpPr/>
          <p:nvPr/>
        </p:nvSpPr>
        <p:spPr>
          <a:xfrm>
            <a:off x="3899646" y="5118831"/>
            <a:ext cx="3034553" cy="1016329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/>
            <a:r>
              <a:rPr lang="uk-UA" altLang="uk-UA" sz="2000" dirty="0"/>
              <a:t>Перехідники та ПЗ</a:t>
            </a:r>
          </a:p>
        </p:txBody>
      </p:sp>
      <p:sp>
        <p:nvSpPr>
          <p:cNvPr id="15" name="Стрілка вліво 14"/>
          <p:cNvSpPr/>
          <p:nvPr/>
        </p:nvSpPr>
        <p:spPr>
          <a:xfrm>
            <a:off x="3899646" y="1369682"/>
            <a:ext cx="3034553" cy="1016329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/>
            <a:r>
              <a:rPr lang="en-US" sz="2000" dirty="0"/>
              <a:t>OBDII </a:t>
            </a:r>
            <a:r>
              <a:rPr lang="uk-UA" sz="2000" dirty="0"/>
              <a:t>сканер</a:t>
            </a:r>
            <a:endParaRPr lang="uk-UA" altLang="uk-UA" sz="2000" dirty="0"/>
          </a:p>
        </p:txBody>
      </p:sp>
      <p:sp>
        <p:nvSpPr>
          <p:cNvPr id="16" name="Плюс 15"/>
          <p:cNvSpPr/>
          <p:nvPr/>
        </p:nvSpPr>
        <p:spPr>
          <a:xfrm>
            <a:off x="1143000" y="3426758"/>
            <a:ext cx="779928" cy="724760"/>
          </a:xfrm>
          <a:prstGeom prst="mathPlu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00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22787" y="3328296"/>
            <a:ext cx="1425283" cy="921683"/>
          </a:xfrm>
          <a:prstGeom prst="rect">
            <a:avLst/>
          </a:prstGeom>
        </p:spPr>
      </p:pic>
      <p:sp>
        <p:nvSpPr>
          <p:cNvPr id="18" name="Стрілка вправо 17"/>
          <p:cNvSpPr/>
          <p:nvPr/>
        </p:nvSpPr>
        <p:spPr>
          <a:xfrm>
            <a:off x="2156431" y="3607946"/>
            <a:ext cx="664787" cy="362381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0A46-5E4A-4A58-A62A-A44AAF7EAAA2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7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23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44"/>
          <p:cNvSpPr txBox="1">
            <a:spLocks noChangeArrowheads="1"/>
          </p:cNvSpPr>
          <p:nvPr/>
        </p:nvSpPr>
        <p:spPr bwMode="auto">
          <a:xfrm>
            <a:off x="442912" y="223838"/>
            <a:ext cx="84724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400" b="1" dirty="0" smtClean="0"/>
              <a:t>Діагностування за допомогою комп'ютерного </a:t>
            </a:r>
          </a:p>
          <a:p>
            <a:pPr algn="ctr" eaLnBrk="1" hangingPunct="1"/>
            <a:r>
              <a:rPr lang="uk-UA" altLang="uk-UA" sz="2400" b="1" dirty="0" smtClean="0"/>
              <a:t>діагностичного стенду</a:t>
            </a:r>
            <a:endParaRPr lang="uk-UA" altLang="uk-UA" sz="2400" b="1" dirty="0"/>
          </a:p>
        </p:txBody>
      </p:sp>
      <p:pic>
        <p:nvPicPr>
          <p:cNvPr id="717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177" y="5269898"/>
            <a:ext cx="5767387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круглений прямокутник 4"/>
          <p:cNvSpPr/>
          <p:nvPr/>
        </p:nvSpPr>
        <p:spPr>
          <a:xfrm>
            <a:off x="5291419" y="1715394"/>
            <a:ext cx="3597087" cy="28939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системи запалювання;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системи живлення та пуску;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проводки, датчиків і виконавчих механізмів автомобіля;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системи освітлення;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АКПП;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гальмівної системи і ABS;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додаткових пристроїв автомобіля.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2199971" y="4900566"/>
            <a:ext cx="5581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Осцилограми роботи датчиків і виконавчих механізмів</a:t>
            </a:r>
            <a:endParaRPr lang="uk-UA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2" y="1923828"/>
            <a:ext cx="4086791" cy="27136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7512" y="1304980"/>
            <a:ext cx="4510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Зчитування інформації із систем автомобіля</a:t>
            </a:r>
            <a:endParaRPr lang="uk-UA" dirty="0"/>
          </a:p>
        </p:txBody>
      </p:sp>
      <p:sp>
        <p:nvSpPr>
          <p:cNvPr id="10" name="Стрілка вправо 9"/>
          <p:cNvSpPr/>
          <p:nvPr/>
        </p:nvSpPr>
        <p:spPr>
          <a:xfrm>
            <a:off x="4196882" y="2742442"/>
            <a:ext cx="964548" cy="90604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C69F9-B510-41D2-9C77-59E6A5F9BC00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8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b="1" dirty="0" smtClean="0"/>
              <a:t>Формування бази вхідної інформації та діагностичних параметрів системи впорскування бензину</a:t>
            </a:r>
            <a:endParaRPr lang="uk-UA" sz="3200" b="1" dirty="0"/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609600" y="1622822"/>
            <a:ext cx="3581400" cy="10215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b="1" dirty="0"/>
              <a:t>Діагностичні </a:t>
            </a:r>
            <a:r>
              <a:rPr lang="uk-UA" b="1" dirty="0" smtClean="0"/>
              <a:t>параметри</a:t>
            </a:r>
            <a:r>
              <a:rPr lang="uk-UA" dirty="0" smtClean="0"/>
              <a:t>, які характеризують роботу імпульсної системи впорскування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971800"/>
            <a:ext cx="2971800" cy="31391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т</a:t>
            </a:r>
            <a:r>
              <a:rPr lang="uk-UA" dirty="0" smtClean="0"/>
              <a:t>иск палива в рампі;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прохідний перетин отвору форсунки;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перепад тиску палива на розпилювачі </a:t>
            </a:r>
            <a:r>
              <a:rPr lang="uk-UA" dirty="0" smtClean="0"/>
              <a:t>форсунки;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тривалість </a:t>
            </a:r>
            <a:r>
              <a:rPr lang="uk-UA" dirty="0" smtClean="0"/>
              <a:t>впорскування;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продуктивність </a:t>
            </a:r>
            <a:r>
              <a:rPr lang="uk-UA" dirty="0" smtClean="0"/>
              <a:t>паливного насоса;</a:t>
            </a:r>
          </a:p>
        </p:txBody>
      </p:sp>
      <p:sp>
        <p:nvSpPr>
          <p:cNvPr id="6" name="Стрілка вправо 5"/>
          <p:cNvSpPr/>
          <p:nvPr/>
        </p:nvSpPr>
        <p:spPr>
          <a:xfrm flipH="1">
            <a:off x="4267200" y="3679137"/>
            <a:ext cx="609600" cy="7620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uk-UA" b="1">
              <a:solidFill>
                <a:schemeClr val="dk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181600" y="1992544"/>
                <a:ext cx="3886200" cy="4293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п</m:t>
                        </m:r>
                      </m:sub>
                    </m:sSub>
                  </m:oMath>
                </a14:m>
                <a:r>
                  <a:rPr lang="uk-UA" dirty="0" smtClean="0"/>
                  <a:t> - тиск </a:t>
                </a:r>
                <a:r>
                  <a:rPr lang="uk-UA" dirty="0"/>
                  <a:t>палива в системі при </a:t>
                </a:r>
                <a:r>
                  <a:rPr lang="ru-RU" dirty="0" err="1"/>
                  <a:t>проливанні</a:t>
                </a:r>
                <a:r>
                  <a:rPr lang="uk-UA" dirty="0"/>
                  <a:t> </a:t>
                </a:r>
                <a:r>
                  <a:rPr lang="uk-UA" dirty="0" smtClean="0"/>
                  <a:t>форсунок;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т</m:t>
                        </m:r>
                      </m:sub>
                    </m:sSub>
                  </m:oMath>
                </a14:m>
                <a:r>
                  <a:rPr lang="uk-UA" dirty="0" smtClean="0"/>
                  <a:t> - робочий </a:t>
                </a:r>
                <a:r>
                  <a:rPr lang="uk-UA" dirty="0"/>
                  <a:t>тиск палива при роботі </a:t>
                </a:r>
                <a:r>
                  <a:rPr lang="uk-UA" dirty="0" smtClean="0"/>
                  <a:t>двигуна;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п</m:t>
                        </m:r>
                      </m:sub>
                    </m:sSub>
                  </m:oMath>
                </a14:m>
                <a:r>
                  <a:rPr lang="uk-UA" dirty="0" smtClean="0"/>
                  <a:t> - витрата </a:t>
                </a:r>
                <a:r>
                  <a:rPr lang="uk-UA" dirty="0"/>
                  <a:t>палива </a:t>
                </a:r>
                <a:r>
                  <a:rPr lang="uk-UA" dirty="0" smtClean="0"/>
                  <a:t>двигуном;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пов</m:t>
                        </m:r>
                      </m:sub>
                    </m:sSub>
                  </m:oMath>
                </a14:m>
                <a:r>
                  <a:rPr lang="uk-UA" dirty="0" smtClean="0"/>
                  <a:t> - витрата повітря;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п</m:t>
                        </m:r>
                      </m:sub>
                    </m:sSub>
                  </m:oMath>
                </a14:m>
                <a:r>
                  <a:rPr lang="uk-UA" dirty="0" smtClean="0"/>
                  <a:t> - щільність палива;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п</m:t>
                        </m:r>
                      </m:sub>
                    </m:sSub>
                  </m:oMath>
                </a14:m>
                <a:r>
                  <a:rPr lang="uk-UA" dirty="0" smtClean="0"/>
                  <a:t>- коефіцієнт </a:t>
                </a:r>
                <a:r>
                  <a:rPr lang="uk-UA" dirty="0"/>
                  <a:t>зміни щільності палива від </a:t>
                </a:r>
                <a:r>
                  <a:rPr lang="uk-UA" dirty="0" smtClean="0"/>
                  <a:t>температури;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uk-UA">
                            <a:latin typeface="Cambria Math" panose="02040503050406030204" pitchFamily="18" charset="0"/>
                          </a:rPr>
                          <m:t>ф0</m:t>
                        </m:r>
                      </m:sub>
                    </m:sSub>
                  </m:oMath>
                </a14:m>
                <a:r>
                  <a:rPr lang="uk-UA" dirty="0" smtClean="0"/>
                  <a:t> - продуктивність </a:t>
                </a:r>
                <a:r>
                  <a:rPr lang="uk-UA" dirty="0"/>
                  <a:t>зразкової </a:t>
                </a:r>
                <a:r>
                  <a:rPr lang="uk-UA" dirty="0" smtClean="0"/>
                  <a:t>форсунки;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нн</m:t>
                        </m:r>
                      </m:sub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uk-UA" dirty="0" smtClean="0"/>
                  <a:t> - номінальна </a:t>
                </a:r>
                <a:r>
                  <a:rPr lang="uk-UA" dirty="0"/>
                  <a:t>продуктивність паливного </a:t>
                </a:r>
                <a:r>
                  <a:rPr lang="uk-UA" dirty="0" smtClean="0"/>
                  <a:t>насоса;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хх</m:t>
                        </m:r>
                      </m:sub>
                    </m:sSub>
                  </m:oMath>
                </a14:m>
                <a:r>
                  <a:rPr lang="uk-UA" dirty="0" smtClean="0"/>
                  <a:t> - коефіцієнт </a:t>
                </a:r>
                <a:r>
                  <a:rPr lang="uk-UA" dirty="0"/>
                  <a:t>надлишку повітря в режимі холостого </a:t>
                </a:r>
                <a:r>
                  <a:rPr lang="uk-UA" dirty="0" smtClean="0"/>
                  <a:t>ходу;</a:t>
                </a:r>
                <a:endParaRPr lang="uk-UA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1992544"/>
                <a:ext cx="3886200" cy="4293740"/>
              </a:xfrm>
              <a:prstGeom prst="rect">
                <a:avLst/>
              </a:prstGeom>
              <a:blipFill rotWithShape="0">
                <a:blip r:embed="rId2"/>
                <a:stretch>
                  <a:fillRect l="-940" t="-852" b="-142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769291" y="1600410"/>
            <a:ext cx="248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База вхідної інформації</a:t>
            </a:r>
            <a:endParaRPr lang="uk-UA" dirty="0"/>
          </a:p>
        </p:txBody>
      </p:sp>
      <p:sp>
        <p:nvSpPr>
          <p:cNvPr id="12" name="Місце для номера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0A46-5E4A-4A58-A62A-A44AAF7EAAA2}" type="slidenum">
              <a:rPr lang="en-US" altLang="uk-UA" sz="16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9</a:t>
            </a:fld>
            <a:endParaRPr lang="en-US" altLang="uk-U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4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3653</TotalTime>
  <Words>1044</Words>
  <Application>Microsoft Office PowerPoint</Application>
  <PresentationFormat>Екран (4:3)</PresentationFormat>
  <Paragraphs>264</Paragraphs>
  <Slides>17</Slides>
  <Notes>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Symbol</vt:lpstr>
      <vt:lpstr>Times New Roman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Діагностика вимірюванням абсолютних значень фізичних величин</vt:lpstr>
      <vt:lpstr>Діагностування через OBD</vt:lpstr>
      <vt:lpstr>Презентація PowerPoint</vt:lpstr>
      <vt:lpstr>Формування бази вхідної інформації та діагностичних параметрів системи впорскування бензину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Блок-схема алгоритму діагностування</vt:lpstr>
      <vt:lpstr>Презентація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Yaroslav Paliadnik</dc:creator>
  <cp:lastModifiedBy>Yaroslav Paliadnik</cp:lastModifiedBy>
  <cp:revision>190</cp:revision>
  <cp:lastPrinted>2012-04-22T08:48:36Z</cp:lastPrinted>
  <dcterms:created xsi:type="dcterms:W3CDTF">2011-06-09T18:41:18Z</dcterms:created>
  <dcterms:modified xsi:type="dcterms:W3CDTF">2015-11-19T22:00:31Z</dcterms:modified>
</cp:coreProperties>
</file>